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1" r:id="rId4"/>
    <p:sldId id="259" r:id="rId5"/>
    <p:sldId id="269" r:id="rId6"/>
    <p:sldId id="270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72" r:id="rId15"/>
    <p:sldId id="263" r:id="rId16"/>
    <p:sldId id="280" r:id="rId17"/>
    <p:sldId id="264" r:id="rId18"/>
    <p:sldId id="262" r:id="rId19"/>
    <p:sldId id="265" r:id="rId20"/>
    <p:sldId id="261" r:id="rId21"/>
    <p:sldId id="268" r:id="rId22"/>
    <p:sldId id="266" r:id="rId23"/>
    <p:sldId id="281" r:id="rId24"/>
    <p:sldId id="267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6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0.wmf"/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0.wmf"/><Relationship Id="rId1" Type="http://schemas.openxmlformats.org/officeDocument/2006/relationships/image" Target="../media/image15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48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1455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822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37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762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206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7039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970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58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2599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840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49B67-F01F-4F8A-B6E3-21B7B5F3DA98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D0531-BC49-428A-8845-178DD542A7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7943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3.pn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20.emf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google.nl/url?sa=i&amp;rct=j&amp;q=&amp;esrc=s&amp;source=images&amp;cd=&amp;cad=rja&amp;uact=8&amp;ved=0ahUKEwi1xNPa-oDSAhXFExoKHa5_CJoQjRwIBw&amp;url=http://blog.donnawilliams.net/2014/02/02/einstein-was-schizotypal-but-does-that-mean-he-wasnt-autistic/&amp;bvm=bv.146496531,bs.2,d.ZGg&amp;psig=AFQjCNH-iQqvgLzzjrEnmMyeZNSl2CIgBA&amp;ust=148665902091908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google.nl/url?sa=i&amp;rct=j&amp;q=&amp;esrc=s&amp;source=images&amp;cd=&amp;ved=0ahUKEwiopbvBz_3RAhWEqxoKHT0YCbcQjRwIBw&amp;url=http://denhaagfm.nl/2014/04/30/willem-alexander-bij-opening-wk-hockey/&amp;psig=AFQjCNGX3PtETsUHqzkXJAMd_8Hn1NlbrA&amp;ust=148654434256872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hyperlink" Target="http://www.google.nl/url?sa=i&amp;rct=j&amp;q=&amp;esrc=s&amp;source=images&amp;cd=&amp;cad=rja&amp;uact=8&amp;ved=0ahUKEwjEnMyrzv3RAhUF2xoKHVprAL0QjRwIBw&amp;url=http://www.rug.nl/staff/j.g.m.burgerhof/&amp;psig=AFQjCNGTZE-duQuGrL-YonQ7I2uyeXBAmw&amp;ust=1486544062876079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sites.middlebury.edu/trump/files/2015/10/6358235333419573281092854367_donald-trump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source=images&amp;cd=&amp;cad=rja&amp;uact=8&amp;ved=0ahUKEwjMiK7_r4DSAhWB2xoKHX_MAoQQjRwIBw&amp;url=http://nl.123rf.com/stock-foto/zon_tekening.html&amp;bvm=bv.146094739,d.d2s&amp;psig=AFQjCNHkqzK-LzSoISXlxQyiN9X23F6gHQ&amp;ust=148663893448507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916833"/>
            <a:ext cx="8062664" cy="168361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Some</a:t>
            </a:r>
            <a:r>
              <a:rPr lang="nl-NL" dirty="0" smtClean="0">
                <a:solidFill>
                  <a:schemeClr val="tx2"/>
                </a:solidFill>
              </a:rPr>
              <a:t> common </a:t>
            </a:r>
            <a:r>
              <a:rPr lang="nl-NL" dirty="0" err="1" smtClean="0">
                <a:solidFill>
                  <a:schemeClr val="tx2"/>
                </a:solidFill>
              </a:rPr>
              <a:t>misconceptions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about</a:t>
            </a:r>
            <a:r>
              <a:rPr lang="nl-NL" dirty="0" smtClean="0">
                <a:solidFill>
                  <a:schemeClr val="tx2"/>
                </a:solidFill>
              </a:rPr>
              <a:t> P-</a:t>
            </a:r>
            <a:r>
              <a:rPr lang="nl-NL" dirty="0" err="1" smtClean="0">
                <a:solidFill>
                  <a:schemeClr val="tx2"/>
                </a:solidFill>
              </a:rPr>
              <a:t>values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and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confidence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intervals</a:t>
            </a:r>
            <a:endParaRPr lang="nl-NL" sz="3100" dirty="0">
              <a:solidFill>
                <a:schemeClr val="tx2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Hans Burgerhof</a:t>
            </a:r>
          </a:p>
          <a:p>
            <a:r>
              <a:rPr lang="nl-NL" dirty="0" err="1" smtClean="0">
                <a:solidFill>
                  <a:schemeClr val="tx1"/>
                </a:solidFill>
              </a:rPr>
              <a:t>Medical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S</a:t>
            </a:r>
            <a:r>
              <a:rPr lang="nl-NL" dirty="0" err="1" smtClean="0">
                <a:solidFill>
                  <a:schemeClr val="tx1"/>
                </a:solidFill>
              </a:rPr>
              <a:t>tatistics</a:t>
            </a:r>
            <a:r>
              <a:rPr lang="nl-NL" dirty="0" smtClean="0">
                <a:solidFill>
                  <a:schemeClr val="tx1"/>
                </a:solidFill>
              </a:rPr>
              <a:t> and </a:t>
            </a:r>
            <a:r>
              <a:rPr lang="nl-NL" dirty="0" err="1" smtClean="0">
                <a:solidFill>
                  <a:schemeClr val="tx1"/>
                </a:solidFill>
              </a:rPr>
              <a:t>Decision</a:t>
            </a:r>
            <a:r>
              <a:rPr lang="nl-NL" dirty="0" smtClean="0">
                <a:solidFill>
                  <a:schemeClr val="tx1"/>
                </a:solidFill>
              </a:rPr>
              <a:t> Making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UMCG</a:t>
            </a:r>
          </a:p>
        </p:txBody>
      </p:sp>
    </p:spTree>
    <p:extLst>
      <p:ext uri="{BB962C8B-B14F-4D97-AF65-F5344CB8AC3E}">
        <p14:creationId xmlns:p14="http://schemas.microsoft.com/office/powerpoint/2010/main" val="75536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92888" cy="122413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eaLnBrk="1" hangingPunct="1"/>
            <a:r>
              <a:rPr lang="nl-NL" altLang="nl-NL" sz="4000" dirty="0" err="1" smtClean="0">
                <a:solidFill>
                  <a:schemeClr val="tx2"/>
                </a:solidFill>
                <a:cs typeface="Arial" charset="0"/>
              </a:rPr>
              <a:t>Testing</a:t>
            </a:r>
            <a:r>
              <a:rPr lang="nl-NL" altLang="nl-NL" sz="4000" dirty="0" smtClean="0">
                <a:solidFill>
                  <a:schemeClr val="tx2"/>
                </a:solidFill>
                <a:cs typeface="Arial" charset="0"/>
              </a:rPr>
              <a:t> H</a:t>
            </a:r>
            <a:r>
              <a:rPr lang="nl-NL" altLang="nl-NL" sz="4000" baseline="-25000" dirty="0" smtClean="0">
                <a:solidFill>
                  <a:schemeClr val="tx2"/>
                </a:solidFill>
                <a:cs typeface="Arial" charset="0"/>
              </a:rPr>
              <a:t>0</a:t>
            </a:r>
            <a:r>
              <a:rPr lang="nl-NL" altLang="nl-NL" sz="4000" dirty="0" smtClean="0">
                <a:solidFill>
                  <a:schemeClr val="tx2"/>
                </a:solidFill>
                <a:cs typeface="Arial" charset="0"/>
              </a:rPr>
              <a:t>:</a:t>
            </a:r>
            <a:r>
              <a:rPr lang="el-GR" altLang="nl-NL" sz="4000" dirty="0" smtClean="0">
                <a:solidFill>
                  <a:schemeClr val="tx2"/>
                </a:solidFill>
                <a:cs typeface="Arial" charset="0"/>
              </a:rPr>
              <a:t>π</a:t>
            </a:r>
            <a:r>
              <a:rPr lang="nl-NL" altLang="nl-NL" sz="4000" dirty="0" smtClean="0">
                <a:solidFill>
                  <a:schemeClr val="tx2"/>
                </a:solidFill>
                <a:cs typeface="Arial" charset="0"/>
              </a:rPr>
              <a:t> = 0.3. n = 50, k = 23</a:t>
            </a:r>
            <a:endParaRPr lang="el-GR" altLang="nl-NL" sz="4000" dirty="0" smtClean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961" b="-10631"/>
          <a:stretch>
            <a:fillRect/>
          </a:stretch>
        </p:blipFill>
        <p:spPr bwMode="auto">
          <a:xfrm>
            <a:off x="1187450" y="1844675"/>
            <a:ext cx="5905500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Line 6"/>
          <p:cNvSpPr>
            <a:spLocks noChangeShapeType="1"/>
          </p:cNvSpPr>
          <p:nvPr/>
        </p:nvSpPr>
        <p:spPr bwMode="auto">
          <a:xfrm flipH="1">
            <a:off x="4140200" y="4868863"/>
            <a:ext cx="2159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284663" y="4437063"/>
            <a:ext cx="576262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nl-NL" altLang="nl-NL"/>
              <a:t>23 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140200" y="6021388"/>
            <a:ext cx="4752975" cy="8366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nl-NL" altLang="nl-NL" dirty="0" err="1" smtClean="0"/>
              <a:t>One-sided</a:t>
            </a:r>
            <a:r>
              <a:rPr lang="nl-NL" altLang="nl-NL" dirty="0" smtClean="0"/>
              <a:t> P-</a:t>
            </a:r>
            <a:r>
              <a:rPr lang="nl-NL" altLang="nl-NL" dirty="0" err="1" smtClean="0"/>
              <a:t>value</a:t>
            </a:r>
            <a:r>
              <a:rPr lang="nl-NL" altLang="nl-NL" dirty="0" smtClean="0"/>
              <a:t>: </a:t>
            </a:r>
            <a:r>
              <a:rPr lang="nl-NL" altLang="nl-NL" dirty="0"/>
              <a:t>P(X </a:t>
            </a:r>
            <a:r>
              <a:rPr lang="nl-NL" altLang="nl-NL" dirty="0">
                <a:cs typeface="Arial" charset="0"/>
              </a:rPr>
              <a:t>≥ 23) = </a:t>
            </a:r>
            <a:r>
              <a:rPr lang="nl-NL" altLang="nl-NL" dirty="0" smtClean="0">
                <a:cs typeface="Arial" charset="0"/>
              </a:rPr>
              <a:t>0.0123</a:t>
            </a:r>
          </a:p>
          <a:p>
            <a:pPr algn="ctr"/>
            <a:r>
              <a:rPr lang="nl-NL" altLang="nl-NL" dirty="0" err="1" smtClean="0">
                <a:cs typeface="Arial" charset="0"/>
              </a:rPr>
              <a:t>Two-sided</a:t>
            </a:r>
            <a:r>
              <a:rPr lang="nl-NL" altLang="nl-NL" dirty="0" smtClean="0">
                <a:cs typeface="Arial" charset="0"/>
              </a:rPr>
              <a:t> P-</a:t>
            </a:r>
            <a:r>
              <a:rPr lang="nl-NL" altLang="nl-NL" dirty="0" err="1" smtClean="0">
                <a:cs typeface="Arial" charset="0"/>
              </a:rPr>
              <a:t>value</a:t>
            </a:r>
            <a:r>
              <a:rPr lang="nl-NL" altLang="nl-NL" dirty="0" smtClean="0">
                <a:cs typeface="Arial" charset="0"/>
              </a:rPr>
              <a:t>: </a:t>
            </a:r>
            <a:r>
              <a:rPr lang="nl-NL" altLang="nl-NL" dirty="0" smtClean="0"/>
              <a:t>P(X </a:t>
            </a:r>
            <a:r>
              <a:rPr lang="nl-NL" altLang="nl-NL" dirty="0" smtClean="0">
                <a:cs typeface="Arial" charset="0"/>
              </a:rPr>
              <a:t>≥ 23) + P(X ≤ 7) = 0.0196</a:t>
            </a:r>
            <a:endParaRPr lang="nl-NL" altLang="nl-NL" dirty="0">
              <a:cs typeface="Arial" charset="0"/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3122468" y="5883583"/>
            <a:ext cx="441419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15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505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1" grpId="0" animBg="1"/>
      <p:bldP spid="61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609600" y="1143000"/>
            <a:ext cx="6858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H</a:t>
            </a:r>
            <a:r>
              <a:rPr lang="en-US" sz="2400" baseline="-25000"/>
              <a:t>0:</a:t>
            </a:r>
            <a:endParaRPr lang="en-US" sz="2400"/>
          </a:p>
          <a:p>
            <a:pPr eaLnBrk="0" hangingPunct="0">
              <a:spcBef>
                <a:spcPct val="50000"/>
              </a:spcBef>
            </a:pPr>
            <a:r>
              <a:rPr lang="en-US" sz="2400"/>
              <a:t>H</a:t>
            </a:r>
            <a:r>
              <a:rPr lang="en-US" sz="2400" baseline="-25000"/>
              <a:t>1</a:t>
            </a:r>
            <a:r>
              <a:rPr lang="en-US" sz="2400"/>
              <a:t>: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4800600" y="1412875"/>
            <a:ext cx="3300413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reject H</a:t>
            </a:r>
            <a:r>
              <a:rPr lang="en-US" sz="2400" baseline="-25000"/>
              <a:t>0</a:t>
            </a:r>
            <a:r>
              <a:rPr lang="en-US" sz="2400"/>
              <a:t> if z (or t)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/>
              <a:t>is </a:t>
            </a:r>
            <a:r>
              <a:rPr lang="en-US" sz="2400">
                <a:solidFill>
                  <a:srgbClr val="FF0000"/>
                </a:solidFill>
              </a:rPr>
              <a:t>too small </a:t>
            </a:r>
            <a:r>
              <a:rPr lang="en-US" sz="2400"/>
              <a:t>or </a:t>
            </a:r>
            <a:r>
              <a:rPr lang="en-US" sz="2400">
                <a:solidFill>
                  <a:srgbClr val="FF0000"/>
                </a:solidFill>
              </a:rPr>
              <a:t>too high</a:t>
            </a:r>
            <a:endParaRPr lang="en-US" sz="2400"/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0" y="217289"/>
            <a:ext cx="9144000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>
                <a:solidFill>
                  <a:schemeClr val="tx2"/>
                </a:solidFill>
                <a:cs typeface="Arial" charset="0"/>
              </a:rPr>
              <a:t>Two sided </a:t>
            </a:r>
            <a:r>
              <a:rPr lang="en-US" sz="2800" dirty="0" smtClean="0">
                <a:solidFill>
                  <a:schemeClr val="tx2"/>
                </a:solidFill>
                <a:cs typeface="Arial" charset="0"/>
              </a:rPr>
              <a:t>test, mean SBP smokers = mean SBP non-smokers </a:t>
            </a:r>
            <a:endParaRPr lang="en-US" sz="2800" dirty="0">
              <a:solidFill>
                <a:schemeClr val="tx2"/>
              </a:solidFill>
            </a:endParaRPr>
          </a:p>
        </p:txBody>
      </p:sp>
      <p:graphicFrame>
        <p:nvGraphicFramePr>
          <p:cNvPr id="46087" name="Object 7"/>
          <p:cNvGraphicFramePr>
            <a:graphicFrameLocks noChangeAspect="1"/>
          </p:cNvGraphicFramePr>
          <p:nvPr/>
        </p:nvGraphicFramePr>
        <p:xfrm>
          <a:off x="827088" y="2349500"/>
          <a:ext cx="4419600" cy="362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name="Bitmap Image" r:id="rId3" imgW="3482642" imgH="2857748" progId="Paint.Picture">
                  <p:embed/>
                </p:oleObj>
              </mc:Choice>
              <mc:Fallback>
                <p:oleObj name="Bitmap Image" r:id="rId3" imgW="3482642" imgH="285774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349500"/>
                        <a:ext cx="4419600" cy="362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4876800" y="2438400"/>
            <a:ext cx="3962400" cy="1004888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Say z = 1.56 than the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/>
              <a:t>two sided P = 0.12</a:t>
            </a:r>
            <a:endParaRPr lang="en-GB" sz="2400"/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2771775" y="3213100"/>
            <a:ext cx="1944688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Two sided P = 0.12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46090" name="Object 10"/>
          <p:cNvGraphicFramePr>
            <a:graphicFrameLocks noChangeAspect="1"/>
          </p:cNvGraphicFramePr>
          <p:nvPr/>
        </p:nvGraphicFramePr>
        <p:xfrm>
          <a:off x="1331913" y="1201738"/>
          <a:ext cx="17272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Equation" r:id="rId5" imgW="825500" imgH="228600" progId="Equation.3">
                  <p:embed/>
                </p:oleObj>
              </mc:Choice>
              <mc:Fallback>
                <p:oleObj name="Equation" r:id="rId5" imgW="825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1201738"/>
                        <a:ext cx="1727200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46092" name="Object 12"/>
          <p:cNvGraphicFramePr>
            <a:graphicFrameLocks noChangeAspect="1"/>
          </p:cNvGraphicFramePr>
          <p:nvPr/>
        </p:nvGraphicFramePr>
        <p:xfrm>
          <a:off x="1258888" y="1700213"/>
          <a:ext cx="180022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Equation" r:id="rId7" imgW="825500" imgH="228600" progId="Equation.3">
                  <p:embed/>
                </p:oleObj>
              </mc:Choice>
              <mc:Fallback>
                <p:oleObj name="Equation" r:id="rId7" imgW="825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700213"/>
                        <a:ext cx="1800225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hoek 1"/>
              <p:cNvSpPr/>
              <p:nvPr/>
            </p:nvSpPr>
            <p:spPr>
              <a:xfrm>
                <a:off x="4564425" y="5589240"/>
                <a:ext cx="3096344" cy="936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𝑧</m:t>
                      </m:r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𝑁𝑆</m:t>
                                  </m:r>
                                </m:sub>
                              </m:sSub>
                            </m:e>
                          </m:acc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𝑆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𝑆𝐸</m:t>
                          </m:r>
                        </m:den>
                      </m:f>
                    </m:oMath>
                  </m:oMathPara>
                </a14:m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hthoe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4425" y="5589240"/>
                <a:ext cx="3096344" cy="93610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463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/>
      <p:bldP spid="46088" grpId="0" animBg="1"/>
      <p:bldP spid="46089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609600" y="1143000"/>
            <a:ext cx="6858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H</a:t>
            </a:r>
            <a:r>
              <a:rPr lang="en-US" sz="2400" baseline="-25000"/>
              <a:t>0:</a:t>
            </a:r>
            <a:endParaRPr lang="en-US" sz="2400"/>
          </a:p>
          <a:p>
            <a:pPr eaLnBrk="0" hangingPunct="0">
              <a:spcBef>
                <a:spcPct val="50000"/>
              </a:spcBef>
            </a:pPr>
            <a:r>
              <a:rPr lang="en-US" sz="2400"/>
              <a:t>H</a:t>
            </a:r>
            <a:r>
              <a:rPr lang="en-US" sz="2400" baseline="-25000"/>
              <a:t>1</a:t>
            </a:r>
            <a:r>
              <a:rPr lang="en-US" sz="2400"/>
              <a:t>: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3995936" y="981075"/>
            <a:ext cx="489723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/>
              <a:t>reject H</a:t>
            </a:r>
            <a:r>
              <a:rPr lang="en-US" sz="2400" baseline="-25000" dirty="0"/>
              <a:t>0</a:t>
            </a:r>
            <a:r>
              <a:rPr lang="en-US" sz="2400" dirty="0"/>
              <a:t> if  z (or t) is </a:t>
            </a:r>
            <a:r>
              <a:rPr lang="en-US" sz="2400" dirty="0">
                <a:solidFill>
                  <a:srgbClr val="FF0000"/>
                </a:solidFill>
              </a:rPr>
              <a:t>too high</a:t>
            </a:r>
            <a:endParaRPr lang="en-US" sz="2400" dirty="0"/>
          </a:p>
          <a:p>
            <a:pPr eaLnBrk="0" hangingPunct="0">
              <a:spcBef>
                <a:spcPct val="50000"/>
              </a:spcBef>
            </a:pPr>
            <a:r>
              <a:rPr lang="en-US" sz="2400" dirty="0"/>
              <a:t>We are only interested in  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dirty="0">
                <a:solidFill>
                  <a:schemeClr val="tx2"/>
                </a:solidFill>
              </a:rPr>
              <a:t>the probability on the </a:t>
            </a:r>
            <a:r>
              <a:rPr lang="en-US" sz="2400" dirty="0">
                <a:solidFill>
                  <a:srgbClr val="FF0000"/>
                </a:solidFill>
              </a:rPr>
              <a:t>right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hand side</a:t>
            </a:r>
            <a:endParaRPr lang="en-US" sz="2400" dirty="0">
              <a:solidFill>
                <a:schemeClr val="tx2"/>
              </a:solidFill>
            </a:endParaRPr>
          </a:p>
        </p:txBody>
      </p:sp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179388" y="2565400"/>
          <a:ext cx="4572000" cy="387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" name="Bitmap Image" r:id="rId3" imgW="3406435" imgH="2887619" progId="Paint.Picture">
                  <p:embed/>
                </p:oleObj>
              </mc:Choice>
              <mc:Fallback>
                <p:oleObj name="Bitmap Image" r:id="rId3" imgW="3406435" imgH="288761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565400"/>
                        <a:ext cx="4572000" cy="3875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4643438" y="2924175"/>
            <a:ext cx="450056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The result is in the direction 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/>
              <a:t>of H</a:t>
            </a:r>
            <a:r>
              <a:rPr lang="en-US" sz="2400" baseline="-25000"/>
              <a:t>1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/>
              <a:t>P(one sided) = ½ P(two sided)</a:t>
            </a: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>
            <a:off x="6011863" y="3573463"/>
            <a:ext cx="914400" cy="228600"/>
          </a:xfrm>
          <a:prstGeom prst="rightArrow">
            <a:avLst>
              <a:gd name="adj1" fmla="val 50000"/>
              <a:gd name="adj2" fmla="val 10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nl-NL"/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467544" y="228600"/>
            <a:ext cx="7762056" cy="5286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>
                <a:solidFill>
                  <a:schemeClr val="tx2"/>
                </a:solidFill>
                <a:cs typeface="Arial" charset="0"/>
              </a:rPr>
              <a:t>One sided test</a:t>
            </a:r>
            <a:r>
              <a:rPr lang="en-US" sz="2800" dirty="0">
                <a:solidFill>
                  <a:schemeClr val="tx2"/>
                </a:solidFill>
              </a:rPr>
              <a:t> (1)</a:t>
            </a:r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2051050" y="3500438"/>
            <a:ext cx="2089150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One sided P = 0.06</a:t>
            </a:r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47115" name="Object 11"/>
          <p:cNvGraphicFramePr>
            <a:graphicFrameLocks noChangeAspect="1"/>
          </p:cNvGraphicFramePr>
          <p:nvPr/>
        </p:nvGraphicFramePr>
        <p:xfrm>
          <a:off x="1258888" y="1201738"/>
          <a:ext cx="1728787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7" name="Equation" r:id="rId5" imgW="825500" imgH="228600" progId="Equation.3">
                  <p:embed/>
                </p:oleObj>
              </mc:Choice>
              <mc:Fallback>
                <p:oleObj name="Equation" r:id="rId5" imgW="825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201738"/>
                        <a:ext cx="1728787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8" name="Rectangle 1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47117" name="Object 13"/>
          <p:cNvGraphicFramePr>
            <a:graphicFrameLocks noChangeAspect="1"/>
          </p:cNvGraphicFramePr>
          <p:nvPr/>
        </p:nvGraphicFramePr>
        <p:xfrm>
          <a:off x="1258888" y="1700213"/>
          <a:ext cx="1728787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8" name="Equation" r:id="rId7" imgW="825500" imgH="228600" progId="Equation.3">
                  <p:embed/>
                </p:oleObj>
              </mc:Choice>
              <mc:Fallback>
                <p:oleObj name="Equation" r:id="rId7" imgW="825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700213"/>
                        <a:ext cx="1728787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hthoek 12"/>
              <p:cNvSpPr/>
              <p:nvPr/>
            </p:nvSpPr>
            <p:spPr>
              <a:xfrm>
                <a:off x="4564425" y="5589240"/>
                <a:ext cx="3096344" cy="936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𝑧</m:t>
                      </m:r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𝑁𝑆</m:t>
                                  </m:r>
                                </m:sub>
                              </m:sSub>
                            </m:e>
                          </m:acc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𝑆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𝑆𝐸</m:t>
                          </m:r>
                        </m:den>
                      </m:f>
                    </m:oMath>
                  </m:oMathPara>
                </a14:m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hthoe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4425" y="5589240"/>
                <a:ext cx="3096344" cy="93610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794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/>
      <p:bldP spid="47111" grpId="0"/>
      <p:bldP spid="47112" grpId="0" animBg="1"/>
      <p:bldP spid="47114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609600" y="1143000"/>
            <a:ext cx="6858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H</a:t>
            </a:r>
            <a:r>
              <a:rPr lang="en-US" sz="2400" baseline="-25000"/>
              <a:t>0:</a:t>
            </a:r>
            <a:endParaRPr lang="en-US" sz="2400"/>
          </a:p>
          <a:p>
            <a:pPr eaLnBrk="0" hangingPunct="0">
              <a:spcBef>
                <a:spcPct val="50000"/>
              </a:spcBef>
            </a:pPr>
            <a:r>
              <a:rPr lang="en-US" sz="2400"/>
              <a:t>H</a:t>
            </a:r>
            <a:r>
              <a:rPr lang="en-US" sz="2400" baseline="-25000"/>
              <a:t>1</a:t>
            </a:r>
            <a:r>
              <a:rPr lang="en-US" sz="2400"/>
              <a:t>: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4648200" y="1447800"/>
            <a:ext cx="42449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/>
              <a:t>reject H</a:t>
            </a:r>
            <a:r>
              <a:rPr lang="en-US" sz="2400" baseline="-25000" dirty="0"/>
              <a:t>0</a:t>
            </a:r>
            <a:r>
              <a:rPr lang="en-US" sz="2400" dirty="0"/>
              <a:t> if z (or t) is </a:t>
            </a:r>
            <a:r>
              <a:rPr lang="en-US" sz="2400" dirty="0">
                <a:solidFill>
                  <a:srgbClr val="FF0000"/>
                </a:solidFill>
              </a:rPr>
              <a:t>too small</a:t>
            </a:r>
            <a:endParaRPr lang="en-US" sz="2400" dirty="0"/>
          </a:p>
          <a:p>
            <a:pPr eaLnBrk="0" hangingPunct="0">
              <a:spcBef>
                <a:spcPct val="50000"/>
              </a:spcBef>
            </a:pPr>
            <a:r>
              <a:rPr lang="en-US" sz="2400" dirty="0"/>
              <a:t>We are interested in the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dirty="0"/>
              <a:t>probability on the </a:t>
            </a:r>
            <a:r>
              <a:rPr lang="en-US" sz="2400" dirty="0">
                <a:solidFill>
                  <a:srgbClr val="FF0000"/>
                </a:solidFill>
              </a:rPr>
              <a:t>left </a:t>
            </a:r>
            <a:r>
              <a:rPr lang="en-US" sz="2400" dirty="0" smtClean="0">
                <a:solidFill>
                  <a:srgbClr val="FF0000"/>
                </a:solidFill>
              </a:rPr>
              <a:t>hand side</a:t>
            </a:r>
            <a:endParaRPr lang="en-US" sz="2400" dirty="0"/>
          </a:p>
        </p:txBody>
      </p:sp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228600" y="2438400"/>
          <a:ext cx="4419600" cy="367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" name="Bitmap Image" r:id="rId3" imgW="3459780" imgH="2880610" progId="Paint.Picture">
                  <p:embed/>
                </p:oleObj>
              </mc:Choice>
              <mc:Fallback>
                <p:oleObj name="Bitmap Image" r:id="rId3" imgW="3459780" imgH="28806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438400"/>
                        <a:ext cx="4419600" cy="367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4572000" y="3644900"/>
            <a:ext cx="4572000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The result is </a:t>
            </a:r>
            <a:r>
              <a:rPr lang="en-US" sz="2400" b="1" i="1"/>
              <a:t>not </a:t>
            </a:r>
            <a:r>
              <a:rPr lang="en-US" sz="2400"/>
              <a:t>in the direction  of H</a:t>
            </a:r>
            <a:r>
              <a:rPr lang="en-US" sz="2400" baseline="-25000"/>
              <a:t>1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/>
              <a:t>P(one sided) = 1- ½P(two sided)</a:t>
            </a:r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>
            <a:off x="6011863" y="4149725"/>
            <a:ext cx="914400" cy="228600"/>
          </a:xfrm>
          <a:prstGeom prst="rightArrow">
            <a:avLst>
              <a:gd name="adj1" fmla="val 50000"/>
              <a:gd name="adj2" fmla="val 10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nl-NL"/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2700338" y="3284538"/>
            <a:ext cx="19431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One sided P = 0.94</a:t>
            </a:r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48139" name="Object 11"/>
          <p:cNvGraphicFramePr>
            <a:graphicFrameLocks noChangeAspect="1"/>
          </p:cNvGraphicFramePr>
          <p:nvPr/>
        </p:nvGraphicFramePr>
        <p:xfrm>
          <a:off x="1258888" y="1181100"/>
          <a:ext cx="1944687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" name="Equation" r:id="rId5" imgW="825500" imgH="228600" progId="Equation.3">
                  <p:embed/>
                </p:oleObj>
              </mc:Choice>
              <mc:Fallback>
                <p:oleObj name="Equation" r:id="rId5" imgW="825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181100"/>
                        <a:ext cx="1944687" cy="541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48141" name="Object 13"/>
          <p:cNvGraphicFramePr>
            <a:graphicFrameLocks noChangeAspect="1"/>
          </p:cNvGraphicFramePr>
          <p:nvPr/>
        </p:nvGraphicFramePr>
        <p:xfrm>
          <a:off x="1258888" y="1700213"/>
          <a:ext cx="1944687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Equation" r:id="rId7" imgW="825500" imgH="228600" progId="Equation.3">
                  <p:embed/>
                </p:oleObj>
              </mc:Choice>
              <mc:Fallback>
                <p:oleObj name="Equation" r:id="rId7" imgW="825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700213"/>
                        <a:ext cx="1944687" cy="54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467544" y="228600"/>
            <a:ext cx="7762056" cy="5286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>
                <a:solidFill>
                  <a:schemeClr val="tx2"/>
                </a:solidFill>
                <a:cs typeface="Arial" charset="0"/>
              </a:rPr>
              <a:t>One sided test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(2)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62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/>
      <p:bldP spid="48135" grpId="0"/>
      <p:bldP spid="48136" grpId="0" animBg="1"/>
      <p:bldP spid="481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Afbeelding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0" t="2499" b="12500"/>
          <a:stretch>
            <a:fillRect/>
          </a:stretch>
        </p:blipFill>
        <p:spPr bwMode="auto">
          <a:xfrm>
            <a:off x="1619250" y="1773238"/>
            <a:ext cx="38163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echte verbindingslijn met pijl 4"/>
          <p:cNvCxnSpPr/>
          <p:nvPr/>
        </p:nvCxnSpPr>
        <p:spPr>
          <a:xfrm flipV="1">
            <a:off x="3492500" y="1700213"/>
            <a:ext cx="3167063" cy="15128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hthoek 5"/>
          <p:cNvSpPr/>
          <p:nvPr/>
        </p:nvSpPr>
        <p:spPr>
          <a:xfrm>
            <a:off x="6732588" y="14843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6884988" y="16367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6659563" y="1557338"/>
            <a:ext cx="865187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6732588" y="1484313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X</a:t>
            </a:r>
            <a:r>
              <a:rPr lang="nl-NL" baseline="-25000" dirty="0">
                <a:solidFill>
                  <a:schemeClr val="tx1"/>
                </a:solidFill>
              </a:rPr>
              <a:t>1</a:t>
            </a:r>
            <a:r>
              <a:rPr lang="nl-NL" dirty="0">
                <a:solidFill>
                  <a:schemeClr val="tx1"/>
                </a:solidFill>
              </a:rPr>
              <a:t> = 99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Rechte verbindingslijn met pijl 11"/>
          <p:cNvCxnSpPr/>
          <p:nvPr/>
        </p:nvCxnSpPr>
        <p:spPr>
          <a:xfrm flipV="1">
            <a:off x="3492500" y="2420938"/>
            <a:ext cx="3167063" cy="7921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/>
          <p:cNvSpPr/>
          <p:nvPr/>
        </p:nvSpPr>
        <p:spPr>
          <a:xfrm>
            <a:off x="6732588" y="22764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X</a:t>
            </a:r>
            <a:r>
              <a:rPr lang="nl-NL" baseline="-25000" dirty="0">
                <a:solidFill>
                  <a:schemeClr val="tx1"/>
                </a:solidFill>
              </a:rPr>
              <a:t>2</a:t>
            </a:r>
            <a:r>
              <a:rPr lang="nl-NL" dirty="0">
                <a:solidFill>
                  <a:schemeClr val="tx1"/>
                </a:solidFill>
              </a:rPr>
              <a:t> = 104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Rechte verbindingslijn met pijl 14"/>
          <p:cNvCxnSpPr/>
          <p:nvPr/>
        </p:nvCxnSpPr>
        <p:spPr>
          <a:xfrm flipV="1">
            <a:off x="3563938" y="3141663"/>
            <a:ext cx="3095625" cy="714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/>
          <p:cNvSpPr/>
          <p:nvPr/>
        </p:nvSpPr>
        <p:spPr>
          <a:xfrm>
            <a:off x="6732588" y="2997200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….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" name="Rechte verbindingslijn met pijl 17"/>
          <p:cNvCxnSpPr/>
          <p:nvPr/>
        </p:nvCxnSpPr>
        <p:spPr>
          <a:xfrm>
            <a:off x="3563938" y="3357563"/>
            <a:ext cx="3024187" cy="431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hoek 18"/>
          <p:cNvSpPr/>
          <p:nvPr/>
        </p:nvSpPr>
        <p:spPr>
          <a:xfrm>
            <a:off x="6588125" y="3644900"/>
            <a:ext cx="1223963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 err="1">
                <a:solidFill>
                  <a:schemeClr val="tx1"/>
                </a:solidFill>
              </a:rPr>
              <a:t>X</a:t>
            </a:r>
            <a:r>
              <a:rPr lang="nl-NL" baseline="-25000" dirty="0" err="1">
                <a:solidFill>
                  <a:schemeClr val="tx1"/>
                </a:solidFill>
              </a:rPr>
              <a:t>n</a:t>
            </a:r>
            <a:r>
              <a:rPr lang="nl-NL" baseline="-25000" dirty="0">
                <a:solidFill>
                  <a:schemeClr val="tx1"/>
                </a:solidFill>
              </a:rPr>
              <a:t> </a:t>
            </a:r>
            <a:r>
              <a:rPr lang="nl-NL" dirty="0">
                <a:solidFill>
                  <a:schemeClr val="tx1"/>
                </a:solidFill>
              </a:rPr>
              <a:t>= 97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6516688" y="4149725"/>
            <a:ext cx="1871662" cy="647700"/>
          </a:xfrm>
          <a:prstGeom prst="rect">
            <a:avLst/>
          </a:prstGeom>
          <a:solidFill>
            <a:srgbClr val="FDF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6732588" y="4221163"/>
          <a:ext cx="1008062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" name="Equation" r:id="rId4" imgW="431613" imgH="215806" progId="Equation.3">
                  <p:embed/>
                </p:oleObj>
              </mc:Choice>
              <mc:Fallback>
                <p:oleObj name="Equation" r:id="rId4" imgW="431613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4221163"/>
                        <a:ext cx="1008062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err="1" smtClean="0">
                <a:solidFill>
                  <a:schemeClr val="tx2"/>
                </a:solidFill>
              </a:rPr>
              <a:t>Confidence</a:t>
            </a:r>
            <a:r>
              <a:rPr lang="nl-NL" dirty="0" smtClean="0">
                <a:solidFill>
                  <a:schemeClr val="tx2"/>
                </a:solidFill>
              </a:rPr>
              <a:t> Interval (for </a:t>
            </a:r>
            <a:r>
              <a:rPr lang="nl-NL" dirty="0" smtClean="0">
                <a:solidFill>
                  <a:schemeClr val="tx2"/>
                </a:solidFill>
                <a:sym typeface="Symbol"/>
              </a:rPr>
              <a:t>)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3131840" y="4293096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sym typeface="Symbol"/>
              </a:rPr>
              <a:t> ?</a:t>
            </a:r>
            <a:endParaRPr lang="nl-NL" sz="2400" dirty="0"/>
          </a:p>
        </p:txBody>
      </p:sp>
      <p:graphicFrame>
        <p:nvGraphicFramePr>
          <p:cNvPr id="10" name="Object 9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3324183"/>
              </p:ext>
            </p:extLst>
          </p:nvPr>
        </p:nvGraphicFramePr>
        <p:xfrm>
          <a:off x="754063" y="4941888"/>
          <a:ext cx="7340600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" name="Equation" r:id="rId6" imgW="3822480" imgH="419040" progId="Equation.3">
                  <p:embed/>
                </p:oleObj>
              </mc:Choice>
              <mc:Fallback>
                <p:oleObj name="Equation" r:id="rId6" imgW="3822480" imgH="419040" progId="Equation.3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063" y="4941888"/>
                        <a:ext cx="7340600" cy="804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743698"/>
              </p:ext>
            </p:extLst>
          </p:nvPr>
        </p:nvGraphicFramePr>
        <p:xfrm>
          <a:off x="1941513" y="5876925"/>
          <a:ext cx="4979987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" name="Equation" r:id="rId8" imgW="2679480" imgH="419040" progId="Equation.3">
                  <p:embed/>
                </p:oleObj>
              </mc:Choice>
              <mc:Fallback>
                <p:oleObj name="Equation" r:id="rId8" imgW="267948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1513" y="5876925"/>
                        <a:ext cx="4979987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255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6" grpId="0" animBg="1"/>
      <p:bldP spid="19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25463" y="260350"/>
            <a:ext cx="7931150" cy="92233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en-US" sz="4000" dirty="0" smtClean="0">
                <a:solidFill>
                  <a:schemeClr val="tx2"/>
                </a:solidFill>
              </a:rPr>
              <a:t>Interpretation of 95%-CI for </a:t>
            </a:r>
            <a:r>
              <a:rPr lang="en-US" sz="4000" dirty="0" smtClean="0">
                <a:solidFill>
                  <a:schemeClr val="tx2"/>
                </a:solidFill>
                <a:cs typeface="Arial" pitchFamily="34" charset="0"/>
              </a:rPr>
              <a:t>µ</a:t>
            </a: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1692275" y="3716338"/>
            <a:ext cx="0" cy="1368425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nl-NL"/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908175" y="3357563"/>
            <a:ext cx="0" cy="1368425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nl-NL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124075" y="3429000"/>
            <a:ext cx="5256213" cy="2952750"/>
            <a:chOff x="1338" y="2160"/>
            <a:chExt cx="3311" cy="1860"/>
          </a:xfrm>
        </p:grpSpPr>
        <p:sp>
          <p:nvSpPr>
            <p:cNvPr id="9230" name="Line 6"/>
            <p:cNvSpPr>
              <a:spLocks noChangeShapeType="1"/>
            </p:cNvSpPr>
            <p:nvPr/>
          </p:nvSpPr>
          <p:spPr bwMode="auto">
            <a:xfrm>
              <a:off x="3379" y="2387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31" name="Line 7"/>
            <p:cNvSpPr>
              <a:spLocks noChangeShapeType="1"/>
            </p:cNvSpPr>
            <p:nvPr/>
          </p:nvSpPr>
          <p:spPr bwMode="auto">
            <a:xfrm>
              <a:off x="2971" y="2160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32" name="Line 8"/>
            <p:cNvSpPr>
              <a:spLocks noChangeShapeType="1"/>
            </p:cNvSpPr>
            <p:nvPr/>
          </p:nvSpPr>
          <p:spPr bwMode="auto">
            <a:xfrm>
              <a:off x="2154" y="2432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33" name="Line 9"/>
            <p:cNvSpPr>
              <a:spLocks noChangeShapeType="1"/>
            </p:cNvSpPr>
            <p:nvPr/>
          </p:nvSpPr>
          <p:spPr bwMode="auto">
            <a:xfrm>
              <a:off x="2427" y="3158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34" name="Line 10"/>
            <p:cNvSpPr>
              <a:spLocks noChangeShapeType="1"/>
            </p:cNvSpPr>
            <p:nvPr/>
          </p:nvSpPr>
          <p:spPr bwMode="auto">
            <a:xfrm>
              <a:off x="4105" y="2341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35" name="Line 11"/>
            <p:cNvSpPr>
              <a:spLocks noChangeShapeType="1"/>
            </p:cNvSpPr>
            <p:nvPr/>
          </p:nvSpPr>
          <p:spPr bwMode="auto">
            <a:xfrm>
              <a:off x="1338" y="2886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36" name="Line 12"/>
            <p:cNvSpPr>
              <a:spLocks noChangeShapeType="1"/>
            </p:cNvSpPr>
            <p:nvPr/>
          </p:nvSpPr>
          <p:spPr bwMode="auto">
            <a:xfrm>
              <a:off x="1474" y="2749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37" name="Line 13"/>
            <p:cNvSpPr>
              <a:spLocks noChangeShapeType="1"/>
            </p:cNvSpPr>
            <p:nvPr/>
          </p:nvSpPr>
          <p:spPr bwMode="auto">
            <a:xfrm>
              <a:off x="1610" y="2613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38" name="Line 14"/>
            <p:cNvSpPr>
              <a:spLocks noChangeShapeType="1"/>
            </p:cNvSpPr>
            <p:nvPr/>
          </p:nvSpPr>
          <p:spPr bwMode="auto">
            <a:xfrm>
              <a:off x="3107" y="2568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39" name="Line 15"/>
            <p:cNvSpPr>
              <a:spLocks noChangeShapeType="1"/>
            </p:cNvSpPr>
            <p:nvPr/>
          </p:nvSpPr>
          <p:spPr bwMode="auto">
            <a:xfrm>
              <a:off x="1882" y="2659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40" name="Line 16"/>
            <p:cNvSpPr>
              <a:spLocks noChangeShapeType="1"/>
            </p:cNvSpPr>
            <p:nvPr/>
          </p:nvSpPr>
          <p:spPr bwMode="auto">
            <a:xfrm>
              <a:off x="3561" y="2840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41" name="Line 17"/>
            <p:cNvSpPr>
              <a:spLocks noChangeShapeType="1"/>
            </p:cNvSpPr>
            <p:nvPr/>
          </p:nvSpPr>
          <p:spPr bwMode="auto">
            <a:xfrm>
              <a:off x="3243" y="2704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42" name="Line 18"/>
            <p:cNvSpPr>
              <a:spLocks noChangeShapeType="1"/>
            </p:cNvSpPr>
            <p:nvPr/>
          </p:nvSpPr>
          <p:spPr bwMode="auto">
            <a:xfrm>
              <a:off x="1474" y="2749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43" name="Line 19"/>
            <p:cNvSpPr>
              <a:spLocks noChangeShapeType="1"/>
            </p:cNvSpPr>
            <p:nvPr/>
          </p:nvSpPr>
          <p:spPr bwMode="auto">
            <a:xfrm>
              <a:off x="1746" y="3021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44" name="Line 20"/>
            <p:cNvSpPr>
              <a:spLocks noChangeShapeType="1"/>
            </p:cNvSpPr>
            <p:nvPr/>
          </p:nvSpPr>
          <p:spPr bwMode="auto">
            <a:xfrm>
              <a:off x="2290" y="2840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45" name="Line 21"/>
            <p:cNvSpPr>
              <a:spLocks noChangeShapeType="1"/>
            </p:cNvSpPr>
            <p:nvPr/>
          </p:nvSpPr>
          <p:spPr bwMode="auto">
            <a:xfrm>
              <a:off x="2563" y="2750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46" name="Line 22"/>
            <p:cNvSpPr>
              <a:spLocks noChangeShapeType="1"/>
            </p:cNvSpPr>
            <p:nvPr/>
          </p:nvSpPr>
          <p:spPr bwMode="auto">
            <a:xfrm>
              <a:off x="2699" y="2795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47" name="Line 23"/>
            <p:cNvSpPr>
              <a:spLocks noChangeShapeType="1"/>
            </p:cNvSpPr>
            <p:nvPr/>
          </p:nvSpPr>
          <p:spPr bwMode="auto">
            <a:xfrm>
              <a:off x="2835" y="2886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48" name="Line 24"/>
            <p:cNvSpPr>
              <a:spLocks noChangeShapeType="1"/>
            </p:cNvSpPr>
            <p:nvPr/>
          </p:nvSpPr>
          <p:spPr bwMode="auto">
            <a:xfrm>
              <a:off x="3833" y="2659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49" name="Line 25"/>
            <p:cNvSpPr>
              <a:spLocks noChangeShapeType="1"/>
            </p:cNvSpPr>
            <p:nvPr/>
          </p:nvSpPr>
          <p:spPr bwMode="auto">
            <a:xfrm>
              <a:off x="3697" y="2976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50" name="Line 26"/>
            <p:cNvSpPr>
              <a:spLocks noChangeShapeType="1"/>
            </p:cNvSpPr>
            <p:nvPr/>
          </p:nvSpPr>
          <p:spPr bwMode="auto">
            <a:xfrm>
              <a:off x="2018" y="2931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51" name="Line 27"/>
            <p:cNvSpPr>
              <a:spLocks noChangeShapeType="1"/>
            </p:cNvSpPr>
            <p:nvPr/>
          </p:nvSpPr>
          <p:spPr bwMode="auto">
            <a:xfrm>
              <a:off x="3969" y="2613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52" name="Line 28"/>
            <p:cNvSpPr>
              <a:spLocks noChangeShapeType="1"/>
            </p:cNvSpPr>
            <p:nvPr/>
          </p:nvSpPr>
          <p:spPr bwMode="auto">
            <a:xfrm>
              <a:off x="4241" y="3067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53" name="Line 29"/>
            <p:cNvSpPr>
              <a:spLocks noChangeShapeType="1"/>
            </p:cNvSpPr>
            <p:nvPr/>
          </p:nvSpPr>
          <p:spPr bwMode="auto">
            <a:xfrm>
              <a:off x="4377" y="2613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54" name="Line 30"/>
            <p:cNvSpPr>
              <a:spLocks noChangeShapeType="1"/>
            </p:cNvSpPr>
            <p:nvPr/>
          </p:nvSpPr>
          <p:spPr bwMode="auto">
            <a:xfrm>
              <a:off x="4513" y="2568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  <p:sp>
          <p:nvSpPr>
            <p:cNvPr id="9255" name="Line 31"/>
            <p:cNvSpPr>
              <a:spLocks noChangeShapeType="1"/>
            </p:cNvSpPr>
            <p:nvPr/>
          </p:nvSpPr>
          <p:spPr bwMode="auto">
            <a:xfrm>
              <a:off x="4649" y="2296"/>
              <a:ext cx="0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nl-NL"/>
            </a:p>
          </p:txBody>
        </p:sp>
      </p:grpSp>
      <p:sp>
        <p:nvSpPr>
          <p:cNvPr id="45088" name="Line 32"/>
          <p:cNvSpPr>
            <a:spLocks noChangeShapeType="1"/>
          </p:cNvSpPr>
          <p:nvPr/>
        </p:nvSpPr>
        <p:spPr bwMode="auto">
          <a:xfrm>
            <a:off x="1044575" y="4868863"/>
            <a:ext cx="7345363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nl-NL"/>
          </a:p>
        </p:txBody>
      </p:sp>
      <p:sp>
        <p:nvSpPr>
          <p:cNvPr id="45089" name="Text Box 33"/>
          <p:cNvSpPr txBox="1">
            <a:spLocks noChangeArrowheads="1"/>
          </p:cNvSpPr>
          <p:nvPr/>
        </p:nvSpPr>
        <p:spPr bwMode="auto">
          <a:xfrm>
            <a:off x="688472" y="1341438"/>
            <a:ext cx="77041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nl-NL" sz="2400" dirty="0" smtClean="0"/>
              <a:t>Imagine you will take thousands of samples and for each sample you will calculate the 95% CI</a:t>
            </a:r>
            <a:endParaRPr lang="en-US" altLang="nl-NL" sz="2400" dirty="0"/>
          </a:p>
        </p:txBody>
      </p:sp>
      <p:grpSp>
        <p:nvGrpSpPr>
          <p:cNvPr id="3" name="Group 34"/>
          <p:cNvGrpSpPr>
            <a:grpSpLocks noChangeAspect="1"/>
          </p:cNvGrpSpPr>
          <p:nvPr/>
        </p:nvGrpSpPr>
        <p:grpSpPr bwMode="auto">
          <a:xfrm>
            <a:off x="539750" y="4652963"/>
            <a:ext cx="452438" cy="504825"/>
            <a:chOff x="340" y="2931"/>
            <a:chExt cx="285" cy="318"/>
          </a:xfrm>
        </p:grpSpPr>
        <p:sp>
          <p:nvSpPr>
            <p:cNvPr id="9228" name="AutoShape 35"/>
            <p:cNvSpPr>
              <a:spLocks noChangeAspect="1" noChangeArrowheads="1" noTextEdit="1"/>
            </p:cNvSpPr>
            <p:nvPr/>
          </p:nvSpPr>
          <p:spPr bwMode="auto">
            <a:xfrm>
              <a:off x="340" y="2931"/>
              <a:ext cx="285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9229" name="Rectangle 36"/>
            <p:cNvSpPr>
              <a:spLocks noChangeArrowheads="1"/>
            </p:cNvSpPr>
            <p:nvPr/>
          </p:nvSpPr>
          <p:spPr bwMode="auto">
            <a:xfrm>
              <a:off x="374" y="2796"/>
              <a:ext cx="396" cy="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NL" altLang="nl-NL" sz="4200" i="1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endParaRPr lang="nl-NL" altLang="nl-NL" sz="2400"/>
            </a:p>
          </p:txBody>
        </p:sp>
      </p:grpSp>
      <p:sp>
        <p:nvSpPr>
          <p:cNvPr id="45093" name="Text Box 37"/>
          <p:cNvSpPr txBox="1">
            <a:spLocks noChangeArrowheads="1"/>
          </p:cNvSpPr>
          <p:nvPr/>
        </p:nvSpPr>
        <p:spPr bwMode="auto">
          <a:xfrm>
            <a:off x="4859338" y="6165850"/>
            <a:ext cx="3744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l-NL" altLang="nl-NL" sz="2400" dirty="0" smtClean="0"/>
              <a:t>Sample </a:t>
            </a:r>
            <a:r>
              <a:rPr lang="nl-NL" altLang="nl-NL" sz="2400" dirty="0" err="1" smtClean="0"/>
              <a:t>number</a:t>
            </a:r>
            <a:r>
              <a:rPr lang="nl-NL" altLang="nl-NL" sz="2400" dirty="0" smtClean="0"/>
              <a:t> </a:t>
            </a:r>
            <a:r>
              <a:rPr lang="nl-NL" altLang="nl-NL" sz="2400" dirty="0" smtClean="0">
                <a:cs typeface="Arial" charset="0"/>
              </a:rPr>
              <a:t>→</a:t>
            </a:r>
            <a:endParaRPr lang="nl-NL" altLang="nl-NL" sz="2400" dirty="0">
              <a:cs typeface="Arial" charset="0"/>
            </a:endParaRPr>
          </a:p>
        </p:txBody>
      </p:sp>
      <p:sp>
        <p:nvSpPr>
          <p:cNvPr id="45094" name="Line 38"/>
          <p:cNvSpPr>
            <a:spLocks noChangeShapeType="1"/>
          </p:cNvSpPr>
          <p:nvPr/>
        </p:nvSpPr>
        <p:spPr bwMode="auto">
          <a:xfrm>
            <a:off x="1116013" y="3429000"/>
            <a:ext cx="0" cy="2663825"/>
          </a:xfrm>
          <a:prstGeom prst="line">
            <a:avLst/>
          </a:prstGeom>
          <a:noFill/>
          <a:ln w="1270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nl-NL"/>
          </a:p>
        </p:txBody>
      </p:sp>
      <p:sp>
        <p:nvSpPr>
          <p:cNvPr id="45095" name="Text Box 39"/>
          <p:cNvSpPr txBox="1">
            <a:spLocks noChangeArrowheads="1"/>
          </p:cNvSpPr>
          <p:nvPr/>
        </p:nvSpPr>
        <p:spPr bwMode="auto">
          <a:xfrm>
            <a:off x="2051050" y="2420938"/>
            <a:ext cx="5400675" cy="83099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nl-NL" sz="2400" dirty="0"/>
              <a:t>95% </a:t>
            </a:r>
            <a:r>
              <a:rPr lang="en-US" altLang="nl-NL" sz="2400" dirty="0" smtClean="0"/>
              <a:t>of these intervals will contain the population mean </a:t>
            </a:r>
            <a:r>
              <a:rPr lang="el-GR" altLang="nl-NL" sz="2400" dirty="0" smtClean="0">
                <a:cs typeface="Arial" charset="0"/>
              </a:rPr>
              <a:t>μ</a:t>
            </a:r>
            <a:r>
              <a:rPr lang="en-US" altLang="nl-NL" sz="2400" dirty="0" smtClean="0">
                <a:cs typeface="Arial" charset="0"/>
              </a:rPr>
              <a:t>. </a:t>
            </a:r>
            <a:endParaRPr lang="en-US" altLang="nl-NL" sz="2400" dirty="0"/>
          </a:p>
        </p:txBody>
      </p:sp>
    </p:spTree>
    <p:extLst>
      <p:ext uri="{BB962C8B-B14F-4D97-AF65-F5344CB8AC3E}">
        <p14:creationId xmlns:p14="http://schemas.microsoft.com/office/powerpoint/2010/main" val="427970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nimBg="1"/>
      <p:bldP spid="45060" grpId="0" animBg="1"/>
      <p:bldP spid="45088" grpId="0" animBg="1"/>
      <p:bldP spid="45089" grpId="0" build="p"/>
      <p:bldP spid="45093" grpId="0"/>
      <p:bldP spid="45094" grpId="0" animBg="1"/>
      <p:bldP spid="45095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altLang="nl-NL" dirty="0" smtClean="0">
                <a:solidFill>
                  <a:schemeClr val="tx2"/>
                </a:solidFill>
              </a:rPr>
              <a:t>Statements, </a:t>
            </a:r>
            <a:r>
              <a:rPr lang="nl-NL" altLang="nl-NL" dirty="0" err="1" smtClean="0">
                <a:solidFill>
                  <a:schemeClr val="tx2"/>
                </a:solidFill>
              </a:rPr>
              <a:t>true</a:t>
            </a:r>
            <a:r>
              <a:rPr lang="nl-NL" altLang="nl-NL" dirty="0" smtClean="0">
                <a:solidFill>
                  <a:schemeClr val="tx2"/>
                </a:solidFill>
              </a:rPr>
              <a:t> or </a:t>
            </a:r>
            <a:r>
              <a:rPr lang="nl-NL" altLang="nl-NL" dirty="0" err="1" smtClean="0">
                <a:solidFill>
                  <a:schemeClr val="tx2"/>
                </a:solidFill>
              </a:rPr>
              <a:t>false</a:t>
            </a:r>
            <a:r>
              <a:rPr lang="nl-NL" altLang="nl-NL" dirty="0" smtClean="0">
                <a:solidFill>
                  <a:schemeClr val="tx2"/>
                </a:solidFill>
              </a:rPr>
              <a:t>? (</a:t>
            </a:r>
            <a:r>
              <a:rPr lang="nl-NL" altLang="nl-NL" dirty="0" err="1" smtClean="0">
                <a:solidFill>
                  <a:schemeClr val="tx2"/>
                </a:solidFill>
              </a:rPr>
              <a:t>continued</a:t>
            </a:r>
            <a:r>
              <a:rPr lang="nl-NL" altLang="nl-NL" dirty="0" smtClean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dirty="0" smtClean="0"/>
              <a:t>6. In case of a </a:t>
            </a:r>
            <a:r>
              <a:rPr lang="nl-NL" altLang="nl-NL" sz="2800" dirty="0" err="1" smtClean="0"/>
              <a:t>one</a:t>
            </a:r>
            <a:r>
              <a:rPr lang="nl-NL" altLang="nl-NL" sz="2800" dirty="0" smtClean="0"/>
              <a:t> sample t-test, the </a:t>
            </a:r>
            <a:r>
              <a:rPr lang="nl-NL" altLang="nl-NL" sz="2800" dirty="0" err="1" smtClean="0"/>
              <a:t>following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equivalence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relation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holds</a:t>
            </a:r>
            <a:r>
              <a:rPr lang="nl-NL" altLang="nl-NL" sz="2800" dirty="0" smtClean="0"/>
              <a:t>: </a:t>
            </a:r>
          </a:p>
          <a:p>
            <a:pPr marL="457200" lvl="1" indent="0">
              <a:buNone/>
            </a:pPr>
            <a:r>
              <a:rPr lang="nl-NL" altLang="nl-NL" dirty="0" smtClean="0">
                <a:solidFill>
                  <a:schemeClr val="tx2"/>
                </a:solidFill>
              </a:rPr>
              <a:t>the 95% CI </a:t>
            </a:r>
            <a:r>
              <a:rPr lang="nl-NL" altLang="nl-NL" dirty="0" err="1" smtClean="0">
                <a:solidFill>
                  <a:schemeClr val="tx2"/>
                </a:solidFill>
              </a:rPr>
              <a:t>contains</a:t>
            </a:r>
            <a:r>
              <a:rPr lang="nl-NL" altLang="nl-NL" dirty="0" smtClean="0">
                <a:solidFill>
                  <a:schemeClr val="tx2"/>
                </a:solidFill>
              </a:rPr>
              <a:t> the </a:t>
            </a:r>
            <a:r>
              <a:rPr lang="nl-NL" altLang="nl-NL" dirty="0" err="1" smtClean="0">
                <a:solidFill>
                  <a:schemeClr val="tx2"/>
                </a:solidFill>
              </a:rPr>
              <a:t>value</a:t>
            </a:r>
            <a:r>
              <a:rPr lang="nl-NL" altLang="nl-NL" dirty="0" smtClean="0">
                <a:solidFill>
                  <a:schemeClr val="tx2"/>
                </a:solidFill>
              </a:rPr>
              <a:t> of the </a:t>
            </a:r>
            <a:r>
              <a:rPr lang="nl-NL" altLang="nl-NL" dirty="0" err="1" smtClean="0">
                <a:solidFill>
                  <a:schemeClr val="tx2"/>
                </a:solidFill>
              </a:rPr>
              <a:t>null</a:t>
            </a:r>
            <a:r>
              <a:rPr lang="nl-NL" altLang="nl-NL" dirty="0" smtClean="0">
                <a:solidFill>
                  <a:schemeClr val="tx2"/>
                </a:solidFill>
              </a:rPr>
              <a:t> hypothesis </a:t>
            </a:r>
            <a:r>
              <a:rPr lang="nl-NL" altLang="nl-NL" dirty="0" smtClean="0">
                <a:solidFill>
                  <a:schemeClr val="tx2"/>
                </a:solidFill>
                <a:sym typeface="Symbol" pitchFamily="18" charset="2"/>
              </a:rPr>
              <a:t> the </a:t>
            </a:r>
            <a:r>
              <a:rPr lang="nl-NL" altLang="nl-NL" dirty="0" err="1" smtClean="0">
                <a:solidFill>
                  <a:schemeClr val="tx2"/>
                </a:solidFill>
                <a:sym typeface="Symbol" pitchFamily="18" charset="2"/>
              </a:rPr>
              <a:t>two-sided</a:t>
            </a:r>
            <a:r>
              <a:rPr lang="nl-NL" altLang="nl-NL" dirty="0" smtClean="0">
                <a:solidFill>
                  <a:schemeClr val="tx2"/>
                </a:solidFill>
                <a:sym typeface="Symbol" pitchFamily="18" charset="2"/>
              </a:rPr>
              <a:t> P-</a:t>
            </a:r>
            <a:r>
              <a:rPr lang="nl-NL" altLang="nl-NL" dirty="0" err="1" smtClean="0">
                <a:solidFill>
                  <a:schemeClr val="tx2"/>
                </a:solidFill>
                <a:sym typeface="Symbol" pitchFamily="18" charset="2"/>
              </a:rPr>
              <a:t>value</a:t>
            </a:r>
            <a:r>
              <a:rPr lang="nl-NL" altLang="nl-NL" dirty="0" smtClean="0">
                <a:solidFill>
                  <a:schemeClr val="tx2"/>
                </a:solidFill>
                <a:sym typeface="Symbol" pitchFamily="18" charset="2"/>
              </a:rPr>
              <a:t> &gt; 0.05</a:t>
            </a:r>
            <a:endParaRPr lang="nl-NL" altLang="nl-NL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nl-NL" altLang="nl-NL" sz="2800" dirty="0" smtClean="0"/>
              <a:t>7. Statement 6 </a:t>
            </a:r>
            <a:r>
              <a:rPr lang="nl-NL" altLang="nl-NL" sz="2800" dirty="0" err="1" smtClean="0"/>
              <a:t>holds</a:t>
            </a:r>
            <a:r>
              <a:rPr lang="nl-NL" altLang="nl-NL" sz="2800" dirty="0" smtClean="0"/>
              <a:t> for </a:t>
            </a:r>
            <a:r>
              <a:rPr lang="nl-NL" altLang="nl-NL" sz="2800" dirty="0" err="1" smtClean="0"/>
              <a:t>any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statistical</a:t>
            </a:r>
            <a:r>
              <a:rPr lang="nl-NL" altLang="nl-NL" sz="2800" dirty="0" smtClean="0"/>
              <a:t> test</a:t>
            </a:r>
          </a:p>
          <a:p>
            <a:pPr eaLnBrk="1" hangingPunct="1"/>
            <a:r>
              <a:rPr lang="nl-NL" altLang="nl-NL" sz="2800" dirty="0" smtClean="0"/>
              <a:t>8. </a:t>
            </a:r>
            <a:r>
              <a:rPr lang="nl-NL" altLang="nl-NL" sz="2800" dirty="0" err="1" smtClean="0"/>
              <a:t>If</a:t>
            </a:r>
            <a:r>
              <a:rPr lang="nl-NL" altLang="nl-NL" sz="2800" dirty="0" smtClean="0"/>
              <a:t> the 95% </a:t>
            </a:r>
            <a:r>
              <a:rPr lang="nl-NL" altLang="nl-NL" sz="2800" dirty="0" err="1" smtClean="0"/>
              <a:t>CI’s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concerning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two</a:t>
            </a:r>
            <a:r>
              <a:rPr lang="nl-NL" altLang="nl-NL" sz="2800" dirty="0" smtClean="0"/>
              <a:t> means overlap, the </a:t>
            </a:r>
            <a:r>
              <a:rPr lang="nl-NL" altLang="nl-NL" sz="2800" dirty="0" err="1" smtClean="0"/>
              <a:t>difference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between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two</a:t>
            </a:r>
            <a:r>
              <a:rPr lang="nl-NL" altLang="nl-NL" sz="2800" dirty="0" smtClean="0"/>
              <a:t> means is </a:t>
            </a:r>
            <a:r>
              <a:rPr lang="nl-NL" altLang="nl-NL" sz="2800" dirty="0" err="1" smtClean="0"/>
              <a:t>not</a:t>
            </a:r>
            <a:r>
              <a:rPr lang="nl-NL" altLang="nl-NL" sz="2800" dirty="0" smtClean="0"/>
              <a:t> significant (</a:t>
            </a:r>
            <a:r>
              <a:rPr lang="nl-NL" altLang="nl-NL" sz="2800" dirty="0" err="1" smtClean="0"/>
              <a:t>using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an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alpha</a:t>
            </a:r>
            <a:r>
              <a:rPr lang="nl-NL" altLang="nl-NL" sz="2800" dirty="0" smtClean="0"/>
              <a:t> = 0.05)</a:t>
            </a:r>
          </a:p>
        </p:txBody>
      </p:sp>
      <p:sp>
        <p:nvSpPr>
          <p:cNvPr id="2" name="Rechthoek 1"/>
          <p:cNvSpPr/>
          <p:nvPr/>
        </p:nvSpPr>
        <p:spPr>
          <a:xfrm>
            <a:off x="6084168" y="2996952"/>
            <a:ext cx="158417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>
                <a:solidFill>
                  <a:srgbClr val="00B050"/>
                </a:solidFill>
              </a:rPr>
              <a:t>TRUE</a:t>
            </a:r>
            <a:endParaRPr lang="nl-NL" sz="3200" dirty="0">
              <a:solidFill>
                <a:srgbClr val="00B050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7236296" y="3501008"/>
            <a:ext cx="15121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>
                <a:solidFill>
                  <a:srgbClr val="C00000"/>
                </a:solidFill>
              </a:rPr>
              <a:t>FALSE</a:t>
            </a:r>
            <a:endParaRPr lang="nl-NL" sz="3200" dirty="0">
              <a:solidFill>
                <a:srgbClr val="C00000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4550004" y="5012350"/>
            <a:ext cx="15121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>
                <a:solidFill>
                  <a:srgbClr val="C00000"/>
                </a:solidFill>
              </a:rPr>
              <a:t>FALSE</a:t>
            </a:r>
            <a:endParaRPr lang="nl-NL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01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8. </a:t>
            </a:r>
            <a:r>
              <a:rPr lang="nl-NL" dirty="0" err="1" smtClean="0">
                <a:solidFill>
                  <a:schemeClr val="tx2"/>
                </a:solidFill>
              </a:rPr>
              <a:t>What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can</a:t>
            </a:r>
            <a:r>
              <a:rPr lang="nl-NL" dirty="0" smtClean="0">
                <a:solidFill>
                  <a:schemeClr val="tx2"/>
                </a:solidFill>
              </a:rPr>
              <a:t> happen …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1115616" y="2564904"/>
            <a:ext cx="64807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hoek 5"/>
              <p:cNvSpPr/>
              <p:nvPr/>
            </p:nvSpPr>
            <p:spPr>
              <a:xfrm>
                <a:off x="2915816" y="2708920"/>
                <a:ext cx="648072" cy="5760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nl-NL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nl-NL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nl-NL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hthoe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708920"/>
                <a:ext cx="648072" cy="57606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hoek 6"/>
              <p:cNvSpPr/>
              <p:nvPr/>
            </p:nvSpPr>
            <p:spPr>
              <a:xfrm>
                <a:off x="4211960" y="2708920"/>
                <a:ext cx="648072" cy="5760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nl-NL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nl-NL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nl-NL" b="0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7" name="Rechthoe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708920"/>
                <a:ext cx="648072" cy="57606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Rechte verbindingslijn 8"/>
          <p:cNvCxnSpPr/>
          <p:nvPr/>
        </p:nvCxnSpPr>
        <p:spPr>
          <a:xfrm>
            <a:off x="3239852" y="249289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4535996" y="249289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2555776" y="2204864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3851920" y="2264426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>
            <a:off x="3779912" y="2204864"/>
            <a:ext cx="0" cy="7920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>
            <a:off x="5220072" y="2187514"/>
            <a:ext cx="0" cy="7920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/>
          <p:nvPr/>
        </p:nvCxnSpPr>
        <p:spPr>
          <a:xfrm>
            <a:off x="1115616" y="5157192"/>
            <a:ext cx="6624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hoek 22"/>
          <p:cNvSpPr/>
          <p:nvPr/>
        </p:nvSpPr>
        <p:spPr>
          <a:xfrm>
            <a:off x="1835696" y="5229200"/>
            <a:ext cx="57606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0</a:t>
            </a:r>
            <a:endParaRPr lang="nl-NL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hthoek 23"/>
              <p:cNvSpPr/>
              <p:nvPr/>
            </p:nvSpPr>
            <p:spPr>
              <a:xfrm>
                <a:off x="2555776" y="5229200"/>
                <a:ext cx="1440160" cy="5040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nl-NL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nl-NL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acc>
                        <m:accPr>
                          <m:chr m:val="̅"/>
                          <m:ctrlPr>
                            <a:rPr lang="nl-NL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nl-NL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24" name="Rechthoek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5229200"/>
                <a:ext cx="1440160" cy="5040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Rechte verbindingslijn 25"/>
          <p:cNvCxnSpPr/>
          <p:nvPr/>
        </p:nvCxnSpPr>
        <p:spPr>
          <a:xfrm>
            <a:off x="3275856" y="501317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/>
          <p:cNvCxnSpPr/>
          <p:nvPr/>
        </p:nvCxnSpPr>
        <p:spPr>
          <a:xfrm>
            <a:off x="2195736" y="4791260"/>
            <a:ext cx="0" cy="864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/>
          <p:cNvCxnSpPr/>
          <p:nvPr/>
        </p:nvCxnSpPr>
        <p:spPr>
          <a:xfrm>
            <a:off x="4377277" y="4797152"/>
            <a:ext cx="0" cy="864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/>
          <p:cNvCxnSpPr>
            <a:endCxn id="23" idx="0"/>
          </p:cNvCxnSpPr>
          <p:nvPr/>
        </p:nvCxnSpPr>
        <p:spPr>
          <a:xfrm>
            <a:off x="2123728" y="501317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hthoek 32"/>
              <p:cNvSpPr/>
              <p:nvPr/>
            </p:nvSpPr>
            <p:spPr>
              <a:xfrm>
                <a:off x="539552" y="5881058"/>
                <a:ext cx="8280920" cy="72008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𝑆𝐸</m:t>
                      </m:r>
                      <m:d>
                        <m:d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𝑑𝑖𝑓𝑓𝑒𝑟𝑒𝑛𝑐𝑒</m:t>
                          </m:r>
                        </m:e>
                      </m:d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sSup>
                                <m:sSupPr>
                                  <m:ctrlP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nl-NL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NL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𝑆𝐸</m:t>
                                      </m:r>
                                    </m:e>
                                    <m:sub>
                                      <m:r>
                                        <a:rPr lang="nl-NL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𝑆𝐸</m:t>
                                  </m:r>
                                </m:e>
                                <m:sub>
                                  <m:r>
                                    <a:rPr lang="nl-NL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33" name="Rechthoek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881058"/>
                <a:ext cx="8280920" cy="72008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hthoek 3"/>
          <p:cNvSpPr/>
          <p:nvPr/>
        </p:nvSpPr>
        <p:spPr>
          <a:xfrm>
            <a:off x="827584" y="3356992"/>
            <a:ext cx="3024336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2"/>
                </a:solidFill>
              </a:rPr>
              <a:t>100 ± 2*3 = [ 94 ; 106 ]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3995936" y="3356992"/>
            <a:ext cx="2736304" cy="64807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C00000"/>
                </a:solidFill>
              </a:rPr>
              <a:t>112 </a:t>
            </a:r>
            <a:r>
              <a:rPr lang="nl-NL" dirty="0">
                <a:solidFill>
                  <a:srgbClr val="C00000"/>
                </a:solidFill>
              </a:rPr>
              <a:t>± </a:t>
            </a:r>
            <a:r>
              <a:rPr lang="nl-NL" dirty="0" smtClean="0">
                <a:solidFill>
                  <a:srgbClr val="C00000"/>
                </a:solidFill>
              </a:rPr>
              <a:t>2*4 = [ 104 ; 120 ] </a:t>
            </a:r>
            <a:endParaRPr lang="nl-NL" dirty="0">
              <a:solidFill>
                <a:srgbClr val="C00000"/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4644008" y="4437112"/>
            <a:ext cx="367240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112 – 100 </a:t>
            </a:r>
            <a:r>
              <a:rPr lang="nl-NL" dirty="0">
                <a:solidFill>
                  <a:schemeClr val="tx1"/>
                </a:solidFill>
              </a:rPr>
              <a:t>± </a:t>
            </a:r>
            <a:r>
              <a:rPr lang="nl-NL" dirty="0" smtClean="0">
                <a:solidFill>
                  <a:schemeClr val="tx1"/>
                </a:solidFill>
              </a:rPr>
              <a:t>2*5 = [ 2 ; 22 ]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23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33" grpId="0" animBg="1"/>
      <p:bldP spid="4" grpId="0" animBg="1"/>
      <p:bldP spid="8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569325" cy="120967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/>
            <a:r>
              <a:rPr lang="nl-NL" altLang="nl-NL" sz="3200" dirty="0" smtClean="0">
                <a:solidFill>
                  <a:schemeClr val="tx2"/>
                </a:solidFill>
              </a:rPr>
              <a:t>Hoekstra et al: </a:t>
            </a:r>
            <a:r>
              <a:rPr lang="nl-NL" altLang="nl-NL" sz="3200" dirty="0" err="1" smtClean="0">
                <a:solidFill>
                  <a:schemeClr val="tx2"/>
                </a:solidFill>
              </a:rPr>
              <a:t>Robust</a:t>
            </a:r>
            <a:r>
              <a:rPr lang="nl-NL" altLang="nl-NL" sz="3200" dirty="0" smtClean="0">
                <a:solidFill>
                  <a:schemeClr val="tx2"/>
                </a:solidFill>
              </a:rPr>
              <a:t> </a:t>
            </a:r>
            <a:r>
              <a:rPr lang="nl-NL" altLang="nl-NL" sz="3200" dirty="0" err="1" smtClean="0">
                <a:solidFill>
                  <a:schemeClr val="tx2"/>
                </a:solidFill>
              </a:rPr>
              <a:t>misinterpretation</a:t>
            </a:r>
            <a:r>
              <a:rPr lang="nl-NL" altLang="nl-NL" sz="3200" dirty="0" smtClean="0">
                <a:solidFill>
                  <a:schemeClr val="tx2"/>
                </a:solidFill>
              </a:rPr>
              <a:t> of </a:t>
            </a:r>
            <a:r>
              <a:rPr lang="nl-NL" altLang="nl-NL" sz="3200" dirty="0" err="1" smtClean="0">
                <a:solidFill>
                  <a:schemeClr val="tx2"/>
                </a:solidFill>
              </a:rPr>
              <a:t>CI’s</a:t>
            </a:r>
            <a:r>
              <a:rPr lang="nl-NL" altLang="nl-NL" sz="3200" dirty="0" smtClean="0">
                <a:solidFill>
                  <a:schemeClr val="tx2"/>
                </a:solidFill>
              </a:rPr>
              <a:t/>
            </a:r>
            <a:br>
              <a:rPr lang="nl-NL" altLang="nl-NL" sz="3200" dirty="0" smtClean="0">
                <a:solidFill>
                  <a:schemeClr val="tx2"/>
                </a:solidFill>
              </a:rPr>
            </a:br>
            <a:r>
              <a:rPr lang="nl-NL" altLang="nl-NL" sz="3200" dirty="0" smtClean="0">
                <a:solidFill>
                  <a:schemeClr val="tx2"/>
                </a:solidFill>
              </a:rPr>
              <a:t>(</a:t>
            </a:r>
            <a:r>
              <a:rPr lang="nl-NL" altLang="nl-NL" sz="3200" dirty="0" err="1" smtClean="0">
                <a:solidFill>
                  <a:schemeClr val="tx2"/>
                </a:solidFill>
              </a:rPr>
              <a:t>Psychonomic</a:t>
            </a:r>
            <a:r>
              <a:rPr lang="nl-NL" altLang="nl-NL" sz="3200" dirty="0" smtClean="0">
                <a:solidFill>
                  <a:schemeClr val="tx2"/>
                </a:solidFill>
              </a:rPr>
              <a:t> Bulletin &amp; Review, 2014)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altLang="nl-NL" sz="2800" dirty="0" err="1" smtClean="0">
                <a:solidFill>
                  <a:schemeClr val="tx2"/>
                </a:solidFill>
              </a:rPr>
              <a:t>Given</a:t>
            </a:r>
            <a:r>
              <a:rPr lang="nl-NL" altLang="nl-NL" sz="2800" dirty="0" smtClean="0">
                <a:solidFill>
                  <a:schemeClr val="tx2"/>
                </a:solidFill>
              </a:rPr>
              <a:t>: 95% CI = [ 0.1 ; 0.4]</a:t>
            </a:r>
            <a:br>
              <a:rPr lang="nl-NL" altLang="nl-NL" sz="2800" dirty="0" smtClean="0">
                <a:solidFill>
                  <a:schemeClr val="tx2"/>
                </a:solidFill>
              </a:rPr>
            </a:br>
            <a:endParaRPr lang="nl-NL" sz="2800" dirty="0" smtClean="0"/>
          </a:p>
        </p:txBody>
      </p:sp>
      <p:pic>
        <p:nvPicPr>
          <p:cNvPr id="16388" name="Afbeelding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8" t="18629" r="72006" b="57420"/>
          <a:stretch>
            <a:fillRect/>
          </a:stretch>
        </p:blipFill>
        <p:spPr bwMode="auto">
          <a:xfrm>
            <a:off x="0" y="2564904"/>
            <a:ext cx="50038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6" t="29007" r="6288" b="1799"/>
          <a:stretch>
            <a:fillRect/>
          </a:stretch>
        </p:blipFill>
        <p:spPr bwMode="auto">
          <a:xfrm>
            <a:off x="5216592" y="2636912"/>
            <a:ext cx="3817938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hoek 1"/>
          <p:cNvSpPr/>
          <p:nvPr/>
        </p:nvSpPr>
        <p:spPr>
          <a:xfrm>
            <a:off x="107504" y="4869160"/>
            <a:ext cx="4752528" cy="5040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915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Back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basics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err="1" smtClean="0"/>
              <a:t>Jerzy</a:t>
            </a:r>
            <a:r>
              <a:rPr lang="nl-NL" sz="2800" dirty="0" smtClean="0"/>
              <a:t> </a:t>
            </a:r>
            <a:r>
              <a:rPr lang="nl-NL" sz="2800" dirty="0" err="1" smtClean="0"/>
              <a:t>Neyman</a:t>
            </a:r>
            <a:r>
              <a:rPr lang="nl-NL" sz="2800" dirty="0" smtClean="0"/>
              <a:t> </a:t>
            </a:r>
            <a:r>
              <a:rPr lang="nl-NL" sz="2800" dirty="0" err="1" smtClean="0"/>
              <a:t>wrote</a:t>
            </a:r>
            <a:r>
              <a:rPr lang="nl-NL" sz="2800" dirty="0" smtClean="0"/>
              <a:t> in 1937: </a:t>
            </a:r>
            <a:r>
              <a:rPr lang="nl-NL" sz="2800" dirty="0" err="1" smtClean="0"/>
              <a:t>Outline</a:t>
            </a:r>
            <a:r>
              <a:rPr lang="nl-NL" sz="2800" dirty="0" smtClean="0"/>
              <a:t> of a </a:t>
            </a:r>
            <a:r>
              <a:rPr lang="nl-NL" sz="2800" dirty="0" err="1" smtClean="0"/>
              <a:t>theory</a:t>
            </a:r>
            <a:r>
              <a:rPr lang="nl-NL" sz="2800" dirty="0" smtClean="0"/>
              <a:t> of </a:t>
            </a:r>
            <a:r>
              <a:rPr lang="nl-NL" sz="2800" dirty="0" err="1" smtClean="0"/>
              <a:t>statistical</a:t>
            </a:r>
            <a:r>
              <a:rPr lang="nl-NL" sz="2800" dirty="0" smtClean="0"/>
              <a:t> </a:t>
            </a:r>
            <a:r>
              <a:rPr lang="nl-NL" sz="2800" dirty="0" err="1" smtClean="0"/>
              <a:t>estimation</a:t>
            </a:r>
            <a:r>
              <a:rPr lang="nl-NL" sz="2800" dirty="0" smtClean="0"/>
              <a:t> </a:t>
            </a:r>
            <a:r>
              <a:rPr lang="nl-NL" sz="2800" dirty="0" err="1" smtClean="0"/>
              <a:t>based</a:t>
            </a:r>
            <a:r>
              <a:rPr lang="nl-NL" sz="2800" dirty="0" smtClean="0"/>
              <a:t> on the </a:t>
            </a:r>
            <a:r>
              <a:rPr lang="nl-NL" sz="2800" dirty="0" err="1" smtClean="0"/>
              <a:t>clasical</a:t>
            </a:r>
            <a:r>
              <a:rPr lang="nl-NL" sz="2800" dirty="0" smtClean="0"/>
              <a:t> </a:t>
            </a:r>
            <a:r>
              <a:rPr lang="nl-NL" sz="2800" dirty="0" err="1" smtClean="0"/>
              <a:t>theory</a:t>
            </a:r>
            <a:r>
              <a:rPr lang="nl-NL" sz="2800" dirty="0" smtClean="0"/>
              <a:t> of </a:t>
            </a:r>
            <a:r>
              <a:rPr lang="nl-NL" sz="2800" dirty="0" err="1" smtClean="0"/>
              <a:t>probability</a:t>
            </a:r>
            <a:r>
              <a:rPr lang="nl-NL" sz="2800" dirty="0" smtClean="0"/>
              <a:t>.</a:t>
            </a:r>
          </a:p>
          <a:p>
            <a:r>
              <a:rPr lang="nl-NL" sz="2800" dirty="0" smtClean="0"/>
              <a:t>As </a:t>
            </a:r>
            <a:r>
              <a:rPr lang="nl-NL" sz="2800" dirty="0" err="1" smtClean="0"/>
              <a:t>soon</a:t>
            </a:r>
            <a:r>
              <a:rPr lang="nl-NL" sz="2800" dirty="0" smtClean="0"/>
              <a:t> as the </a:t>
            </a:r>
            <a:r>
              <a:rPr lang="nl-NL" sz="2800" dirty="0" err="1" smtClean="0"/>
              <a:t>Confidence</a:t>
            </a:r>
            <a:r>
              <a:rPr lang="nl-NL" sz="2800" dirty="0" smtClean="0"/>
              <a:t> Interval has been </a:t>
            </a:r>
            <a:r>
              <a:rPr lang="nl-NL" sz="2800" dirty="0" err="1" smtClean="0"/>
              <a:t>calculated</a:t>
            </a:r>
            <a:r>
              <a:rPr lang="nl-NL" sz="2800" dirty="0" smtClean="0"/>
              <a:t> (e.g. [ 0.1 ; 0.4]), </a:t>
            </a:r>
            <a:r>
              <a:rPr lang="nl-NL" sz="2800" dirty="0" err="1" smtClean="0"/>
              <a:t>frequentists</a:t>
            </a:r>
            <a:r>
              <a:rPr lang="nl-NL" sz="2800" dirty="0" smtClean="0"/>
              <a:t> </a:t>
            </a:r>
            <a:r>
              <a:rPr lang="nl-NL" sz="2800" dirty="0" err="1" smtClean="0"/>
              <a:t>cannot</a:t>
            </a:r>
            <a:r>
              <a:rPr lang="nl-NL" sz="2800" dirty="0" smtClean="0"/>
              <a:t> do </a:t>
            </a:r>
            <a:r>
              <a:rPr lang="nl-NL" sz="2800" dirty="0" err="1" smtClean="0"/>
              <a:t>any</a:t>
            </a:r>
            <a:r>
              <a:rPr lang="nl-NL" sz="2800" dirty="0" smtClean="0"/>
              <a:t> </a:t>
            </a:r>
            <a:r>
              <a:rPr lang="nl-NL" sz="2800" dirty="0" err="1" smtClean="0"/>
              <a:t>probability</a:t>
            </a:r>
            <a:r>
              <a:rPr lang="nl-NL" sz="2800" dirty="0" smtClean="0"/>
              <a:t> statements. The </a:t>
            </a:r>
            <a:r>
              <a:rPr lang="nl-NL" sz="2800" dirty="0" err="1" smtClean="0"/>
              <a:t>unknown</a:t>
            </a:r>
            <a:r>
              <a:rPr lang="nl-NL" sz="2800" dirty="0" smtClean="0"/>
              <a:t> (</a:t>
            </a:r>
            <a:r>
              <a:rPr lang="nl-NL" sz="2800" dirty="0" err="1" smtClean="0"/>
              <a:t>and</a:t>
            </a:r>
            <a:r>
              <a:rPr lang="nl-NL" sz="2800" dirty="0" smtClean="0"/>
              <a:t> </a:t>
            </a:r>
            <a:r>
              <a:rPr lang="nl-NL" sz="2800" dirty="0" err="1" smtClean="0"/>
              <a:t>fixed</a:t>
            </a:r>
            <a:r>
              <a:rPr lang="nl-NL" sz="2800" dirty="0" smtClean="0"/>
              <a:t>) parameter is </a:t>
            </a:r>
            <a:r>
              <a:rPr lang="nl-NL" sz="2800" dirty="0" err="1" smtClean="0"/>
              <a:t>either</a:t>
            </a:r>
            <a:r>
              <a:rPr lang="nl-NL" sz="2800" dirty="0" smtClean="0"/>
              <a:t> in the interval or </a:t>
            </a:r>
            <a:r>
              <a:rPr lang="nl-NL" sz="2800" dirty="0" err="1" smtClean="0"/>
              <a:t>not</a:t>
            </a:r>
            <a:r>
              <a:rPr lang="nl-NL" sz="2800" dirty="0" smtClean="0"/>
              <a:t>.</a:t>
            </a:r>
            <a:endParaRPr lang="nl-NL" sz="2800" dirty="0"/>
          </a:p>
        </p:txBody>
      </p:sp>
      <p:pic>
        <p:nvPicPr>
          <p:cNvPr id="4" name="Afbeelding 3" descr="Afbeeldingsresultaat voor einstein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97152"/>
            <a:ext cx="3528432" cy="273696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hoek 4"/>
          <p:cNvSpPr/>
          <p:nvPr/>
        </p:nvSpPr>
        <p:spPr>
          <a:xfrm>
            <a:off x="2714504" y="4797152"/>
            <a:ext cx="4822544" cy="103909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>
                <a:solidFill>
                  <a:schemeClr val="bg1"/>
                </a:solidFill>
                <a:latin typeface="Bradley Hand ITC" pitchFamily="66" charset="0"/>
              </a:rPr>
              <a:t>That</a:t>
            </a:r>
            <a:r>
              <a:rPr lang="nl-NL" sz="2800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nl-NL" sz="2800" dirty="0" err="1" smtClean="0">
                <a:solidFill>
                  <a:schemeClr val="bg1"/>
                </a:solidFill>
                <a:latin typeface="Bradley Hand ITC" pitchFamily="66" charset="0"/>
              </a:rPr>
              <a:t>holds</a:t>
            </a:r>
            <a:r>
              <a:rPr lang="nl-NL" sz="2800" dirty="0" smtClean="0">
                <a:solidFill>
                  <a:schemeClr val="bg1"/>
                </a:solidFill>
                <a:latin typeface="Bradley Hand ITC" pitchFamily="66" charset="0"/>
              </a:rPr>
              <a:t> for </a:t>
            </a:r>
            <a:r>
              <a:rPr lang="nl-NL" sz="2800" dirty="0" err="1" smtClean="0">
                <a:solidFill>
                  <a:schemeClr val="bg1"/>
                </a:solidFill>
                <a:latin typeface="Bradley Hand ITC" pitchFamily="66" charset="0"/>
              </a:rPr>
              <a:t>any</a:t>
            </a:r>
            <a:r>
              <a:rPr lang="nl-NL" sz="2800" dirty="0" smtClean="0">
                <a:solidFill>
                  <a:schemeClr val="bg1"/>
                </a:solidFill>
                <a:latin typeface="Bradley Hand ITC" pitchFamily="66" charset="0"/>
              </a:rPr>
              <a:t> interval !</a:t>
            </a:r>
            <a:endParaRPr lang="nl-NL" sz="28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41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b="1" dirty="0"/>
              <a:t> </a:t>
            </a:r>
            <a:r>
              <a:rPr lang="en-US" b="1" dirty="0">
                <a:solidFill>
                  <a:schemeClr val="tx2"/>
                </a:solidFill>
              </a:rPr>
              <a:t>Help! Statistics! Lunchtime Lectures</a:t>
            </a:r>
            <a:endParaRPr lang="nl-NL" dirty="0">
              <a:solidFill>
                <a:schemeClr val="tx2"/>
              </a:solidFill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6171813"/>
              </p:ext>
            </p:extLst>
          </p:nvPr>
        </p:nvGraphicFramePr>
        <p:xfrm>
          <a:off x="215516" y="3573017"/>
          <a:ext cx="8712968" cy="26629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3333"/>
                <a:gridCol w="1474546"/>
                <a:gridCol w="3616847"/>
                <a:gridCol w="2178242"/>
              </a:tblGrid>
              <a:tr h="594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Where?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What?</a:t>
                      </a:r>
                      <a:endParaRPr lang="nl-N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Who?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3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Feb 14, 2017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3212.0217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Some common misconceptions about p-values and confidence intervals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H. Burgerhof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Mar 14, 2017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Room 16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Mediation analysis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S. la </a:t>
                      </a:r>
                      <a:r>
                        <a:rPr lang="nl-NL" sz="1600" dirty="0" err="1">
                          <a:effectLst/>
                        </a:rPr>
                        <a:t>Bastide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Apr</a:t>
                      </a:r>
                      <a:r>
                        <a:rPr lang="nl-NL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11, 2017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Rode Zaal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Basics of survival analysis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D. Postmus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May 9, 2017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Rode Zaal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Multiple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linear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regression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;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some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do’s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and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don’ts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H. Burgerhof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June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13, 2017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</a:t>
                      </a:r>
                      <a:r>
                        <a:rPr lang="nl-NL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Multiple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testing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C. zu Eulenburg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23528" y="1340768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What? </a:t>
            </a:r>
            <a:r>
              <a:rPr lang="en-US" dirty="0" smtClean="0"/>
              <a:t>	frequently </a:t>
            </a:r>
            <a:r>
              <a:rPr lang="en-US" dirty="0"/>
              <a:t>used statistical methods and questions in a manageable </a:t>
            </a:r>
            <a:r>
              <a:rPr lang="en-US" dirty="0" smtClean="0"/>
              <a:t>	timeframe </a:t>
            </a:r>
            <a:r>
              <a:rPr lang="en-US" dirty="0"/>
              <a:t>for all researchers at the </a:t>
            </a:r>
            <a:r>
              <a:rPr lang="en-US" dirty="0" smtClean="0"/>
              <a:t>UMCG </a:t>
            </a:r>
          </a:p>
          <a:p>
            <a:r>
              <a:rPr lang="en-US" dirty="0" smtClean="0"/>
              <a:t>	No </a:t>
            </a:r>
            <a:r>
              <a:rPr lang="en-US" dirty="0"/>
              <a:t>knowledge of advanced statistics is required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When? </a:t>
            </a:r>
            <a:r>
              <a:rPr lang="en-US" dirty="0" smtClean="0"/>
              <a:t>	Lectures </a:t>
            </a:r>
            <a:r>
              <a:rPr lang="en-US" dirty="0"/>
              <a:t>take place every 2</a:t>
            </a:r>
            <a:r>
              <a:rPr lang="en-US" baseline="30000" dirty="0"/>
              <a:t>nd</a:t>
            </a:r>
            <a:r>
              <a:rPr lang="en-US" dirty="0"/>
              <a:t> Tuesday of the month, 12.00-13.00 hrs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Who? </a:t>
            </a:r>
            <a:r>
              <a:rPr lang="en-US" dirty="0" smtClean="0"/>
              <a:t>	Unit for Medical Statistics and Decision Making</a:t>
            </a:r>
            <a:endParaRPr lang="nl-NL" dirty="0"/>
          </a:p>
          <a:p>
            <a:endParaRPr lang="nl-NL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</a:t>
            </a:fld>
            <a:endParaRPr lang="nl-NL"/>
          </a:p>
        </p:txBody>
      </p:sp>
      <p:sp>
        <p:nvSpPr>
          <p:cNvPr id="3" name="Textfeld 2"/>
          <p:cNvSpPr txBox="1"/>
          <p:nvPr/>
        </p:nvSpPr>
        <p:spPr>
          <a:xfrm>
            <a:off x="323528" y="6421978"/>
            <a:ext cx="866365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smtClean="0"/>
              <a:t>Slides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downloaded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/>
              <a:t> http://www.rug.nl/research/epidemiology/download-area</a:t>
            </a:r>
          </a:p>
        </p:txBody>
      </p:sp>
    </p:spTree>
    <p:extLst>
      <p:ext uri="{BB962C8B-B14F-4D97-AF65-F5344CB8AC3E}">
        <p14:creationId xmlns:p14="http://schemas.microsoft.com/office/powerpoint/2010/main" val="93872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What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do?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Bayesian</a:t>
            </a:r>
            <a:r>
              <a:rPr lang="nl-NL" dirty="0" smtClean="0"/>
              <a:t> </a:t>
            </a:r>
            <a:r>
              <a:rPr lang="nl-NL" dirty="0" err="1" smtClean="0"/>
              <a:t>statisticians</a:t>
            </a:r>
            <a:r>
              <a:rPr lang="nl-NL" dirty="0" smtClean="0"/>
              <a:t> do make </a:t>
            </a:r>
            <a:r>
              <a:rPr lang="nl-NL" dirty="0" err="1" smtClean="0"/>
              <a:t>probability</a:t>
            </a:r>
            <a:r>
              <a:rPr lang="nl-NL" dirty="0" smtClean="0"/>
              <a:t> statements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population</a:t>
            </a:r>
            <a:r>
              <a:rPr lang="nl-NL" dirty="0" smtClean="0"/>
              <a:t> parameters (</a:t>
            </a:r>
            <a:r>
              <a:rPr lang="nl-NL" dirty="0" err="1" smtClean="0"/>
              <a:t>future</a:t>
            </a:r>
            <a:r>
              <a:rPr lang="nl-NL" dirty="0" smtClean="0"/>
              <a:t> lunch </a:t>
            </a:r>
            <a:r>
              <a:rPr lang="nl-NL" dirty="0" err="1" smtClean="0"/>
              <a:t>lecture</a:t>
            </a:r>
            <a:r>
              <a:rPr lang="nl-NL" dirty="0" smtClean="0"/>
              <a:t>?)</a:t>
            </a:r>
          </a:p>
          <a:p>
            <a:r>
              <a:rPr lang="nl-NL" dirty="0" smtClean="0"/>
              <a:t>Option for </a:t>
            </a:r>
            <a:r>
              <a:rPr lang="nl-NL" dirty="0" err="1" smtClean="0"/>
              <a:t>Liberal</a:t>
            </a:r>
            <a:r>
              <a:rPr lang="nl-NL" dirty="0" smtClean="0"/>
              <a:t> </a:t>
            </a:r>
            <a:r>
              <a:rPr lang="nl-NL" dirty="0" err="1" smtClean="0"/>
              <a:t>Frequentist</a:t>
            </a:r>
            <a:r>
              <a:rPr lang="nl-NL" dirty="0" smtClean="0"/>
              <a:t> </a:t>
            </a:r>
            <a:r>
              <a:rPr lang="nl-NL" dirty="0" err="1" smtClean="0"/>
              <a:t>Statistics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P(new </a:t>
            </a:r>
            <a:r>
              <a:rPr lang="nl-NL" dirty="0" err="1" smtClean="0"/>
              <a:t>colleague</a:t>
            </a:r>
            <a:r>
              <a:rPr lang="nl-NL" dirty="0" smtClean="0"/>
              <a:t> has his </a:t>
            </a:r>
            <a:r>
              <a:rPr lang="nl-NL" dirty="0" err="1" smtClean="0"/>
              <a:t>birth</a:t>
            </a:r>
            <a:r>
              <a:rPr lang="nl-NL" dirty="0" smtClean="0"/>
              <a:t> </a:t>
            </a:r>
            <a:r>
              <a:rPr lang="nl-NL" dirty="0" err="1" smtClean="0"/>
              <a:t>day</a:t>
            </a:r>
            <a:r>
              <a:rPr lang="nl-NL" dirty="0" smtClean="0"/>
              <a:t> in April)?</a:t>
            </a:r>
          </a:p>
          <a:p>
            <a:pPr lvl="1"/>
            <a:r>
              <a:rPr lang="nl-NL" dirty="0" smtClean="0"/>
              <a:t>For me, </a:t>
            </a:r>
            <a:r>
              <a:rPr lang="nl-NL" dirty="0" err="1" smtClean="0"/>
              <a:t>under</a:t>
            </a:r>
            <a:r>
              <a:rPr lang="nl-NL" dirty="0" smtClean="0"/>
              <a:t> </a:t>
            </a:r>
            <a:r>
              <a:rPr lang="nl-NL" dirty="0" err="1" smtClean="0"/>
              <a:t>certain</a:t>
            </a:r>
            <a:r>
              <a:rPr lang="nl-NL" dirty="0" smtClean="0"/>
              <a:t> </a:t>
            </a:r>
            <a:r>
              <a:rPr lang="nl-NL" dirty="0" err="1" smtClean="0"/>
              <a:t>assumptions</a:t>
            </a:r>
            <a:r>
              <a:rPr lang="nl-NL" dirty="0" smtClean="0"/>
              <a:t> (</a:t>
            </a:r>
            <a:r>
              <a:rPr lang="nl-NL" dirty="0" err="1" smtClean="0"/>
              <a:t>not</a:t>
            </a:r>
            <a:r>
              <a:rPr lang="nl-NL" dirty="0" smtClean="0"/>
              <a:t> born in a </a:t>
            </a:r>
            <a:r>
              <a:rPr lang="nl-NL" dirty="0" err="1" smtClean="0"/>
              <a:t>leap-year</a:t>
            </a:r>
            <a:r>
              <a:rPr lang="nl-NL" dirty="0" smtClean="0"/>
              <a:t>, </a:t>
            </a:r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days</a:t>
            </a:r>
            <a:r>
              <a:rPr lang="nl-NL" dirty="0" smtClean="0"/>
              <a:t> </a:t>
            </a:r>
            <a:r>
              <a:rPr lang="nl-NL" dirty="0" err="1" smtClean="0"/>
              <a:t>same</a:t>
            </a:r>
            <a:r>
              <a:rPr lang="nl-NL" dirty="0" smtClean="0"/>
              <a:t> </a:t>
            </a:r>
            <a:r>
              <a:rPr lang="nl-NL" dirty="0" err="1" smtClean="0"/>
              <a:t>probability</a:t>
            </a:r>
            <a:r>
              <a:rPr lang="nl-NL" dirty="0" smtClean="0"/>
              <a:t>), P = 30/365</a:t>
            </a:r>
          </a:p>
          <a:p>
            <a:pPr lvl="1"/>
            <a:r>
              <a:rPr lang="nl-NL" dirty="0" smtClean="0"/>
              <a:t>For </a:t>
            </a:r>
            <a:r>
              <a:rPr lang="nl-NL" dirty="0" err="1" smtClean="0"/>
              <a:t>him</a:t>
            </a:r>
            <a:r>
              <a:rPr lang="nl-NL" dirty="0" smtClean="0"/>
              <a:t>: P is </a:t>
            </a:r>
            <a:r>
              <a:rPr lang="nl-NL" dirty="0" err="1" smtClean="0"/>
              <a:t>either</a:t>
            </a:r>
            <a:r>
              <a:rPr lang="nl-NL" dirty="0" smtClean="0"/>
              <a:t> 0 or 1.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102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Living in </a:t>
            </a:r>
            <a:r>
              <a:rPr lang="nl-NL" dirty="0" err="1" smtClean="0">
                <a:solidFill>
                  <a:schemeClr val="tx2"/>
                </a:solidFill>
              </a:rPr>
              <a:t>ignorance</a:t>
            </a:r>
            <a:r>
              <a:rPr lang="nl-NL" dirty="0" smtClean="0">
                <a:solidFill>
                  <a:schemeClr val="tx2"/>
                </a:solidFill>
              </a:rPr>
              <a:t> …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As long as I do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know</a:t>
            </a:r>
            <a:r>
              <a:rPr lang="nl-NL" dirty="0" smtClean="0"/>
              <a:t> </a:t>
            </a:r>
            <a:r>
              <a:rPr lang="nl-NL" dirty="0" err="1" smtClean="0"/>
              <a:t>my</a:t>
            </a:r>
            <a:r>
              <a:rPr lang="nl-NL" dirty="0" smtClean="0"/>
              <a:t> new </a:t>
            </a:r>
            <a:r>
              <a:rPr lang="nl-NL" dirty="0" err="1" smtClean="0"/>
              <a:t>colleague’s</a:t>
            </a:r>
            <a:r>
              <a:rPr lang="nl-NL" dirty="0" smtClean="0"/>
              <a:t> </a:t>
            </a:r>
            <a:r>
              <a:rPr lang="nl-NL" dirty="0" err="1" smtClean="0"/>
              <a:t>birthday</a:t>
            </a:r>
            <a:r>
              <a:rPr lang="nl-NL" dirty="0" smtClean="0"/>
              <a:t>, </a:t>
            </a:r>
            <a:r>
              <a:rPr lang="nl-NL" dirty="0" err="1" smtClean="0"/>
              <a:t>my</a:t>
            </a:r>
            <a:r>
              <a:rPr lang="nl-NL" dirty="0" smtClean="0"/>
              <a:t> </a:t>
            </a:r>
            <a:r>
              <a:rPr lang="nl-NL" dirty="0" err="1" smtClean="0"/>
              <a:t>probability</a:t>
            </a:r>
            <a:r>
              <a:rPr lang="nl-NL" dirty="0" smtClean="0"/>
              <a:t> is </a:t>
            </a:r>
            <a:r>
              <a:rPr lang="nl-NL" dirty="0" err="1" smtClean="0"/>
              <a:t>still</a:t>
            </a:r>
            <a:r>
              <a:rPr lang="nl-NL" dirty="0" smtClean="0"/>
              <a:t> 30/365.</a:t>
            </a:r>
          </a:p>
          <a:p>
            <a:r>
              <a:rPr lang="nl-NL" dirty="0" smtClean="0"/>
              <a:t>As long as I do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know</a:t>
            </a:r>
            <a:r>
              <a:rPr lang="nl-NL" dirty="0" smtClean="0"/>
              <a:t> the real </a:t>
            </a:r>
            <a:r>
              <a:rPr lang="nl-NL" dirty="0" err="1" smtClean="0"/>
              <a:t>population</a:t>
            </a:r>
            <a:r>
              <a:rPr lang="nl-NL" dirty="0" smtClean="0"/>
              <a:t> </a:t>
            </a:r>
            <a:r>
              <a:rPr lang="nl-NL" dirty="0" err="1" smtClean="0"/>
              <a:t>mean</a:t>
            </a:r>
            <a:r>
              <a:rPr lang="nl-NL" dirty="0" smtClean="0"/>
              <a:t>, I </a:t>
            </a:r>
            <a:r>
              <a:rPr lang="nl-NL" dirty="0" err="1" smtClean="0"/>
              <a:t>am</a:t>
            </a:r>
            <a:r>
              <a:rPr lang="nl-NL" dirty="0" smtClean="0"/>
              <a:t> 95% </a:t>
            </a:r>
            <a:r>
              <a:rPr lang="nl-NL" dirty="0" err="1" smtClean="0"/>
              <a:t>confident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my</a:t>
            </a:r>
            <a:r>
              <a:rPr lang="nl-NL" dirty="0" smtClean="0"/>
              <a:t> </a:t>
            </a:r>
            <a:r>
              <a:rPr lang="nl-NL" dirty="0" err="1" smtClean="0"/>
              <a:t>confidence</a:t>
            </a:r>
            <a:r>
              <a:rPr lang="nl-NL" dirty="0" smtClean="0"/>
              <a:t> interval </a:t>
            </a:r>
            <a:r>
              <a:rPr lang="nl-NL" dirty="0" err="1" smtClean="0"/>
              <a:t>contains</a:t>
            </a:r>
            <a:r>
              <a:rPr lang="nl-NL" dirty="0" smtClean="0"/>
              <a:t> </a:t>
            </a:r>
            <a:r>
              <a:rPr lang="nl-NL" dirty="0" smtClean="0">
                <a:sym typeface="Symbol"/>
              </a:rPr>
              <a:t></a:t>
            </a:r>
          </a:p>
          <a:p>
            <a:r>
              <a:rPr lang="nl-NL" dirty="0" smtClean="0">
                <a:sym typeface="Symbol"/>
              </a:rPr>
              <a:t>“</a:t>
            </a:r>
            <a:r>
              <a:rPr lang="nl-NL" dirty="0" err="1" smtClean="0">
                <a:sym typeface="Symbol"/>
              </a:rPr>
              <a:t>Being</a:t>
            </a:r>
            <a:r>
              <a:rPr lang="nl-NL" dirty="0" smtClean="0">
                <a:sym typeface="Symbol"/>
              </a:rPr>
              <a:t> </a:t>
            </a:r>
            <a:r>
              <a:rPr lang="nl-NL" dirty="0" err="1" smtClean="0">
                <a:sym typeface="Symbol"/>
              </a:rPr>
              <a:t>confident</a:t>
            </a:r>
            <a:r>
              <a:rPr lang="nl-NL" dirty="0" smtClean="0">
                <a:sym typeface="Symbol"/>
              </a:rPr>
              <a:t>” is </a:t>
            </a:r>
            <a:r>
              <a:rPr lang="nl-NL" dirty="0" err="1" smtClean="0">
                <a:sym typeface="Symbol"/>
              </a:rPr>
              <a:t>not</a:t>
            </a:r>
            <a:r>
              <a:rPr lang="nl-NL" dirty="0" smtClean="0">
                <a:sym typeface="Symbol"/>
              </a:rPr>
              <a:t> a </a:t>
            </a:r>
            <a:r>
              <a:rPr lang="nl-NL" dirty="0" err="1" smtClean="0">
                <a:sym typeface="Symbol"/>
              </a:rPr>
              <a:t>mathematically</a:t>
            </a:r>
            <a:r>
              <a:rPr lang="nl-NL" dirty="0" smtClean="0">
                <a:sym typeface="Symbol"/>
              </a:rPr>
              <a:t> </a:t>
            </a:r>
            <a:r>
              <a:rPr lang="nl-NL" dirty="0" err="1" smtClean="0">
                <a:sym typeface="Symbol"/>
              </a:rPr>
              <a:t>defined</a:t>
            </a:r>
            <a:r>
              <a:rPr lang="nl-NL" dirty="0" smtClean="0">
                <a:sym typeface="Symbol"/>
              </a:rPr>
              <a:t> concept (</a:t>
            </a:r>
            <a:r>
              <a:rPr lang="nl-NL" dirty="0" err="1" smtClean="0">
                <a:sym typeface="Symbol"/>
              </a:rPr>
              <a:t>yet</a:t>
            </a:r>
            <a:r>
              <a:rPr lang="nl-NL" dirty="0" smtClean="0">
                <a:sym typeface="Symbol"/>
              </a:rPr>
              <a:t>…)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" t="33592" r="72342" b="62350"/>
          <a:stretch/>
        </p:blipFill>
        <p:spPr bwMode="auto">
          <a:xfrm>
            <a:off x="971600" y="5373216"/>
            <a:ext cx="5361806" cy="8976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hthoek 5"/>
          <p:cNvSpPr/>
          <p:nvPr/>
        </p:nvSpPr>
        <p:spPr>
          <a:xfrm>
            <a:off x="6228184" y="5527185"/>
            <a:ext cx="15121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>
                <a:solidFill>
                  <a:srgbClr val="C00000"/>
                </a:solidFill>
              </a:rPr>
              <a:t>FALSE ?</a:t>
            </a:r>
            <a:endParaRPr lang="nl-NL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29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Liberal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Frequentist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definition</a:t>
            </a:r>
            <a:r>
              <a:rPr lang="nl-NL" dirty="0" smtClean="0">
                <a:solidFill>
                  <a:schemeClr val="tx2"/>
                </a:solidFill>
              </a:rPr>
              <a:t> of “</a:t>
            </a:r>
            <a:r>
              <a:rPr lang="nl-NL" dirty="0" err="1" smtClean="0">
                <a:solidFill>
                  <a:schemeClr val="tx2"/>
                </a:solidFill>
              </a:rPr>
              <a:t>being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confident</a:t>
            </a:r>
            <a:r>
              <a:rPr lang="nl-NL" dirty="0" smtClean="0">
                <a:solidFill>
                  <a:schemeClr val="tx2"/>
                </a:solidFill>
              </a:rPr>
              <a:t>”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 solemnly swear that I do know that, in the context of </a:t>
            </a:r>
            <a:r>
              <a:rPr lang="en-US" dirty="0" err="1"/>
              <a:t>Frequentist</a:t>
            </a:r>
            <a:r>
              <a:rPr lang="en-US" dirty="0"/>
              <a:t> Statistics, the parameters I estimate have fixed values and by no means are random variables. Lower limits and upper limits, calculated according to Jerzy </a:t>
            </a:r>
            <a:r>
              <a:rPr lang="en-US" dirty="0" err="1"/>
              <a:t>Neyman’s</a:t>
            </a:r>
            <a:r>
              <a:rPr lang="en-US" dirty="0"/>
              <a:t> 1937 paper, will give me </a:t>
            </a:r>
            <a:r>
              <a:rPr lang="en-US" dirty="0" smtClean="0"/>
              <a:t>x% Confidence Intervals</a:t>
            </a:r>
            <a:r>
              <a:rPr lang="en-US" dirty="0"/>
              <a:t>, one for each parameter. X% of these intervals will contain the real and unknown values of my parameters. For each of the random intervals there is probability equal to x/100 of containing the real and unknown parameter. </a:t>
            </a:r>
            <a:r>
              <a:rPr lang="en-US" b="1" dirty="0"/>
              <a:t>As long as I do not know the real value of a specific parameter, I am x% confident that the calculated  interval for this parameter contains the </a:t>
            </a:r>
            <a:r>
              <a:rPr lang="en-US" b="1" dirty="0" smtClean="0"/>
              <a:t>real, fixed, value</a:t>
            </a:r>
            <a:r>
              <a:rPr lang="en-US" dirty="0"/>
              <a:t>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444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altLang="nl-NL" dirty="0" err="1" smtClean="0">
                <a:solidFill>
                  <a:schemeClr val="tx2"/>
                </a:solidFill>
              </a:rPr>
              <a:t>By</a:t>
            </a:r>
            <a:r>
              <a:rPr lang="nl-NL" altLang="nl-NL" dirty="0" smtClean="0">
                <a:solidFill>
                  <a:schemeClr val="tx2"/>
                </a:solidFill>
              </a:rPr>
              <a:t> the way, I </a:t>
            </a:r>
            <a:r>
              <a:rPr lang="nl-NL" altLang="nl-NL" dirty="0" err="1" smtClean="0">
                <a:solidFill>
                  <a:schemeClr val="tx2"/>
                </a:solidFill>
              </a:rPr>
              <a:t>asked</a:t>
            </a:r>
            <a:r>
              <a:rPr lang="nl-NL" altLang="nl-NL" dirty="0" smtClean="0">
                <a:solidFill>
                  <a:schemeClr val="tx2"/>
                </a:solidFill>
              </a:rPr>
              <a:t> </a:t>
            </a:r>
            <a:r>
              <a:rPr lang="nl-NL" altLang="nl-NL" dirty="0" err="1" smtClean="0">
                <a:solidFill>
                  <a:schemeClr val="tx2"/>
                </a:solidFill>
              </a:rPr>
              <a:t>my</a:t>
            </a:r>
            <a:r>
              <a:rPr lang="nl-NL" altLang="nl-NL" dirty="0" smtClean="0">
                <a:solidFill>
                  <a:schemeClr val="tx2"/>
                </a:solidFill>
              </a:rPr>
              <a:t> new </a:t>
            </a:r>
            <a:r>
              <a:rPr lang="nl-NL" altLang="nl-NL" dirty="0" err="1" smtClean="0">
                <a:solidFill>
                  <a:schemeClr val="tx2"/>
                </a:solidFill>
              </a:rPr>
              <a:t>colleague</a:t>
            </a:r>
            <a:r>
              <a:rPr lang="nl-NL" altLang="nl-NL" dirty="0" smtClean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endParaRPr lang="nl-NL" altLang="nl-NL" sz="2800" dirty="0" smtClean="0"/>
          </a:p>
        </p:txBody>
      </p:sp>
      <p:pic>
        <p:nvPicPr>
          <p:cNvPr id="7" name="Afbeelding 6" descr="Afbeeldingsresultaat voor willem alexand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5" r="32568" b="27190"/>
          <a:stretch>
            <a:fillRect/>
          </a:stretch>
        </p:blipFill>
        <p:spPr bwMode="auto">
          <a:xfrm>
            <a:off x="1475656" y="4077072"/>
            <a:ext cx="2016224" cy="187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e toelichting 3"/>
          <p:cNvSpPr/>
          <p:nvPr/>
        </p:nvSpPr>
        <p:spPr>
          <a:xfrm>
            <a:off x="3275856" y="3725991"/>
            <a:ext cx="2160240" cy="1257828"/>
          </a:xfrm>
          <a:prstGeom prst="wedgeEllipseCallout">
            <a:avLst>
              <a:gd name="adj1" fmla="val -61542"/>
              <a:gd name="adj2" fmla="val 679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2400" dirty="0" smtClean="0">
                <a:solidFill>
                  <a:schemeClr val="tx1"/>
                </a:solidFill>
              </a:rPr>
              <a:t>April 27,</a:t>
            </a:r>
            <a:endParaRPr lang="nl-NL" sz="2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nl-NL" sz="2400" dirty="0" err="1" smtClean="0">
                <a:solidFill>
                  <a:schemeClr val="tx1"/>
                </a:solidFill>
              </a:rPr>
              <a:t>why</a:t>
            </a:r>
            <a:r>
              <a:rPr lang="nl-NL" sz="2400" dirty="0" smtClean="0">
                <a:solidFill>
                  <a:schemeClr val="tx1"/>
                </a:solidFill>
              </a:rPr>
              <a:t>?</a:t>
            </a: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9" name="Afbeelding 8" descr="Afbeeldingsresultaat voor hans burgerho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03" r="-6"/>
          <a:stretch>
            <a:fillRect/>
          </a:stretch>
        </p:blipFill>
        <p:spPr bwMode="auto">
          <a:xfrm>
            <a:off x="6804249" y="2336812"/>
            <a:ext cx="1533786" cy="1842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e toelichting 5"/>
          <p:cNvSpPr/>
          <p:nvPr/>
        </p:nvSpPr>
        <p:spPr>
          <a:xfrm>
            <a:off x="4139952" y="1484784"/>
            <a:ext cx="2282825" cy="1837432"/>
          </a:xfrm>
          <a:prstGeom prst="wedgeEllipseCallout">
            <a:avLst>
              <a:gd name="adj1" fmla="val 81862"/>
              <a:gd name="adj2" fmla="val 5903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2400" dirty="0" smtClean="0">
                <a:solidFill>
                  <a:schemeClr val="tx1"/>
                </a:solidFill>
              </a:rPr>
              <a:t>Say </a:t>
            </a:r>
            <a:r>
              <a:rPr lang="nl-NL" sz="2400" dirty="0">
                <a:solidFill>
                  <a:schemeClr val="tx1"/>
                </a:solidFill>
              </a:rPr>
              <a:t>Willy, </a:t>
            </a:r>
            <a:r>
              <a:rPr lang="nl-NL" sz="2400" dirty="0" err="1">
                <a:solidFill>
                  <a:schemeClr val="tx1"/>
                </a:solidFill>
              </a:rPr>
              <a:t>w</a:t>
            </a:r>
            <a:r>
              <a:rPr lang="nl-NL" sz="2400" dirty="0" err="1" smtClean="0">
                <a:solidFill>
                  <a:schemeClr val="tx1"/>
                </a:solidFill>
              </a:rPr>
              <a:t>hat’s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your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birth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day</a:t>
            </a:r>
            <a:r>
              <a:rPr lang="nl-NL" sz="2400" dirty="0" smtClean="0">
                <a:solidFill>
                  <a:schemeClr val="tx1"/>
                </a:solidFill>
              </a:rPr>
              <a:t>?</a:t>
            </a: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10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Next </a:t>
            </a:r>
            <a:r>
              <a:rPr lang="nl-NL" dirty="0" err="1" smtClean="0">
                <a:solidFill>
                  <a:schemeClr val="tx2"/>
                </a:solidFill>
              </a:rPr>
              <a:t>Lunchtime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Lecture</a:t>
            </a:r>
            <a:r>
              <a:rPr lang="nl-NL" dirty="0" smtClean="0">
                <a:solidFill>
                  <a:schemeClr val="tx2"/>
                </a:solidFill>
              </a:rPr>
              <a:t> of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Help! </a:t>
            </a:r>
            <a:r>
              <a:rPr lang="nl-NL" dirty="0" err="1" smtClean="0">
                <a:solidFill>
                  <a:schemeClr val="tx2"/>
                </a:solidFill>
              </a:rPr>
              <a:t>Statistics</a:t>
            </a:r>
            <a:r>
              <a:rPr lang="nl-NL" dirty="0" smtClean="0">
                <a:solidFill>
                  <a:schemeClr val="tx2"/>
                </a:solidFill>
              </a:rPr>
              <a:t>!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ln>
            <a:solidFill>
              <a:srgbClr val="0070C0"/>
            </a:solidFill>
          </a:ln>
        </p:spPr>
        <p:txBody>
          <a:bodyPr/>
          <a:lstStyle/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err="1" smtClean="0"/>
              <a:t>March</a:t>
            </a:r>
            <a:r>
              <a:rPr lang="nl-NL" dirty="0" smtClean="0"/>
              <a:t> 14, 2017</a:t>
            </a:r>
          </a:p>
          <a:p>
            <a:pPr marL="0" indent="0" algn="ctr">
              <a:buNone/>
            </a:pPr>
            <a:r>
              <a:rPr lang="nl-NL" dirty="0" smtClean="0"/>
              <a:t>Room 16 UMCG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Sacha la Bastide</a:t>
            </a:r>
          </a:p>
          <a:p>
            <a:pPr marL="0" indent="0" algn="ctr">
              <a:buNone/>
            </a:pPr>
            <a:r>
              <a:rPr lang="nl-NL" i="1" dirty="0" err="1" smtClean="0"/>
              <a:t>Mediation</a:t>
            </a:r>
            <a:r>
              <a:rPr lang="nl-NL" i="1" dirty="0" smtClean="0"/>
              <a:t> analysis</a:t>
            </a:r>
          </a:p>
          <a:p>
            <a:pPr marL="0" indent="0" algn="ctr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580112" y="5445224"/>
            <a:ext cx="3240360" cy="1080120"/>
          </a:xfrm>
          <a:prstGeom prst="rect">
            <a:avLst/>
          </a:prstGeom>
          <a:solidFill>
            <a:srgbClr val="E3D6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err="1" smtClean="0">
                <a:solidFill>
                  <a:schemeClr val="tx1"/>
                </a:solidFill>
              </a:rPr>
              <a:t>Any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 smtClean="0">
                <a:solidFill>
                  <a:schemeClr val="tx1"/>
                </a:solidFill>
              </a:rPr>
              <a:t>questions</a:t>
            </a:r>
            <a:r>
              <a:rPr lang="nl-NL" sz="3200" dirty="0" smtClean="0">
                <a:solidFill>
                  <a:schemeClr val="tx1"/>
                </a:solidFill>
              </a:rPr>
              <a:t>?</a:t>
            </a:r>
            <a:endParaRPr lang="nl-NL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64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/>
            <a:r>
              <a:rPr lang="nl-NL" altLang="nl-NL" dirty="0" err="1" smtClean="0">
                <a:solidFill>
                  <a:schemeClr val="tx2"/>
                </a:solidFill>
              </a:rPr>
              <a:t>Some</a:t>
            </a:r>
            <a:r>
              <a:rPr lang="nl-NL" altLang="nl-NL" dirty="0" smtClean="0">
                <a:solidFill>
                  <a:schemeClr val="tx2"/>
                </a:solidFill>
              </a:rPr>
              <a:t> </a:t>
            </a:r>
            <a:r>
              <a:rPr lang="nl-NL" altLang="nl-NL" dirty="0" err="1" smtClean="0">
                <a:solidFill>
                  <a:schemeClr val="tx2"/>
                </a:solidFill>
              </a:rPr>
              <a:t>publications</a:t>
            </a:r>
            <a:endParaRPr lang="nl-NL" altLang="nl-NL" dirty="0" smtClean="0">
              <a:solidFill>
                <a:schemeClr val="tx2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363272" cy="510893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nl-NL" sz="2400" dirty="0" smtClean="0"/>
          </a:p>
          <a:p>
            <a:pPr eaLnBrk="1" hangingPunct="1">
              <a:defRPr/>
            </a:pPr>
            <a:endParaRPr lang="nl-NL" sz="2400" dirty="0"/>
          </a:p>
          <a:p>
            <a:pPr eaLnBrk="1" hangingPunct="1">
              <a:defRPr/>
            </a:pPr>
            <a:endParaRPr lang="nl-NL" sz="2400" dirty="0" smtClean="0"/>
          </a:p>
          <a:p>
            <a:pPr eaLnBrk="1" hangingPunct="1">
              <a:defRPr/>
            </a:pPr>
            <a:endParaRPr lang="nl-NL" sz="2400" dirty="0"/>
          </a:p>
          <a:p>
            <a:pPr eaLnBrk="1" hangingPunct="1">
              <a:defRPr/>
            </a:pPr>
            <a:endParaRPr lang="nl-NL" sz="2400" dirty="0" smtClean="0"/>
          </a:p>
          <a:p>
            <a:pPr eaLnBrk="1" hangingPunct="1">
              <a:defRPr/>
            </a:pPr>
            <a:endParaRPr lang="nl-NL" sz="2400" dirty="0"/>
          </a:p>
          <a:p>
            <a:pPr eaLnBrk="1" hangingPunct="1">
              <a:defRPr/>
            </a:pPr>
            <a:endParaRPr lang="nl-NL" sz="2400" dirty="0" smtClean="0"/>
          </a:p>
          <a:p>
            <a:pPr eaLnBrk="1" hangingPunct="1">
              <a:defRPr/>
            </a:pPr>
            <a:endParaRPr lang="nl-NL" sz="2400" dirty="0"/>
          </a:p>
          <a:p>
            <a:pPr eaLnBrk="1" hangingPunct="1">
              <a:defRPr/>
            </a:pPr>
            <a:endParaRPr lang="nl-NL" sz="2400" dirty="0" smtClean="0"/>
          </a:p>
          <a:p>
            <a:pPr eaLnBrk="1" hangingPunct="1">
              <a:defRPr/>
            </a:pPr>
            <a:endParaRPr lang="nl-NL" sz="2400" dirty="0"/>
          </a:p>
          <a:p>
            <a:pPr eaLnBrk="1" hangingPunct="1">
              <a:defRPr/>
            </a:pPr>
            <a:r>
              <a:rPr lang="nl-NL" sz="2400" dirty="0" err="1" smtClean="0"/>
              <a:t>Article</a:t>
            </a:r>
            <a:r>
              <a:rPr lang="nl-NL" sz="2400" dirty="0" smtClean="0"/>
              <a:t> in NRC (Dutch </a:t>
            </a:r>
            <a:r>
              <a:rPr lang="nl-NL" sz="2400" dirty="0" err="1" smtClean="0"/>
              <a:t>newspaper</a:t>
            </a:r>
            <a:r>
              <a:rPr lang="nl-NL" sz="2400" dirty="0" smtClean="0"/>
              <a:t>) </a:t>
            </a:r>
            <a:r>
              <a:rPr lang="nl-NL" sz="2400" dirty="0" err="1" smtClean="0"/>
              <a:t>June</a:t>
            </a:r>
            <a:r>
              <a:rPr lang="nl-NL" sz="2400" dirty="0" smtClean="0"/>
              <a:t> 18th 2016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/>
              <a:t>    “De val van het P-getal” (“The </a:t>
            </a:r>
            <a:r>
              <a:rPr lang="nl-NL" sz="2400" dirty="0" err="1" smtClean="0"/>
              <a:t>fall</a:t>
            </a:r>
            <a:r>
              <a:rPr lang="nl-NL" sz="2400" dirty="0" smtClean="0"/>
              <a:t> of the P-</a:t>
            </a:r>
            <a:r>
              <a:rPr lang="nl-NL" sz="2400" dirty="0" err="1" smtClean="0"/>
              <a:t>value</a:t>
            </a:r>
            <a:r>
              <a:rPr lang="nl-NL" sz="2400" dirty="0" smtClean="0"/>
              <a:t>”)</a:t>
            </a:r>
          </a:p>
          <a:p>
            <a:pPr marL="0" indent="0" eaLnBrk="1" hangingPunct="1">
              <a:buFontTx/>
              <a:buNone/>
              <a:defRPr/>
            </a:pPr>
            <a:endParaRPr lang="nl-NL" sz="2800" dirty="0" smtClean="0"/>
          </a:p>
        </p:txBody>
      </p:sp>
      <p:pic>
        <p:nvPicPr>
          <p:cNvPr id="5124" name="Afbeelding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18028" b="26421"/>
          <a:stretch/>
        </p:blipFill>
        <p:spPr bwMode="auto">
          <a:xfrm>
            <a:off x="251520" y="1484784"/>
            <a:ext cx="6840538" cy="258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Afbeelding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2" t="15169" r="28741" b="43050"/>
          <a:stretch>
            <a:fillRect/>
          </a:stretch>
        </p:blipFill>
        <p:spPr bwMode="auto">
          <a:xfrm>
            <a:off x="564364" y="3645024"/>
            <a:ext cx="5472112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5" descr="6358235333419573281092854367_donald-trump">
            <a:hlinkClick r:id="rId4"/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6" t="3889" r="16902" b="5555"/>
          <a:stretch/>
        </p:blipFill>
        <p:spPr bwMode="auto">
          <a:xfrm>
            <a:off x="7163805" y="5157192"/>
            <a:ext cx="1971675" cy="15519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Ovale toelichting 1"/>
          <p:cNvSpPr/>
          <p:nvPr/>
        </p:nvSpPr>
        <p:spPr>
          <a:xfrm>
            <a:off x="7500195" y="3824464"/>
            <a:ext cx="1512168" cy="1332728"/>
          </a:xfrm>
          <a:prstGeom prst="wedgeEllipseCallout">
            <a:avLst>
              <a:gd name="adj1" fmla="val -29875"/>
              <a:gd name="adj2" fmla="val 958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tx1"/>
                </a:solidFill>
              </a:rPr>
              <a:t>It is </a:t>
            </a:r>
            <a:r>
              <a:rPr lang="nl-NL" sz="2800" dirty="0" err="1" smtClean="0">
                <a:solidFill>
                  <a:schemeClr val="tx1"/>
                </a:solidFill>
              </a:rPr>
              <a:t>true</a:t>
            </a:r>
            <a:r>
              <a:rPr lang="nl-NL" sz="2800" dirty="0" smtClean="0">
                <a:solidFill>
                  <a:schemeClr val="tx1"/>
                </a:solidFill>
              </a:rPr>
              <a:t>!</a:t>
            </a:r>
            <a:endParaRPr lang="nl-NL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6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Program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r>
              <a:rPr lang="nl-NL" dirty="0" err="1" smtClean="0"/>
              <a:t>Some</a:t>
            </a:r>
            <a:r>
              <a:rPr lang="nl-NL" dirty="0" smtClean="0"/>
              <a:t> statements: </a:t>
            </a:r>
            <a:r>
              <a:rPr lang="nl-NL" dirty="0" err="1" smtClean="0"/>
              <a:t>true</a:t>
            </a:r>
            <a:r>
              <a:rPr lang="nl-NL" dirty="0" smtClean="0"/>
              <a:t> or </a:t>
            </a:r>
            <a:r>
              <a:rPr lang="nl-NL" dirty="0" err="1" smtClean="0"/>
              <a:t>false</a:t>
            </a:r>
            <a:r>
              <a:rPr lang="nl-NL" dirty="0" smtClean="0"/>
              <a:t>?</a:t>
            </a:r>
          </a:p>
          <a:p>
            <a:r>
              <a:rPr lang="nl-NL" dirty="0" err="1" smtClean="0"/>
              <a:t>Theory</a:t>
            </a:r>
            <a:r>
              <a:rPr lang="nl-NL" dirty="0" smtClean="0"/>
              <a:t> of </a:t>
            </a:r>
            <a:r>
              <a:rPr lang="nl-NL" dirty="0" err="1" smtClean="0"/>
              <a:t>Frequentist</a:t>
            </a:r>
            <a:r>
              <a:rPr lang="nl-NL" dirty="0" smtClean="0"/>
              <a:t> </a:t>
            </a:r>
            <a:r>
              <a:rPr lang="nl-NL" dirty="0" err="1" smtClean="0"/>
              <a:t>Statistics</a:t>
            </a:r>
            <a:endParaRPr lang="nl-NL" dirty="0" smtClean="0"/>
          </a:p>
          <a:p>
            <a:pPr lvl="1"/>
            <a:r>
              <a:rPr lang="nl-NL" dirty="0" err="1" smtClean="0"/>
              <a:t>Confidende</a:t>
            </a:r>
            <a:r>
              <a:rPr lang="nl-NL" dirty="0" smtClean="0"/>
              <a:t> </a:t>
            </a:r>
            <a:r>
              <a:rPr lang="nl-NL" dirty="0" err="1" smtClean="0"/>
              <a:t>Intervals</a:t>
            </a:r>
            <a:endParaRPr lang="nl-NL" dirty="0" smtClean="0"/>
          </a:p>
          <a:p>
            <a:pPr lvl="1"/>
            <a:r>
              <a:rPr lang="nl-NL" dirty="0" smtClean="0"/>
              <a:t>P-</a:t>
            </a:r>
            <a:r>
              <a:rPr lang="nl-NL" dirty="0" err="1" smtClean="0"/>
              <a:t>values</a:t>
            </a:r>
            <a:endParaRPr lang="nl-NL" dirty="0" smtClean="0"/>
          </a:p>
          <a:p>
            <a:r>
              <a:rPr lang="nl-NL" dirty="0" smtClean="0"/>
              <a:t>Correct </a:t>
            </a:r>
            <a:r>
              <a:rPr lang="nl-NL" dirty="0" err="1" smtClean="0"/>
              <a:t>answers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the statements</a:t>
            </a:r>
          </a:p>
          <a:p>
            <a:r>
              <a:rPr lang="nl-NL" dirty="0" err="1" smtClean="0"/>
              <a:t>One</a:t>
            </a:r>
            <a:r>
              <a:rPr lang="nl-NL" dirty="0" smtClean="0"/>
              <a:t> of the most prevalent “</a:t>
            </a:r>
            <a:r>
              <a:rPr lang="nl-NL" dirty="0" err="1" smtClean="0"/>
              <a:t>misconceptions</a:t>
            </a:r>
            <a:r>
              <a:rPr lang="nl-NL" dirty="0" smtClean="0"/>
              <a:t>”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Confidence</a:t>
            </a:r>
            <a:r>
              <a:rPr lang="nl-NL" dirty="0" smtClean="0"/>
              <a:t> </a:t>
            </a:r>
            <a:r>
              <a:rPr lang="nl-NL" dirty="0" err="1" smtClean="0"/>
              <a:t>Intervals</a:t>
            </a:r>
            <a:r>
              <a:rPr lang="nl-NL" dirty="0" smtClean="0"/>
              <a:t> </a:t>
            </a:r>
            <a:r>
              <a:rPr lang="nl-NL" dirty="0" err="1" smtClean="0"/>
              <a:t>revisited</a:t>
            </a:r>
            <a:endParaRPr lang="nl-NL" dirty="0" smtClean="0"/>
          </a:p>
          <a:p>
            <a:r>
              <a:rPr lang="nl-NL" dirty="0" smtClean="0"/>
              <a:t>A new horizon?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Afbeeldingsresultaat voor zonsopgang tekeni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772816"/>
            <a:ext cx="1584176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69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/>
            <a:r>
              <a:rPr lang="nl-NL" altLang="nl-NL" dirty="0" smtClean="0">
                <a:solidFill>
                  <a:schemeClr val="tx2"/>
                </a:solidFill>
              </a:rPr>
              <a:t>Statements, </a:t>
            </a:r>
            <a:r>
              <a:rPr lang="nl-NL" altLang="nl-NL" dirty="0" err="1" smtClean="0">
                <a:solidFill>
                  <a:schemeClr val="tx2"/>
                </a:solidFill>
              </a:rPr>
              <a:t>true</a:t>
            </a:r>
            <a:r>
              <a:rPr lang="nl-NL" altLang="nl-NL" dirty="0" smtClean="0">
                <a:solidFill>
                  <a:schemeClr val="tx2"/>
                </a:solidFill>
              </a:rPr>
              <a:t> or </a:t>
            </a:r>
            <a:r>
              <a:rPr lang="nl-NL" altLang="nl-NL" dirty="0" err="1" smtClean="0">
                <a:solidFill>
                  <a:schemeClr val="tx2"/>
                </a:solidFill>
              </a:rPr>
              <a:t>false</a:t>
            </a:r>
            <a:r>
              <a:rPr lang="nl-NL" altLang="nl-NL" dirty="0" smtClean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924425"/>
          </a:xfrm>
        </p:spPr>
        <p:txBody>
          <a:bodyPr/>
          <a:lstStyle/>
          <a:p>
            <a:pPr eaLnBrk="1" hangingPunct="1"/>
            <a:r>
              <a:rPr lang="nl-NL" altLang="nl-NL" sz="2800" dirty="0" smtClean="0"/>
              <a:t>1. </a:t>
            </a:r>
            <a:r>
              <a:rPr lang="nl-NL" altLang="nl-NL" sz="2800" dirty="0"/>
              <a:t>T</a:t>
            </a:r>
            <a:r>
              <a:rPr lang="nl-NL" altLang="nl-NL" sz="2800" dirty="0" smtClean="0"/>
              <a:t>he P-</a:t>
            </a:r>
            <a:r>
              <a:rPr lang="nl-NL" altLang="nl-NL" sz="2800" dirty="0" err="1" smtClean="0"/>
              <a:t>value</a:t>
            </a:r>
            <a:r>
              <a:rPr lang="nl-NL" altLang="nl-NL" sz="2800" dirty="0" smtClean="0"/>
              <a:t> is the </a:t>
            </a:r>
            <a:r>
              <a:rPr lang="nl-NL" altLang="nl-NL" sz="2800" dirty="0" err="1" smtClean="0"/>
              <a:t>probability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that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null</a:t>
            </a:r>
            <a:r>
              <a:rPr lang="nl-NL" altLang="nl-NL" sz="2800" dirty="0" smtClean="0"/>
              <a:t> hypothesis is </a:t>
            </a:r>
            <a:r>
              <a:rPr lang="nl-NL" altLang="nl-NL" sz="2800" dirty="0" err="1" smtClean="0"/>
              <a:t>true</a:t>
            </a:r>
            <a:endParaRPr lang="nl-NL" altLang="nl-NL" sz="2800" dirty="0" smtClean="0"/>
          </a:p>
          <a:p>
            <a:pPr eaLnBrk="1" hangingPunct="1"/>
            <a:r>
              <a:rPr lang="nl-NL" altLang="nl-NL" sz="2800" dirty="0" smtClean="0"/>
              <a:t>2. A P-</a:t>
            </a:r>
            <a:r>
              <a:rPr lang="nl-NL" altLang="nl-NL" sz="2800" dirty="0" err="1" smtClean="0"/>
              <a:t>value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larger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than</a:t>
            </a:r>
            <a:r>
              <a:rPr lang="nl-NL" altLang="nl-NL" sz="2800" dirty="0" smtClean="0"/>
              <a:t> 0.05 </a:t>
            </a:r>
            <a:r>
              <a:rPr lang="nl-NL" altLang="nl-NL" sz="2800" dirty="0" err="1" smtClean="0"/>
              <a:t>proves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null</a:t>
            </a:r>
            <a:r>
              <a:rPr lang="nl-NL" altLang="nl-NL" sz="2800" dirty="0" smtClean="0"/>
              <a:t> hypothesis </a:t>
            </a:r>
            <a:r>
              <a:rPr lang="nl-NL" altLang="nl-NL" sz="2800" dirty="0" err="1" smtClean="0"/>
              <a:t>to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be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true</a:t>
            </a:r>
            <a:endParaRPr lang="nl-NL" altLang="nl-NL" sz="2800" dirty="0" smtClean="0"/>
          </a:p>
          <a:p>
            <a:pPr eaLnBrk="1" hangingPunct="1"/>
            <a:r>
              <a:rPr lang="nl-NL" altLang="nl-NL" sz="2800" dirty="0" smtClean="0"/>
              <a:t>3. A P-</a:t>
            </a:r>
            <a:r>
              <a:rPr lang="nl-NL" altLang="nl-NL" sz="2800" dirty="0" err="1" smtClean="0"/>
              <a:t>value</a:t>
            </a:r>
            <a:r>
              <a:rPr lang="nl-NL" altLang="nl-NL" sz="2800" dirty="0" smtClean="0"/>
              <a:t> smaller </a:t>
            </a:r>
            <a:r>
              <a:rPr lang="nl-NL" altLang="nl-NL" sz="2800" dirty="0" err="1" smtClean="0"/>
              <a:t>than</a:t>
            </a:r>
            <a:r>
              <a:rPr lang="nl-NL" altLang="nl-NL" sz="2800" dirty="0" smtClean="0"/>
              <a:t> 0.05 </a:t>
            </a:r>
            <a:r>
              <a:rPr lang="nl-NL" altLang="nl-NL" sz="2800" dirty="0" err="1" smtClean="0"/>
              <a:t>tells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us</a:t>
            </a:r>
            <a:r>
              <a:rPr lang="nl-NL" altLang="nl-NL" sz="2800" dirty="0" smtClean="0"/>
              <a:t> we found a </a:t>
            </a:r>
            <a:r>
              <a:rPr lang="nl-NL" altLang="nl-NL" sz="2800" dirty="0" err="1" smtClean="0"/>
              <a:t>clinically</a:t>
            </a:r>
            <a:r>
              <a:rPr lang="nl-NL" altLang="nl-NL" sz="2800" dirty="0" smtClean="0"/>
              <a:t> relevant </a:t>
            </a:r>
            <a:r>
              <a:rPr lang="nl-NL" altLang="nl-NL" sz="2800" dirty="0" err="1" smtClean="0"/>
              <a:t>difference</a:t>
            </a:r>
            <a:endParaRPr lang="nl-NL" altLang="nl-NL" sz="2800" dirty="0" smtClean="0"/>
          </a:p>
          <a:p>
            <a:pPr eaLnBrk="1" hangingPunct="1"/>
            <a:r>
              <a:rPr lang="nl-NL" altLang="nl-NL" sz="2800" dirty="0" smtClean="0"/>
              <a:t>4. A </a:t>
            </a:r>
            <a:r>
              <a:rPr lang="nl-NL" altLang="nl-NL" sz="2800" dirty="0" err="1" smtClean="0"/>
              <a:t>two-sided</a:t>
            </a:r>
            <a:r>
              <a:rPr lang="nl-NL" altLang="nl-NL" sz="2800" dirty="0" smtClean="0"/>
              <a:t> P-</a:t>
            </a:r>
            <a:r>
              <a:rPr lang="nl-NL" altLang="nl-NL" sz="2800" dirty="0" err="1" smtClean="0"/>
              <a:t>value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always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equals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twice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one-sided</a:t>
            </a:r>
            <a:r>
              <a:rPr lang="nl-NL" altLang="nl-NL" sz="2800" dirty="0" smtClean="0"/>
              <a:t> P-</a:t>
            </a:r>
            <a:r>
              <a:rPr lang="nl-NL" altLang="nl-NL" sz="2800" dirty="0" err="1" smtClean="0"/>
              <a:t>value</a:t>
            </a:r>
            <a:endParaRPr lang="nl-NL" altLang="nl-NL" sz="2800" dirty="0" smtClean="0"/>
          </a:p>
          <a:p>
            <a:pPr eaLnBrk="1" hangingPunct="1"/>
            <a:r>
              <a:rPr lang="nl-NL" altLang="nl-NL" sz="2800" dirty="0" smtClean="0"/>
              <a:t>5. </a:t>
            </a:r>
            <a:r>
              <a:rPr lang="nl-NL" altLang="nl-NL" sz="2800" dirty="0"/>
              <a:t>S</a:t>
            </a:r>
            <a:r>
              <a:rPr lang="nl-NL" altLang="nl-NL" sz="2800" dirty="0" smtClean="0"/>
              <a:t>tatement 4 is </a:t>
            </a:r>
            <a:r>
              <a:rPr lang="nl-NL" altLang="nl-NL" sz="2800" dirty="0" err="1" smtClean="0"/>
              <a:t>true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if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underlying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distribution</a:t>
            </a:r>
            <a:r>
              <a:rPr lang="nl-NL" altLang="nl-NL" sz="2800" dirty="0" smtClean="0"/>
              <a:t> is </a:t>
            </a:r>
            <a:r>
              <a:rPr lang="nl-NL" altLang="nl-NL" sz="2800" dirty="0" err="1" smtClean="0"/>
              <a:t>symmetric</a:t>
            </a:r>
            <a:endParaRPr lang="nl-NL" alt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65984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altLang="nl-NL" dirty="0" smtClean="0">
                <a:solidFill>
                  <a:schemeClr val="tx2"/>
                </a:solidFill>
              </a:rPr>
              <a:t>Statements, </a:t>
            </a:r>
            <a:r>
              <a:rPr lang="nl-NL" altLang="nl-NL" dirty="0" err="1" smtClean="0">
                <a:solidFill>
                  <a:schemeClr val="tx2"/>
                </a:solidFill>
              </a:rPr>
              <a:t>true</a:t>
            </a:r>
            <a:r>
              <a:rPr lang="nl-NL" altLang="nl-NL" dirty="0" smtClean="0">
                <a:solidFill>
                  <a:schemeClr val="tx2"/>
                </a:solidFill>
              </a:rPr>
              <a:t> or </a:t>
            </a:r>
            <a:r>
              <a:rPr lang="nl-NL" altLang="nl-NL" dirty="0" err="1" smtClean="0">
                <a:solidFill>
                  <a:schemeClr val="tx2"/>
                </a:solidFill>
              </a:rPr>
              <a:t>false</a:t>
            </a:r>
            <a:r>
              <a:rPr lang="nl-NL" altLang="nl-NL" dirty="0" smtClean="0">
                <a:solidFill>
                  <a:schemeClr val="tx2"/>
                </a:solidFill>
              </a:rPr>
              <a:t>? (</a:t>
            </a:r>
            <a:r>
              <a:rPr lang="nl-NL" altLang="nl-NL" dirty="0" err="1" smtClean="0">
                <a:solidFill>
                  <a:schemeClr val="tx2"/>
                </a:solidFill>
              </a:rPr>
              <a:t>continued</a:t>
            </a:r>
            <a:r>
              <a:rPr lang="nl-NL" altLang="nl-NL" dirty="0" smtClean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dirty="0" smtClean="0"/>
              <a:t>6. In case of a </a:t>
            </a:r>
            <a:r>
              <a:rPr lang="nl-NL" altLang="nl-NL" sz="2800" dirty="0" err="1" smtClean="0"/>
              <a:t>one</a:t>
            </a:r>
            <a:r>
              <a:rPr lang="nl-NL" altLang="nl-NL" sz="2800" dirty="0" smtClean="0"/>
              <a:t> sample t-test, the </a:t>
            </a:r>
            <a:r>
              <a:rPr lang="nl-NL" altLang="nl-NL" sz="2800" dirty="0" err="1" smtClean="0"/>
              <a:t>following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equivalence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relation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holds</a:t>
            </a:r>
            <a:r>
              <a:rPr lang="nl-NL" altLang="nl-NL" sz="2800" dirty="0" smtClean="0"/>
              <a:t>: </a:t>
            </a:r>
          </a:p>
          <a:p>
            <a:pPr marL="457200" lvl="1" indent="0">
              <a:buNone/>
            </a:pPr>
            <a:r>
              <a:rPr lang="nl-NL" altLang="nl-NL" dirty="0" smtClean="0">
                <a:solidFill>
                  <a:schemeClr val="tx2"/>
                </a:solidFill>
              </a:rPr>
              <a:t>the 95% CI </a:t>
            </a:r>
            <a:r>
              <a:rPr lang="nl-NL" altLang="nl-NL" dirty="0" err="1" smtClean="0">
                <a:solidFill>
                  <a:schemeClr val="tx2"/>
                </a:solidFill>
              </a:rPr>
              <a:t>contains</a:t>
            </a:r>
            <a:r>
              <a:rPr lang="nl-NL" altLang="nl-NL" dirty="0" smtClean="0">
                <a:solidFill>
                  <a:schemeClr val="tx2"/>
                </a:solidFill>
              </a:rPr>
              <a:t> the </a:t>
            </a:r>
            <a:r>
              <a:rPr lang="nl-NL" altLang="nl-NL" dirty="0" err="1" smtClean="0">
                <a:solidFill>
                  <a:schemeClr val="tx2"/>
                </a:solidFill>
              </a:rPr>
              <a:t>value</a:t>
            </a:r>
            <a:r>
              <a:rPr lang="nl-NL" altLang="nl-NL" dirty="0" smtClean="0">
                <a:solidFill>
                  <a:schemeClr val="tx2"/>
                </a:solidFill>
              </a:rPr>
              <a:t> of the </a:t>
            </a:r>
            <a:r>
              <a:rPr lang="nl-NL" altLang="nl-NL" dirty="0" err="1" smtClean="0">
                <a:solidFill>
                  <a:schemeClr val="tx2"/>
                </a:solidFill>
              </a:rPr>
              <a:t>null</a:t>
            </a:r>
            <a:r>
              <a:rPr lang="nl-NL" altLang="nl-NL" dirty="0" smtClean="0">
                <a:solidFill>
                  <a:schemeClr val="tx2"/>
                </a:solidFill>
              </a:rPr>
              <a:t> hypothesis </a:t>
            </a:r>
            <a:r>
              <a:rPr lang="nl-NL" altLang="nl-NL" dirty="0" smtClean="0">
                <a:solidFill>
                  <a:schemeClr val="tx2"/>
                </a:solidFill>
                <a:sym typeface="Symbol" pitchFamily="18" charset="2"/>
              </a:rPr>
              <a:t> the </a:t>
            </a:r>
            <a:r>
              <a:rPr lang="nl-NL" altLang="nl-NL" dirty="0" err="1" smtClean="0">
                <a:solidFill>
                  <a:schemeClr val="tx2"/>
                </a:solidFill>
                <a:sym typeface="Symbol" pitchFamily="18" charset="2"/>
              </a:rPr>
              <a:t>two-sided</a:t>
            </a:r>
            <a:r>
              <a:rPr lang="nl-NL" altLang="nl-NL" dirty="0" smtClean="0">
                <a:solidFill>
                  <a:schemeClr val="tx2"/>
                </a:solidFill>
                <a:sym typeface="Symbol" pitchFamily="18" charset="2"/>
              </a:rPr>
              <a:t> P-</a:t>
            </a:r>
            <a:r>
              <a:rPr lang="nl-NL" altLang="nl-NL" dirty="0" err="1" smtClean="0">
                <a:solidFill>
                  <a:schemeClr val="tx2"/>
                </a:solidFill>
                <a:sym typeface="Symbol" pitchFamily="18" charset="2"/>
              </a:rPr>
              <a:t>value</a:t>
            </a:r>
            <a:r>
              <a:rPr lang="nl-NL" altLang="nl-NL" dirty="0" smtClean="0">
                <a:solidFill>
                  <a:schemeClr val="tx2"/>
                </a:solidFill>
                <a:sym typeface="Symbol" pitchFamily="18" charset="2"/>
              </a:rPr>
              <a:t> &gt; 0.05</a:t>
            </a:r>
            <a:endParaRPr lang="nl-NL" altLang="nl-NL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nl-NL" altLang="nl-NL" sz="2800" dirty="0" smtClean="0"/>
              <a:t>7. Statement 6 </a:t>
            </a:r>
            <a:r>
              <a:rPr lang="nl-NL" altLang="nl-NL" sz="2800" dirty="0" err="1" smtClean="0"/>
              <a:t>holds</a:t>
            </a:r>
            <a:r>
              <a:rPr lang="nl-NL" altLang="nl-NL" sz="2800" dirty="0" smtClean="0"/>
              <a:t> for </a:t>
            </a:r>
            <a:r>
              <a:rPr lang="nl-NL" altLang="nl-NL" sz="2800" dirty="0" err="1" smtClean="0"/>
              <a:t>any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statistical</a:t>
            </a:r>
            <a:r>
              <a:rPr lang="nl-NL" altLang="nl-NL" sz="2800" dirty="0" smtClean="0"/>
              <a:t> test</a:t>
            </a:r>
          </a:p>
          <a:p>
            <a:pPr eaLnBrk="1" hangingPunct="1"/>
            <a:r>
              <a:rPr lang="nl-NL" altLang="nl-NL" sz="2800" dirty="0" smtClean="0"/>
              <a:t>8. </a:t>
            </a:r>
            <a:r>
              <a:rPr lang="nl-NL" altLang="nl-NL" sz="2800" dirty="0" err="1" smtClean="0"/>
              <a:t>If</a:t>
            </a:r>
            <a:r>
              <a:rPr lang="nl-NL" altLang="nl-NL" sz="2800" dirty="0" smtClean="0"/>
              <a:t> the 95% </a:t>
            </a:r>
            <a:r>
              <a:rPr lang="nl-NL" altLang="nl-NL" sz="2800" dirty="0" err="1" smtClean="0"/>
              <a:t>CI’s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concerning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two</a:t>
            </a:r>
            <a:r>
              <a:rPr lang="nl-NL" altLang="nl-NL" sz="2800" dirty="0" smtClean="0"/>
              <a:t> means overlap, the </a:t>
            </a:r>
            <a:r>
              <a:rPr lang="nl-NL" altLang="nl-NL" sz="2800" dirty="0" err="1" smtClean="0"/>
              <a:t>difference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between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two</a:t>
            </a:r>
            <a:r>
              <a:rPr lang="nl-NL" altLang="nl-NL" sz="2800" dirty="0" smtClean="0"/>
              <a:t> means is </a:t>
            </a:r>
            <a:r>
              <a:rPr lang="nl-NL" altLang="nl-NL" sz="2800" dirty="0" err="1" smtClean="0"/>
              <a:t>not</a:t>
            </a:r>
            <a:r>
              <a:rPr lang="nl-NL" altLang="nl-NL" sz="2800" dirty="0" smtClean="0"/>
              <a:t> significant (</a:t>
            </a:r>
            <a:r>
              <a:rPr lang="nl-NL" altLang="nl-NL" sz="2800" dirty="0" err="1" smtClean="0"/>
              <a:t>using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an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alpha</a:t>
            </a:r>
            <a:r>
              <a:rPr lang="nl-NL" altLang="nl-NL" sz="2800" dirty="0" smtClean="0"/>
              <a:t> = 0.05)</a:t>
            </a:r>
          </a:p>
        </p:txBody>
      </p:sp>
    </p:spTree>
    <p:extLst>
      <p:ext uri="{BB962C8B-B14F-4D97-AF65-F5344CB8AC3E}">
        <p14:creationId xmlns:p14="http://schemas.microsoft.com/office/powerpoint/2010/main" val="133542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Testing H</a:t>
            </a:r>
            <a:r>
              <a:rPr lang="en-US" baseline="-25000" dirty="0" smtClean="0">
                <a:solidFill>
                  <a:schemeClr val="tx2"/>
                </a:solidFill>
              </a:rPr>
              <a:t>0</a:t>
            </a:r>
            <a:r>
              <a:rPr lang="en-US" dirty="0" smtClean="0">
                <a:solidFill>
                  <a:schemeClr val="tx2"/>
                </a:solidFill>
              </a:rPr>
              <a:t>: </a:t>
            </a:r>
            <a:r>
              <a:rPr lang="en-US" dirty="0" smtClean="0">
                <a:solidFill>
                  <a:schemeClr val="tx2"/>
                </a:solidFill>
                <a:sym typeface="Symbol"/>
              </a:rPr>
              <a:t> = 96 against H</a:t>
            </a:r>
            <a:r>
              <a:rPr lang="en-US" baseline="-25000" dirty="0" smtClean="0">
                <a:solidFill>
                  <a:schemeClr val="tx2"/>
                </a:solidFill>
                <a:sym typeface="Symbol"/>
              </a:rPr>
              <a:t>1</a:t>
            </a:r>
            <a:r>
              <a:rPr lang="en-US" dirty="0" smtClean="0">
                <a:solidFill>
                  <a:schemeClr val="tx2"/>
                </a:solidFill>
                <a:sym typeface="Symbol"/>
              </a:rPr>
              <a:t>: </a:t>
            </a:r>
            <a:r>
              <a:rPr lang="en-US" dirty="0">
                <a:solidFill>
                  <a:schemeClr val="tx2"/>
                </a:solidFill>
                <a:sym typeface="Symbol"/>
              </a:rPr>
              <a:t> </a:t>
            </a:r>
            <a:r>
              <a:rPr lang="en-US" dirty="0" smtClean="0">
                <a:solidFill>
                  <a:schemeClr val="tx2"/>
                </a:solidFill>
                <a:sym typeface="Symbol"/>
              </a:rPr>
              <a:t>&gt; </a:t>
            </a:r>
            <a:r>
              <a:rPr lang="en-US" dirty="0">
                <a:solidFill>
                  <a:schemeClr val="tx2"/>
                </a:solidFill>
                <a:sym typeface="Symbol"/>
              </a:rPr>
              <a:t>96</a:t>
            </a:r>
            <a:r>
              <a:rPr lang="en-US" dirty="0" smtClean="0">
                <a:solidFill>
                  <a:schemeClr val="tx2"/>
                </a:solidFill>
                <a:sym typeface="Symbol"/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2291" name="Tijdelijke aanduiding voor inhoud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0" t="28915" r="31039" b="23395"/>
          <a:stretch>
            <a:fillRect/>
          </a:stretch>
        </p:blipFill>
        <p:spPr>
          <a:xfrm>
            <a:off x="1907704" y="2133600"/>
            <a:ext cx="4537075" cy="2951163"/>
          </a:xfrm>
        </p:spPr>
      </p:pic>
      <p:sp>
        <p:nvSpPr>
          <p:cNvPr id="5" name="Rechthoek 4"/>
          <p:cNvSpPr/>
          <p:nvPr/>
        </p:nvSpPr>
        <p:spPr>
          <a:xfrm>
            <a:off x="3563938" y="5157788"/>
            <a:ext cx="1368102" cy="5034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H</a:t>
            </a:r>
            <a:r>
              <a:rPr lang="nl-NL" baseline="-25000" dirty="0">
                <a:solidFill>
                  <a:schemeClr val="tx1"/>
                </a:solidFill>
              </a:rPr>
              <a:t>0</a:t>
            </a:r>
            <a:r>
              <a:rPr lang="nl-NL" dirty="0">
                <a:solidFill>
                  <a:schemeClr val="tx1"/>
                </a:solidFill>
              </a:rPr>
              <a:t> :</a:t>
            </a:r>
            <a:r>
              <a:rPr lang="el-GR" dirty="0">
                <a:solidFill>
                  <a:schemeClr val="tx1"/>
                </a:solidFill>
              </a:rPr>
              <a:t>μ</a:t>
            </a:r>
            <a:r>
              <a:rPr lang="nl-NL" dirty="0">
                <a:solidFill>
                  <a:schemeClr val="tx1"/>
                </a:solidFill>
              </a:rPr>
              <a:t> = 96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5795963" y="3227477"/>
            <a:ext cx="3168650" cy="7921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sz="2400" dirty="0" err="1"/>
              <a:t>Significance</a:t>
            </a:r>
            <a:r>
              <a:rPr lang="nl-NL" sz="2400" dirty="0"/>
              <a:t> level</a:t>
            </a:r>
            <a:endParaRPr lang="en-US" sz="2400" dirty="0"/>
          </a:p>
        </p:txBody>
      </p:sp>
      <p:cxnSp>
        <p:nvCxnSpPr>
          <p:cNvPr id="8" name="Rechte verbindingslijn met pijl 7"/>
          <p:cNvCxnSpPr/>
          <p:nvPr/>
        </p:nvCxnSpPr>
        <p:spPr>
          <a:xfrm flipH="1">
            <a:off x="5724525" y="4005263"/>
            <a:ext cx="287338" cy="360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hoek 10"/>
          <p:cNvSpPr/>
          <p:nvPr/>
        </p:nvSpPr>
        <p:spPr>
          <a:xfrm>
            <a:off x="107950" y="1556792"/>
            <a:ext cx="3311525" cy="1151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sz="2400" dirty="0" smtClean="0">
                <a:solidFill>
                  <a:schemeClr val="tx1"/>
                </a:solidFill>
              </a:rPr>
              <a:t>Distribution of the sample </a:t>
            </a:r>
            <a:r>
              <a:rPr lang="nl-NL" sz="2400" dirty="0" err="1" smtClean="0">
                <a:solidFill>
                  <a:schemeClr val="tx1"/>
                </a:solidFill>
              </a:rPr>
              <a:t>mean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rgbClr val="C00000"/>
                </a:solidFill>
              </a:rPr>
              <a:t>if</a:t>
            </a:r>
            <a:r>
              <a:rPr lang="nl-NL" sz="2400" dirty="0" smtClean="0">
                <a:solidFill>
                  <a:srgbClr val="C00000"/>
                </a:solidFill>
              </a:rPr>
              <a:t> H</a:t>
            </a:r>
            <a:r>
              <a:rPr lang="nl-NL" sz="2400" baseline="-25000" dirty="0" smtClean="0">
                <a:solidFill>
                  <a:srgbClr val="C00000"/>
                </a:solidFill>
              </a:rPr>
              <a:t>0</a:t>
            </a:r>
            <a:r>
              <a:rPr lang="nl-NL" sz="2400" dirty="0" smtClean="0">
                <a:solidFill>
                  <a:srgbClr val="C00000"/>
                </a:solidFill>
              </a:rPr>
              <a:t> is </a:t>
            </a:r>
            <a:r>
              <a:rPr lang="nl-NL" sz="2400" dirty="0" err="1" smtClean="0">
                <a:solidFill>
                  <a:srgbClr val="C00000"/>
                </a:solidFill>
              </a:rPr>
              <a:t>true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9" name="Rechte verbindingslijn met pijl 8"/>
          <p:cNvCxnSpPr/>
          <p:nvPr/>
        </p:nvCxnSpPr>
        <p:spPr>
          <a:xfrm flipV="1">
            <a:off x="2376488" y="5084763"/>
            <a:ext cx="1187450" cy="576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 flipH="1" flipV="1">
            <a:off x="5220494" y="5041778"/>
            <a:ext cx="144462" cy="647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hoek 6"/>
              <p:cNvSpPr/>
              <p:nvPr/>
            </p:nvSpPr>
            <p:spPr>
              <a:xfrm>
                <a:off x="323528" y="5661025"/>
                <a:ext cx="4032448" cy="936327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</a:rPr>
                  <a:t>If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nl-NL" sz="2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nl-NL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nl-NL" sz="2400" dirty="0" smtClean="0">
                    <a:solidFill>
                      <a:schemeClr val="bg1"/>
                    </a:solidFill>
                  </a:rPr>
                  <a:t> is in </a:t>
                </a:r>
                <a:r>
                  <a:rPr lang="nl-NL" sz="2400" dirty="0" err="1" smtClean="0">
                    <a:solidFill>
                      <a:schemeClr val="bg1"/>
                    </a:solidFill>
                  </a:rPr>
                  <a:t>this</a:t>
                </a:r>
                <a:r>
                  <a:rPr lang="nl-NL" sz="2400" dirty="0" smtClean="0">
                    <a:solidFill>
                      <a:schemeClr val="bg1"/>
                    </a:solidFill>
                  </a:rPr>
                  <a:t> part, we </a:t>
                </a:r>
                <a:r>
                  <a:rPr lang="nl-NL" sz="2400" dirty="0" err="1" smtClean="0">
                    <a:solidFill>
                      <a:schemeClr val="bg1"/>
                    </a:solidFill>
                  </a:rPr>
                  <a:t>will</a:t>
                </a:r>
                <a:r>
                  <a:rPr lang="nl-NL" sz="2400" dirty="0" smtClean="0">
                    <a:solidFill>
                      <a:schemeClr val="bg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bg1"/>
                    </a:solidFill>
                  </a:rPr>
                  <a:t>not</a:t>
                </a:r>
                <a:r>
                  <a:rPr lang="nl-NL" sz="2400" dirty="0" smtClean="0">
                    <a:solidFill>
                      <a:schemeClr val="bg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bg1"/>
                    </a:solidFill>
                  </a:rPr>
                  <a:t>reject</a:t>
                </a:r>
                <a:r>
                  <a:rPr lang="nl-NL" sz="2400" dirty="0" smtClean="0">
                    <a:solidFill>
                      <a:schemeClr val="bg1"/>
                    </a:solidFill>
                  </a:rPr>
                  <a:t> H</a:t>
                </a:r>
                <a:r>
                  <a:rPr lang="nl-NL" sz="2400" baseline="-25000" dirty="0" smtClean="0">
                    <a:solidFill>
                      <a:schemeClr val="bg1"/>
                    </a:solidFill>
                  </a:rPr>
                  <a:t>0</a:t>
                </a:r>
                <a:endParaRPr lang="nl-NL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Rechthoe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661025"/>
                <a:ext cx="4032448" cy="936327"/>
              </a:xfrm>
              <a:prstGeom prst="rect">
                <a:avLst/>
              </a:prstGeom>
              <a:blipFill rotWithShape="1">
                <a:blip r:embed="rId3"/>
                <a:stretch>
                  <a:fillRect b="-91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hthoek 11"/>
              <p:cNvSpPr/>
              <p:nvPr/>
            </p:nvSpPr>
            <p:spPr>
              <a:xfrm>
                <a:off x="5076056" y="5661248"/>
                <a:ext cx="3672408" cy="93610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</a:rPr>
                  <a:t>If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nl-NL" sz="2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nl-NL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nl-NL" sz="2400" dirty="0" smtClean="0">
                    <a:solidFill>
                      <a:schemeClr val="bg1"/>
                    </a:solidFill>
                  </a:rPr>
                  <a:t> is in </a:t>
                </a:r>
                <a:r>
                  <a:rPr lang="nl-NL" sz="2400" dirty="0" err="1" smtClean="0">
                    <a:solidFill>
                      <a:schemeClr val="bg1"/>
                    </a:solidFill>
                  </a:rPr>
                  <a:t>this</a:t>
                </a:r>
                <a:r>
                  <a:rPr lang="nl-NL" sz="2400" dirty="0" smtClean="0">
                    <a:solidFill>
                      <a:schemeClr val="bg1"/>
                    </a:solidFill>
                  </a:rPr>
                  <a:t> part, we </a:t>
                </a:r>
                <a:r>
                  <a:rPr lang="nl-NL" sz="2400" dirty="0" err="1" smtClean="0">
                    <a:solidFill>
                      <a:schemeClr val="bg1"/>
                    </a:solidFill>
                  </a:rPr>
                  <a:t>will</a:t>
                </a:r>
                <a:r>
                  <a:rPr lang="nl-NL" sz="2400" dirty="0" smtClean="0">
                    <a:solidFill>
                      <a:schemeClr val="bg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bg1"/>
                    </a:solidFill>
                  </a:rPr>
                  <a:t>reject</a:t>
                </a:r>
                <a:r>
                  <a:rPr lang="nl-NL" sz="2400" dirty="0" smtClean="0">
                    <a:solidFill>
                      <a:schemeClr val="bg1"/>
                    </a:solidFill>
                  </a:rPr>
                  <a:t> H</a:t>
                </a:r>
                <a:r>
                  <a:rPr lang="nl-NL" sz="2400" baseline="-25000" dirty="0" smtClean="0">
                    <a:solidFill>
                      <a:schemeClr val="bg1"/>
                    </a:solidFill>
                  </a:rPr>
                  <a:t>0</a:t>
                </a:r>
                <a:endParaRPr lang="nl-NL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Rechthoe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5661248"/>
                <a:ext cx="3672408" cy="936104"/>
              </a:xfrm>
              <a:prstGeom prst="rect">
                <a:avLst/>
              </a:prstGeom>
              <a:blipFill rotWithShape="1">
                <a:blip r:embed="rId4"/>
                <a:stretch>
                  <a:fillRect b="-91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777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l-NL" dirty="0" err="1" smtClean="0">
                <a:solidFill>
                  <a:schemeClr val="tx2"/>
                </a:solidFill>
              </a:rPr>
              <a:t>Significance</a:t>
            </a:r>
            <a:r>
              <a:rPr lang="nl-NL" dirty="0" smtClean="0">
                <a:solidFill>
                  <a:schemeClr val="tx2"/>
                </a:solidFill>
              </a:rPr>
              <a:t> level </a:t>
            </a:r>
            <a:r>
              <a:rPr lang="el-GR" dirty="0" smtClean="0">
                <a:solidFill>
                  <a:schemeClr val="tx2"/>
                </a:solidFill>
              </a:rPr>
              <a:t>α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(most common </a:t>
            </a:r>
            <a:r>
              <a:rPr lang="nl-NL" dirty="0" err="1" smtClean="0">
                <a:solidFill>
                  <a:schemeClr val="tx2"/>
                </a:solidFill>
              </a:rPr>
              <a:t>value</a:t>
            </a:r>
            <a:r>
              <a:rPr lang="nl-NL" dirty="0" smtClean="0">
                <a:solidFill>
                  <a:schemeClr val="tx2"/>
                </a:solidFill>
              </a:rPr>
              <a:t> 0.05)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nl-NL" dirty="0" smtClean="0"/>
          </a:p>
        </p:txBody>
      </p:sp>
      <p:pic>
        <p:nvPicPr>
          <p:cNvPr id="13316" name="Afbeelding 3" descr="Graph of normal distrib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8652" r="2257" b="8144"/>
          <a:stretch>
            <a:fillRect/>
          </a:stretch>
        </p:blipFill>
        <p:spPr bwMode="auto">
          <a:xfrm>
            <a:off x="684213" y="3284538"/>
            <a:ext cx="31670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5" descr="Graph of normal distrib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8652" r="2257" b="8144"/>
          <a:stretch>
            <a:fillRect/>
          </a:stretch>
        </p:blipFill>
        <p:spPr bwMode="auto">
          <a:xfrm>
            <a:off x="5148263" y="3357563"/>
            <a:ext cx="31686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hoek 8"/>
          <p:cNvSpPr/>
          <p:nvPr/>
        </p:nvSpPr>
        <p:spPr>
          <a:xfrm>
            <a:off x="827088" y="1916113"/>
            <a:ext cx="3313112" cy="936625"/>
          </a:xfrm>
          <a:prstGeom prst="rect">
            <a:avLst/>
          </a:prstGeom>
          <a:solidFill>
            <a:srgbClr val="FEF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H</a:t>
            </a:r>
            <a:r>
              <a:rPr lang="nl-NL" baseline="-25000" dirty="0">
                <a:solidFill>
                  <a:schemeClr val="tx1"/>
                </a:solidFill>
              </a:rPr>
              <a:t>0</a:t>
            </a:r>
            <a:r>
              <a:rPr lang="nl-NL" dirty="0">
                <a:solidFill>
                  <a:schemeClr val="tx1"/>
                </a:solidFill>
              </a:rPr>
              <a:t>: </a:t>
            </a:r>
            <a:r>
              <a:rPr lang="el-GR" dirty="0">
                <a:solidFill>
                  <a:schemeClr val="tx1"/>
                </a:solidFill>
              </a:rPr>
              <a:t>μ</a:t>
            </a:r>
            <a:r>
              <a:rPr lang="nl-NL" dirty="0">
                <a:solidFill>
                  <a:schemeClr val="tx1"/>
                </a:solidFill>
              </a:rPr>
              <a:t> = 96</a:t>
            </a:r>
          </a:p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H</a:t>
            </a:r>
            <a:r>
              <a:rPr lang="nl-NL" baseline="-25000" dirty="0">
                <a:solidFill>
                  <a:schemeClr val="tx1"/>
                </a:solidFill>
              </a:rPr>
              <a:t>1</a:t>
            </a:r>
            <a:r>
              <a:rPr lang="nl-NL" dirty="0">
                <a:solidFill>
                  <a:schemeClr val="tx1"/>
                </a:solidFill>
              </a:rPr>
              <a:t>: </a:t>
            </a:r>
            <a:r>
              <a:rPr lang="el-GR" dirty="0">
                <a:solidFill>
                  <a:schemeClr val="tx1"/>
                </a:solidFill>
              </a:rPr>
              <a:t>μ</a:t>
            </a:r>
            <a:r>
              <a:rPr lang="nl-NL" dirty="0">
                <a:solidFill>
                  <a:schemeClr val="tx1"/>
                </a:solidFill>
              </a:rPr>
              <a:t> &gt; 96</a:t>
            </a:r>
          </a:p>
          <a:p>
            <a:pPr algn="ctr" eaLnBrk="1" hangingPunct="1">
              <a:defRPr/>
            </a:pPr>
            <a:r>
              <a:rPr lang="nl-NL" dirty="0" smtClean="0">
                <a:solidFill>
                  <a:schemeClr val="tx1"/>
                </a:solidFill>
              </a:rPr>
              <a:t>(</a:t>
            </a:r>
            <a:r>
              <a:rPr lang="nl-NL" dirty="0" err="1" smtClean="0">
                <a:solidFill>
                  <a:schemeClr val="tx1"/>
                </a:solidFill>
              </a:rPr>
              <a:t>one-sided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alternative</a:t>
            </a:r>
            <a:r>
              <a:rPr lang="nl-NL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5292725" y="1916113"/>
            <a:ext cx="3240088" cy="936625"/>
          </a:xfrm>
          <a:prstGeom prst="rect">
            <a:avLst/>
          </a:prstGeom>
          <a:solidFill>
            <a:srgbClr val="FEF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H</a:t>
            </a:r>
            <a:r>
              <a:rPr lang="nl-NL" baseline="-25000" dirty="0">
                <a:solidFill>
                  <a:schemeClr val="tx1"/>
                </a:solidFill>
              </a:rPr>
              <a:t>0</a:t>
            </a:r>
            <a:r>
              <a:rPr lang="nl-NL" dirty="0">
                <a:solidFill>
                  <a:schemeClr val="tx1"/>
                </a:solidFill>
              </a:rPr>
              <a:t>: </a:t>
            </a:r>
            <a:r>
              <a:rPr lang="el-GR" dirty="0">
                <a:solidFill>
                  <a:schemeClr val="tx1"/>
                </a:solidFill>
              </a:rPr>
              <a:t>μ</a:t>
            </a:r>
            <a:r>
              <a:rPr lang="nl-NL" dirty="0">
                <a:solidFill>
                  <a:schemeClr val="tx1"/>
                </a:solidFill>
              </a:rPr>
              <a:t> = 96</a:t>
            </a:r>
          </a:p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H</a:t>
            </a:r>
            <a:r>
              <a:rPr lang="nl-NL" baseline="-25000" dirty="0">
                <a:solidFill>
                  <a:schemeClr val="tx1"/>
                </a:solidFill>
              </a:rPr>
              <a:t>1</a:t>
            </a:r>
            <a:r>
              <a:rPr lang="nl-NL" dirty="0">
                <a:solidFill>
                  <a:schemeClr val="tx1"/>
                </a:solidFill>
              </a:rPr>
              <a:t>: </a:t>
            </a:r>
            <a:r>
              <a:rPr lang="el-GR" dirty="0">
                <a:solidFill>
                  <a:schemeClr val="tx1"/>
                </a:solidFill>
              </a:rPr>
              <a:t>μ</a:t>
            </a:r>
            <a:r>
              <a:rPr lang="nl-NL" dirty="0">
                <a:solidFill>
                  <a:schemeClr val="tx1"/>
                </a:solidFill>
              </a:rPr>
              <a:t> ≠ 96</a:t>
            </a:r>
          </a:p>
          <a:p>
            <a:pPr algn="ctr" eaLnBrk="1" hangingPunct="1">
              <a:defRPr/>
            </a:pPr>
            <a:r>
              <a:rPr lang="nl-NL" dirty="0" smtClean="0">
                <a:solidFill>
                  <a:schemeClr val="tx1"/>
                </a:solidFill>
              </a:rPr>
              <a:t>(</a:t>
            </a:r>
            <a:r>
              <a:rPr lang="nl-NL" dirty="0" err="1" smtClean="0">
                <a:solidFill>
                  <a:schemeClr val="tx1"/>
                </a:solidFill>
              </a:rPr>
              <a:t>two-sided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alternative</a:t>
            </a:r>
            <a:r>
              <a:rPr lang="nl-NL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hthoek 15"/>
          <p:cNvSpPr/>
          <p:nvPr/>
        </p:nvSpPr>
        <p:spPr>
          <a:xfrm>
            <a:off x="6156325" y="4868863"/>
            <a:ext cx="1152525" cy="50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H</a:t>
            </a:r>
            <a:r>
              <a:rPr lang="nl-NL" baseline="-25000" dirty="0">
                <a:solidFill>
                  <a:schemeClr val="tx1"/>
                </a:solidFill>
              </a:rPr>
              <a:t>0</a:t>
            </a:r>
            <a:r>
              <a:rPr lang="nl-NL" dirty="0">
                <a:solidFill>
                  <a:schemeClr val="tx1"/>
                </a:solidFill>
              </a:rPr>
              <a:t> :</a:t>
            </a:r>
            <a:r>
              <a:rPr lang="el-GR" dirty="0">
                <a:solidFill>
                  <a:schemeClr val="tx1"/>
                </a:solidFill>
              </a:rPr>
              <a:t>μ</a:t>
            </a:r>
            <a:r>
              <a:rPr lang="nl-NL" dirty="0">
                <a:solidFill>
                  <a:schemeClr val="tx1"/>
                </a:solidFill>
              </a:rPr>
              <a:t> = 96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hthoek 16"/>
          <p:cNvSpPr/>
          <p:nvPr/>
        </p:nvSpPr>
        <p:spPr>
          <a:xfrm>
            <a:off x="1692275" y="4941888"/>
            <a:ext cx="1150938" cy="503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chemeClr val="tx1"/>
                </a:solidFill>
              </a:rPr>
              <a:t>H</a:t>
            </a:r>
            <a:r>
              <a:rPr lang="nl-NL" baseline="-25000" dirty="0">
                <a:solidFill>
                  <a:schemeClr val="tx1"/>
                </a:solidFill>
              </a:rPr>
              <a:t>0</a:t>
            </a:r>
            <a:r>
              <a:rPr lang="nl-NL" dirty="0">
                <a:solidFill>
                  <a:schemeClr val="tx1"/>
                </a:solidFill>
              </a:rPr>
              <a:t> :</a:t>
            </a:r>
            <a:r>
              <a:rPr lang="el-GR" dirty="0">
                <a:solidFill>
                  <a:schemeClr val="tx1"/>
                </a:solidFill>
              </a:rPr>
              <a:t>μ</a:t>
            </a:r>
            <a:r>
              <a:rPr lang="nl-NL" dirty="0">
                <a:solidFill>
                  <a:schemeClr val="tx1"/>
                </a:solidFill>
              </a:rPr>
              <a:t> = 96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8" name="Rechte verbindingslijn 37"/>
          <p:cNvCxnSpPr/>
          <p:nvPr/>
        </p:nvCxnSpPr>
        <p:spPr>
          <a:xfrm>
            <a:off x="2916238" y="4868863"/>
            <a:ext cx="503237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41"/>
          <p:cNvCxnSpPr/>
          <p:nvPr/>
        </p:nvCxnSpPr>
        <p:spPr>
          <a:xfrm flipV="1">
            <a:off x="2916238" y="4581525"/>
            <a:ext cx="0" cy="28733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/>
          <p:cNvCxnSpPr/>
          <p:nvPr/>
        </p:nvCxnSpPr>
        <p:spPr>
          <a:xfrm flipH="1">
            <a:off x="2916238" y="4652963"/>
            <a:ext cx="71437" cy="7143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46"/>
          <p:cNvCxnSpPr/>
          <p:nvPr/>
        </p:nvCxnSpPr>
        <p:spPr>
          <a:xfrm flipH="1">
            <a:off x="2916238" y="4724400"/>
            <a:ext cx="142875" cy="14446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/>
          <p:cNvCxnSpPr/>
          <p:nvPr/>
        </p:nvCxnSpPr>
        <p:spPr>
          <a:xfrm flipH="1">
            <a:off x="3059113" y="4797425"/>
            <a:ext cx="73025" cy="7143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Rechte verbindingslijn 50"/>
          <p:cNvCxnSpPr/>
          <p:nvPr/>
        </p:nvCxnSpPr>
        <p:spPr>
          <a:xfrm flipH="1">
            <a:off x="3203575" y="4797425"/>
            <a:ext cx="73025" cy="7143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hthoek 51"/>
          <p:cNvSpPr/>
          <p:nvPr/>
        </p:nvSpPr>
        <p:spPr>
          <a:xfrm>
            <a:off x="3132138" y="4221163"/>
            <a:ext cx="1152525" cy="360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l-GR" dirty="0">
                <a:solidFill>
                  <a:srgbClr val="C00000"/>
                </a:solidFill>
              </a:rPr>
              <a:t>α</a:t>
            </a:r>
            <a:r>
              <a:rPr lang="nl-NL" dirty="0">
                <a:solidFill>
                  <a:srgbClr val="C00000"/>
                </a:solidFill>
              </a:rPr>
              <a:t> = 0.05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59" name="Rechte verbindingslijn 58"/>
          <p:cNvCxnSpPr/>
          <p:nvPr/>
        </p:nvCxnSpPr>
        <p:spPr>
          <a:xfrm flipV="1">
            <a:off x="7596188" y="4797425"/>
            <a:ext cx="0" cy="14446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hthoek 65"/>
          <p:cNvSpPr/>
          <p:nvPr/>
        </p:nvSpPr>
        <p:spPr>
          <a:xfrm>
            <a:off x="6156325" y="5373688"/>
            <a:ext cx="1223963" cy="35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l-GR" dirty="0">
                <a:solidFill>
                  <a:srgbClr val="C00000"/>
                </a:solidFill>
              </a:rPr>
              <a:t>α</a:t>
            </a:r>
            <a:r>
              <a:rPr lang="nl-NL" dirty="0">
                <a:solidFill>
                  <a:srgbClr val="C00000"/>
                </a:solidFill>
              </a:rPr>
              <a:t> = 0.05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7" name="Rechthoek 66"/>
          <p:cNvSpPr/>
          <p:nvPr/>
        </p:nvSpPr>
        <p:spPr>
          <a:xfrm>
            <a:off x="7740650" y="4292600"/>
            <a:ext cx="792163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rgbClr val="C00000"/>
                </a:solidFill>
              </a:rPr>
              <a:t>0.025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8" name="Rechthoek 67"/>
          <p:cNvSpPr/>
          <p:nvPr/>
        </p:nvSpPr>
        <p:spPr>
          <a:xfrm>
            <a:off x="5219700" y="4292600"/>
            <a:ext cx="792163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dirty="0">
                <a:solidFill>
                  <a:srgbClr val="C00000"/>
                </a:solidFill>
              </a:rPr>
              <a:t>0.025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70" name="Rechte verbindingslijn 69"/>
          <p:cNvCxnSpPr/>
          <p:nvPr/>
        </p:nvCxnSpPr>
        <p:spPr>
          <a:xfrm>
            <a:off x="5867400" y="4797425"/>
            <a:ext cx="0" cy="14446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Rechte verbindingslijn 75"/>
          <p:cNvCxnSpPr/>
          <p:nvPr/>
        </p:nvCxnSpPr>
        <p:spPr>
          <a:xfrm flipV="1">
            <a:off x="5795963" y="4868863"/>
            <a:ext cx="0" cy="730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Rechte verbindingslijn 77"/>
          <p:cNvCxnSpPr/>
          <p:nvPr/>
        </p:nvCxnSpPr>
        <p:spPr>
          <a:xfrm>
            <a:off x="5651500" y="4941888"/>
            <a:ext cx="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Rechte verbindingslijn 79"/>
          <p:cNvCxnSpPr/>
          <p:nvPr/>
        </p:nvCxnSpPr>
        <p:spPr>
          <a:xfrm flipV="1">
            <a:off x="5724525" y="4868863"/>
            <a:ext cx="0" cy="730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hthoek 80"/>
          <p:cNvSpPr/>
          <p:nvPr/>
        </p:nvSpPr>
        <p:spPr>
          <a:xfrm>
            <a:off x="0" y="5732463"/>
            <a:ext cx="9144000" cy="936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nl-NL" sz="2400" dirty="0"/>
              <a:t>We </a:t>
            </a:r>
            <a:r>
              <a:rPr lang="nl-NL" sz="2400" dirty="0" err="1" smtClean="0"/>
              <a:t>will</a:t>
            </a:r>
            <a:r>
              <a:rPr lang="nl-NL" sz="2400" dirty="0" smtClean="0"/>
              <a:t> </a:t>
            </a:r>
            <a:r>
              <a:rPr lang="nl-NL" sz="2400" dirty="0" err="1" smtClean="0"/>
              <a:t>reject</a:t>
            </a:r>
            <a:r>
              <a:rPr lang="nl-NL" sz="2400" dirty="0" smtClean="0"/>
              <a:t> the </a:t>
            </a:r>
            <a:r>
              <a:rPr lang="nl-NL" sz="2400" dirty="0" err="1" smtClean="0"/>
              <a:t>null</a:t>
            </a:r>
            <a:r>
              <a:rPr lang="nl-NL" sz="2400" dirty="0" smtClean="0"/>
              <a:t> hypothesis </a:t>
            </a:r>
            <a:r>
              <a:rPr lang="nl-NL" sz="2400" dirty="0" err="1" smtClean="0"/>
              <a:t>if</a:t>
            </a:r>
            <a:r>
              <a:rPr lang="nl-NL" sz="2400" dirty="0" smtClean="0"/>
              <a:t> the sample </a:t>
            </a:r>
            <a:r>
              <a:rPr lang="nl-NL" sz="2400" dirty="0" err="1" smtClean="0"/>
              <a:t>mean</a:t>
            </a:r>
            <a:r>
              <a:rPr lang="nl-NL" sz="2400" dirty="0" smtClean="0"/>
              <a:t> is in the </a:t>
            </a:r>
            <a:r>
              <a:rPr lang="nl-NL" sz="2400" dirty="0" err="1" smtClean="0"/>
              <a:t>rejection</a:t>
            </a:r>
            <a:r>
              <a:rPr lang="nl-NL" sz="2400" dirty="0" smtClean="0"/>
              <a:t> area or, </a:t>
            </a:r>
            <a:r>
              <a:rPr lang="nl-NL" sz="2400" dirty="0" err="1" smtClean="0"/>
              <a:t>equivalently</a:t>
            </a:r>
            <a:r>
              <a:rPr lang="nl-NL" sz="2400" dirty="0" smtClean="0"/>
              <a:t>, </a:t>
            </a:r>
            <a:r>
              <a:rPr lang="nl-NL" sz="2400" dirty="0" err="1" smtClean="0"/>
              <a:t>if</a:t>
            </a:r>
            <a:r>
              <a:rPr lang="nl-NL" sz="2400" dirty="0" smtClean="0"/>
              <a:t> </a:t>
            </a:r>
            <a:r>
              <a:rPr lang="nl-NL" sz="2400" dirty="0"/>
              <a:t>P ≤ </a:t>
            </a:r>
            <a:r>
              <a:rPr lang="el-GR" sz="2400" dirty="0" smtClean="0"/>
              <a:t>α</a:t>
            </a:r>
            <a:r>
              <a:rPr lang="nl-NL" sz="2400" dirty="0" smtClean="0"/>
              <a:t>. The P-</a:t>
            </a:r>
            <a:r>
              <a:rPr lang="nl-NL" sz="2400" dirty="0" err="1" smtClean="0"/>
              <a:t>value</a:t>
            </a:r>
            <a:r>
              <a:rPr lang="nl-NL" sz="2400" dirty="0" smtClean="0"/>
              <a:t> is a </a:t>
            </a:r>
            <a:r>
              <a:rPr lang="nl-NL" sz="2400" dirty="0" err="1" smtClean="0">
                <a:solidFill>
                  <a:srgbClr val="FFFF00"/>
                </a:solidFill>
              </a:rPr>
              <a:t>conditional</a:t>
            </a:r>
            <a:r>
              <a:rPr lang="nl-NL" sz="2400" dirty="0" smtClean="0"/>
              <a:t> </a:t>
            </a:r>
            <a:r>
              <a:rPr lang="nl-NL" sz="2400" dirty="0" err="1" smtClean="0"/>
              <a:t>probability</a:t>
            </a:r>
            <a:r>
              <a:rPr lang="nl-NL" sz="2400" dirty="0" smtClean="0"/>
              <a:t>.</a:t>
            </a:r>
            <a:endParaRPr lang="en-US" sz="2400" dirty="0"/>
          </a:p>
        </p:txBody>
      </p:sp>
      <p:cxnSp>
        <p:nvCxnSpPr>
          <p:cNvPr id="83" name="Rechte verbindingslijn 82"/>
          <p:cNvCxnSpPr/>
          <p:nvPr/>
        </p:nvCxnSpPr>
        <p:spPr>
          <a:xfrm>
            <a:off x="7667625" y="4868863"/>
            <a:ext cx="0" cy="730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echte verbindingslijn 84"/>
          <p:cNvCxnSpPr/>
          <p:nvPr/>
        </p:nvCxnSpPr>
        <p:spPr>
          <a:xfrm>
            <a:off x="7740650" y="4868863"/>
            <a:ext cx="0" cy="730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56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66" grpId="0" animBg="1"/>
      <p:bldP spid="67" grpId="0" animBg="1"/>
      <p:bldP spid="68" grpId="0" animBg="1"/>
      <p:bldP spid="8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/>
            <a:r>
              <a:rPr lang="nl-NL" altLang="nl-NL" dirty="0" smtClean="0">
                <a:solidFill>
                  <a:schemeClr val="tx2"/>
                </a:solidFill>
              </a:rPr>
              <a:t>Statements, </a:t>
            </a:r>
            <a:r>
              <a:rPr lang="nl-NL" altLang="nl-NL" dirty="0" err="1" smtClean="0">
                <a:solidFill>
                  <a:schemeClr val="tx2"/>
                </a:solidFill>
              </a:rPr>
              <a:t>true</a:t>
            </a:r>
            <a:r>
              <a:rPr lang="nl-NL" altLang="nl-NL" dirty="0" smtClean="0">
                <a:solidFill>
                  <a:schemeClr val="tx2"/>
                </a:solidFill>
              </a:rPr>
              <a:t> or </a:t>
            </a:r>
            <a:r>
              <a:rPr lang="nl-NL" altLang="nl-NL" dirty="0" err="1" smtClean="0">
                <a:solidFill>
                  <a:schemeClr val="tx2"/>
                </a:solidFill>
              </a:rPr>
              <a:t>false</a:t>
            </a:r>
            <a:r>
              <a:rPr lang="nl-NL" altLang="nl-NL" dirty="0" smtClean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924425"/>
          </a:xfrm>
        </p:spPr>
        <p:txBody>
          <a:bodyPr/>
          <a:lstStyle/>
          <a:p>
            <a:pPr eaLnBrk="1" hangingPunct="1"/>
            <a:r>
              <a:rPr lang="nl-NL" altLang="nl-NL" sz="2800" dirty="0" smtClean="0"/>
              <a:t>1. </a:t>
            </a:r>
            <a:r>
              <a:rPr lang="nl-NL" altLang="nl-NL" sz="2800" dirty="0"/>
              <a:t>T</a:t>
            </a:r>
            <a:r>
              <a:rPr lang="nl-NL" altLang="nl-NL" sz="2800" dirty="0" smtClean="0"/>
              <a:t>he P-</a:t>
            </a:r>
            <a:r>
              <a:rPr lang="nl-NL" altLang="nl-NL" sz="2800" dirty="0" err="1" smtClean="0"/>
              <a:t>value</a:t>
            </a:r>
            <a:r>
              <a:rPr lang="nl-NL" altLang="nl-NL" sz="2800" dirty="0" smtClean="0"/>
              <a:t> is the </a:t>
            </a:r>
            <a:r>
              <a:rPr lang="nl-NL" altLang="nl-NL" sz="2800" dirty="0" err="1" smtClean="0"/>
              <a:t>probability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that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null</a:t>
            </a:r>
            <a:r>
              <a:rPr lang="nl-NL" altLang="nl-NL" sz="2800" dirty="0" smtClean="0"/>
              <a:t> hypothesis is </a:t>
            </a:r>
            <a:r>
              <a:rPr lang="nl-NL" altLang="nl-NL" sz="2800" dirty="0" err="1" smtClean="0"/>
              <a:t>true</a:t>
            </a:r>
            <a:endParaRPr lang="nl-NL" altLang="nl-NL" sz="2800" dirty="0" smtClean="0"/>
          </a:p>
          <a:p>
            <a:pPr eaLnBrk="1" hangingPunct="1"/>
            <a:r>
              <a:rPr lang="nl-NL" altLang="nl-NL" sz="2800" dirty="0" smtClean="0"/>
              <a:t>2. A P-</a:t>
            </a:r>
            <a:r>
              <a:rPr lang="nl-NL" altLang="nl-NL" sz="2800" dirty="0" err="1" smtClean="0"/>
              <a:t>value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larger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than</a:t>
            </a:r>
            <a:r>
              <a:rPr lang="nl-NL" altLang="nl-NL" sz="2800" dirty="0" smtClean="0"/>
              <a:t> 0.05 </a:t>
            </a:r>
            <a:r>
              <a:rPr lang="nl-NL" altLang="nl-NL" sz="2800" dirty="0" err="1" smtClean="0"/>
              <a:t>proves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null</a:t>
            </a:r>
            <a:r>
              <a:rPr lang="nl-NL" altLang="nl-NL" sz="2800" dirty="0" smtClean="0"/>
              <a:t> hypothesis </a:t>
            </a:r>
            <a:r>
              <a:rPr lang="nl-NL" altLang="nl-NL" sz="2800" dirty="0" err="1" smtClean="0"/>
              <a:t>to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be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true</a:t>
            </a:r>
            <a:r>
              <a:rPr lang="nl-NL" altLang="nl-NL" sz="2800" dirty="0" smtClean="0"/>
              <a:t> </a:t>
            </a:r>
          </a:p>
          <a:p>
            <a:pPr eaLnBrk="1" hangingPunct="1"/>
            <a:r>
              <a:rPr lang="nl-NL" altLang="nl-NL" sz="2800" dirty="0" smtClean="0"/>
              <a:t>3. A P-</a:t>
            </a:r>
            <a:r>
              <a:rPr lang="nl-NL" altLang="nl-NL" sz="2800" dirty="0" err="1" smtClean="0"/>
              <a:t>value</a:t>
            </a:r>
            <a:r>
              <a:rPr lang="nl-NL" altLang="nl-NL" sz="2800" dirty="0" smtClean="0"/>
              <a:t> smaller </a:t>
            </a:r>
            <a:r>
              <a:rPr lang="nl-NL" altLang="nl-NL" sz="2800" dirty="0" err="1" smtClean="0"/>
              <a:t>than</a:t>
            </a:r>
            <a:r>
              <a:rPr lang="nl-NL" altLang="nl-NL" sz="2800" dirty="0" smtClean="0"/>
              <a:t> 0.05 </a:t>
            </a:r>
            <a:r>
              <a:rPr lang="nl-NL" altLang="nl-NL" sz="2800" dirty="0" err="1" smtClean="0"/>
              <a:t>tells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us</a:t>
            </a:r>
            <a:r>
              <a:rPr lang="nl-NL" altLang="nl-NL" sz="2800" dirty="0" smtClean="0"/>
              <a:t> we found a </a:t>
            </a:r>
            <a:r>
              <a:rPr lang="nl-NL" altLang="nl-NL" sz="2800" dirty="0" err="1" smtClean="0"/>
              <a:t>clinically</a:t>
            </a:r>
            <a:r>
              <a:rPr lang="nl-NL" altLang="nl-NL" sz="2800" dirty="0" smtClean="0"/>
              <a:t> relevant </a:t>
            </a:r>
            <a:r>
              <a:rPr lang="nl-NL" altLang="nl-NL" sz="2800" dirty="0" err="1" smtClean="0"/>
              <a:t>difference</a:t>
            </a:r>
            <a:endParaRPr lang="nl-NL" altLang="nl-NL" sz="2800" dirty="0" smtClean="0"/>
          </a:p>
          <a:p>
            <a:pPr eaLnBrk="1" hangingPunct="1"/>
            <a:r>
              <a:rPr lang="nl-NL" altLang="nl-NL" sz="2800" dirty="0" smtClean="0"/>
              <a:t>4. A </a:t>
            </a:r>
            <a:r>
              <a:rPr lang="nl-NL" altLang="nl-NL" sz="2800" dirty="0" err="1" smtClean="0"/>
              <a:t>two-sided</a:t>
            </a:r>
            <a:r>
              <a:rPr lang="nl-NL" altLang="nl-NL" sz="2800" dirty="0" smtClean="0"/>
              <a:t> P-</a:t>
            </a:r>
            <a:r>
              <a:rPr lang="nl-NL" altLang="nl-NL" sz="2800" dirty="0" err="1" smtClean="0"/>
              <a:t>value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always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equals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twice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one-sided</a:t>
            </a:r>
            <a:r>
              <a:rPr lang="nl-NL" altLang="nl-NL" sz="2800" dirty="0" smtClean="0"/>
              <a:t> P-</a:t>
            </a:r>
            <a:r>
              <a:rPr lang="nl-NL" altLang="nl-NL" sz="2800" dirty="0" err="1" smtClean="0"/>
              <a:t>value</a:t>
            </a:r>
            <a:endParaRPr lang="nl-NL" altLang="nl-NL" sz="2800" dirty="0" smtClean="0"/>
          </a:p>
          <a:p>
            <a:pPr eaLnBrk="1" hangingPunct="1"/>
            <a:r>
              <a:rPr lang="nl-NL" altLang="nl-NL" sz="2800" dirty="0" smtClean="0"/>
              <a:t>5. </a:t>
            </a:r>
            <a:r>
              <a:rPr lang="nl-NL" altLang="nl-NL" sz="2800" dirty="0"/>
              <a:t>S</a:t>
            </a:r>
            <a:r>
              <a:rPr lang="nl-NL" altLang="nl-NL" sz="2800" dirty="0" smtClean="0"/>
              <a:t>tatement 4 is </a:t>
            </a:r>
            <a:r>
              <a:rPr lang="nl-NL" altLang="nl-NL" sz="2800" dirty="0" err="1" smtClean="0"/>
              <a:t>true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if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underlying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distribution</a:t>
            </a:r>
            <a:r>
              <a:rPr lang="nl-NL" altLang="nl-NL" sz="2800" dirty="0" smtClean="0"/>
              <a:t> is </a:t>
            </a:r>
            <a:r>
              <a:rPr lang="nl-NL" altLang="nl-NL" sz="2800" dirty="0" err="1" smtClean="0"/>
              <a:t>symmetric</a:t>
            </a:r>
            <a:endParaRPr lang="nl-NL" altLang="nl-NL" sz="2800" dirty="0" smtClean="0"/>
          </a:p>
        </p:txBody>
      </p:sp>
      <p:sp>
        <p:nvSpPr>
          <p:cNvPr id="2" name="Rechthoek 1"/>
          <p:cNvSpPr/>
          <p:nvPr/>
        </p:nvSpPr>
        <p:spPr>
          <a:xfrm>
            <a:off x="3923928" y="2060848"/>
            <a:ext cx="15121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>
                <a:solidFill>
                  <a:srgbClr val="C00000"/>
                </a:solidFill>
              </a:rPr>
              <a:t>FALSE</a:t>
            </a:r>
            <a:endParaRPr lang="nl-NL" sz="3200" dirty="0">
              <a:solidFill>
                <a:srgbClr val="C00000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4283968" y="3005255"/>
            <a:ext cx="15121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>
                <a:solidFill>
                  <a:srgbClr val="C00000"/>
                </a:solidFill>
              </a:rPr>
              <a:t>FALSE</a:t>
            </a:r>
            <a:endParaRPr lang="nl-NL" sz="3200" dirty="0">
              <a:solidFill>
                <a:srgbClr val="C00000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5292080" y="4005064"/>
            <a:ext cx="15121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>
                <a:solidFill>
                  <a:srgbClr val="C00000"/>
                </a:solidFill>
              </a:rPr>
              <a:t>FALSE</a:t>
            </a:r>
            <a:endParaRPr lang="nl-NL" sz="3200" dirty="0">
              <a:solidFill>
                <a:srgbClr val="C00000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3167844" y="4941168"/>
            <a:ext cx="15121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>
                <a:solidFill>
                  <a:srgbClr val="C00000"/>
                </a:solidFill>
              </a:rPr>
              <a:t>FALSE</a:t>
            </a:r>
            <a:endParaRPr lang="nl-NL" sz="3200" dirty="0">
              <a:solidFill>
                <a:srgbClr val="C00000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987824" y="5949280"/>
            <a:ext cx="15121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>
                <a:solidFill>
                  <a:srgbClr val="C00000"/>
                </a:solidFill>
              </a:rPr>
              <a:t>FALSE</a:t>
            </a:r>
            <a:endParaRPr lang="nl-NL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22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/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1367</Words>
  <Application>Microsoft Office PowerPoint</Application>
  <PresentationFormat>Diavoorstelling (4:3)</PresentationFormat>
  <Paragraphs>195</Paragraphs>
  <Slides>24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2</vt:i4>
      </vt:variant>
      <vt:variant>
        <vt:lpstr>Diatitels</vt:lpstr>
      </vt:variant>
      <vt:variant>
        <vt:i4>24</vt:i4>
      </vt:variant>
    </vt:vector>
  </HeadingPairs>
  <TitlesOfParts>
    <vt:vector size="27" baseType="lpstr">
      <vt:lpstr>Kantoorthema</vt:lpstr>
      <vt:lpstr>Bitmap Image</vt:lpstr>
      <vt:lpstr>Equation</vt:lpstr>
      <vt:lpstr>Some common misconceptions about P-values and confidence intervals</vt:lpstr>
      <vt:lpstr> Help! Statistics! Lunchtime Lectures</vt:lpstr>
      <vt:lpstr>Some publications</vt:lpstr>
      <vt:lpstr>Program</vt:lpstr>
      <vt:lpstr>Statements, true or false?</vt:lpstr>
      <vt:lpstr>Statements, true or false? (continued)</vt:lpstr>
      <vt:lpstr>Testing H0:  = 96 against H1:  &gt; 96 </vt:lpstr>
      <vt:lpstr>Significance level α  (most common value 0.05)</vt:lpstr>
      <vt:lpstr>Statements, true or false?</vt:lpstr>
      <vt:lpstr>Testing H0:π = 0.3. n = 50, k = 23</vt:lpstr>
      <vt:lpstr>PowerPoint-presentatie</vt:lpstr>
      <vt:lpstr>PowerPoint-presentatie</vt:lpstr>
      <vt:lpstr>PowerPoint-presentatie</vt:lpstr>
      <vt:lpstr>PowerPoint-presentatie</vt:lpstr>
      <vt:lpstr>Interpretation of 95%-CI for µ</vt:lpstr>
      <vt:lpstr>Statements, true or false? (continued)</vt:lpstr>
      <vt:lpstr>8. What can happen …</vt:lpstr>
      <vt:lpstr>Hoekstra et al: Robust misinterpretation of CI’s (Psychonomic Bulletin &amp; Review, 2014)</vt:lpstr>
      <vt:lpstr>Back to basics</vt:lpstr>
      <vt:lpstr>What to do?</vt:lpstr>
      <vt:lpstr>Living in ignorance …</vt:lpstr>
      <vt:lpstr>Liberal Frequentist definition of “being confident”</vt:lpstr>
      <vt:lpstr>By the way, I asked my new colleague </vt:lpstr>
      <vt:lpstr>Next Lunchtime Lecture of Help! Statistics!</vt:lpstr>
    </vt:vector>
  </TitlesOfParts>
  <Company>Universitair Medisch Centrum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common misconceptions about P-values and confidence intervals</dc:title>
  <dc:creator>Burgerhof, JGM</dc:creator>
  <cp:lastModifiedBy>Burgerhof, JGM</cp:lastModifiedBy>
  <cp:revision>47</cp:revision>
  <dcterms:created xsi:type="dcterms:W3CDTF">2017-02-08T08:41:26Z</dcterms:created>
  <dcterms:modified xsi:type="dcterms:W3CDTF">2017-02-14T10:18:00Z</dcterms:modified>
</cp:coreProperties>
</file>