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6" r:id="rId3"/>
    <p:sldId id="268" r:id="rId4"/>
    <p:sldId id="269" r:id="rId5"/>
    <p:sldId id="267" r:id="rId6"/>
    <p:sldId id="264" r:id="rId7"/>
    <p:sldId id="270" r:id="rId8"/>
    <p:sldId id="271" r:id="rId9"/>
    <p:sldId id="272" r:id="rId10"/>
    <p:sldId id="260" r:id="rId11"/>
    <p:sldId id="273" r:id="rId12"/>
    <p:sldId id="265" r:id="rId13"/>
  </p:sldIdLst>
  <p:sldSz cx="12192000" cy="6858000"/>
  <p:notesSz cx="6858000" cy="9144000"/>
  <p:defaultTextStyle>
    <a:defPPr rtl="0">
      <a:defRPr lang="x-non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6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7" y="3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5" d="100"/>
          <a:sy n="75" d="100"/>
        </p:scale>
        <p:origin x="4068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78E08E-BB78-466C-AF7A-8BF239B0068A}" type="doc">
      <dgm:prSet loTypeId="urn:microsoft.com/office/officeart/2008/layout/LinedList" loCatId="list" qsTypeId="urn:microsoft.com/office/officeart/2005/8/quickstyle/simple1" qsCatId="simple" csTypeId="urn:microsoft.com/office/officeart/2005/8/colors/accent0_3" csCatId="mainScheme" phldr="1"/>
      <dgm:spPr/>
      <dgm:t>
        <a:bodyPr rtlCol="0"/>
        <a:lstStyle/>
        <a:p>
          <a:pPr rtl="0"/>
          <a:endParaRPr lang="en-US"/>
        </a:p>
      </dgm:t>
    </dgm:pt>
    <dgm:pt modelId="{43058F9C-48CD-40E3-B95F-352B6773BD35}">
      <dgm:prSet custT="1"/>
      <dgm:spPr/>
      <dgm:t>
        <a:bodyPr rtlCol="0"/>
        <a:lstStyle/>
        <a:p>
          <a:pPr algn="ctr" rtl="0"/>
          <a:r>
            <a:rPr lang="en-US" sz="2800" i="0" dirty="0"/>
            <a:t>Understanding key values of the area and the infrastructure network</a:t>
          </a:r>
          <a:endParaRPr lang="nl-NL" sz="2800" i="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5188561-322B-4AB1-B189-72C77A17446D}" type="parTrans" cxnId="{B4107746-741F-43EB-8C31-BCEA66A45AF5}">
      <dgm:prSet/>
      <dgm:spPr/>
      <dgm:t>
        <a:bodyPr rtlCol="0"/>
        <a:lstStyle/>
        <a:p>
          <a:pPr algn="ctr" rtl="0"/>
          <a:endParaRPr lang="nl-NL" noProof="0" dirty="0"/>
        </a:p>
      </dgm:t>
    </dgm:pt>
    <dgm:pt modelId="{8E0D3600-94EF-4C3D-8C42-D1B002253A50}" type="sibTrans" cxnId="{B4107746-741F-43EB-8C31-BCEA66A45AF5}">
      <dgm:prSet/>
      <dgm:spPr/>
      <dgm:t>
        <a:bodyPr rtlCol="0"/>
        <a:lstStyle/>
        <a:p>
          <a:pPr algn="ctr" rtl="0"/>
          <a:endParaRPr lang="nl-NL" noProof="0" dirty="0"/>
        </a:p>
      </dgm:t>
    </dgm:pt>
    <dgm:pt modelId="{C29E6F42-CA0A-41D9-9945-781B42C686C5}">
      <dgm:prSet custT="1"/>
      <dgm:spPr/>
      <dgm:t>
        <a:bodyPr rtlCol="0"/>
        <a:lstStyle/>
        <a:p>
          <a:pPr algn="ctr" rtl="0"/>
          <a:r>
            <a:rPr lang="en-US" sz="2800" i="0" dirty="0"/>
            <a:t>Understanding value changes per plan component and alternatives</a:t>
          </a:r>
          <a:endParaRPr lang="nl-NL" sz="2800" i="0" noProof="0" dirty="0"/>
        </a:p>
      </dgm:t>
    </dgm:pt>
    <dgm:pt modelId="{4A678872-A1F4-4A38-A86F-80B19808E526}" type="parTrans" cxnId="{79F4DE20-64E3-4577-A737-747B2AD5F18F}">
      <dgm:prSet/>
      <dgm:spPr/>
      <dgm:t>
        <a:bodyPr rtlCol="0"/>
        <a:lstStyle/>
        <a:p>
          <a:pPr algn="ctr" rtl="0"/>
          <a:endParaRPr lang="nl-NL" noProof="0" dirty="0"/>
        </a:p>
      </dgm:t>
    </dgm:pt>
    <dgm:pt modelId="{5574754F-C965-498B-ACDC-AF230EEFECD9}" type="sibTrans" cxnId="{79F4DE20-64E3-4577-A737-747B2AD5F18F}">
      <dgm:prSet/>
      <dgm:spPr/>
      <dgm:t>
        <a:bodyPr rtlCol="0"/>
        <a:lstStyle/>
        <a:p>
          <a:pPr algn="ctr" rtl="0"/>
          <a:endParaRPr lang="nl-NL" noProof="0" dirty="0"/>
        </a:p>
      </dgm:t>
    </dgm:pt>
    <dgm:pt modelId="{28EDD664-B14B-4F29-B5B5-D9C67297BE75}">
      <dgm:prSet custT="1"/>
      <dgm:spPr/>
      <dgm:t>
        <a:bodyPr rtlCol="0"/>
        <a:lstStyle/>
        <a:p>
          <a:pPr algn="ctr" rtl="0"/>
          <a:r>
            <a:rPr lang="en-US" sz="2800" i="0" dirty="0"/>
            <a:t>Understanding trade-offs between values for decision making</a:t>
          </a:r>
          <a:endParaRPr lang="nl-NL" sz="2800" i="0" noProof="0" dirty="0"/>
        </a:p>
      </dgm:t>
    </dgm:pt>
    <dgm:pt modelId="{5AC8A25C-AE07-4BB4-B838-D3A1E408D68D}" type="parTrans" cxnId="{2D06EFC4-D82C-4394-8FE4-0249B977DF5B}">
      <dgm:prSet/>
      <dgm:spPr/>
      <dgm:t>
        <a:bodyPr rtlCol="0"/>
        <a:lstStyle/>
        <a:p>
          <a:pPr algn="ctr" rtl="0"/>
          <a:endParaRPr lang="nl-NL" noProof="0" dirty="0"/>
        </a:p>
      </dgm:t>
    </dgm:pt>
    <dgm:pt modelId="{F1ACA61B-EB7E-4EE9-ADBC-F095378886DF}" type="sibTrans" cxnId="{2D06EFC4-D82C-4394-8FE4-0249B977DF5B}">
      <dgm:prSet/>
      <dgm:spPr/>
      <dgm:t>
        <a:bodyPr rtlCol="0"/>
        <a:lstStyle/>
        <a:p>
          <a:pPr algn="ctr" rtl="0"/>
          <a:endParaRPr lang="nl-NL" noProof="0" dirty="0"/>
        </a:p>
      </dgm:t>
    </dgm:pt>
    <dgm:pt modelId="{C1AB8669-8516-4753-A935-BF3A9FF96E3A}" type="pres">
      <dgm:prSet presAssocID="{1978E08E-BB78-466C-AF7A-8BF239B0068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nl-NL"/>
        </a:p>
      </dgm:t>
    </dgm:pt>
    <dgm:pt modelId="{142F86C5-9B46-4692-8B44-3B9CC53BB24B}" type="pres">
      <dgm:prSet presAssocID="{43058F9C-48CD-40E3-B95F-352B6773BD35}" presName="thickLine" presStyleLbl="alignNode1" presStyleIdx="0" presStyleCnt="3"/>
      <dgm:spPr/>
    </dgm:pt>
    <dgm:pt modelId="{B1F6A09A-764D-4A19-9509-BE4EA2F63C35}" type="pres">
      <dgm:prSet presAssocID="{43058F9C-48CD-40E3-B95F-352B6773BD35}" presName="horz1" presStyleCnt="0"/>
      <dgm:spPr/>
    </dgm:pt>
    <dgm:pt modelId="{7EDA14DD-764C-499A-A701-DAC7707564E2}" type="pres">
      <dgm:prSet presAssocID="{43058F9C-48CD-40E3-B95F-352B6773BD35}" presName="tx1" presStyleLbl="revTx" presStyleIdx="0" presStyleCnt="3"/>
      <dgm:spPr/>
      <dgm:t>
        <a:bodyPr/>
        <a:lstStyle/>
        <a:p>
          <a:endParaRPr lang="nl-NL"/>
        </a:p>
      </dgm:t>
    </dgm:pt>
    <dgm:pt modelId="{10AC1366-4D08-4EE8-A1C3-279F5569A9F3}" type="pres">
      <dgm:prSet presAssocID="{43058F9C-48CD-40E3-B95F-352B6773BD35}" presName="vert1" presStyleCnt="0"/>
      <dgm:spPr/>
    </dgm:pt>
    <dgm:pt modelId="{935FD149-B1C9-4E21-807F-C93C1E00496C}" type="pres">
      <dgm:prSet presAssocID="{C29E6F42-CA0A-41D9-9945-781B42C686C5}" presName="thickLine" presStyleLbl="alignNode1" presStyleIdx="1" presStyleCnt="3"/>
      <dgm:spPr/>
    </dgm:pt>
    <dgm:pt modelId="{7DC07DBD-E0BE-4C5F-95D4-671C514937D3}" type="pres">
      <dgm:prSet presAssocID="{C29E6F42-CA0A-41D9-9945-781B42C686C5}" presName="horz1" presStyleCnt="0"/>
      <dgm:spPr/>
    </dgm:pt>
    <dgm:pt modelId="{D6D7E9C1-D0A8-4907-ACCA-34D935A87915}" type="pres">
      <dgm:prSet presAssocID="{C29E6F42-CA0A-41D9-9945-781B42C686C5}" presName="tx1" presStyleLbl="revTx" presStyleIdx="1" presStyleCnt="3"/>
      <dgm:spPr/>
      <dgm:t>
        <a:bodyPr/>
        <a:lstStyle/>
        <a:p>
          <a:endParaRPr lang="nl-NL"/>
        </a:p>
      </dgm:t>
    </dgm:pt>
    <dgm:pt modelId="{47A9F934-AABF-4583-9C92-CBF361FF6D15}" type="pres">
      <dgm:prSet presAssocID="{C29E6F42-CA0A-41D9-9945-781B42C686C5}" presName="vert1" presStyleCnt="0"/>
      <dgm:spPr/>
    </dgm:pt>
    <dgm:pt modelId="{9CF4904F-4C1C-4CEC-BD57-C1B128354024}" type="pres">
      <dgm:prSet presAssocID="{28EDD664-B14B-4F29-B5B5-D9C67297BE75}" presName="thickLine" presStyleLbl="alignNode1" presStyleIdx="2" presStyleCnt="3"/>
      <dgm:spPr/>
    </dgm:pt>
    <dgm:pt modelId="{9B99C45E-DA66-415C-ADC5-6097DB742AE6}" type="pres">
      <dgm:prSet presAssocID="{28EDD664-B14B-4F29-B5B5-D9C67297BE75}" presName="horz1" presStyleCnt="0"/>
      <dgm:spPr/>
    </dgm:pt>
    <dgm:pt modelId="{2058854D-E923-4FD7-A2C8-52F420B16C87}" type="pres">
      <dgm:prSet presAssocID="{28EDD664-B14B-4F29-B5B5-D9C67297BE75}" presName="tx1" presStyleLbl="revTx" presStyleIdx="2" presStyleCnt="3"/>
      <dgm:spPr/>
      <dgm:t>
        <a:bodyPr/>
        <a:lstStyle/>
        <a:p>
          <a:endParaRPr lang="nl-NL"/>
        </a:p>
      </dgm:t>
    </dgm:pt>
    <dgm:pt modelId="{C7150D15-F8A3-415D-B1CF-C6C7C999A127}" type="pres">
      <dgm:prSet presAssocID="{28EDD664-B14B-4F29-B5B5-D9C67297BE75}" presName="vert1" presStyleCnt="0"/>
      <dgm:spPr/>
    </dgm:pt>
  </dgm:ptLst>
  <dgm:cxnLst>
    <dgm:cxn modelId="{F7D9F637-6CBF-4109-9AB4-24F9ABB65755}" type="presOf" srcId="{C29E6F42-CA0A-41D9-9945-781B42C686C5}" destId="{D6D7E9C1-D0A8-4907-ACCA-34D935A87915}" srcOrd="0" destOrd="0" presId="urn:microsoft.com/office/officeart/2008/layout/LinedList"/>
    <dgm:cxn modelId="{B4107746-741F-43EB-8C31-BCEA66A45AF5}" srcId="{1978E08E-BB78-466C-AF7A-8BF239B0068A}" destId="{43058F9C-48CD-40E3-B95F-352B6773BD35}" srcOrd="0" destOrd="0" parTransId="{E5188561-322B-4AB1-B189-72C77A17446D}" sibTransId="{8E0D3600-94EF-4C3D-8C42-D1B002253A50}"/>
    <dgm:cxn modelId="{304F778C-3A49-4BDF-8E76-A3F04542D4DD}" type="presOf" srcId="{28EDD664-B14B-4F29-B5B5-D9C67297BE75}" destId="{2058854D-E923-4FD7-A2C8-52F420B16C87}" srcOrd="0" destOrd="0" presId="urn:microsoft.com/office/officeart/2008/layout/LinedList"/>
    <dgm:cxn modelId="{440A6A56-C62A-413C-886C-0A4A3F967F1B}" type="presOf" srcId="{1978E08E-BB78-466C-AF7A-8BF239B0068A}" destId="{C1AB8669-8516-4753-A935-BF3A9FF96E3A}" srcOrd="0" destOrd="0" presId="urn:microsoft.com/office/officeart/2008/layout/LinedList"/>
    <dgm:cxn modelId="{79F4DE20-64E3-4577-A737-747B2AD5F18F}" srcId="{1978E08E-BB78-466C-AF7A-8BF239B0068A}" destId="{C29E6F42-CA0A-41D9-9945-781B42C686C5}" srcOrd="1" destOrd="0" parTransId="{4A678872-A1F4-4A38-A86F-80B19808E526}" sibTransId="{5574754F-C965-498B-ACDC-AF230EEFECD9}"/>
    <dgm:cxn modelId="{2D06EFC4-D82C-4394-8FE4-0249B977DF5B}" srcId="{1978E08E-BB78-466C-AF7A-8BF239B0068A}" destId="{28EDD664-B14B-4F29-B5B5-D9C67297BE75}" srcOrd="2" destOrd="0" parTransId="{5AC8A25C-AE07-4BB4-B838-D3A1E408D68D}" sibTransId="{F1ACA61B-EB7E-4EE9-ADBC-F095378886DF}"/>
    <dgm:cxn modelId="{B44160F1-C1F6-4D06-AFFE-63B763505C21}" type="presOf" srcId="{43058F9C-48CD-40E3-B95F-352B6773BD35}" destId="{7EDA14DD-764C-499A-A701-DAC7707564E2}" srcOrd="0" destOrd="0" presId="urn:microsoft.com/office/officeart/2008/layout/LinedList"/>
    <dgm:cxn modelId="{1EB42C4B-11CE-43F8-B007-F9089A244574}" type="presParOf" srcId="{C1AB8669-8516-4753-A935-BF3A9FF96E3A}" destId="{142F86C5-9B46-4692-8B44-3B9CC53BB24B}" srcOrd="0" destOrd="0" presId="urn:microsoft.com/office/officeart/2008/layout/LinedList"/>
    <dgm:cxn modelId="{42C5F204-AF56-4C8E-961A-82B7084F716B}" type="presParOf" srcId="{C1AB8669-8516-4753-A935-BF3A9FF96E3A}" destId="{B1F6A09A-764D-4A19-9509-BE4EA2F63C35}" srcOrd="1" destOrd="0" presId="urn:microsoft.com/office/officeart/2008/layout/LinedList"/>
    <dgm:cxn modelId="{073816AE-47CA-4AD8-8022-3F51782F66C2}" type="presParOf" srcId="{B1F6A09A-764D-4A19-9509-BE4EA2F63C35}" destId="{7EDA14DD-764C-499A-A701-DAC7707564E2}" srcOrd="0" destOrd="0" presId="urn:microsoft.com/office/officeart/2008/layout/LinedList"/>
    <dgm:cxn modelId="{ADD16BA8-F2A3-4C7C-802E-FB849BBB7326}" type="presParOf" srcId="{B1F6A09A-764D-4A19-9509-BE4EA2F63C35}" destId="{10AC1366-4D08-4EE8-A1C3-279F5569A9F3}" srcOrd="1" destOrd="0" presId="urn:microsoft.com/office/officeart/2008/layout/LinedList"/>
    <dgm:cxn modelId="{426E3A87-8D16-4071-88FF-8512F6A1F27A}" type="presParOf" srcId="{C1AB8669-8516-4753-A935-BF3A9FF96E3A}" destId="{935FD149-B1C9-4E21-807F-C93C1E00496C}" srcOrd="2" destOrd="0" presId="urn:microsoft.com/office/officeart/2008/layout/LinedList"/>
    <dgm:cxn modelId="{5C6651E1-0CBD-43A2-95BE-5FB8951E24B8}" type="presParOf" srcId="{C1AB8669-8516-4753-A935-BF3A9FF96E3A}" destId="{7DC07DBD-E0BE-4C5F-95D4-671C514937D3}" srcOrd="3" destOrd="0" presId="urn:microsoft.com/office/officeart/2008/layout/LinedList"/>
    <dgm:cxn modelId="{E09224DD-A6A4-4DDA-86A5-72FECA896A34}" type="presParOf" srcId="{7DC07DBD-E0BE-4C5F-95D4-671C514937D3}" destId="{D6D7E9C1-D0A8-4907-ACCA-34D935A87915}" srcOrd="0" destOrd="0" presId="urn:microsoft.com/office/officeart/2008/layout/LinedList"/>
    <dgm:cxn modelId="{3513D750-DCEB-43EE-8A6D-495CD82A082B}" type="presParOf" srcId="{7DC07DBD-E0BE-4C5F-95D4-671C514937D3}" destId="{47A9F934-AABF-4583-9C92-CBF361FF6D15}" srcOrd="1" destOrd="0" presId="urn:microsoft.com/office/officeart/2008/layout/LinedList"/>
    <dgm:cxn modelId="{64E75B68-DF4D-4CEE-9EF6-E6CAAACB68BA}" type="presParOf" srcId="{C1AB8669-8516-4753-A935-BF3A9FF96E3A}" destId="{9CF4904F-4C1C-4CEC-BD57-C1B128354024}" srcOrd="4" destOrd="0" presId="urn:microsoft.com/office/officeart/2008/layout/LinedList"/>
    <dgm:cxn modelId="{CA08BAFF-7781-433E-AF44-5346109C155B}" type="presParOf" srcId="{C1AB8669-8516-4753-A935-BF3A9FF96E3A}" destId="{9B99C45E-DA66-415C-ADC5-6097DB742AE6}" srcOrd="5" destOrd="0" presId="urn:microsoft.com/office/officeart/2008/layout/LinedList"/>
    <dgm:cxn modelId="{8B7E9FD6-468D-40A0-B81F-AD4FA7EB55F5}" type="presParOf" srcId="{9B99C45E-DA66-415C-ADC5-6097DB742AE6}" destId="{2058854D-E923-4FD7-A2C8-52F420B16C87}" srcOrd="0" destOrd="0" presId="urn:microsoft.com/office/officeart/2008/layout/LinedList"/>
    <dgm:cxn modelId="{C5925652-B7A4-4F5D-8633-5261F9FFD926}" type="presParOf" srcId="{9B99C45E-DA66-415C-ADC5-6097DB742AE6}" destId="{C7150D15-F8A3-415D-B1CF-C6C7C999A12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10407F-191D-44EC-A3C5-69647440BFC9}" type="doc">
      <dgm:prSet loTypeId="urn:microsoft.com/office/officeart/2008/layout/LinedList" loCatId="list" qsTypeId="urn:microsoft.com/office/officeart/2005/8/quickstyle/simple4" qsCatId="simple" csTypeId="urn:microsoft.com/office/officeart/2005/8/colors/accent6_2" csCatId="accent6" phldr="1"/>
      <dgm:spPr/>
      <dgm:t>
        <a:bodyPr rtlCol="0"/>
        <a:lstStyle/>
        <a:p>
          <a:pPr rtl="0"/>
          <a:endParaRPr lang="en-US"/>
        </a:p>
      </dgm:t>
    </dgm:pt>
    <dgm:pt modelId="{4F2A1D3E-E19F-455D-859F-C40136366B3D}">
      <dgm:prSet custT="1"/>
      <dgm:spPr/>
      <dgm:t>
        <a:bodyPr rtlCol="0"/>
        <a:lstStyle/>
        <a:p>
          <a:pPr algn="ctr" rtl="0"/>
          <a:r>
            <a:rPr lang="en-GB" sz="2800" b="0" i="0" dirty="0"/>
            <a:t>Mapping public place values in a spatial planning relevant and rich way</a:t>
          </a:r>
          <a:endParaRPr lang="nl-NL" sz="2800" b="0" i="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DA1E0C-46CA-43FE-AD0E-1FF5A487E9EC}" type="parTrans" cxnId="{2DD1656A-1B48-4AFC-A65D-081443F407D0}">
      <dgm:prSet/>
      <dgm:spPr/>
      <dgm:t>
        <a:bodyPr rtlCol="0"/>
        <a:lstStyle/>
        <a:p>
          <a:pPr algn="ctr" rtl="0"/>
          <a:endParaRPr lang="nl-NL" noProof="0" dirty="0"/>
        </a:p>
      </dgm:t>
    </dgm:pt>
    <dgm:pt modelId="{D34FF2C9-9A85-4762-AD7F-0FD4259109E1}" type="sibTrans" cxnId="{2DD1656A-1B48-4AFC-A65D-081443F407D0}">
      <dgm:prSet/>
      <dgm:spPr/>
      <dgm:t>
        <a:bodyPr rtlCol="0"/>
        <a:lstStyle/>
        <a:p>
          <a:pPr algn="ctr" rtl="0"/>
          <a:endParaRPr lang="nl-NL" noProof="0" dirty="0"/>
        </a:p>
      </dgm:t>
    </dgm:pt>
    <dgm:pt modelId="{4A266DF3-F699-481D-952B-06E94865913D}">
      <dgm:prSet custT="1"/>
      <dgm:spPr/>
      <dgm:t>
        <a:bodyPr rtlCol="0"/>
        <a:lstStyle/>
        <a:p>
          <a:pPr algn="ctr" rtl="0"/>
          <a:r>
            <a:rPr lang="en-GB" sz="2800" b="0" i="0" dirty="0"/>
            <a:t>Relating </a:t>
          </a:r>
          <a:r>
            <a:rPr lang="en-GB" sz="2800" b="0" i="0" dirty="0" smtClean="0"/>
            <a:t>‘</a:t>
          </a:r>
          <a:r>
            <a:rPr lang="en-GB" sz="2800" b="0" i="0" dirty="0"/>
            <a:t>soft’ value mapping to ‘hard’ spatial data layers</a:t>
          </a:r>
          <a:endParaRPr lang="nl-NL" sz="2800" b="0" i="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FC4C72-0240-44CF-8C29-7E4727E8C7E6}" type="parTrans" cxnId="{40A842E7-7BD1-4C4C-BC2D-27ADB1F124AC}">
      <dgm:prSet/>
      <dgm:spPr/>
      <dgm:t>
        <a:bodyPr rtlCol="0"/>
        <a:lstStyle/>
        <a:p>
          <a:pPr algn="ctr" rtl="0"/>
          <a:endParaRPr lang="nl-NL" noProof="0" dirty="0"/>
        </a:p>
      </dgm:t>
    </dgm:pt>
    <dgm:pt modelId="{E43F7441-9245-4528-B8F7-2C400412818E}" type="sibTrans" cxnId="{40A842E7-7BD1-4C4C-BC2D-27ADB1F124AC}">
      <dgm:prSet/>
      <dgm:spPr/>
      <dgm:t>
        <a:bodyPr rtlCol="0"/>
        <a:lstStyle/>
        <a:p>
          <a:pPr algn="ctr" rtl="0"/>
          <a:endParaRPr lang="nl-NL" noProof="0" dirty="0"/>
        </a:p>
      </dgm:t>
    </dgm:pt>
    <dgm:pt modelId="{01C95085-4C2D-4356-A570-C83CCEF090EE}">
      <dgm:prSet custT="1"/>
      <dgm:spPr/>
      <dgm:t>
        <a:bodyPr rtlCol="0"/>
        <a:lstStyle/>
        <a:p>
          <a:pPr algn="ctr" rtl="0"/>
          <a:r>
            <a:rPr lang="en-GB" sz="2800" b="0" i="0" dirty="0"/>
            <a:t>Improving the knowledge base for developers of spatial and transport infrastructure projects</a:t>
          </a:r>
          <a:endParaRPr lang="nl-NL" sz="2800" b="0" i="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A37DCC7-773C-40E2-8E5C-227CCAB23176}" type="parTrans" cxnId="{E4D79477-D677-4768-9595-5D84F3189B84}">
      <dgm:prSet/>
      <dgm:spPr/>
      <dgm:t>
        <a:bodyPr rtlCol="0"/>
        <a:lstStyle/>
        <a:p>
          <a:pPr algn="ctr" rtl="0"/>
          <a:endParaRPr lang="nl-NL" noProof="0" dirty="0"/>
        </a:p>
      </dgm:t>
    </dgm:pt>
    <dgm:pt modelId="{0B095CAA-79B6-4FBE-87CC-C4771004C1DA}" type="sibTrans" cxnId="{E4D79477-D677-4768-9595-5D84F3189B84}">
      <dgm:prSet/>
      <dgm:spPr/>
      <dgm:t>
        <a:bodyPr rtlCol="0"/>
        <a:lstStyle/>
        <a:p>
          <a:pPr algn="ctr" rtl="0"/>
          <a:endParaRPr lang="nl-NL" noProof="0" dirty="0"/>
        </a:p>
      </dgm:t>
    </dgm:pt>
    <dgm:pt modelId="{22B5111B-463D-47D1-954F-127C30012F9F}" type="pres">
      <dgm:prSet presAssocID="{6B10407F-191D-44EC-A3C5-69647440BFC9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nl-NL"/>
        </a:p>
      </dgm:t>
    </dgm:pt>
    <dgm:pt modelId="{10DA26D8-3205-49AB-9801-7479D75D0B9B}" type="pres">
      <dgm:prSet presAssocID="{4F2A1D3E-E19F-455D-859F-C40136366B3D}" presName="thickLine" presStyleLbl="alignNode1" presStyleIdx="0" presStyleCnt="3"/>
      <dgm:spPr/>
    </dgm:pt>
    <dgm:pt modelId="{678D6ACC-8BEB-4F60-8CD4-9CB2DDE72612}" type="pres">
      <dgm:prSet presAssocID="{4F2A1D3E-E19F-455D-859F-C40136366B3D}" presName="horz1" presStyleCnt="0"/>
      <dgm:spPr/>
    </dgm:pt>
    <dgm:pt modelId="{278D475D-CCFA-4E93-A503-7548BD710D98}" type="pres">
      <dgm:prSet presAssocID="{4F2A1D3E-E19F-455D-859F-C40136366B3D}" presName="tx1" presStyleLbl="revTx" presStyleIdx="0" presStyleCnt="3"/>
      <dgm:spPr/>
      <dgm:t>
        <a:bodyPr/>
        <a:lstStyle/>
        <a:p>
          <a:endParaRPr lang="nl-NL"/>
        </a:p>
      </dgm:t>
    </dgm:pt>
    <dgm:pt modelId="{51866F1A-9654-4DD6-B628-9CEF2A359C7D}" type="pres">
      <dgm:prSet presAssocID="{4F2A1D3E-E19F-455D-859F-C40136366B3D}" presName="vert1" presStyleCnt="0"/>
      <dgm:spPr/>
    </dgm:pt>
    <dgm:pt modelId="{D3985387-25A2-4EB6-99AD-2664D2661A5C}" type="pres">
      <dgm:prSet presAssocID="{4A266DF3-F699-481D-952B-06E94865913D}" presName="thickLine" presStyleLbl="alignNode1" presStyleIdx="1" presStyleCnt="3"/>
      <dgm:spPr/>
    </dgm:pt>
    <dgm:pt modelId="{D93FF54B-7422-4E12-8F54-0440562FEA00}" type="pres">
      <dgm:prSet presAssocID="{4A266DF3-F699-481D-952B-06E94865913D}" presName="horz1" presStyleCnt="0"/>
      <dgm:spPr/>
    </dgm:pt>
    <dgm:pt modelId="{3844A50A-7598-4C44-A3FD-CCE61E6BCEA0}" type="pres">
      <dgm:prSet presAssocID="{4A266DF3-F699-481D-952B-06E94865913D}" presName="tx1" presStyleLbl="revTx" presStyleIdx="1" presStyleCnt="3"/>
      <dgm:spPr/>
      <dgm:t>
        <a:bodyPr/>
        <a:lstStyle/>
        <a:p>
          <a:endParaRPr lang="nl-NL"/>
        </a:p>
      </dgm:t>
    </dgm:pt>
    <dgm:pt modelId="{52264B7A-13F0-4086-9BFF-154C471D9488}" type="pres">
      <dgm:prSet presAssocID="{4A266DF3-F699-481D-952B-06E94865913D}" presName="vert1" presStyleCnt="0"/>
      <dgm:spPr/>
    </dgm:pt>
    <dgm:pt modelId="{0E99E569-0DA0-4A1F-855A-45FE9C2A465F}" type="pres">
      <dgm:prSet presAssocID="{01C95085-4C2D-4356-A570-C83CCEF090EE}" presName="thickLine" presStyleLbl="alignNode1" presStyleIdx="2" presStyleCnt="3"/>
      <dgm:spPr/>
    </dgm:pt>
    <dgm:pt modelId="{E928D5FC-4B8D-4EAC-BECF-2325D3247CB5}" type="pres">
      <dgm:prSet presAssocID="{01C95085-4C2D-4356-A570-C83CCEF090EE}" presName="horz1" presStyleCnt="0"/>
      <dgm:spPr/>
    </dgm:pt>
    <dgm:pt modelId="{A6486D84-853E-4D93-85FB-A93C2AB50F27}" type="pres">
      <dgm:prSet presAssocID="{01C95085-4C2D-4356-A570-C83CCEF090EE}" presName="tx1" presStyleLbl="revTx" presStyleIdx="2" presStyleCnt="3"/>
      <dgm:spPr/>
      <dgm:t>
        <a:bodyPr/>
        <a:lstStyle/>
        <a:p>
          <a:endParaRPr lang="nl-NL"/>
        </a:p>
      </dgm:t>
    </dgm:pt>
    <dgm:pt modelId="{E0FEAD18-8D45-4A8F-BDC5-71384C79ABB6}" type="pres">
      <dgm:prSet presAssocID="{01C95085-4C2D-4356-A570-C83CCEF090EE}" presName="vert1" presStyleCnt="0"/>
      <dgm:spPr/>
    </dgm:pt>
  </dgm:ptLst>
  <dgm:cxnLst>
    <dgm:cxn modelId="{40A842E7-7BD1-4C4C-BC2D-27ADB1F124AC}" srcId="{6B10407F-191D-44EC-A3C5-69647440BFC9}" destId="{4A266DF3-F699-481D-952B-06E94865913D}" srcOrd="1" destOrd="0" parTransId="{59FC4C72-0240-44CF-8C29-7E4727E8C7E6}" sibTransId="{E43F7441-9245-4528-B8F7-2C400412818E}"/>
    <dgm:cxn modelId="{C31D62DF-536B-DC4E-8258-330D0A609A33}" type="presOf" srcId="{4F2A1D3E-E19F-455D-859F-C40136366B3D}" destId="{278D475D-CCFA-4E93-A503-7548BD710D98}" srcOrd="0" destOrd="0" presId="urn:microsoft.com/office/officeart/2008/layout/LinedList"/>
    <dgm:cxn modelId="{065DB12F-6635-5F46-8377-CEB972B6E858}" type="presOf" srcId="{6B10407F-191D-44EC-A3C5-69647440BFC9}" destId="{22B5111B-463D-47D1-954F-127C30012F9F}" srcOrd="0" destOrd="0" presId="urn:microsoft.com/office/officeart/2008/layout/LinedList"/>
    <dgm:cxn modelId="{E4D79477-D677-4768-9595-5D84F3189B84}" srcId="{6B10407F-191D-44EC-A3C5-69647440BFC9}" destId="{01C95085-4C2D-4356-A570-C83CCEF090EE}" srcOrd="2" destOrd="0" parTransId="{1A37DCC7-773C-40E2-8E5C-227CCAB23176}" sibTransId="{0B095CAA-79B6-4FBE-87CC-C4771004C1DA}"/>
    <dgm:cxn modelId="{A8C58B2B-1B30-504A-AE29-46037D895A94}" type="presOf" srcId="{01C95085-4C2D-4356-A570-C83CCEF090EE}" destId="{A6486D84-853E-4D93-85FB-A93C2AB50F27}" srcOrd="0" destOrd="0" presId="urn:microsoft.com/office/officeart/2008/layout/LinedList"/>
    <dgm:cxn modelId="{07A388B7-AE5A-514C-90B4-DA2F930DA64E}" type="presOf" srcId="{4A266DF3-F699-481D-952B-06E94865913D}" destId="{3844A50A-7598-4C44-A3FD-CCE61E6BCEA0}" srcOrd="0" destOrd="0" presId="urn:microsoft.com/office/officeart/2008/layout/LinedList"/>
    <dgm:cxn modelId="{2DD1656A-1B48-4AFC-A65D-081443F407D0}" srcId="{6B10407F-191D-44EC-A3C5-69647440BFC9}" destId="{4F2A1D3E-E19F-455D-859F-C40136366B3D}" srcOrd="0" destOrd="0" parTransId="{D2DA1E0C-46CA-43FE-AD0E-1FF5A487E9EC}" sibTransId="{D34FF2C9-9A85-4762-AD7F-0FD4259109E1}"/>
    <dgm:cxn modelId="{28D67A59-6BE1-404D-9BB7-0E17E975F2F0}" type="presParOf" srcId="{22B5111B-463D-47D1-954F-127C30012F9F}" destId="{10DA26D8-3205-49AB-9801-7479D75D0B9B}" srcOrd="0" destOrd="0" presId="urn:microsoft.com/office/officeart/2008/layout/LinedList"/>
    <dgm:cxn modelId="{59FC8798-0ED2-9443-9203-7521D6ED2A68}" type="presParOf" srcId="{22B5111B-463D-47D1-954F-127C30012F9F}" destId="{678D6ACC-8BEB-4F60-8CD4-9CB2DDE72612}" srcOrd="1" destOrd="0" presId="urn:microsoft.com/office/officeart/2008/layout/LinedList"/>
    <dgm:cxn modelId="{7E4321D8-1D96-4F49-9520-0109F05D6400}" type="presParOf" srcId="{678D6ACC-8BEB-4F60-8CD4-9CB2DDE72612}" destId="{278D475D-CCFA-4E93-A503-7548BD710D98}" srcOrd="0" destOrd="0" presId="urn:microsoft.com/office/officeart/2008/layout/LinedList"/>
    <dgm:cxn modelId="{89212479-D21C-034B-BD44-CCCBDE9CFB83}" type="presParOf" srcId="{678D6ACC-8BEB-4F60-8CD4-9CB2DDE72612}" destId="{51866F1A-9654-4DD6-B628-9CEF2A359C7D}" srcOrd="1" destOrd="0" presId="urn:microsoft.com/office/officeart/2008/layout/LinedList"/>
    <dgm:cxn modelId="{6D9D94AC-CADF-F944-9DD4-4BD586542800}" type="presParOf" srcId="{22B5111B-463D-47D1-954F-127C30012F9F}" destId="{D3985387-25A2-4EB6-99AD-2664D2661A5C}" srcOrd="2" destOrd="0" presId="urn:microsoft.com/office/officeart/2008/layout/LinedList"/>
    <dgm:cxn modelId="{EFD8DF43-83FD-A64E-AC1E-A6400286D31C}" type="presParOf" srcId="{22B5111B-463D-47D1-954F-127C30012F9F}" destId="{D93FF54B-7422-4E12-8F54-0440562FEA00}" srcOrd="3" destOrd="0" presId="urn:microsoft.com/office/officeart/2008/layout/LinedList"/>
    <dgm:cxn modelId="{7440F3B9-36FC-754E-9FDA-FF2D2939BEB9}" type="presParOf" srcId="{D93FF54B-7422-4E12-8F54-0440562FEA00}" destId="{3844A50A-7598-4C44-A3FD-CCE61E6BCEA0}" srcOrd="0" destOrd="0" presId="urn:microsoft.com/office/officeart/2008/layout/LinedList"/>
    <dgm:cxn modelId="{1125904C-8D5F-6541-863C-123D32AE4325}" type="presParOf" srcId="{D93FF54B-7422-4E12-8F54-0440562FEA00}" destId="{52264B7A-13F0-4086-9BFF-154C471D9488}" srcOrd="1" destOrd="0" presId="urn:microsoft.com/office/officeart/2008/layout/LinedList"/>
    <dgm:cxn modelId="{A657F3A0-4F9C-2341-9382-56BDE314DD8F}" type="presParOf" srcId="{22B5111B-463D-47D1-954F-127C30012F9F}" destId="{0E99E569-0DA0-4A1F-855A-45FE9C2A465F}" srcOrd="4" destOrd="0" presId="urn:microsoft.com/office/officeart/2008/layout/LinedList"/>
    <dgm:cxn modelId="{C889C573-0CF9-A646-A944-AA4231E2716A}" type="presParOf" srcId="{22B5111B-463D-47D1-954F-127C30012F9F}" destId="{E928D5FC-4B8D-4EAC-BECF-2325D3247CB5}" srcOrd="5" destOrd="0" presId="urn:microsoft.com/office/officeart/2008/layout/LinedList"/>
    <dgm:cxn modelId="{CA70E2CC-D96A-F84C-86C0-C59ACC2F9ABB}" type="presParOf" srcId="{E928D5FC-4B8D-4EAC-BECF-2325D3247CB5}" destId="{A6486D84-853E-4D93-85FB-A93C2AB50F27}" srcOrd="0" destOrd="0" presId="urn:microsoft.com/office/officeart/2008/layout/LinedList"/>
    <dgm:cxn modelId="{6E17DECD-792A-9743-87CD-7FADABC0EA0C}" type="presParOf" srcId="{E928D5FC-4B8D-4EAC-BECF-2325D3247CB5}" destId="{E0FEAD18-8D45-4A8F-BDC5-71384C79ABB6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2F86C5-9B46-4692-8B44-3B9CC53BB24B}">
      <dsp:nvSpPr>
        <dsp:cNvPr id="0" name=""/>
        <dsp:cNvSpPr/>
      </dsp:nvSpPr>
      <dsp:spPr>
        <a:xfrm>
          <a:off x="0" y="2641"/>
          <a:ext cx="10136412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DA14DD-764C-499A-A701-DAC7707564E2}">
      <dsp:nvSpPr>
        <dsp:cNvPr id="0" name=""/>
        <dsp:cNvSpPr/>
      </dsp:nvSpPr>
      <dsp:spPr>
        <a:xfrm>
          <a:off x="0" y="2641"/>
          <a:ext cx="10136412" cy="18013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rtlCol="0" anchor="t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i="0" kern="1200" dirty="0"/>
            <a:t>Understanding key values of the area and the infrastructure network</a:t>
          </a:r>
          <a:endParaRPr lang="nl-NL" sz="2800" i="0" kern="12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641"/>
        <a:ext cx="10136412" cy="1801379"/>
      </dsp:txXfrm>
    </dsp:sp>
    <dsp:sp modelId="{935FD149-B1C9-4E21-807F-C93C1E00496C}">
      <dsp:nvSpPr>
        <dsp:cNvPr id="0" name=""/>
        <dsp:cNvSpPr/>
      </dsp:nvSpPr>
      <dsp:spPr>
        <a:xfrm>
          <a:off x="0" y="1804020"/>
          <a:ext cx="10136412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D7E9C1-D0A8-4907-ACCA-34D935A87915}">
      <dsp:nvSpPr>
        <dsp:cNvPr id="0" name=""/>
        <dsp:cNvSpPr/>
      </dsp:nvSpPr>
      <dsp:spPr>
        <a:xfrm>
          <a:off x="0" y="1804020"/>
          <a:ext cx="10136412" cy="18013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rtlCol="0" anchor="t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i="0" kern="1200" dirty="0"/>
            <a:t>Understanding value changes per plan component and alternatives</a:t>
          </a:r>
          <a:endParaRPr lang="nl-NL" sz="2800" i="0" kern="1200" noProof="0" dirty="0"/>
        </a:p>
      </dsp:txBody>
      <dsp:txXfrm>
        <a:off x="0" y="1804020"/>
        <a:ext cx="10136412" cy="1801379"/>
      </dsp:txXfrm>
    </dsp:sp>
    <dsp:sp modelId="{9CF4904F-4C1C-4CEC-BD57-C1B128354024}">
      <dsp:nvSpPr>
        <dsp:cNvPr id="0" name=""/>
        <dsp:cNvSpPr/>
      </dsp:nvSpPr>
      <dsp:spPr>
        <a:xfrm>
          <a:off x="0" y="3605400"/>
          <a:ext cx="10136412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58854D-E923-4FD7-A2C8-52F420B16C87}">
      <dsp:nvSpPr>
        <dsp:cNvPr id="0" name=""/>
        <dsp:cNvSpPr/>
      </dsp:nvSpPr>
      <dsp:spPr>
        <a:xfrm>
          <a:off x="0" y="3605400"/>
          <a:ext cx="10136412" cy="18013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rtlCol="0" anchor="t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i="0" kern="1200" dirty="0"/>
            <a:t>Understanding trade-offs between values for decision making</a:t>
          </a:r>
          <a:endParaRPr lang="nl-NL" sz="2800" i="0" kern="1200" noProof="0" dirty="0"/>
        </a:p>
      </dsp:txBody>
      <dsp:txXfrm>
        <a:off x="0" y="3605400"/>
        <a:ext cx="10136412" cy="18013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DA26D8-3205-49AB-9801-7479D75D0B9B}">
      <dsp:nvSpPr>
        <dsp:cNvPr id="0" name=""/>
        <dsp:cNvSpPr/>
      </dsp:nvSpPr>
      <dsp:spPr>
        <a:xfrm>
          <a:off x="0" y="2382"/>
          <a:ext cx="11125892" cy="0"/>
        </a:xfrm>
        <a:prstGeom prst="lin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 w="6350" cap="flat" cmpd="sng" algn="in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78D475D-CCFA-4E93-A503-7548BD710D98}">
      <dsp:nvSpPr>
        <dsp:cNvPr id="0" name=""/>
        <dsp:cNvSpPr/>
      </dsp:nvSpPr>
      <dsp:spPr>
        <a:xfrm>
          <a:off x="0" y="2382"/>
          <a:ext cx="11125892" cy="16247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rtlCol="0" anchor="t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0" i="0" kern="1200" dirty="0"/>
            <a:t>Mapping public place values in a spatial planning relevant and rich way</a:t>
          </a:r>
          <a:endParaRPr lang="nl-NL" sz="2800" b="0" i="0" kern="12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382"/>
        <a:ext cx="11125892" cy="1624756"/>
      </dsp:txXfrm>
    </dsp:sp>
    <dsp:sp modelId="{D3985387-25A2-4EB6-99AD-2664D2661A5C}">
      <dsp:nvSpPr>
        <dsp:cNvPr id="0" name=""/>
        <dsp:cNvSpPr/>
      </dsp:nvSpPr>
      <dsp:spPr>
        <a:xfrm>
          <a:off x="0" y="1627139"/>
          <a:ext cx="11125892" cy="0"/>
        </a:xfrm>
        <a:prstGeom prst="lin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 w="6350" cap="flat" cmpd="sng" algn="in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844A50A-7598-4C44-A3FD-CCE61E6BCEA0}">
      <dsp:nvSpPr>
        <dsp:cNvPr id="0" name=""/>
        <dsp:cNvSpPr/>
      </dsp:nvSpPr>
      <dsp:spPr>
        <a:xfrm>
          <a:off x="0" y="1627139"/>
          <a:ext cx="11125892" cy="16247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rtlCol="0" anchor="t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0" i="0" kern="1200" dirty="0"/>
            <a:t>Relating </a:t>
          </a:r>
          <a:r>
            <a:rPr lang="en-GB" sz="2800" b="0" i="0" kern="1200" dirty="0" smtClean="0"/>
            <a:t>‘</a:t>
          </a:r>
          <a:r>
            <a:rPr lang="en-GB" sz="2800" b="0" i="0" kern="1200" dirty="0"/>
            <a:t>soft’ value mapping to ‘hard’ spatial data layers</a:t>
          </a:r>
          <a:endParaRPr lang="nl-NL" sz="2800" b="0" i="0" kern="12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627139"/>
        <a:ext cx="11125892" cy="1624756"/>
      </dsp:txXfrm>
    </dsp:sp>
    <dsp:sp modelId="{0E99E569-0DA0-4A1F-855A-45FE9C2A465F}">
      <dsp:nvSpPr>
        <dsp:cNvPr id="0" name=""/>
        <dsp:cNvSpPr/>
      </dsp:nvSpPr>
      <dsp:spPr>
        <a:xfrm>
          <a:off x="0" y="3251895"/>
          <a:ext cx="11125892" cy="0"/>
        </a:xfrm>
        <a:prstGeom prst="lin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 w="6350" cap="flat" cmpd="sng" algn="in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6486D84-853E-4D93-85FB-A93C2AB50F27}">
      <dsp:nvSpPr>
        <dsp:cNvPr id="0" name=""/>
        <dsp:cNvSpPr/>
      </dsp:nvSpPr>
      <dsp:spPr>
        <a:xfrm>
          <a:off x="0" y="3251895"/>
          <a:ext cx="11125892" cy="16247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rtlCol="0" anchor="t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0" i="0" kern="1200" dirty="0"/>
            <a:t>Improving the knowledge base for developers of spatial and transport infrastructure projects</a:t>
          </a:r>
          <a:endParaRPr lang="nl-NL" sz="2800" b="0" i="0" kern="1200" noProof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251895"/>
        <a:ext cx="11125892" cy="16247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72DB3ACA-4171-4C13-AE17-F991050FD5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11A4411-DCFB-4838-B7D3-CB5D72395A3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31FF5-56AD-457A-ADC6-10EB1419ED5A}" type="datetime1">
              <a:rPr lang="nl-NL" smtClean="0"/>
              <a:t>6-12-2019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EF6FAC9-3AD3-48EB-B49E-38B5054AAD2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DBFF432-F159-4504-8107-C14DA983C68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856A3-0D5B-4230-BD60-3310849D5C9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5490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noProof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EFA69B-3E66-41DD-8492-EF2D78FCFB4B}" type="datetime1">
              <a:rPr lang="nl-NL" smtClean="0"/>
              <a:pPr/>
              <a:t>6-12-2019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/>
              <a:t>Tekststijlen van het model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5E7650-2607-42D5-B5D3-D41B72EEF39B}" type="slidenum">
              <a:rPr lang="nl-NL" noProof="0" smtClean="0"/>
              <a:t>‹#›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732958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5E7650-2607-42D5-B5D3-D41B72EEF39B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7481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5E7650-2607-42D5-B5D3-D41B72EEF39B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5554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5E7650-2607-42D5-B5D3-D41B72EEF39B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5554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5E7650-2607-42D5-B5D3-D41B72EEF39B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87886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5E7650-2607-42D5-B5D3-D41B72EEF39B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8788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5E7650-2607-42D5-B5D3-D41B72EEF39B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87886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5E7650-2607-42D5-B5D3-D41B72EEF39B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87886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5E7650-2607-42D5-B5D3-D41B72EEF39B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87886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5E7650-2607-42D5-B5D3-D41B72EEF39B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7265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Vrije vorm 6" title="cirkel met schelpvorm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078523" y="1098388"/>
            <a:ext cx="10318418" cy="4394988"/>
          </a:xfrm>
        </p:spPr>
        <p:txBody>
          <a:bodyPr rtlCol="0" anchor="ctr">
            <a:noAutofit/>
          </a:bodyPr>
          <a:lstStyle>
            <a:lvl1pPr algn="ctr">
              <a:defRPr sz="10000" spc="800" baseline="0"/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 hasCustomPrompt="1"/>
          </p:nvPr>
        </p:nvSpPr>
        <p:spPr>
          <a:xfrm>
            <a:off x="2215045" y="5979196"/>
            <a:ext cx="8045373" cy="742279"/>
          </a:xfrm>
        </p:spPr>
        <p:txBody>
          <a:bodyPr rtlCol="0"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 noProof="0"/>
              <a:t>Klik om de subtitelstijl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 rtlCol="0"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819FF4FD-2942-46EA-887D-A1D5E46A14A2}" type="datetime1">
              <a:rPr lang="nl-NL" noProof="0" smtClean="0"/>
              <a:t>6-12-2019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 rtlCol="0"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 rtlCol="0"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299DD5A9-4EF1-497E-92EF-2D23CF305E03}" type="slidenum">
              <a:rPr lang="nl-NL" noProof="0" smtClean="0"/>
              <a:t>‹#›</a:t>
            </a:fld>
            <a:endParaRPr lang="nl-NL" noProof="0"/>
          </a:p>
        </p:txBody>
      </p:sp>
      <p:sp>
        <p:nvSpPr>
          <p:cNvPr id="13" name="Rechthoek 12" title="rand linkerkant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05246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F3D7986-8A5B-48E5-AC6C-63B2D36D687C}" type="datetime1">
              <a:rPr lang="nl-NL" noProof="0" smtClean="0"/>
              <a:t>6-12-2019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9DD5A9-4EF1-497E-92EF-2D23CF305E03}" type="slidenum">
              <a:rPr lang="nl-NL" noProof="0" smtClean="0"/>
              <a:t>‹#›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62219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 hasCustomPrompt="1"/>
          </p:nvPr>
        </p:nvSpPr>
        <p:spPr>
          <a:xfrm>
            <a:off x="10066321" y="382386"/>
            <a:ext cx="1492132" cy="5600404"/>
          </a:xfrm>
        </p:spPr>
        <p:txBody>
          <a:bodyPr vert="eaVert"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1257300" y="382385"/>
            <a:ext cx="8392585" cy="5600405"/>
          </a:xfrm>
        </p:spPr>
        <p:txBody>
          <a:bodyPr vert="eaVert"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AE23A36-5564-44CE-950F-09A5D61E5A12}" type="datetime1">
              <a:rPr lang="nl-NL" noProof="0" smtClean="0"/>
              <a:t>6-12-2019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9DD5A9-4EF1-497E-92EF-2D23CF305E03}" type="slidenum">
              <a:rPr lang="nl-NL" noProof="0" smtClean="0"/>
              <a:t>‹#›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383596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9E5A75D-2A77-4E00-9442-0D6DF7C568D0}" type="datetime1">
              <a:rPr lang="nl-NL" noProof="0" smtClean="0"/>
              <a:t>6-12-2019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9DD5A9-4EF1-497E-92EF-2D23CF305E03}" type="slidenum">
              <a:rPr lang="nl-NL" noProof="0" smtClean="0"/>
              <a:t>‹#›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869611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242929" y="1073888"/>
            <a:ext cx="8187071" cy="4064627"/>
          </a:xfrm>
        </p:spPr>
        <p:txBody>
          <a:bodyPr rtlCol="0"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3242930" y="5159781"/>
            <a:ext cx="7017488" cy="951135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1E9CC1C7-AF90-4CEB-9C20-FDA4126D2C94}" type="datetime1">
              <a:rPr lang="nl-NL" noProof="0" smtClean="0"/>
              <a:t>6-12-2019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299DD5A9-4EF1-497E-92EF-2D23CF305E03}" type="slidenum">
              <a:rPr lang="nl-NL" noProof="0" smtClean="0"/>
              <a:t>‹#›</a:t>
            </a:fld>
            <a:endParaRPr lang="nl-NL" noProof="0"/>
          </a:p>
        </p:txBody>
      </p:sp>
      <p:grpSp>
        <p:nvGrpSpPr>
          <p:cNvPr id="7" name="Groep 6" title="schelpvorm links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Vrije vorm 6" title="schelpvorm links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Vrije vorm 11" title="schelpvorm links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5131944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1257300" y="2286000"/>
            <a:ext cx="4800600" cy="3619500"/>
          </a:xfrm>
        </p:spPr>
        <p:txBody>
          <a:bodyPr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647796" y="2286000"/>
            <a:ext cx="4800600" cy="3619500"/>
          </a:xfrm>
        </p:spPr>
        <p:txBody>
          <a:bodyPr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3A5C2C1-6FEF-4817-89E5-C6415DF90839}" type="datetime1">
              <a:rPr lang="nl-NL" noProof="0" smtClean="0"/>
              <a:t>6-12-2019</a:t>
            </a:fld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9DD5A9-4EF1-497E-92EF-2D23CF305E03}" type="slidenum">
              <a:rPr lang="nl-NL" noProof="0" smtClean="0"/>
              <a:t>‹#›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70027440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252728" y="381000"/>
            <a:ext cx="10172700" cy="1493517"/>
          </a:xfrm>
        </p:spPr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1251678" y="2199633"/>
            <a:ext cx="4800600" cy="632529"/>
          </a:xfrm>
        </p:spPr>
        <p:txBody>
          <a:bodyPr rtlCol="0"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1257300" y="2909102"/>
            <a:ext cx="4800600" cy="2996398"/>
          </a:xfrm>
        </p:spPr>
        <p:txBody>
          <a:bodyPr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6633864" y="2199633"/>
            <a:ext cx="4800600" cy="632529"/>
          </a:xfrm>
        </p:spPr>
        <p:txBody>
          <a:bodyPr rtlCol="0"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633864" y="2909102"/>
            <a:ext cx="4800600" cy="2996398"/>
          </a:xfrm>
        </p:spPr>
        <p:txBody>
          <a:bodyPr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05664E-AD18-4D8D-97C9-3520090FC9D5}" type="datetime1">
              <a:rPr lang="nl-NL" noProof="0" smtClean="0"/>
              <a:t>6-12-2019</a:t>
            </a:fld>
            <a:endParaRPr lang="nl-NL" noProof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9DD5A9-4EF1-497E-92EF-2D23CF305E03}" type="slidenum">
              <a:rPr lang="nl-NL" noProof="0" smtClean="0"/>
              <a:t>‹#›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55832357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7FC461-63CA-4409-BA37-898E11BC9CFD}" type="datetime1">
              <a:rPr lang="nl-NL" noProof="0" smtClean="0"/>
              <a:t>6-12-2019</a:t>
            </a:fld>
            <a:endParaRPr lang="nl-NL" noProof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9DD5A9-4EF1-497E-92EF-2D23CF305E03}" type="slidenum">
              <a:rPr lang="nl-NL" noProof="0" smtClean="0"/>
              <a:t>‹#›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849935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EA622F3-631F-4147-8D6E-92F560E88BDA}" type="datetime1">
              <a:rPr lang="nl-NL" noProof="0" smtClean="0"/>
              <a:t>6-12-2019</a:t>
            </a:fld>
            <a:endParaRPr lang="nl-NL" noProof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99DD5A9-4EF1-497E-92EF-2D23CF305E03}" type="slidenum">
              <a:rPr lang="nl-NL" noProof="0" smtClean="0"/>
              <a:t>‹#›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616351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Vrije vorm 11" title="schelpvorm achtergrond rechts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37884" y="457199"/>
            <a:ext cx="3092115" cy="1196671"/>
          </a:xfrm>
        </p:spPr>
        <p:txBody>
          <a:bodyPr rtlCol="0"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765051" y="920377"/>
            <a:ext cx="6158418" cy="4985124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8337885" y="1741336"/>
            <a:ext cx="3092115" cy="4164164"/>
          </a:xfrm>
        </p:spPr>
        <p:txBody>
          <a:bodyPr rtlCol="0"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 rtlCol="0"/>
          <a:lstStyle/>
          <a:p>
            <a:pPr rtl="0"/>
            <a:fld id="{0A3370EC-9427-472F-852C-C3EC2D5CB947}" type="datetime1">
              <a:rPr lang="nl-NL" noProof="0" smtClean="0"/>
              <a:t>6-12-2019</a:t>
            </a:fld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 rtlCol="0"/>
          <a:lstStyle/>
          <a:p>
            <a:pPr rtl="0"/>
            <a:fld id="{299DD5A9-4EF1-497E-92EF-2D23CF305E03}" type="slidenum">
              <a:rPr lang="nl-NL" noProof="0" smtClean="0"/>
              <a:t>‹#›</a:t>
            </a:fld>
            <a:endParaRPr lang="nl-NL" noProof="0"/>
          </a:p>
        </p:txBody>
      </p:sp>
      <p:sp>
        <p:nvSpPr>
          <p:cNvPr id="8" name="Rechthoek 7" title="rand linkerkant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8863721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283464" y="0"/>
            <a:ext cx="7355585" cy="6857999"/>
          </a:xfrm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/>
              <a:t>Klik op pictogram om afbeelding toe te voegen</a:t>
            </a:r>
          </a:p>
        </p:txBody>
      </p:sp>
      <p:sp>
        <p:nvSpPr>
          <p:cNvPr id="11" name="Vrije vorm 11" title="schelpvorm achtergrond rechts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hthoek 11" title="rand linkerkant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337883" y="457200"/>
            <a:ext cx="3092117" cy="1196670"/>
          </a:xfrm>
        </p:spPr>
        <p:txBody>
          <a:bodyPr rtlCol="0"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8337883" y="1741336"/>
            <a:ext cx="3092117" cy="4164164"/>
          </a:xfrm>
        </p:spPr>
        <p:txBody>
          <a:bodyPr rtlCol="0"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 rtlCol="0"/>
          <a:lstStyle/>
          <a:p>
            <a:pPr rtl="0"/>
            <a:fld id="{A48D975C-6B75-4B75-8A3A-68FBB7D0F4DF}" type="datetime1">
              <a:rPr lang="nl-NL" noProof="0" smtClean="0"/>
              <a:t>6-12-2019</a:t>
            </a:fld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 rtlCol="0"/>
          <a:lstStyle/>
          <a:p>
            <a:pPr rtl="0"/>
            <a:fld id="{299DD5A9-4EF1-497E-92EF-2D23CF305E03}" type="slidenum">
              <a:rPr lang="nl-NL" noProof="0" smtClean="0"/>
              <a:t>‹#›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753837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 dirty="0"/>
              <a:t>Tekststijlen van het model bewerken</a:t>
            </a:r>
          </a:p>
          <a:p>
            <a:pPr lvl="1" rtl="0"/>
            <a:r>
              <a:rPr lang="nl-NL" noProof="0" dirty="0"/>
              <a:t>Tweede niveau</a:t>
            </a:r>
          </a:p>
          <a:p>
            <a:pPr lvl="2" rtl="0"/>
            <a:r>
              <a:rPr lang="nl-NL" noProof="0" dirty="0"/>
              <a:t>Derde niveau</a:t>
            </a:r>
          </a:p>
          <a:p>
            <a:pPr lvl="3" rtl="0"/>
            <a:r>
              <a:rPr lang="nl-NL" noProof="0" dirty="0"/>
              <a:t>Vierde niveau</a:t>
            </a:r>
          </a:p>
          <a:p>
            <a:pPr lvl="4" rtl="0"/>
            <a:r>
              <a:rPr lang="nl-NL" noProof="0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6C13F507-8347-4102-A104-D56C4FF3F3FB}" type="datetime1">
              <a:rPr lang="nl-NL" noProof="0" smtClean="0"/>
              <a:t>6-12-2019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299DD5A9-4EF1-497E-92EF-2D23CF305E03}" type="slidenum">
              <a:rPr lang="nl-NL" noProof="0" smtClean="0"/>
              <a:t>‹#›</a:t>
            </a:fld>
            <a:endParaRPr lang="nl-NL" noProof="0"/>
          </a:p>
        </p:txBody>
      </p:sp>
      <p:sp>
        <p:nvSpPr>
          <p:cNvPr id="11" name="Vrije vorm 6" title="Rand schelpvorm links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hthoek 11" title="rand rechterkant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18072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eshoek 3"/>
          <p:cNvSpPr/>
          <p:nvPr/>
        </p:nvSpPr>
        <p:spPr>
          <a:xfrm>
            <a:off x="3850071" y="1231640"/>
            <a:ext cx="4594134" cy="4021495"/>
          </a:xfrm>
          <a:prstGeom prst="hexagon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54188DD-3717-47D0-B979-D111D81B46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rtlCol="0"/>
          <a:lstStyle/>
          <a:p>
            <a:pPr rtl="0"/>
            <a:r>
              <a:rPr lang="nl-NL" dirty="0" err="1">
                <a:latin typeface="Bodoni MT" panose="02070603080606020203" pitchFamily="18" charset="0"/>
              </a:rPr>
              <a:t>Sustainable</a:t>
            </a:r>
            <a:r>
              <a:rPr lang="nl-NL" dirty="0">
                <a:latin typeface="Bodoni MT" panose="02070603080606020203" pitchFamily="18" charset="0"/>
              </a:rPr>
              <a:t> </a:t>
            </a:r>
            <a:r>
              <a:rPr lang="nl-NL" dirty="0" smtClean="0">
                <a:latin typeface="Bodoni MT" panose="02070603080606020203" pitchFamily="18" charset="0"/>
              </a:rPr>
              <a:t>landscapes</a:t>
            </a:r>
            <a:endParaRPr lang="nl-NL" dirty="0">
              <a:latin typeface="Bodoni MT" panose="02070603080606020203" pitchFamily="18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F7EDFBFC-5564-4D5D-8F01-C829B7B40C08}"/>
              </a:ext>
            </a:extLst>
          </p:cNvPr>
          <p:cNvSpPr txBox="1"/>
          <p:nvPr/>
        </p:nvSpPr>
        <p:spPr>
          <a:xfrm>
            <a:off x="3762052" y="5913383"/>
            <a:ext cx="50365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nl-NL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Anne Marel Hilbers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5343920" y="4677838"/>
            <a:ext cx="18530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/>
              <a:t>06-12-2019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957017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hthoek 9">
            <a:extLst>
              <a:ext uri="{FF2B5EF4-FFF2-40B4-BE49-F238E27FC236}">
                <a16:creationId xmlns:a16="http://schemas.microsoft.com/office/drawing/2014/main" id="{022C3B48-99E5-4B5C-8E49-15C2A9552F4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nl-NL" dirty="0"/>
          </a:p>
        </p:txBody>
      </p:sp>
      <p:sp>
        <p:nvSpPr>
          <p:cNvPr id="12" name="Vrije vorm 10">
            <a:extLst>
              <a:ext uri="{FF2B5EF4-FFF2-40B4-BE49-F238E27FC236}">
                <a16:creationId xmlns:a16="http://schemas.microsoft.com/office/drawing/2014/main" id="{C67B4E51-3288-4A1F-A92C-87C9401EDE7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D3E95A6B-F840-413C-9E78-C33C02FFA46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69968" y="190721"/>
            <a:ext cx="9475761" cy="6484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219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hthoek 9">
            <a:extLst>
              <a:ext uri="{FF2B5EF4-FFF2-40B4-BE49-F238E27FC236}">
                <a16:creationId xmlns:a16="http://schemas.microsoft.com/office/drawing/2014/main" id="{022C3B48-99E5-4B5C-8E49-15C2A9552F4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nl-NL" dirty="0"/>
          </a:p>
        </p:txBody>
      </p:sp>
      <p:sp>
        <p:nvSpPr>
          <p:cNvPr id="12" name="Vrije vorm 10">
            <a:extLst>
              <a:ext uri="{FF2B5EF4-FFF2-40B4-BE49-F238E27FC236}">
                <a16:creationId xmlns:a16="http://schemas.microsoft.com/office/drawing/2014/main" id="{C67B4E51-3288-4A1F-A92C-87C9401EDE7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D3E95A6B-F840-413C-9E78-C33C02FFA46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2A443C2E-3415-4200-BBA0-4478729C170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5161940"/>
              </p:ext>
            </p:extLst>
          </p:nvPr>
        </p:nvGraphicFramePr>
        <p:xfrm>
          <a:off x="492422" y="1446105"/>
          <a:ext cx="11125892" cy="4879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itel 2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>
            <a:normAutofit/>
          </a:bodyPr>
          <a:lstStyle/>
          <a:p>
            <a:pPr algn="ctr"/>
            <a:r>
              <a:rPr lang="nl-NL" sz="4400" dirty="0" smtClean="0"/>
              <a:t>The ‘</a:t>
            </a:r>
            <a:r>
              <a:rPr lang="nl-NL" sz="4400" dirty="0" err="1" smtClean="0"/>
              <a:t>added</a:t>
            </a:r>
            <a:r>
              <a:rPr lang="nl-NL" sz="4400" dirty="0" smtClean="0"/>
              <a:t> </a:t>
            </a:r>
            <a:r>
              <a:rPr lang="nl-NL" sz="4400" dirty="0" err="1" smtClean="0"/>
              <a:t>value</a:t>
            </a:r>
            <a:r>
              <a:rPr lang="nl-NL" sz="4400" dirty="0" smtClean="0"/>
              <a:t>’ of the PVI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226395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Vraagteken">
            <a:extLst>
              <a:ext uri="{FF2B5EF4-FFF2-40B4-BE49-F238E27FC236}">
                <a16:creationId xmlns:a16="http://schemas.microsoft.com/office/drawing/2014/main" id="{ACAAF5D7-299C-47E0-BF58-5B55CABE4E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0" y="2304663"/>
            <a:ext cx="2183362" cy="2183362"/>
          </a:xfrm>
          <a:prstGeom prst="rect">
            <a:avLst/>
          </a:prstGeom>
        </p:spPr>
      </p:pic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242929" y="1073889"/>
            <a:ext cx="8187071" cy="3025508"/>
          </a:xfrm>
        </p:spPr>
        <p:txBody>
          <a:bodyPr/>
          <a:lstStyle/>
          <a:p>
            <a:r>
              <a:rPr lang="nl-NL" dirty="0" err="1" smtClean="0"/>
              <a:t>Questions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a.m.hilbers@rug.nl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9349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098979" y="1023066"/>
            <a:ext cx="3569631" cy="3906267"/>
          </a:xfrm>
        </p:spPr>
        <p:txBody>
          <a:bodyPr>
            <a:normAutofit/>
          </a:bodyPr>
          <a:lstStyle/>
          <a:p>
            <a:r>
              <a:rPr lang="nl-NL" dirty="0"/>
              <a:t>PhD in </a:t>
            </a:r>
            <a:r>
              <a:rPr lang="nl-NL" dirty="0" err="1"/>
              <a:t>spatial</a:t>
            </a:r>
            <a:r>
              <a:rPr lang="nl-NL" dirty="0"/>
              <a:t> planning: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en-US" dirty="0" smtClean="0"/>
              <a:t>“</a:t>
            </a:r>
            <a:r>
              <a:rPr lang="en-US" dirty="0"/>
              <a:t>Consensus-based </a:t>
            </a:r>
            <a:r>
              <a:rPr lang="en-US" dirty="0" smtClean="0"/>
              <a:t>added value </a:t>
            </a:r>
            <a:r>
              <a:rPr lang="en-US" dirty="0"/>
              <a:t>assessment of integrated transport infrastructural- and spatial development”</a:t>
            </a:r>
          </a:p>
        </p:txBody>
      </p:sp>
      <p:pic>
        <p:nvPicPr>
          <p:cNvPr id="9" name="Tijdelijke aanduiding voor afbeelding 8" descr="added value vis.pn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53" r="-7353"/>
          <a:stretch>
            <a:fillRect/>
          </a:stretch>
        </p:blipFill>
        <p:spPr>
          <a:xfrm>
            <a:off x="284163" y="0"/>
            <a:ext cx="7354887" cy="6858000"/>
          </a:xfrm>
        </p:spPr>
      </p:pic>
    </p:spTree>
    <p:extLst>
      <p:ext uri="{BB962C8B-B14F-4D97-AF65-F5344CB8AC3E}">
        <p14:creationId xmlns:p14="http://schemas.microsoft.com/office/powerpoint/2010/main" val="1624581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Three dilemma’s</a:t>
            </a:r>
            <a:r>
              <a:rPr lang="nl-NL" dirty="0" smtClean="0"/>
              <a:t>: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arenR"/>
            </a:pPr>
            <a:r>
              <a:rPr lang="en-GB" dirty="0" smtClean="0"/>
              <a:t>integrated </a:t>
            </a:r>
            <a:r>
              <a:rPr lang="en-GB" dirty="0"/>
              <a:t>projects require different evaluation: traditionally evaluation often uses </a:t>
            </a:r>
            <a:r>
              <a:rPr lang="en-GB" sz="2400" b="1" dirty="0"/>
              <a:t>hard data to select an </a:t>
            </a:r>
            <a:r>
              <a:rPr lang="en-GB" sz="2400" b="1" dirty="0" smtClean="0"/>
              <a:t>‘optimal </a:t>
            </a:r>
            <a:r>
              <a:rPr lang="en-GB" sz="2400" b="1" dirty="0"/>
              <a:t>plan </a:t>
            </a:r>
            <a:r>
              <a:rPr lang="en-GB" sz="2400" b="1" dirty="0" smtClean="0"/>
              <a:t>alternative’</a:t>
            </a:r>
            <a:r>
              <a:rPr lang="en-GB" dirty="0"/>
              <a:t>;</a:t>
            </a:r>
            <a:r>
              <a:rPr lang="en-GB" dirty="0" smtClean="0"/>
              <a:t> </a:t>
            </a:r>
            <a:endParaRPr lang="nl-NL" dirty="0"/>
          </a:p>
          <a:p>
            <a:pPr marL="457200" lvl="0" indent="-457200">
              <a:buFont typeface="+mj-lt"/>
              <a:buAutoNum type="arabicParenR"/>
            </a:pPr>
            <a:r>
              <a:rPr lang="en-GB" dirty="0"/>
              <a:t>in practice, a project often starts with </a:t>
            </a:r>
            <a:r>
              <a:rPr lang="en-GB" sz="2400" b="1" dirty="0"/>
              <a:t>a problem definition</a:t>
            </a:r>
            <a:r>
              <a:rPr lang="en-GB" dirty="0"/>
              <a:t>, after which </a:t>
            </a:r>
            <a:r>
              <a:rPr lang="en-GB" sz="2400" b="1" dirty="0"/>
              <a:t>a solution needs to be found</a:t>
            </a:r>
            <a:r>
              <a:rPr lang="en-GB" b="1" dirty="0"/>
              <a:t> </a:t>
            </a:r>
            <a:r>
              <a:rPr lang="en-GB" dirty="0"/>
              <a:t>right away. For example: we are widening a road because there are accessibility </a:t>
            </a:r>
            <a:r>
              <a:rPr lang="en-GB" dirty="0" smtClean="0"/>
              <a:t>issues</a:t>
            </a:r>
            <a:r>
              <a:rPr lang="en-GB" dirty="0"/>
              <a:t>;</a:t>
            </a:r>
          </a:p>
          <a:p>
            <a:pPr marL="457200" lvl="0" indent="-457200">
              <a:buFont typeface="+mj-lt"/>
              <a:buAutoNum type="arabicParenR"/>
            </a:pPr>
            <a:r>
              <a:rPr lang="en-GB" dirty="0"/>
              <a:t>spatial projects often provoke </a:t>
            </a:r>
            <a:r>
              <a:rPr lang="en-GB" sz="2400" b="1" dirty="0"/>
              <a:t>resistance from public local stakeholders</a:t>
            </a:r>
            <a:r>
              <a:rPr lang="en-GB" dirty="0"/>
              <a:t>. This can translate into a negative value judgment about a project and can make planning of these projects difficult.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9913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Decision-making, then: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lvl="0" indent="-457200">
              <a:buFont typeface="+mj-lt"/>
              <a:buAutoNum type="arabicParenR"/>
            </a:pPr>
            <a:r>
              <a:rPr lang="en-GB" dirty="0" smtClean="0"/>
              <a:t>not </a:t>
            </a:r>
            <a:r>
              <a:rPr lang="en-GB" dirty="0"/>
              <a:t>only needs to incorporate </a:t>
            </a:r>
            <a:r>
              <a:rPr lang="en-GB" sz="2400" b="1" dirty="0"/>
              <a:t>specific (soft) place values </a:t>
            </a:r>
            <a:r>
              <a:rPr lang="en-GB" dirty="0"/>
              <a:t>to facilitate the selection of an </a:t>
            </a:r>
            <a:r>
              <a:rPr lang="en-GB" sz="2400" b="1" dirty="0"/>
              <a:t>acceptable</a:t>
            </a:r>
            <a:r>
              <a:rPr lang="en-GB" sz="2400" dirty="0"/>
              <a:t> </a:t>
            </a:r>
            <a:r>
              <a:rPr lang="en-GB" dirty="0"/>
              <a:t>– instead of optimal – plan alternative, but;</a:t>
            </a:r>
            <a:endParaRPr lang="nl-NL" dirty="0"/>
          </a:p>
          <a:p>
            <a:pPr marL="457200" lvl="0" indent="-457200">
              <a:buFont typeface="+mj-lt"/>
              <a:buAutoNum type="arabicParenR"/>
            </a:pPr>
            <a:r>
              <a:rPr lang="en-GB" dirty="0"/>
              <a:t>also needs to start with a </a:t>
            </a:r>
            <a:r>
              <a:rPr lang="en-GB" sz="2400" b="1" dirty="0"/>
              <a:t>shared understanding</a:t>
            </a:r>
            <a:r>
              <a:rPr lang="en-GB" sz="2400" dirty="0"/>
              <a:t> </a:t>
            </a:r>
            <a:r>
              <a:rPr lang="en-GB" dirty="0"/>
              <a:t>of these key place values, and;</a:t>
            </a:r>
            <a:endParaRPr lang="nl-NL" dirty="0"/>
          </a:p>
          <a:p>
            <a:pPr marL="457200" indent="-457200">
              <a:buFont typeface="+mj-lt"/>
              <a:buAutoNum type="arabicParenR"/>
            </a:pPr>
            <a:r>
              <a:rPr lang="en-GB" dirty="0"/>
              <a:t>needs more insight in data that is </a:t>
            </a:r>
            <a:r>
              <a:rPr lang="en-GB" sz="2400" b="1" dirty="0"/>
              <a:t>generated through, instead of about, citizens</a:t>
            </a:r>
            <a:r>
              <a:rPr lang="en-GB" sz="2400" dirty="0"/>
              <a:t> </a:t>
            </a:r>
            <a:r>
              <a:rPr lang="en-GB" dirty="0"/>
              <a:t>and relevant stakeholders in order to reach the selection of an acceptable plan alternative.</a:t>
            </a:r>
            <a:r>
              <a:rPr lang="nl-NL" dirty="0"/>
              <a:t> </a:t>
            </a:r>
          </a:p>
          <a:p>
            <a:pPr marL="457200" indent="-457200">
              <a:buFont typeface="+mj-lt"/>
              <a:buAutoNum type="arabicParenR"/>
            </a:pPr>
            <a:endParaRPr lang="nl-NL" dirty="0"/>
          </a:p>
          <a:p>
            <a:pPr marL="0" indent="0">
              <a:buNone/>
            </a:pPr>
            <a:r>
              <a:rPr lang="nl-NL" sz="4000" dirty="0" err="1" smtClean="0"/>
              <a:t>So</a:t>
            </a:r>
            <a:r>
              <a:rPr lang="nl-NL" sz="4000" dirty="0" smtClean="0"/>
              <a:t>… Take a step back!?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686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719" y="1167977"/>
            <a:ext cx="8174880" cy="5690023"/>
          </a:xfrm>
          <a:prstGeom prst="rect">
            <a:avLst/>
          </a:prstGeom>
          <a:noFill/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5400" dirty="0"/>
              <a:t>IDC-model (</a:t>
            </a:r>
            <a:r>
              <a:rPr lang="nl-NL" sz="5400" dirty="0" err="1"/>
              <a:t>based</a:t>
            </a:r>
            <a:r>
              <a:rPr lang="nl-NL" sz="5400" dirty="0"/>
              <a:t> on Simon, 1960)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3397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D9B547D-5557-42AB-B99C-24742ED0495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4817423"/>
              </p:ext>
            </p:extLst>
          </p:nvPr>
        </p:nvGraphicFramePr>
        <p:xfrm>
          <a:off x="1232245" y="2043993"/>
          <a:ext cx="10136413" cy="54094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kstvak 6"/>
          <p:cNvSpPr txBox="1"/>
          <p:nvPr/>
        </p:nvSpPr>
        <p:spPr>
          <a:xfrm>
            <a:off x="5072483" y="1457899"/>
            <a:ext cx="1901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>
                <a:latin typeface="Bodoni MT" panose="02070603080606020203" pitchFamily="18" charset="0"/>
              </a:rPr>
              <a:t>Intelligence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5361684" y="3260269"/>
            <a:ext cx="1191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>
                <a:latin typeface="Bodoni MT" panose="02070603080606020203" pitchFamily="18" charset="0"/>
              </a:rPr>
              <a:t>Design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5311388" y="5125513"/>
            <a:ext cx="11544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err="1">
                <a:latin typeface="Bodoni MT" panose="02070603080606020203" pitchFamily="18" charset="0"/>
              </a:rPr>
              <a:t>Choice</a:t>
            </a:r>
            <a:endParaRPr lang="nl-NL" sz="2800" b="1" dirty="0">
              <a:latin typeface="Bodoni MT" panose="02070603080606020203" pitchFamily="18" charset="0"/>
            </a:endParaRPr>
          </a:p>
        </p:txBody>
      </p:sp>
      <p:sp>
        <p:nvSpPr>
          <p:cNvPr id="10" name="Titel 2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>
            <a:normAutofit/>
          </a:bodyPr>
          <a:lstStyle/>
          <a:p>
            <a:r>
              <a:rPr lang="nl-NL" sz="4800" dirty="0" err="1" smtClean="0"/>
              <a:t>What</a:t>
            </a:r>
            <a:r>
              <a:rPr lang="nl-NL" sz="4800" dirty="0" smtClean="0"/>
              <a:t> </a:t>
            </a:r>
            <a:r>
              <a:rPr lang="nl-NL" sz="4800" dirty="0" err="1" smtClean="0"/>
              <a:t>contributes</a:t>
            </a:r>
            <a:r>
              <a:rPr lang="nl-NL" sz="4800" dirty="0" smtClean="0"/>
              <a:t> </a:t>
            </a:r>
            <a:r>
              <a:rPr lang="nl-NL" sz="4800" dirty="0" err="1" smtClean="0"/>
              <a:t>to</a:t>
            </a:r>
            <a:r>
              <a:rPr lang="nl-NL" sz="4800" dirty="0" smtClean="0"/>
              <a:t> </a:t>
            </a:r>
            <a:r>
              <a:rPr lang="nl-NL" sz="4800" dirty="0" err="1" smtClean="0"/>
              <a:t>added</a:t>
            </a:r>
            <a:r>
              <a:rPr lang="nl-NL" sz="4800" dirty="0" smtClean="0"/>
              <a:t> </a:t>
            </a:r>
            <a:r>
              <a:rPr lang="nl-NL" sz="4800" dirty="0" err="1" smtClean="0"/>
              <a:t>value</a:t>
            </a:r>
            <a:r>
              <a:rPr lang="nl-NL" sz="4800" dirty="0" smtClean="0"/>
              <a:t>?</a:t>
            </a:r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921984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hthoek 9">
            <a:extLst>
              <a:ext uri="{FF2B5EF4-FFF2-40B4-BE49-F238E27FC236}">
                <a16:creationId xmlns:a16="http://schemas.microsoft.com/office/drawing/2014/main" id="{022C3B48-99E5-4B5C-8E49-15C2A9552F4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nl-NL" dirty="0"/>
          </a:p>
        </p:txBody>
      </p:sp>
      <p:sp>
        <p:nvSpPr>
          <p:cNvPr id="12" name="Vrije vorm 10">
            <a:extLst>
              <a:ext uri="{FF2B5EF4-FFF2-40B4-BE49-F238E27FC236}">
                <a16:creationId xmlns:a16="http://schemas.microsoft.com/office/drawing/2014/main" id="{C67B4E51-3288-4A1F-A92C-87C9401EDE7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D3E95A6B-F840-413C-9E78-C33C02FFA46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Titel 2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>
            <a:normAutofit/>
          </a:bodyPr>
          <a:lstStyle/>
          <a:p>
            <a:pPr algn="ctr"/>
            <a:r>
              <a:rPr lang="nl-NL" sz="4400" dirty="0" err="1" smtClean="0"/>
              <a:t>place</a:t>
            </a:r>
            <a:r>
              <a:rPr lang="nl-NL" sz="4400" dirty="0" smtClean="0"/>
              <a:t> </a:t>
            </a:r>
            <a:r>
              <a:rPr lang="nl-NL" sz="4400" dirty="0" err="1" smtClean="0"/>
              <a:t>value</a:t>
            </a:r>
            <a:r>
              <a:rPr lang="nl-NL" sz="4400" dirty="0" smtClean="0"/>
              <a:t>, </a:t>
            </a:r>
            <a:r>
              <a:rPr lang="nl-NL" sz="4400" dirty="0" err="1" smtClean="0"/>
              <a:t>what</a:t>
            </a:r>
            <a:r>
              <a:rPr lang="nl-NL" sz="4400" dirty="0" smtClean="0"/>
              <a:t>?!</a:t>
            </a:r>
            <a:endParaRPr lang="nl-NL" sz="4000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3069" y="1471256"/>
            <a:ext cx="4749316" cy="3596403"/>
          </a:xfrm>
          <a:prstGeom prst="rect">
            <a:avLst/>
          </a:prstGeom>
        </p:spPr>
      </p:pic>
      <p:grpSp>
        <p:nvGrpSpPr>
          <p:cNvPr id="35" name="Groep 14"/>
          <p:cNvGrpSpPr/>
          <p:nvPr/>
        </p:nvGrpSpPr>
        <p:grpSpPr>
          <a:xfrm>
            <a:off x="6581925" y="1468523"/>
            <a:ext cx="4534698" cy="3322532"/>
            <a:chOff x="2838691" y="1679172"/>
            <a:chExt cx="4534698" cy="3322532"/>
          </a:xfrm>
        </p:grpSpPr>
        <p:sp>
          <p:nvSpPr>
            <p:cNvPr id="36" name="Tekstvak 35"/>
            <p:cNvSpPr txBox="1"/>
            <p:nvPr/>
          </p:nvSpPr>
          <p:spPr>
            <a:xfrm rot="16200000">
              <a:off x="2487006" y="2030857"/>
              <a:ext cx="9649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100" b="1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Not</a:t>
              </a:r>
              <a:r>
                <a:rPr lang="nl-NL" sz="11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nl-NL" sz="1100" b="1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there</a:t>
              </a:r>
              <a:r>
                <a:rPr lang="nl-NL" sz="11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nl-NL" sz="1100" b="1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yet</a:t>
              </a:r>
              <a:endParaRPr lang="nl-NL" sz="11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37" name="Groep 16"/>
            <p:cNvGrpSpPr/>
            <p:nvPr/>
          </p:nvGrpSpPr>
          <p:grpSpPr>
            <a:xfrm>
              <a:off x="2846659" y="1753985"/>
              <a:ext cx="4526730" cy="3247719"/>
              <a:chOff x="2846659" y="1753985"/>
              <a:chExt cx="4526730" cy="3247719"/>
            </a:xfrm>
          </p:grpSpPr>
          <p:cxnSp>
            <p:nvCxnSpPr>
              <p:cNvPr id="38" name="Rechte verbindingslijn met pijl 37"/>
              <p:cNvCxnSpPr/>
              <p:nvPr/>
            </p:nvCxnSpPr>
            <p:spPr>
              <a:xfrm>
                <a:off x="3125585" y="4729942"/>
                <a:ext cx="4058003" cy="3948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Rechte verbindingslijn met pijl 38"/>
              <p:cNvCxnSpPr/>
              <p:nvPr/>
            </p:nvCxnSpPr>
            <p:spPr>
              <a:xfrm flipV="1">
                <a:off x="3125585" y="1753985"/>
                <a:ext cx="0" cy="297595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0" name="Zeshoek 39"/>
              <p:cNvSpPr/>
              <p:nvPr/>
            </p:nvSpPr>
            <p:spPr>
              <a:xfrm>
                <a:off x="4077389" y="3086161"/>
                <a:ext cx="1210889" cy="1093123"/>
              </a:xfrm>
              <a:prstGeom prst="hexagon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Connect</a:t>
                </a:r>
              </a:p>
            </p:txBody>
          </p:sp>
          <p:sp>
            <p:nvSpPr>
              <p:cNvPr id="41" name="Zeshoek 40"/>
              <p:cNvSpPr/>
              <p:nvPr/>
            </p:nvSpPr>
            <p:spPr>
              <a:xfrm>
                <a:off x="3125584" y="3636819"/>
                <a:ext cx="1210889" cy="1093123"/>
              </a:xfrm>
              <a:prstGeom prst="hexagon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Maintain</a:t>
                </a:r>
                <a:endParaRPr lang="nl-NL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Zeshoek 41"/>
              <p:cNvSpPr/>
              <p:nvPr/>
            </p:nvSpPr>
            <p:spPr>
              <a:xfrm>
                <a:off x="5025044" y="2527190"/>
                <a:ext cx="1210889" cy="1093123"/>
              </a:xfrm>
              <a:prstGeom prst="hexagon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Strengthen</a:t>
                </a:r>
                <a:endParaRPr lang="nl-NL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3" name="Zeshoek 42"/>
              <p:cNvSpPr/>
              <p:nvPr/>
            </p:nvSpPr>
            <p:spPr>
              <a:xfrm>
                <a:off x="5972699" y="1968219"/>
                <a:ext cx="1210889" cy="1093123"/>
              </a:xfrm>
              <a:prstGeom prst="hexagon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1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Improve</a:t>
                </a:r>
                <a:endParaRPr lang="nl-NL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Tekstvak 43"/>
              <p:cNvSpPr txBox="1"/>
              <p:nvPr/>
            </p:nvSpPr>
            <p:spPr>
              <a:xfrm>
                <a:off x="3074327" y="4721749"/>
                <a:ext cx="217515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11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Protect</a:t>
                </a:r>
                <a:endParaRPr lang="nl-NL" sz="11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Tekstvak 44"/>
              <p:cNvSpPr txBox="1"/>
              <p:nvPr/>
            </p:nvSpPr>
            <p:spPr>
              <a:xfrm rot="16200000">
                <a:off x="1889887" y="3551047"/>
                <a:ext cx="217515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11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Already</a:t>
                </a:r>
                <a:r>
                  <a:rPr lang="nl-NL" sz="11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nl-NL" sz="11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</a:t>
                </a:r>
                <a:endParaRPr lang="nl-NL" sz="11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Tekstvak 45"/>
              <p:cNvSpPr txBox="1"/>
              <p:nvPr/>
            </p:nvSpPr>
            <p:spPr>
              <a:xfrm>
                <a:off x="6244246" y="4740094"/>
                <a:ext cx="112914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11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Call </a:t>
                </a:r>
                <a:r>
                  <a:rPr lang="nl-NL" sz="1100" b="1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</a:t>
                </a:r>
                <a:r>
                  <a:rPr lang="nl-NL" sz="11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action</a:t>
                </a:r>
              </a:p>
            </p:txBody>
          </p:sp>
          <p:sp>
            <p:nvSpPr>
              <p:cNvPr id="47" name="Rechthoek 46"/>
              <p:cNvSpPr/>
              <p:nvPr/>
            </p:nvSpPr>
            <p:spPr>
              <a:xfrm>
                <a:off x="3383280" y="3112158"/>
                <a:ext cx="672644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nl-NL" sz="1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Keep in </a:t>
                </a:r>
                <a:r>
                  <a:rPr lang="nl-NL" sz="10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good</a:t>
                </a:r>
                <a:r>
                  <a:rPr lang="nl-NL" sz="1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nl-NL" sz="10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condition</a:t>
                </a:r>
                <a:endParaRPr lang="nl-NL" sz="1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Rechthoek 47"/>
              <p:cNvSpPr/>
              <p:nvPr/>
            </p:nvSpPr>
            <p:spPr>
              <a:xfrm>
                <a:off x="5248732" y="3582744"/>
                <a:ext cx="672644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nl-NL" sz="10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Add</a:t>
                </a:r>
                <a:r>
                  <a:rPr lang="nl-NL" sz="1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nl-NL" sz="10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some</a:t>
                </a:r>
                <a:r>
                  <a:rPr lang="nl-NL" sz="1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</a:t>
                </a:r>
                <a:r>
                  <a:rPr lang="nl-NL" sz="10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what</a:t>
                </a:r>
                <a:r>
                  <a:rPr lang="nl-NL" sz="1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:r>
                  <a:rPr lang="nl-NL" sz="10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already</a:t>
                </a:r>
                <a:r>
                  <a:rPr lang="nl-NL" sz="1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nl-NL" sz="10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</a:t>
                </a:r>
                <a:endParaRPr lang="nl-NL" sz="1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Rechthoek 48"/>
              <p:cNvSpPr/>
              <p:nvPr/>
            </p:nvSpPr>
            <p:spPr>
              <a:xfrm>
                <a:off x="6203025" y="3026328"/>
                <a:ext cx="733609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nl-NL" sz="10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Add</a:t>
                </a:r>
                <a:r>
                  <a:rPr lang="nl-NL" sz="1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nl-NL" sz="10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something</a:t>
                </a:r>
                <a:r>
                  <a:rPr lang="nl-NL" sz="1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nl-NL" sz="10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what</a:t>
                </a:r>
                <a:r>
                  <a:rPr lang="nl-NL" sz="1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</a:t>
                </a:r>
                <a:r>
                  <a:rPr lang="nl-NL" sz="10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not</a:t>
                </a:r>
                <a:r>
                  <a:rPr lang="nl-NL" sz="1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nl-NL" sz="10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there</a:t>
                </a:r>
                <a:r>
                  <a:rPr lang="nl-NL" sz="1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nl-NL" sz="10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yet</a:t>
                </a:r>
                <a:endParaRPr lang="nl-NL" sz="1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Rechthoek 49"/>
              <p:cNvSpPr/>
              <p:nvPr/>
            </p:nvSpPr>
            <p:spPr>
              <a:xfrm>
                <a:off x="4324343" y="2547823"/>
                <a:ext cx="733609" cy="5539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nl-NL" sz="10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Make more </a:t>
                </a:r>
                <a:r>
                  <a:rPr lang="nl-NL" sz="10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accessible</a:t>
                </a:r>
                <a:endParaRPr lang="nl-NL" sz="1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4" name="Tekstvak 3"/>
          <p:cNvSpPr txBox="1"/>
          <p:nvPr/>
        </p:nvSpPr>
        <p:spPr>
          <a:xfrm>
            <a:off x="1043636" y="5558077"/>
            <a:ext cx="3857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i="1" dirty="0" err="1" smtClean="0"/>
              <a:t>Composition</a:t>
            </a:r>
            <a:r>
              <a:rPr lang="nl-NL" sz="2800" i="1" dirty="0" smtClean="0"/>
              <a:t> of </a:t>
            </a:r>
            <a:r>
              <a:rPr lang="nl-NL" sz="2800" i="1" dirty="0" err="1" smtClean="0"/>
              <a:t>place</a:t>
            </a:r>
            <a:r>
              <a:rPr lang="nl-NL" sz="2800" i="1" dirty="0" smtClean="0"/>
              <a:t> </a:t>
            </a:r>
            <a:r>
              <a:rPr lang="nl-NL" sz="2800" i="1" dirty="0" err="1" smtClean="0"/>
              <a:t>value</a:t>
            </a:r>
            <a:endParaRPr lang="nl-NL" sz="2800" i="1" dirty="0"/>
          </a:p>
        </p:txBody>
      </p:sp>
      <p:sp>
        <p:nvSpPr>
          <p:cNvPr id="51" name="Tekstvak 50"/>
          <p:cNvSpPr txBox="1"/>
          <p:nvPr/>
        </p:nvSpPr>
        <p:spPr>
          <a:xfrm>
            <a:off x="7445281" y="5547004"/>
            <a:ext cx="29267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i="1" dirty="0" err="1" smtClean="0"/>
              <a:t>Indications</a:t>
            </a:r>
            <a:r>
              <a:rPr lang="nl-NL" sz="2800" i="1" dirty="0" smtClean="0"/>
              <a:t> of action</a:t>
            </a:r>
            <a:endParaRPr lang="nl-NL" sz="2800" i="1" dirty="0"/>
          </a:p>
        </p:txBody>
      </p:sp>
    </p:spTree>
    <p:extLst>
      <p:ext uri="{BB962C8B-B14F-4D97-AF65-F5344CB8AC3E}">
        <p14:creationId xmlns:p14="http://schemas.microsoft.com/office/powerpoint/2010/main" val="3344073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hthoek 9">
            <a:extLst>
              <a:ext uri="{FF2B5EF4-FFF2-40B4-BE49-F238E27FC236}">
                <a16:creationId xmlns:a16="http://schemas.microsoft.com/office/drawing/2014/main" id="{022C3B48-99E5-4B5C-8E49-15C2A9552F4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nl-NL" dirty="0"/>
          </a:p>
        </p:txBody>
      </p:sp>
      <p:sp>
        <p:nvSpPr>
          <p:cNvPr id="12" name="Vrije vorm 10">
            <a:extLst>
              <a:ext uri="{FF2B5EF4-FFF2-40B4-BE49-F238E27FC236}">
                <a16:creationId xmlns:a16="http://schemas.microsoft.com/office/drawing/2014/main" id="{C67B4E51-3288-4A1F-A92C-87C9401EDE7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D3E95A6B-F840-413C-9E78-C33C02FFA46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Titel 2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>
            <a:normAutofit/>
          </a:bodyPr>
          <a:lstStyle/>
          <a:p>
            <a:pPr algn="ctr"/>
            <a:r>
              <a:rPr lang="nl-NL" sz="4400" dirty="0" err="1" smtClean="0"/>
              <a:t>place</a:t>
            </a:r>
            <a:r>
              <a:rPr lang="nl-NL" sz="4400" dirty="0" smtClean="0"/>
              <a:t> </a:t>
            </a:r>
            <a:r>
              <a:rPr lang="nl-NL" sz="4400" dirty="0" err="1" smtClean="0"/>
              <a:t>value</a:t>
            </a:r>
            <a:r>
              <a:rPr lang="nl-NL" sz="4400" dirty="0" smtClean="0"/>
              <a:t> </a:t>
            </a:r>
            <a:r>
              <a:rPr lang="nl-NL" sz="4400" dirty="0" err="1" smtClean="0"/>
              <a:t>identifier</a:t>
            </a:r>
            <a:endParaRPr lang="nl-NL" sz="4000" dirty="0"/>
          </a:p>
        </p:txBody>
      </p:sp>
      <p:pic>
        <p:nvPicPr>
          <p:cNvPr id="32" name="Picture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77" y="1330165"/>
            <a:ext cx="5995098" cy="3894746"/>
          </a:xfrm>
          <a:prstGeom prst="rect">
            <a:avLst/>
          </a:prstGeom>
        </p:spPr>
      </p:pic>
      <p:pic>
        <p:nvPicPr>
          <p:cNvPr id="33" name="Picture 3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04" r="10891"/>
          <a:stretch/>
        </p:blipFill>
        <p:spPr>
          <a:xfrm>
            <a:off x="855027" y="3886708"/>
            <a:ext cx="2467621" cy="2728246"/>
          </a:xfrm>
          <a:prstGeom prst="rect">
            <a:avLst/>
          </a:prstGeom>
        </p:spPr>
      </p:pic>
      <p:pic>
        <p:nvPicPr>
          <p:cNvPr id="34" name="Picture 4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5900" y="1349900"/>
            <a:ext cx="5157410" cy="3918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063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hthoek 9">
            <a:extLst>
              <a:ext uri="{FF2B5EF4-FFF2-40B4-BE49-F238E27FC236}">
                <a16:creationId xmlns:a16="http://schemas.microsoft.com/office/drawing/2014/main" id="{022C3B48-99E5-4B5C-8E49-15C2A9552F4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nl-NL" dirty="0"/>
          </a:p>
        </p:txBody>
      </p:sp>
      <p:sp>
        <p:nvSpPr>
          <p:cNvPr id="12" name="Vrije vorm 10">
            <a:extLst>
              <a:ext uri="{FF2B5EF4-FFF2-40B4-BE49-F238E27FC236}">
                <a16:creationId xmlns:a16="http://schemas.microsoft.com/office/drawing/2014/main" id="{C67B4E51-3288-4A1F-A92C-87C9401EDE7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D3E95A6B-F840-413C-9E78-C33C02FFA46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Titel 2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>
            <a:normAutofit/>
          </a:bodyPr>
          <a:lstStyle/>
          <a:p>
            <a:pPr algn="ctr"/>
            <a:r>
              <a:rPr lang="nl-NL" sz="4400" dirty="0" err="1" smtClean="0"/>
              <a:t>Valued</a:t>
            </a:r>
            <a:r>
              <a:rPr lang="nl-NL" sz="4400" dirty="0" smtClean="0"/>
              <a:t> </a:t>
            </a:r>
            <a:r>
              <a:rPr lang="nl-NL" sz="4400" dirty="0" err="1" smtClean="0"/>
              <a:t>yet</a:t>
            </a:r>
            <a:r>
              <a:rPr lang="nl-NL" sz="4400" dirty="0" smtClean="0"/>
              <a:t> </a:t>
            </a:r>
            <a:r>
              <a:rPr lang="nl-NL" sz="4400" dirty="0" err="1" smtClean="0"/>
              <a:t>unprotected</a:t>
            </a:r>
            <a:r>
              <a:rPr lang="nl-NL" sz="4400" dirty="0" smtClean="0"/>
              <a:t> </a:t>
            </a:r>
            <a:r>
              <a:rPr lang="nl-NL" sz="4400" dirty="0" err="1" smtClean="0"/>
              <a:t>places</a:t>
            </a:r>
            <a:endParaRPr lang="nl-NL" sz="4000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1752" y="3923348"/>
            <a:ext cx="5470756" cy="1740258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76035" y="1356521"/>
            <a:ext cx="9194800" cy="462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427422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307733_TF55916208" id="{76B84056-7B14-4484-8DB9-C921FC5B25AB}" vid="{7211C07A-4035-42E9-812C-6FC12A1403EF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Kennismaken met uw leraar</Template>
  <TotalTime>0</TotalTime>
  <Words>338</Words>
  <Application>Microsoft Office PowerPoint</Application>
  <PresentationFormat>Widescreen</PresentationFormat>
  <Paragraphs>54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Bodoni MT</vt:lpstr>
      <vt:lpstr>Calibri</vt:lpstr>
      <vt:lpstr>Gill Sans MT</vt:lpstr>
      <vt:lpstr>Impact</vt:lpstr>
      <vt:lpstr>Times New Roman</vt:lpstr>
      <vt:lpstr>Badge</vt:lpstr>
      <vt:lpstr>Sustainable landscapes</vt:lpstr>
      <vt:lpstr>PhD in spatial planning:   “Consensus-based added value assessment of integrated transport infrastructural- and spatial development”</vt:lpstr>
      <vt:lpstr>Three dilemma’s:</vt:lpstr>
      <vt:lpstr>Decision-making, then: </vt:lpstr>
      <vt:lpstr>IDC-model (based on Simon, 1960)</vt:lpstr>
      <vt:lpstr>What contributes to added value?</vt:lpstr>
      <vt:lpstr>place value, what?!</vt:lpstr>
      <vt:lpstr>place value identifier</vt:lpstr>
      <vt:lpstr>Valued yet unprotected places</vt:lpstr>
      <vt:lpstr>PowerPoint Presentation</vt:lpstr>
      <vt:lpstr>The ‘added value’ of the PVI</vt:lpstr>
      <vt:lpstr>Questions?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2019-10-31T16:15:15Z</dcterms:created>
  <dcterms:modified xsi:type="dcterms:W3CDTF">2019-12-06T18:44:23Z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v-abdarl@microsoft.com</vt:lpwstr>
  </property>
  <property fmtid="{D5CDD505-2E9C-101B-9397-08002B2CF9AE}" pid="5" name="MSIP_Label_f42aa342-8706-4288-bd11-ebb85995028c_SetDate">
    <vt:lpwstr>2018-08-20T20:27:48.5157603Z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Extended_MSFT_Method">
    <vt:lpwstr>Automatic</vt:lpwstr>
  </property>
  <property fmtid="{D5CDD505-2E9C-101B-9397-08002B2CF9AE}" pid="9" name="Sensitivity">
    <vt:lpwstr>General</vt:lpwstr>
  </property>
</Properties>
</file>