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9"/>
  </p:notesMasterIdLst>
  <p:sldIdLst>
    <p:sldId id="256" r:id="rId3"/>
    <p:sldId id="290" r:id="rId4"/>
    <p:sldId id="349" r:id="rId5"/>
    <p:sldId id="348" r:id="rId6"/>
    <p:sldId id="258" r:id="rId7"/>
    <p:sldId id="350" r:id="rId8"/>
    <p:sldId id="259" r:id="rId9"/>
    <p:sldId id="351" r:id="rId10"/>
    <p:sldId id="352" r:id="rId11"/>
    <p:sldId id="335" r:id="rId12"/>
    <p:sldId id="336" r:id="rId13"/>
    <p:sldId id="337" r:id="rId14"/>
    <p:sldId id="341" r:id="rId15"/>
    <p:sldId id="342" r:id="rId16"/>
    <p:sldId id="353" r:id="rId17"/>
    <p:sldId id="354" r:id="rId18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l-GR" altLang="el-GR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01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52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553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660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066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48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0975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7" y="1418010"/>
            <a:ext cx="8423276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478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88913"/>
            <a:ext cx="2124075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6725" y="188913"/>
            <a:ext cx="6265515" cy="619125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07491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188913"/>
            <a:ext cx="6767513" cy="952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9506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2221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7923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2425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6725" y="1484313"/>
            <a:ext cx="417195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1075" y="1484313"/>
            <a:ext cx="417195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61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23282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3868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3490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7555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1273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9244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88913"/>
            <a:ext cx="2124075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6725" y="188913"/>
            <a:ext cx="6219825" cy="6191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6491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188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6725" y="1484313"/>
            <a:ext cx="417195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1075" y="1484313"/>
            <a:ext cx="417195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210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068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1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1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Documents and Settings\akizos\Local Settings\Temporary Internet Files\Content.IE5\1HZ5K73M\MC900254334[1].wmf"/>
          <p:cNvPicPr>
            <a:picLocks noChangeAspect="1" noChangeArrowheads="1"/>
          </p:cNvPicPr>
          <p:nvPr userDrawn="1"/>
        </p:nvPicPr>
        <p:blipFill>
          <a:blip r:embed="rId2">
            <a:lum bright="74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628775"/>
            <a:ext cx="3167062" cy="396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233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85241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063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45" y="1432168"/>
            <a:ext cx="8229909" cy="4629324"/>
          </a:xfrm>
          <a:prstGeom prst="rect">
            <a:avLst/>
          </a:prstGeom>
        </p:spPr>
      </p:pic>
      <p:sp>
        <p:nvSpPr>
          <p:cNvPr id="1027" name="Rectangle 1"/>
          <p:cNvSpPr>
            <a:spLocks noChangeArrowheads="1"/>
          </p:cNvSpPr>
          <p:nvPr/>
        </p:nvSpPr>
        <p:spPr bwMode="auto">
          <a:xfrm>
            <a:off x="152400" y="116160"/>
            <a:ext cx="8839200" cy="6562546"/>
          </a:xfrm>
          <a:prstGeom prst="rect">
            <a:avLst/>
          </a:prstGeom>
          <a:solidFill>
            <a:srgbClr val="FFFFFF">
              <a:alpha val="69804"/>
            </a:srgbClr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l-GR" altLang="el-GR" dirty="0"/>
          </a:p>
        </p:txBody>
      </p:sp>
      <p:sp>
        <p:nvSpPr>
          <p:cNvPr id="1028" name="Line 2"/>
          <p:cNvSpPr>
            <a:spLocks noChangeShapeType="1"/>
          </p:cNvSpPr>
          <p:nvPr/>
        </p:nvSpPr>
        <p:spPr bwMode="auto">
          <a:xfrm>
            <a:off x="152400" y="1219200"/>
            <a:ext cx="8839200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51050" y="188913"/>
            <a:ext cx="6767513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 dirty="0" smtClean="0"/>
              <a:t>Click to edit the title text format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61" y="1333401"/>
            <a:ext cx="8529602" cy="38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 dirty="0" smtClean="0"/>
              <a:t>Click to edit the outline text format</a:t>
            </a:r>
          </a:p>
          <a:p>
            <a:pPr lvl="1"/>
            <a:r>
              <a:rPr lang="en-GB" altLang="el-GR" dirty="0" smtClean="0"/>
              <a:t>Second Outline Level</a:t>
            </a:r>
          </a:p>
          <a:p>
            <a:pPr lvl="2"/>
            <a:r>
              <a:rPr lang="en-GB" altLang="el-GR" dirty="0" smtClean="0"/>
              <a:t>Third Outline Level</a:t>
            </a:r>
          </a:p>
          <a:p>
            <a:pPr lvl="3"/>
            <a:r>
              <a:rPr lang="en-GB" altLang="el-GR" dirty="0" smtClean="0"/>
              <a:t>Fourth Outline Level</a:t>
            </a:r>
          </a:p>
          <a:p>
            <a:pPr lvl="4"/>
            <a:r>
              <a:rPr lang="en-GB" altLang="el-GR" dirty="0" smtClean="0"/>
              <a:t>Fifth Outline Level</a:t>
            </a:r>
          </a:p>
          <a:p>
            <a:pPr lvl="4"/>
            <a:r>
              <a:rPr lang="en-GB" altLang="el-GR" dirty="0" smtClean="0"/>
              <a:t>Sixth Outline Level</a:t>
            </a:r>
          </a:p>
          <a:p>
            <a:pPr lvl="4"/>
            <a:r>
              <a:rPr lang="en-GB" altLang="el-GR" dirty="0" smtClean="0"/>
              <a:t>Seventh Outline Level</a:t>
            </a: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231775"/>
            <a:ext cx="515938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273633" y="721807"/>
            <a:ext cx="1656184" cy="41549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 of the Aegean</a:t>
            </a:r>
            <a:endParaRPr lang="el-GR" sz="1050" b="1" i="1" baseline="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050" b="1" i="1" baseline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Department of Geography</a:t>
            </a:r>
            <a:endParaRPr lang="el-GR" sz="1050" b="1" i="1" baseline="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78" r:id="rId8"/>
    <p:sldLayoutId id="2147483862" r:id="rId9"/>
    <p:sldLayoutId id="2147483863" r:id="rId10"/>
    <p:sldLayoutId id="2147483864" r:id="rId11"/>
    <p:sldLayoutId id="2147483865" r:id="rId12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Εικόνα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636713"/>
            <a:ext cx="3170237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179388" y="115888"/>
            <a:ext cx="8839200" cy="6553200"/>
          </a:xfrm>
          <a:prstGeom prst="rect">
            <a:avLst/>
          </a:prstGeom>
          <a:solidFill>
            <a:srgbClr val="FFC000">
              <a:alpha val="45882"/>
            </a:srgbClr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l-GR" altLang="el-GR" dirty="0"/>
          </a:p>
        </p:txBody>
      </p:sp>
      <p:sp>
        <p:nvSpPr>
          <p:cNvPr id="2052" name="Line 2"/>
          <p:cNvSpPr>
            <a:spLocks noChangeShapeType="1"/>
          </p:cNvSpPr>
          <p:nvPr/>
        </p:nvSpPr>
        <p:spPr bwMode="auto">
          <a:xfrm>
            <a:off x="152400" y="1219200"/>
            <a:ext cx="8839200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227013"/>
            <a:ext cx="51593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665163"/>
            <a:ext cx="185896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227013"/>
            <a:ext cx="51593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23838" y="700088"/>
            <a:ext cx="1827212" cy="396875"/>
          </a:xfrm>
          <a:prstGeom prst="rect">
            <a:avLst/>
          </a:prstGeom>
          <a:solidFill>
            <a:srgbClr val="FFC000">
              <a:alpha val="17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6000" tIns="0" rIns="3600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l-GR" altLang="el-GR" sz="900" b="1" i="1" dirty="0" smtClean="0">
                <a:latin typeface="Palatino Linotype" pitchFamily="16" charset="0"/>
              </a:rPr>
              <a:t>Department of Geography University of the Aegean</a:t>
            </a:r>
          </a:p>
          <a:p>
            <a:pPr algn="ctr" eaLnBrk="1" hangingPunct="1">
              <a:buSzPct val="100000"/>
              <a:defRPr/>
            </a:pPr>
            <a:r>
              <a:rPr lang="el-GR" altLang="el-GR" sz="800" b="1" i="1" dirty="0" smtClean="0">
                <a:latin typeface="Palatino Linotype" pitchFamily="16" charset="0"/>
              </a:rPr>
              <a:t>https://geography.aegean.gr/index.php 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51050" y="188913"/>
            <a:ext cx="6767513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 smtClean="0"/>
              <a:t>Click to edit the title text format</a:t>
            </a:r>
          </a:p>
        </p:txBody>
      </p:sp>
      <p:sp>
        <p:nvSpPr>
          <p:cNvPr id="205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411288"/>
            <a:ext cx="84963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 smtClean="0"/>
              <a:t>Click to edit the outline text format</a:t>
            </a:r>
          </a:p>
          <a:p>
            <a:pPr lvl="1"/>
            <a:r>
              <a:rPr lang="en-GB" altLang="el-GR" smtClean="0"/>
              <a:t>Second Outline Level</a:t>
            </a:r>
          </a:p>
          <a:p>
            <a:pPr lvl="2"/>
            <a:r>
              <a:rPr lang="en-GB" altLang="el-GR" smtClean="0"/>
              <a:t>Third Outline Level</a:t>
            </a:r>
          </a:p>
          <a:p>
            <a:pPr lvl="3"/>
            <a:r>
              <a:rPr lang="en-GB" altLang="el-GR" smtClean="0"/>
              <a:t>Fourth Outline Level</a:t>
            </a:r>
          </a:p>
          <a:p>
            <a:pPr lvl="4"/>
            <a:r>
              <a:rPr lang="en-GB" altLang="el-GR" smtClean="0"/>
              <a:t>Fifth Outline Level</a:t>
            </a:r>
          </a:p>
          <a:p>
            <a:pPr lvl="4"/>
            <a:r>
              <a:rPr lang="en-GB" altLang="el-GR" smtClean="0"/>
              <a:t>Sixth Outline Level</a:t>
            </a:r>
          </a:p>
          <a:p>
            <a:pPr lvl="4"/>
            <a:r>
              <a:rPr lang="en-GB" altLang="el-GR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Palatino Linotype" pitchFamily="16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19138" y="5589588"/>
            <a:ext cx="7705725" cy="771525"/>
          </a:xfrm>
          <a:prstGeom prst="rect">
            <a:avLst/>
          </a:prstGeom>
          <a:noFill/>
          <a:ln w="50760" cap="sq">
            <a:noFill/>
            <a:prstDash val="sysDot"/>
            <a:miter lim="800000"/>
            <a:headEnd/>
            <a:tailEnd/>
          </a:ln>
          <a:effectLst>
            <a:outerShdw dist="17819" dir="189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el-GR" sz="4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6" charset="0"/>
              </a:rPr>
              <a:t>Thanasis</a:t>
            </a:r>
            <a:r>
              <a:rPr lang="en-US" altLang="el-GR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6" charset="0"/>
              </a:rPr>
              <a:t> Kizos</a:t>
            </a:r>
            <a:endParaRPr lang="el-GR" altLang="el-GR" sz="4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6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5536" y="1484784"/>
            <a:ext cx="8352928" cy="3816350"/>
          </a:xfrm>
          <a:prstGeom prst="roundRect">
            <a:avLst/>
          </a:prstGeom>
          <a:solidFill>
            <a:srgbClr val="BBBBD1">
              <a:alpha val="50000"/>
            </a:srgbClr>
          </a:solidFill>
          <a:ln w="63360" cap="sq">
            <a:noFill/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el-GR" sz="4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Palatino Linotype" pitchFamily="16" charset="0"/>
              </a:rPr>
              <a:t>Sustainable Landscapes Research </a:t>
            </a:r>
            <a:r>
              <a:rPr lang="en-US" altLang="el-GR" sz="4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Palatino Linotype" pitchFamily="16" charset="0"/>
              </a:rPr>
              <a:t>Seminar:</a:t>
            </a:r>
          </a:p>
          <a:p>
            <a:pPr algn="ctr" eaLnBrk="1" hangingPunct="1">
              <a:buSzPct val="100000"/>
              <a:defRPr/>
            </a:pPr>
            <a:endParaRPr lang="en-US" altLang="el-GR" sz="4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Palatino Linotype" pitchFamily="16" charset="0"/>
            </a:endParaRPr>
          </a:p>
          <a:p>
            <a:pPr algn="ctr" eaLnBrk="1" hangingPunct="1">
              <a:buSzPct val="100000"/>
              <a:defRPr/>
            </a:pPr>
            <a:r>
              <a:rPr lang="en-US" altLang="el-GR" sz="4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Palatino Linotype" pitchFamily="16" charset="0"/>
              </a:rPr>
              <a:t>Actors, Drivers and Landscape change</a:t>
            </a:r>
            <a:endParaRPr lang="el-GR" altLang="el-GR" sz="4400" b="1" i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Palatino Linotype" pitchFamily="16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2555875" y="282575"/>
            <a:ext cx="504190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l-GR" sz="2400" b="1" i="1" dirty="0" smtClean="0"/>
              <a:t>Department of Geography</a:t>
            </a:r>
            <a:endParaRPr lang="el-GR" altLang="el-GR" sz="2400" b="1" i="1" dirty="0"/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l-GR" sz="2400" b="1" i="1" dirty="0" smtClean="0"/>
              <a:t>University of the Aegean</a:t>
            </a:r>
            <a:endParaRPr lang="el-GR" altLang="el-GR" sz="2400" b="1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>
                <a:latin typeface="+mj-lt"/>
              </a:rPr>
              <a:t>Meta-analysis of landscape change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6725" y="1484313"/>
            <a:ext cx="8497888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Research </a:t>
            </a:r>
            <a:r>
              <a:rPr lang="en-US" altLang="el-GR" sz="1800" dirty="0">
                <a:latin typeface="+mn-lt"/>
              </a:rPr>
              <a:t>on landscape change drivers is diverse, </a:t>
            </a:r>
            <a:r>
              <a:rPr lang="en-US" altLang="el-GR" sz="1800" dirty="0" smtClean="0">
                <a:latin typeface="+mn-lt"/>
              </a:rPr>
              <a:t>covering multiple </a:t>
            </a:r>
            <a:r>
              <a:rPr lang="en-US" altLang="el-GR" sz="1800" dirty="0">
                <a:latin typeface="+mn-lt"/>
              </a:rPr>
              <a:t>disciplines, methods, as well as spatial and </a:t>
            </a:r>
            <a:r>
              <a:rPr lang="en-US" altLang="el-GR" sz="1800" dirty="0" smtClean="0">
                <a:latin typeface="+mn-lt"/>
              </a:rPr>
              <a:t>temporal scales</a:t>
            </a:r>
            <a:r>
              <a:rPr lang="el-GR" altLang="el-GR" sz="1800" dirty="0" smtClean="0">
                <a:latin typeface="+mn-lt"/>
              </a:rPr>
              <a:t>;</a:t>
            </a:r>
            <a:endParaRPr lang="en-US" altLang="el-GR" sz="1800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>
                <a:latin typeface="+mn-lt"/>
              </a:rPr>
              <a:t>R</a:t>
            </a:r>
            <a:r>
              <a:rPr lang="en-US" altLang="el-GR" sz="1800" dirty="0" smtClean="0">
                <a:latin typeface="+mn-lt"/>
              </a:rPr>
              <a:t>esearch tendencies: neglect </a:t>
            </a:r>
            <a:r>
              <a:rPr lang="en-US" altLang="el-GR" sz="1800" dirty="0">
                <a:latin typeface="+mn-lt"/>
              </a:rPr>
              <a:t>of remote and </a:t>
            </a:r>
            <a:r>
              <a:rPr lang="en-US" altLang="el-GR" sz="1800" dirty="0" smtClean="0">
                <a:latin typeface="+mn-lt"/>
              </a:rPr>
              <a:t>economically marginal </a:t>
            </a:r>
            <a:r>
              <a:rPr lang="en-US" altLang="el-GR" sz="1800" dirty="0">
                <a:latin typeface="+mn-lt"/>
              </a:rPr>
              <a:t>areas, </a:t>
            </a:r>
            <a:r>
              <a:rPr lang="en-US" altLang="el-GR" sz="1800" dirty="0" smtClean="0">
                <a:latin typeface="+mn-lt"/>
              </a:rPr>
              <a:t>focus </a:t>
            </a:r>
            <a:r>
              <a:rPr lang="en-US" altLang="el-GR" sz="1800" dirty="0">
                <a:latin typeface="+mn-lt"/>
              </a:rPr>
              <a:t>on urban and </a:t>
            </a:r>
            <a:r>
              <a:rPr lang="en-US" altLang="el-GR" sz="1800" dirty="0" err="1" smtClean="0">
                <a:latin typeface="+mn-lt"/>
              </a:rPr>
              <a:t>peri</a:t>
            </a:r>
            <a:r>
              <a:rPr lang="en-US" altLang="el-GR" sz="1800" dirty="0" smtClean="0">
                <a:latin typeface="+mn-lt"/>
              </a:rPr>
              <a:t>-urban, fewer studies on landscape stability- persistence;</a:t>
            </a:r>
          </a:p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Land </a:t>
            </a:r>
            <a:r>
              <a:rPr lang="en-US" altLang="el-GR" sz="1800" dirty="0">
                <a:latin typeface="+mn-lt"/>
              </a:rPr>
              <a:t>abandonment is the most prominent among </a:t>
            </a:r>
            <a:r>
              <a:rPr lang="en-US" altLang="el-GR" sz="1800" dirty="0" smtClean="0">
                <a:latin typeface="+mn-lt"/>
              </a:rPr>
              <a:t>multiple proximate </a:t>
            </a:r>
            <a:r>
              <a:rPr lang="en-US" altLang="el-GR" sz="1800" dirty="0">
                <a:latin typeface="+mn-lt"/>
              </a:rPr>
              <a:t>drivers of landscape change in </a:t>
            </a:r>
            <a:r>
              <a:rPr lang="en-US" altLang="el-GR" sz="1800" dirty="0" smtClean="0">
                <a:latin typeface="+mn-lt"/>
              </a:rPr>
              <a:t>Europe, </a:t>
            </a:r>
            <a:r>
              <a:rPr lang="en-US" altLang="el-GR" sz="1800" dirty="0">
                <a:latin typeface="+mn-lt"/>
              </a:rPr>
              <a:t>in particular in </a:t>
            </a:r>
            <a:r>
              <a:rPr lang="en-US" altLang="el-GR" sz="1800" dirty="0" smtClean="0">
                <a:latin typeface="+mn-lt"/>
              </a:rPr>
              <a:t>the Mediterranean and Eastern Europe; </a:t>
            </a:r>
          </a:p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Combinations </a:t>
            </a:r>
            <a:r>
              <a:rPr lang="en-US" altLang="el-GR" sz="1800" dirty="0">
                <a:latin typeface="+mn-lt"/>
              </a:rPr>
              <a:t>of underlying drivers are </a:t>
            </a:r>
            <a:r>
              <a:rPr lang="en-US" altLang="el-GR" sz="1800" dirty="0" smtClean="0">
                <a:latin typeface="+mn-lt"/>
              </a:rPr>
              <a:t>determining landscape </a:t>
            </a:r>
            <a:r>
              <a:rPr lang="en-US" altLang="el-GR" sz="1800" dirty="0">
                <a:latin typeface="+mn-lt"/>
              </a:rPr>
              <a:t>change, rather than single key </a:t>
            </a:r>
            <a:r>
              <a:rPr lang="en-US" altLang="el-GR" sz="1800" dirty="0" smtClean="0">
                <a:latin typeface="+mn-lt"/>
              </a:rPr>
              <a:t>drivers. </a:t>
            </a:r>
          </a:p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The </a:t>
            </a:r>
            <a:r>
              <a:rPr lang="en-US" altLang="el-GR" sz="1800" dirty="0">
                <a:latin typeface="+mn-lt"/>
              </a:rPr>
              <a:t>way </a:t>
            </a:r>
            <a:r>
              <a:rPr lang="en-US" altLang="el-GR" sz="1800" dirty="0" smtClean="0">
                <a:latin typeface="+mn-lt"/>
              </a:rPr>
              <a:t>forward: expansion </a:t>
            </a:r>
            <a:r>
              <a:rPr lang="en-US" altLang="el-GR" sz="1800" dirty="0">
                <a:latin typeface="+mn-lt"/>
              </a:rPr>
              <a:t>of </a:t>
            </a:r>
            <a:r>
              <a:rPr lang="en-US" altLang="el-GR" sz="1800" dirty="0" smtClean="0">
                <a:latin typeface="+mn-lt"/>
              </a:rPr>
              <a:t>scope </a:t>
            </a:r>
            <a:r>
              <a:rPr lang="en-US" altLang="el-GR" sz="1800" dirty="0">
                <a:latin typeface="+mn-lt"/>
              </a:rPr>
              <a:t>of </a:t>
            </a:r>
            <a:r>
              <a:rPr lang="en-US" altLang="el-GR" sz="1800" dirty="0" smtClean="0">
                <a:latin typeface="+mn-lt"/>
              </a:rPr>
              <a:t>studies; improvement of conceptual </a:t>
            </a:r>
            <a:r>
              <a:rPr lang="en-US" altLang="el-GR" sz="1800" dirty="0">
                <a:latin typeface="+mn-lt"/>
              </a:rPr>
              <a:t>clarity </a:t>
            </a:r>
            <a:r>
              <a:rPr lang="en-US" altLang="el-GR" sz="1800" dirty="0" smtClean="0">
                <a:latin typeface="+mn-lt"/>
              </a:rPr>
              <a:t>of role and identification </a:t>
            </a:r>
            <a:r>
              <a:rPr lang="en-US" altLang="el-GR" sz="1800" dirty="0">
                <a:latin typeface="+mn-lt"/>
              </a:rPr>
              <a:t>of actors vs. driving </a:t>
            </a:r>
            <a:r>
              <a:rPr lang="en-US" altLang="el-GR" sz="1800" dirty="0" smtClean="0">
                <a:latin typeface="+mn-lt"/>
              </a:rPr>
              <a:t>forces; more </a:t>
            </a:r>
            <a:r>
              <a:rPr lang="en-US" altLang="el-GR" sz="1800" dirty="0">
                <a:latin typeface="+mn-lt"/>
              </a:rPr>
              <a:t>robust tools and methods to </a:t>
            </a:r>
            <a:r>
              <a:rPr lang="en-US" altLang="el-GR" sz="1800" dirty="0" smtClean="0">
                <a:latin typeface="+mn-lt"/>
              </a:rPr>
              <a:t>quantitatively </a:t>
            </a:r>
            <a:r>
              <a:rPr lang="en-US" altLang="el-GR" sz="1800" dirty="0">
                <a:latin typeface="+mn-lt"/>
              </a:rPr>
              <a:t>assess </a:t>
            </a:r>
            <a:r>
              <a:rPr lang="en-US" altLang="el-GR" sz="1800" dirty="0" err="1" smtClean="0">
                <a:latin typeface="+mn-lt"/>
              </a:rPr>
              <a:t>causalityof</a:t>
            </a:r>
            <a:r>
              <a:rPr lang="en-US" altLang="el-GR" sz="1800" dirty="0" smtClean="0">
                <a:latin typeface="+mn-lt"/>
              </a:rPr>
              <a:t> </a:t>
            </a:r>
            <a:r>
              <a:rPr lang="en-US" altLang="el-GR" sz="1800" dirty="0">
                <a:latin typeface="+mn-lt"/>
              </a:rPr>
              <a:t>landscape </a:t>
            </a:r>
            <a:r>
              <a:rPr lang="en-US" altLang="el-GR" sz="1800" dirty="0" smtClean="0">
                <a:latin typeface="+mn-lt"/>
              </a:rPr>
              <a:t>change;</a:t>
            </a:r>
            <a:r>
              <a:rPr lang="el-GR" altLang="el-GR" sz="1800" dirty="0" smtClean="0">
                <a:latin typeface="+mn-lt"/>
              </a:rPr>
              <a:t> </a:t>
            </a:r>
            <a:r>
              <a:rPr lang="en-US" altLang="el-GR" sz="1800" dirty="0" smtClean="0">
                <a:latin typeface="+mn-lt"/>
              </a:rPr>
              <a:t>design </a:t>
            </a:r>
            <a:r>
              <a:rPr lang="en-US" altLang="el-GR" sz="1800" dirty="0">
                <a:latin typeface="+mn-lt"/>
              </a:rPr>
              <a:t>of multi-scale </a:t>
            </a:r>
            <a:r>
              <a:rPr lang="en-US" altLang="el-GR" sz="1800" dirty="0" smtClean="0">
                <a:latin typeface="+mn-lt"/>
              </a:rPr>
              <a:t>studies</a:t>
            </a:r>
            <a:endParaRPr lang="el-GR" altLang="el-GR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1996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 err="1">
                <a:latin typeface="+mj-lt"/>
              </a:rPr>
              <a:t>Biocultural</a:t>
            </a:r>
            <a:r>
              <a:rPr lang="en-US" altLang="el-GR" sz="3200" b="1" dirty="0">
                <a:latin typeface="+mj-lt"/>
              </a:rPr>
              <a:t> diversity in landscapes and “place-based food networks”</a:t>
            </a:r>
            <a:endParaRPr lang="en-US" altLang="el-GR" sz="3200" b="1" dirty="0">
              <a:latin typeface="+mj-lt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6725" y="1484313"/>
            <a:ext cx="8497888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b="1" u="sng" dirty="0" smtClean="0">
                <a:latin typeface="+mn-lt"/>
              </a:rPr>
              <a:t>Landscape as a place of production</a:t>
            </a:r>
            <a:endParaRPr lang="en-GB" altLang="el-GR" sz="1800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>
                <a:latin typeface="+mn-lt"/>
              </a:rPr>
              <a:t>Place-based food </a:t>
            </a:r>
            <a:r>
              <a:rPr lang="en-US" altLang="el-GR" sz="1800" dirty="0" smtClean="0">
                <a:latin typeface="+mn-lt"/>
              </a:rPr>
              <a:t>networks: networks </a:t>
            </a:r>
            <a:r>
              <a:rPr lang="en-US" altLang="el-GR" sz="1800" dirty="0">
                <a:latin typeface="+mn-lt"/>
              </a:rPr>
              <a:t>of producers, consumers</a:t>
            </a:r>
            <a:r>
              <a:rPr lang="en-US" altLang="el-GR" sz="1800" dirty="0" smtClean="0">
                <a:latin typeface="+mn-lt"/>
              </a:rPr>
              <a:t>, and </a:t>
            </a:r>
            <a:r>
              <a:rPr lang="en-US" altLang="el-GR" sz="1800" dirty="0">
                <a:latin typeface="+mn-lt"/>
              </a:rPr>
              <a:t>other actors that embody alternatives to the </a:t>
            </a:r>
            <a:r>
              <a:rPr lang="en-US" altLang="el-GR" sz="1800" dirty="0" smtClean="0">
                <a:latin typeface="+mn-lt"/>
              </a:rPr>
              <a:t>more standardized </a:t>
            </a:r>
            <a:r>
              <a:rPr lang="en-US" altLang="el-GR" sz="1800" dirty="0">
                <a:latin typeface="+mn-lt"/>
              </a:rPr>
              <a:t>industrial mode of food </a:t>
            </a:r>
            <a:r>
              <a:rPr lang="en-US" altLang="el-GR" sz="1800" dirty="0" smtClean="0">
                <a:latin typeface="+mn-lt"/>
              </a:rPr>
              <a:t>supply. Developed as a response </a:t>
            </a:r>
            <a:r>
              <a:rPr lang="en-US" altLang="el-GR" sz="1800" dirty="0">
                <a:latin typeface="+mn-lt"/>
              </a:rPr>
              <a:t>to the expansion of globalized </a:t>
            </a:r>
            <a:r>
              <a:rPr lang="en-US" altLang="el-GR" sz="1800" dirty="0" err="1">
                <a:latin typeface="+mn-lt"/>
              </a:rPr>
              <a:t>agri</a:t>
            </a:r>
            <a:r>
              <a:rPr lang="en-US" altLang="el-GR" sz="1800" dirty="0">
                <a:latin typeface="+mn-lt"/>
              </a:rPr>
              <a:t>-food </a:t>
            </a:r>
            <a:r>
              <a:rPr lang="en-US" altLang="el-GR" sz="1800" dirty="0" smtClean="0">
                <a:latin typeface="+mn-lt"/>
              </a:rPr>
              <a:t>supply chains that increase distance between consumption of food and the </a:t>
            </a:r>
            <a:r>
              <a:rPr lang="en-US" altLang="el-GR" sz="1800" dirty="0">
                <a:latin typeface="+mn-lt"/>
              </a:rPr>
              <a:t>landscapes </a:t>
            </a:r>
            <a:r>
              <a:rPr lang="en-US" altLang="el-GR" sz="1800" dirty="0" smtClean="0">
                <a:latin typeface="+mn-lt"/>
              </a:rPr>
              <a:t>of food </a:t>
            </a:r>
            <a:r>
              <a:rPr lang="en-US" altLang="el-GR" sz="1800" dirty="0">
                <a:latin typeface="+mn-lt"/>
              </a:rPr>
              <a:t>production</a:t>
            </a:r>
            <a:r>
              <a:rPr lang="en-US" altLang="el-GR" sz="1800" dirty="0" smtClean="0">
                <a:latin typeface="+mn-lt"/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err="1" smtClean="0">
                <a:latin typeface="+mn-lt"/>
              </a:rPr>
              <a:t>Biocultural</a:t>
            </a:r>
            <a:r>
              <a:rPr lang="en-US" altLang="el-GR" sz="1800" dirty="0" smtClean="0">
                <a:latin typeface="+mn-lt"/>
              </a:rPr>
              <a:t> diversity: ‘‘conservation actions </a:t>
            </a:r>
            <a:r>
              <a:rPr lang="en-US" altLang="el-GR" sz="1800" dirty="0">
                <a:latin typeface="+mn-lt"/>
              </a:rPr>
              <a:t>made in the service of sustaining the </a:t>
            </a:r>
            <a:r>
              <a:rPr lang="en-US" altLang="el-GR" sz="1800" dirty="0" smtClean="0">
                <a:latin typeface="+mn-lt"/>
              </a:rPr>
              <a:t>biophysical and </a:t>
            </a:r>
            <a:r>
              <a:rPr lang="en-US" altLang="el-GR" sz="1800" dirty="0">
                <a:latin typeface="+mn-lt"/>
              </a:rPr>
              <a:t>socio-cultural components of dynamic</a:t>
            </a:r>
            <a:r>
              <a:rPr lang="en-US" altLang="el-GR" sz="1800" dirty="0" smtClean="0">
                <a:latin typeface="+mn-lt"/>
              </a:rPr>
              <a:t>, interacting</a:t>
            </a:r>
            <a:r>
              <a:rPr lang="en-US" altLang="el-GR" sz="1800" dirty="0">
                <a:latin typeface="+mn-lt"/>
              </a:rPr>
              <a:t>, and interdependent social–ecological systems</a:t>
            </a:r>
            <a:r>
              <a:rPr lang="en-US" altLang="el-GR" sz="1800" dirty="0" smtClean="0">
                <a:latin typeface="+mn-lt"/>
              </a:rPr>
              <a:t>’’. It involves </a:t>
            </a:r>
            <a:r>
              <a:rPr lang="en-US" altLang="el-GR" sz="1800" dirty="0">
                <a:latin typeface="+mn-lt"/>
              </a:rPr>
              <a:t>the ‘‘diversity of life in all </a:t>
            </a:r>
            <a:r>
              <a:rPr lang="en-US" altLang="el-GR" sz="1800" dirty="0" smtClean="0">
                <a:latin typeface="+mn-lt"/>
              </a:rPr>
              <a:t>its manifestations—biological</a:t>
            </a:r>
            <a:r>
              <a:rPr lang="en-US" altLang="el-GR" sz="1800" dirty="0">
                <a:latin typeface="+mn-lt"/>
              </a:rPr>
              <a:t>, cultural, and </a:t>
            </a:r>
            <a:r>
              <a:rPr lang="en-US" altLang="el-GR" sz="1800" dirty="0" smtClean="0">
                <a:latin typeface="+mn-lt"/>
              </a:rPr>
              <a:t>linguistic—which are </a:t>
            </a:r>
            <a:r>
              <a:rPr lang="en-US" altLang="el-GR" sz="1800" dirty="0">
                <a:latin typeface="+mn-lt"/>
              </a:rPr>
              <a:t>interrelated (and likely co-evolved) within a </a:t>
            </a:r>
            <a:r>
              <a:rPr lang="en-US" altLang="el-GR" sz="1800" dirty="0" smtClean="0">
                <a:latin typeface="+mn-lt"/>
              </a:rPr>
              <a:t>complex socio-ecological </a:t>
            </a:r>
            <a:r>
              <a:rPr lang="en-US" altLang="el-GR" sz="1800" dirty="0">
                <a:latin typeface="+mn-lt"/>
              </a:rPr>
              <a:t>system’’ (</a:t>
            </a:r>
            <a:r>
              <a:rPr lang="en-US" altLang="el-GR" sz="1800" dirty="0" err="1">
                <a:latin typeface="+mn-lt"/>
              </a:rPr>
              <a:t>Buizer</a:t>
            </a:r>
            <a:r>
              <a:rPr lang="en-US" altLang="el-GR" sz="1800" dirty="0">
                <a:latin typeface="+mn-lt"/>
              </a:rPr>
              <a:t> et al. 2016, p. 4). </a:t>
            </a:r>
            <a:endParaRPr lang="en-US" altLang="el-GR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73042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 err="1">
                <a:latin typeface="+mj-lt"/>
              </a:rPr>
              <a:t>Biocultural</a:t>
            </a:r>
            <a:r>
              <a:rPr lang="en-US" altLang="el-GR" sz="3200" b="1" dirty="0">
                <a:latin typeface="+mj-lt"/>
              </a:rPr>
              <a:t> diversity in landscapes and “place-based food networks</a:t>
            </a:r>
            <a:r>
              <a:rPr lang="en-US" altLang="el-GR" sz="3200" b="1" dirty="0" smtClean="0">
                <a:latin typeface="+mj-lt"/>
              </a:rPr>
              <a:t>” II</a:t>
            </a:r>
            <a:endParaRPr lang="en-US" altLang="el-GR" sz="3200" b="1" dirty="0">
              <a:latin typeface="+mj-lt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39293" y="1283145"/>
            <a:ext cx="8497888" cy="236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>
                <a:latin typeface="+mn-lt"/>
              </a:rPr>
              <a:t>Links between place-based food networks and landscapes through </a:t>
            </a:r>
            <a:r>
              <a:rPr lang="en-US" altLang="el-GR" sz="1800" dirty="0" err="1">
                <a:latin typeface="+mn-lt"/>
              </a:rPr>
              <a:t>biocultural</a:t>
            </a:r>
            <a:r>
              <a:rPr lang="en-US" altLang="el-GR" sz="1800" dirty="0">
                <a:latin typeface="+mn-lt"/>
              </a:rPr>
              <a:t> </a:t>
            </a:r>
            <a:r>
              <a:rPr lang="en-US" altLang="el-GR" sz="1800" dirty="0" smtClean="0">
                <a:latin typeface="+mn-lt"/>
              </a:rPr>
              <a:t>diversity: 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(</a:t>
            </a:r>
            <a:r>
              <a:rPr lang="en-US" altLang="el-GR" sz="1800" dirty="0">
                <a:latin typeface="+mn-lt"/>
              </a:rPr>
              <a:t>a) producer–consumer </a:t>
            </a:r>
            <a:r>
              <a:rPr lang="en-US" altLang="el-GR" sz="1800" dirty="0" smtClean="0">
                <a:latin typeface="+mn-lt"/>
              </a:rPr>
              <a:t>relationships: </a:t>
            </a:r>
            <a:r>
              <a:rPr lang="en-US" altLang="el-GR" sz="1800" dirty="0">
                <a:latin typeface="+mn-lt"/>
              </a:rPr>
              <a:t>from ‘‘Prosumers’’ to conventional </a:t>
            </a:r>
            <a:r>
              <a:rPr lang="en-US" altLang="el-GR" sz="1800" dirty="0" smtClean="0">
                <a:latin typeface="+mn-lt"/>
              </a:rPr>
              <a:t>chains; 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(</a:t>
            </a:r>
            <a:r>
              <a:rPr lang="en-US" altLang="el-GR" sz="1800" dirty="0">
                <a:latin typeface="+mn-lt"/>
              </a:rPr>
              <a:t>b) places of and flows between production and consumption (geographical and symbolic distance between production and consumption); and </a:t>
            </a:r>
            <a:endParaRPr lang="en-US" altLang="el-GR" sz="1800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Palatino Linotype" pitchFamily="16" charset="0"/>
              <a:buChar char="•"/>
              <a:defRPr/>
            </a:pPr>
            <a:r>
              <a:rPr lang="en-US" altLang="el-GR" sz="1800" dirty="0" smtClean="0">
                <a:latin typeface="+mn-lt"/>
              </a:rPr>
              <a:t>(</a:t>
            </a:r>
            <a:r>
              <a:rPr lang="en-US" altLang="el-GR" sz="1800" dirty="0">
                <a:latin typeface="+mn-lt"/>
              </a:rPr>
              <a:t>c) landscape outcomes (multiple social–ecological impacts of place-based food networks in landscapes). 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53" y="4329579"/>
            <a:ext cx="8009763" cy="252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192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Tx/>
            </a:pPr>
            <a:r>
              <a:rPr lang="en-US" altLang="el-GR" dirty="0" err="1"/>
              <a:t>Biocultural</a:t>
            </a:r>
            <a:r>
              <a:rPr lang="en-US" altLang="el-GR" dirty="0"/>
              <a:t> diversity in landscapes and “place-based food networks</a:t>
            </a:r>
            <a:r>
              <a:rPr lang="en-US" altLang="el-GR" dirty="0" smtClean="0"/>
              <a:t>” III</a:t>
            </a:r>
            <a:endParaRPr lang="en-US" altLang="el-GR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61" y="1534568"/>
            <a:ext cx="8556534" cy="420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9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Landscapes?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88961" y="1333400"/>
            <a:ext cx="8529602" cy="4903911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Is the term “landscape” useful anymore? Too many dimensions, too many scales, too many research approaches?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Is the term “sustainable” useful anymore? How can be bridge the gap between different socio-ecological systems and their needs? </a:t>
            </a:r>
          </a:p>
        </p:txBody>
      </p:sp>
    </p:spTree>
    <p:extLst>
      <p:ext uri="{BB962C8B-B14F-4D97-AF65-F5344CB8AC3E}">
        <p14:creationId xmlns:p14="http://schemas.microsoft.com/office/powerpoint/2010/main" val="16290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Landscapes?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88961" y="1333400"/>
            <a:ext cx="8529602" cy="490391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My feeling: Landscape is useful exactly because it is complex and incorporates quantities and qualities, “objective” and “subjective” dimensions, different scales, different “stakes” and stakeholders.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Change and persistence very important: we need to find ways and approaches that can encompass different scales and types of data, different conceptual models.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51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07" y="1423024"/>
            <a:ext cx="8229909" cy="462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5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88961" y="1333400"/>
            <a:ext cx="8529602" cy="4903911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l-GR" dirty="0" smtClean="0"/>
              <a:t>3 </a:t>
            </a:r>
            <a:r>
              <a:rPr lang="en-US" dirty="0" smtClean="0"/>
              <a:t>parts – 3 papers</a:t>
            </a:r>
            <a:r>
              <a:rPr lang="el-GR" dirty="0" smtClean="0"/>
              <a:t>:</a:t>
            </a:r>
            <a:endParaRPr lang="el-GR" dirty="0" smtClean="0"/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l-GR" dirty="0" smtClean="0"/>
              <a:t>(</a:t>
            </a:r>
            <a:r>
              <a:rPr lang="en-US" dirty="0" smtClean="0"/>
              <a:t>a</a:t>
            </a:r>
            <a:r>
              <a:rPr lang="el-GR" dirty="0" smtClean="0"/>
              <a:t>) </a:t>
            </a:r>
            <a:r>
              <a:rPr lang="en-US" b="1" dirty="0" smtClean="0"/>
              <a:t>Conceptual framework for drivers – actors - changes</a:t>
            </a:r>
            <a:r>
              <a:rPr lang="el-GR" dirty="0" smtClean="0"/>
              <a:t>: </a:t>
            </a:r>
            <a:r>
              <a:rPr lang="en-US" dirty="0" smtClean="0"/>
              <a:t>research approaches, scale, methods and results;</a:t>
            </a:r>
            <a:endParaRPr lang="el-GR" dirty="0" smtClean="0"/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l-GR" dirty="0" smtClean="0"/>
              <a:t>(</a:t>
            </a:r>
            <a:r>
              <a:rPr lang="en-US" dirty="0" smtClean="0"/>
              <a:t>b</a:t>
            </a:r>
            <a:r>
              <a:rPr lang="el-GR" dirty="0" smtClean="0"/>
              <a:t>) </a:t>
            </a:r>
            <a:r>
              <a:rPr lang="en-US" b="1" dirty="0"/>
              <a:t>The driving forces of landscape change in Europe</a:t>
            </a:r>
            <a:r>
              <a:rPr lang="en-US" dirty="0"/>
              <a:t>: A systematic </a:t>
            </a:r>
            <a:r>
              <a:rPr lang="en-US" dirty="0" smtClean="0"/>
              <a:t>review of </a:t>
            </a:r>
            <a:r>
              <a:rPr lang="en-US" dirty="0"/>
              <a:t>the </a:t>
            </a:r>
            <a:r>
              <a:rPr lang="en-US" dirty="0" smtClean="0"/>
              <a:t>evidence</a:t>
            </a:r>
            <a:r>
              <a:rPr lang="en-US" dirty="0" smtClean="0"/>
              <a:t>;</a:t>
            </a:r>
            <a:endParaRPr lang="el-GR" dirty="0" smtClean="0"/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l-GR" dirty="0" smtClean="0"/>
              <a:t>(</a:t>
            </a:r>
            <a:r>
              <a:rPr lang="en-US" dirty="0" smtClean="0"/>
              <a:t>c</a:t>
            </a:r>
            <a:r>
              <a:rPr lang="el-GR" dirty="0" smtClean="0"/>
              <a:t>) </a:t>
            </a:r>
            <a:r>
              <a:rPr lang="en-US" b="1" dirty="0" err="1" smtClean="0"/>
              <a:t>B</a:t>
            </a:r>
            <a:r>
              <a:rPr lang="en-US" b="1" dirty="0" err="1" smtClean="0"/>
              <a:t>iocultural</a:t>
            </a:r>
            <a:r>
              <a:rPr lang="en-US" b="1" dirty="0" smtClean="0"/>
              <a:t> </a:t>
            </a:r>
            <a:r>
              <a:rPr lang="en-US" b="1" dirty="0"/>
              <a:t>diversity in landscapes </a:t>
            </a:r>
            <a:r>
              <a:rPr lang="en-US" b="1" dirty="0" smtClean="0"/>
              <a:t>and “place-based food networks”</a:t>
            </a:r>
            <a:r>
              <a:rPr lang="en-US" dirty="0" smtClean="0"/>
              <a:t>: from the large to the small scale.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3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Διάγραμμα ροής: Πολλαπλό έγγραφο 1">
            <a:extLst>
              <a:ext uri="{FF2B5EF4-FFF2-40B4-BE49-F238E27FC236}">
                <a16:creationId xmlns:a16="http://schemas.microsoft.com/office/drawing/2014/main" id="{16CA0B66-079A-4A8F-9D64-47887CCF328A}"/>
              </a:ext>
            </a:extLst>
          </p:cNvPr>
          <p:cNvSpPr/>
          <p:nvPr/>
        </p:nvSpPr>
        <p:spPr>
          <a:xfrm>
            <a:off x="80232" y="1673013"/>
            <a:ext cx="2286794" cy="5184987"/>
          </a:xfrm>
          <a:prstGeom prst="flowChartMultidocument">
            <a:avLst/>
          </a:prstGeom>
          <a:solidFill>
            <a:srgbClr val="CC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4B9F6-97FB-49A3-810B-111364D55CAF}"/>
              </a:ext>
            </a:extLst>
          </p:cNvPr>
          <p:cNvSpPr txBox="1"/>
          <p:nvPr/>
        </p:nvSpPr>
        <p:spPr>
          <a:xfrm>
            <a:off x="377670" y="2709689"/>
            <a:ext cx="1315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Case study </a:t>
            </a:r>
            <a:endParaRPr lang="en-US" sz="1600" b="1" dirty="0"/>
          </a:p>
          <a:p>
            <a:pPr algn="ctr"/>
            <a:r>
              <a:rPr lang="en-US" sz="1600" b="1" dirty="0"/>
              <a:t>scale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D879817-21F8-4E22-A404-F85651B04487}"/>
              </a:ext>
            </a:extLst>
          </p:cNvPr>
          <p:cNvSpPr/>
          <p:nvPr/>
        </p:nvSpPr>
        <p:spPr>
          <a:xfrm>
            <a:off x="257642" y="4240190"/>
            <a:ext cx="1555312" cy="6480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Actors/</a:t>
            </a:r>
          </a:p>
          <a:p>
            <a:pPr algn="ctr"/>
            <a:r>
              <a:rPr lang="en-US" sz="2000" dirty="0"/>
              <a:t>Institutions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34E09BD-3BE8-4B17-B7B0-5496F9EAE954}"/>
              </a:ext>
            </a:extLst>
          </p:cNvPr>
          <p:cNvCxnSpPr>
            <a:cxnSpLocks/>
          </p:cNvCxnSpPr>
          <p:nvPr/>
        </p:nvCxnSpPr>
        <p:spPr>
          <a:xfrm>
            <a:off x="968618" y="3877717"/>
            <a:ext cx="0" cy="31524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Διάγραμμα ροής: Πολλαπλό έγγραφο 8">
            <a:extLst>
              <a:ext uri="{FF2B5EF4-FFF2-40B4-BE49-F238E27FC236}">
                <a16:creationId xmlns:a16="http://schemas.microsoft.com/office/drawing/2014/main" id="{3ABC1D65-2A1F-46AB-92B0-6A9F881A9A8B}"/>
              </a:ext>
            </a:extLst>
          </p:cNvPr>
          <p:cNvSpPr/>
          <p:nvPr/>
        </p:nvSpPr>
        <p:spPr>
          <a:xfrm>
            <a:off x="3323687" y="603080"/>
            <a:ext cx="2286794" cy="5497684"/>
          </a:xfrm>
          <a:prstGeom prst="flowChartMultidocument">
            <a:avLst/>
          </a:prstGeom>
          <a:solidFill>
            <a:srgbClr val="CC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B29502-A742-46EF-A573-EDFAA53BC796}"/>
              </a:ext>
            </a:extLst>
          </p:cNvPr>
          <p:cNvSpPr txBox="1"/>
          <p:nvPr/>
        </p:nvSpPr>
        <p:spPr>
          <a:xfrm>
            <a:off x="3510965" y="1721102"/>
            <a:ext cx="164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Regional</a:t>
            </a:r>
            <a:r>
              <a:rPr lang="en-US" sz="1600" dirty="0"/>
              <a:t> </a:t>
            </a:r>
          </a:p>
          <a:p>
            <a:pPr algn="ctr"/>
            <a:r>
              <a:rPr lang="en-US" sz="1600" b="1" dirty="0"/>
              <a:t>scale</a:t>
            </a:r>
          </a:p>
        </p:txBody>
      </p:sp>
      <p:sp>
        <p:nvSpPr>
          <p:cNvPr id="12" name="Rectangle 33">
            <a:extLst>
              <a:ext uri="{FF2B5EF4-FFF2-40B4-BE49-F238E27FC236}">
                <a16:creationId xmlns:a16="http://schemas.microsoft.com/office/drawing/2014/main" id="{25588771-62B9-410A-B384-F50E71FD7DFA}"/>
              </a:ext>
            </a:extLst>
          </p:cNvPr>
          <p:cNvSpPr/>
          <p:nvPr/>
        </p:nvSpPr>
        <p:spPr>
          <a:xfrm>
            <a:off x="3465934" y="3428745"/>
            <a:ext cx="1644497" cy="6480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Actors/</a:t>
            </a:r>
          </a:p>
          <a:p>
            <a:pPr algn="ctr"/>
            <a:r>
              <a:rPr lang="en-US" sz="2000" dirty="0"/>
              <a:t>Institutions</a:t>
            </a:r>
          </a:p>
        </p:txBody>
      </p:sp>
      <p:sp>
        <p:nvSpPr>
          <p:cNvPr id="15" name="Διάγραμμα ροής: Πολλαπλό έγγραφο 14">
            <a:extLst>
              <a:ext uri="{FF2B5EF4-FFF2-40B4-BE49-F238E27FC236}">
                <a16:creationId xmlns:a16="http://schemas.microsoft.com/office/drawing/2014/main" id="{F32E5578-5CD9-4082-BE36-98CCA0E55DEA}"/>
              </a:ext>
            </a:extLst>
          </p:cNvPr>
          <p:cNvSpPr/>
          <p:nvPr/>
        </p:nvSpPr>
        <p:spPr>
          <a:xfrm>
            <a:off x="6787839" y="91907"/>
            <a:ext cx="2286794" cy="5093079"/>
          </a:xfrm>
          <a:prstGeom prst="flowChartMultidocument">
            <a:avLst/>
          </a:prstGeom>
          <a:solidFill>
            <a:srgbClr val="CC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1DA92B-AE3D-4CCD-9C49-157771E1E28B}"/>
              </a:ext>
            </a:extLst>
          </p:cNvPr>
          <p:cNvSpPr txBox="1"/>
          <p:nvPr/>
        </p:nvSpPr>
        <p:spPr>
          <a:xfrm>
            <a:off x="6956693" y="1049151"/>
            <a:ext cx="1682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(Supra)national </a:t>
            </a:r>
          </a:p>
          <a:p>
            <a:pPr algn="ctr"/>
            <a:r>
              <a:rPr lang="en-US" sz="1600" b="1" dirty="0"/>
              <a:t>scale</a:t>
            </a:r>
          </a:p>
        </p:txBody>
      </p:sp>
      <p:sp>
        <p:nvSpPr>
          <p:cNvPr id="20" name="Rectangle 36">
            <a:extLst>
              <a:ext uri="{FF2B5EF4-FFF2-40B4-BE49-F238E27FC236}">
                <a16:creationId xmlns:a16="http://schemas.microsoft.com/office/drawing/2014/main" id="{606C0BC0-41FC-4D31-BCF3-23D71229FBE3}"/>
              </a:ext>
            </a:extLst>
          </p:cNvPr>
          <p:cNvSpPr/>
          <p:nvPr/>
        </p:nvSpPr>
        <p:spPr>
          <a:xfrm>
            <a:off x="7108719" y="2517899"/>
            <a:ext cx="1484893" cy="6480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Actors/</a:t>
            </a:r>
          </a:p>
          <a:p>
            <a:pPr algn="ctr"/>
            <a:r>
              <a:rPr lang="en-US" sz="2000" dirty="0"/>
              <a:t>Institutions</a:t>
            </a:r>
          </a:p>
        </p:txBody>
      </p:sp>
      <p:sp>
        <p:nvSpPr>
          <p:cNvPr id="21" name="Rectangle 38">
            <a:extLst>
              <a:ext uri="{FF2B5EF4-FFF2-40B4-BE49-F238E27FC236}">
                <a16:creationId xmlns:a16="http://schemas.microsoft.com/office/drawing/2014/main" id="{4F487313-1CFF-4062-96F5-169EB289673F}"/>
              </a:ext>
            </a:extLst>
          </p:cNvPr>
          <p:cNvSpPr/>
          <p:nvPr/>
        </p:nvSpPr>
        <p:spPr>
          <a:xfrm rot="20765781">
            <a:off x="637705" y="2458497"/>
            <a:ext cx="7678624" cy="504056"/>
          </a:xfrm>
          <a:prstGeom prst="roundRect">
            <a:avLst/>
          </a:prstGeom>
          <a:solidFill>
            <a:srgbClr val="C0504D">
              <a:alpha val="40000"/>
            </a:srgbClr>
          </a:solidFill>
          <a:ln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Driving forces</a:t>
            </a: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8361C3FC-3879-435D-BF92-AADC053BF1ED}"/>
              </a:ext>
            </a:extLst>
          </p:cNvPr>
          <p:cNvSpPr/>
          <p:nvPr/>
        </p:nvSpPr>
        <p:spPr>
          <a:xfrm rot="20707551">
            <a:off x="610807" y="4590913"/>
            <a:ext cx="8007948" cy="553677"/>
          </a:xfrm>
          <a:prstGeom prst="roundRect">
            <a:avLst/>
          </a:prstGeom>
          <a:solidFill>
            <a:srgbClr val="9BBB59">
              <a:alpha val="40000"/>
            </a:srgbClr>
          </a:solidFill>
          <a:ln>
            <a:prstDash val="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en-US" sz="2000" b="1" dirty="0">
                <a:solidFill>
                  <a:schemeClr val="tx1"/>
                </a:solidFill>
              </a:rPr>
              <a:t>Land change</a:t>
            </a:r>
          </a:p>
          <a:p>
            <a:pPr algn="ctr"/>
            <a:endParaRPr lang="en-US" dirty="0"/>
          </a:p>
        </p:txBody>
      </p:sp>
      <p:cxnSp>
        <p:nvCxnSpPr>
          <p:cNvPr id="23" name="Straight Arrow Connector 56">
            <a:extLst>
              <a:ext uri="{FF2B5EF4-FFF2-40B4-BE49-F238E27FC236}">
                <a16:creationId xmlns:a16="http://schemas.microsoft.com/office/drawing/2014/main" id="{2DE28873-6FF7-4FED-B898-F27A136A2670}"/>
              </a:ext>
            </a:extLst>
          </p:cNvPr>
          <p:cNvCxnSpPr>
            <a:cxnSpLocks/>
            <a:stCxn id="12" idx="1"/>
            <a:endCxn id="6" idx="3"/>
          </p:cNvCxnSpPr>
          <p:nvPr/>
        </p:nvCxnSpPr>
        <p:spPr>
          <a:xfrm flipH="1">
            <a:off x="1812954" y="3752781"/>
            <a:ext cx="1652980" cy="81144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56">
            <a:extLst>
              <a:ext uri="{FF2B5EF4-FFF2-40B4-BE49-F238E27FC236}">
                <a16:creationId xmlns:a16="http://schemas.microsoft.com/office/drawing/2014/main" id="{ABCD6152-22A3-47B4-8C92-477294FFA871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5094433" y="2841935"/>
            <a:ext cx="2014286" cy="99367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6">
            <a:extLst>
              <a:ext uri="{FF2B5EF4-FFF2-40B4-BE49-F238E27FC236}">
                <a16:creationId xmlns:a16="http://schemas.microsoft.com/office/drawing/2014/main" id="{6C76BD72-7FF9-4BDF-B738-79A9A5FCBBE0}"/>
              </a:ext>
            </a:extLst>
          </p:cNvPr>
          <p:cNvCxnSpPr>
            <a:cxnSpLocks/>
          </p:cNvCxnSpPr>
          <p:nvPr/>
        </p:nvCxnSpPr>
        <p:spPr>
          <a:xfrm>
            <a:off x="968618" y="5042279"/>
            <a:ext cx="0" cy="31524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6">
            <a:extLst>
              <a:ext uri="{FF2B5EF4-FFF2-40B4-BE49-F238E27FC236}">
                <a16:creationId xmlns:a16="http://schemas.microsoft.com/office/drawing/2014/main" id="{F7F62B42-26FB-4958-B5E8-4D15CCEA6403}"/>
              </a:ext>
            </a:extLst>
          </p:cNvPr>
          <p:cNvCxnSpPr>
            <a:cxnSpLocks/>
          </p:cNvCxnSpPr>
          <p:nvPr/>
        </p:nvCxnSpPr>
        <p:spPr>
          <a:xfrm>
            <a:off x="4283968" y="3068422"/>
            <a:ext cx="0" cy="31524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6">
            <a:extLst>
              <a:ext uri="{FF2B5EF4-FFF2-40B4-BE49-F238E27FC236}">
                <a16:creationId xmlns:a16="http://schemas.microsoft.com/office/drawing/2014/main" id="{19C7EEB0-7353-47EB-B5B1-51565713B160}"/>
              </a:ext>
            </a:extLst>
          </p:cNvPr>
          <p:cNvCxnSpPr>
            <a:cxnSpLocks/>
          </p:cNvCxnSpPr>
          <p:nvPr/>
        </p:nvCxnSpPr>
        <p:spPr>
          <a:xfrm>
            <a:off x="4282242" y="4192966"/>
            <a:ext cx="0" cy="31524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6">
            <a:extLst>
              <a:ext uri="{FF2B5EF4-FFF2-40B4-BE49-F238E27FC236}">
                <a16:creationId xmlns:a16="http://schemas.microsoft.com/office/drawing/2014/main" id="{CBCFA5CB-17A2-41B3-99C5-43BE089B881F}"/>
              </a:ext>
            </a:extLst>
          </p:cNvPr>
          <p:cNvCxnSpPr>
            <a:cxnSpLocks/>
          </p:cNvCxnSpPr>
          <p:nvPr/>
        </p:nvCxnSpPr>
        <p:spPr>
          <a:xfrm>
            <a:off x="7814220" y="2193197"/>
            <a:ext cx="0" cy="31524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">
            <a:extLst>
              <a:ext uri="{FF2B5EF4-FFF2-40B4-BE49-F238E27FC236}">
                <a16:creationId xmlns:a16="http://schemas.microsoft.com/office/drawing/2014/main" id="{E12AEB11-6ACB-4025-A786-F964D2570470}"/>
              </a:ext>
            </a:extLst>
          </p:cNvPr>
          <p:cNvCxnSpPr>
            <a:cxnSpLocks/>
          </p:cNvCxnSpPr>
          <p:nvPr/>
        </p:nvCxnSpPr>
        <p:spPr>
          <a:xfrm>
            <a:off x="7812360" y="3223753"/>
            <a:ext cx="0" cy="31524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">
            <a:extLst>
              <a:ext uri="{FF2B5EF4-FFF2-40B4-BE49-F238E27FC236}">
                <a16:creationId xmlns:a16="http://schemas.microsoft.com/office/drawing/2014/main" id="{B3C36750-49DD-4751-A7F7-6EA7AC0ADA19}"/>
              </a:ext>
            </a:extLst>
          </p:cNvPr>
          <p:cNvCxnSpPr>
            <a:cxnSpLocks/>
          </p:cNvCxnSpPr>
          <p:nvPr/>
        </p:nvCxnSpPr>
        <p:spPr>
          <a:xfrm flipH="1" flipV="1">
            <a:off x="1692926" y="6448198"/>
            <a:ext cx="6588731" cy="12813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FD843E44-86BA-4FBA-AF6F-BD8B5282B25C}"/>
              </a:ext>
            </a:extLst>
          </p:cNvPr>
          <p:cNvSpPr txBox="1"/>
          <p:nvPr/>
        </p:nvSpPr>
        <p:spPr>
          <a:xfrm>
            <a:off x="6656544" y="6060127"/>
            <a:ext cx="1625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Spatial scale</a:t>
            </a:r>
            <a:endParaRPr lang="el-GR" sz="1600" b="1" dirty="0">
              <a:solidFill>
                <a:schemeClr val="accent2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CEC5AC-26EF-471E-AA89-23F9AF98E329}"/>
              </a:ext>
            </a:extLst>
          </p:cNvPr>
          <p:cNvSpPr txBox="1"/>
          <p:nvPr/>
        </p:nvSpPr>
        <p:spPr>
          <a:xfrm>
            <a:off x="673908" y="1234006"/>
            <a:ext cx="1625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Temporal scale</a:t>
            </a:r>
            <a:endParaRPr lang="el-GR" sz="1600" b="1" dirty="0">
              <a:solidFill>
                <a:schemeClr val="tx2"/>
              </a:solidFill>
            </a:endParaRPr>
          </a:p>
        </p:txBody>
      </p:sp>
      <p:cxnSp>
        <p:nvCxnSpPr>
          <p:cNvPr id="26" name="Straight Arrow Connector 6">
            <a:extLst>
              <a:ext uri="{FF2B5EF4-FFF2-40B4-BE49-F238E27FC236}">
                <a16:creationId xmlns:a16="http://schemas.microsoft.com/office/drawing/2014/main" id="{8CAA1913-6567-4590-AC9D-48C39169140E}"/>
              </a:ext>
            </a:extLst>
          </p:cNvPr>
          <p:cNvCxnSpPr>
            <a:cxnSpLocks/>
          </p:cNvCxnSpPr>
          <p:nvPr/>
        </p:nvCxnSpPr>
        <p:spPr>
          <a:xfrm flipH="1">
            <a:off x="1081471" y="1705147"/>
            <a:ext cx="404993" cy="82330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6">
            <a:extLst>
              <a:ext uri="{FF2B5EF4-FFF2-40B4-BE49-F238E27FC236}">
                <a16:creationId xmlns:a16="http://schemas.microsoft.com/office/drawing/2014/main" id="{8CAA1913-6567-4590-AC9D-48C39169140E}"/>
              </a:ext>
            </a:extLst>
          </p:cNvPr>
          <p:cNvCxnSpPr>
            <a:cxnSpLocks/>
          </p:cNvCxnSpPr>
          <p:nvPr/>
        </p:nvCxnSpPr>
        <p:spPr>
          <a:xfrm flipH="1">
            <a:off x="4333213" y="657671"/>
            <a:ext cx="404993" cy="82330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6">
            <a:extLst>
              <a:ext uri="{FF2B5EF4-FFF2-40B4-BE49-F238E27FC236}">
                <a16:creationId xmlns:a16="http://schemas.microsoft.com/office/drawing/2014/main" id="{8CAA1913-6567-4590-AC9D-48C39169140E}"/>
              </a:ext>
            </a:extLst>
          </p:cNvPr>
          <p:cNvCxnSpPr>
            <a:cxnSpLocks/>
          </p:cNvCxnSpPr>
          <p:nvPr/>
        </p:nvCxnSpPr>
        <p:spPr>
          <a:xfrm flipH="1">
            <a:off x="7791641" y="104270"/>
            <a:ext cx="404993" cy="82330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6"/>
          <p:cNvCxnSpPr/>
          <p:nvPr/>
        </p:nvCxnSpPr>
        <p:spPr>
          <a:xfrm flipV="1">
            <a:off x="5294851" y="1869346"/>
            <a:ext cx="2582411" cy="62218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4"/>
          <p:cNvCxnSpPr/>
          <p:nvPr/>
        </p:nvCxnSpPr>
        <p:spPr>
          <a:xfrm flipH="1">
            <a:off x="1090570" y="2961314"/>
            <a:ext cx="2432806" cy="612396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8"/>
          <p:cNvCxnSpPr/>
          <p:nvPr/>
        </p:nvCxnSpPr>
        <p:spPr>
          <a:xfrm flipH="1">
            <a:off x="1335249" y="5061359"/>
            <a:ext cx="2432806" cy="612396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9"/>
          <p:cNvCxnSpPr/>
          <p:nvPr/>
        </p:nvCxnSpPr>
        <p:spPr>
          <a:xfrm flipV="1">
            <a:off x="5539530" y="3969391"/>
            <a:ext cx="2582411" cy="62218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082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Ορθογώνιο 35"/>
          <p:cNvSpPr/>
          <p:nvPr/>
        </p:nvSpPr>
        <p:spPr>
          <a:xfrm>
            <a:off x="142875" y="1438751"/>
            <a:ext cx="8843963" cy="50220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Ορθογώνιο 9"/>
          <p:cNvSpPr/>
          <p:nvPr/>
        </p:nvSpPr>
        <p:spPr>
          <a:xfrm>
            <a:off x="286197" y="1574482"/>
            <a:ext cx="1078706" cy="70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Conceptual models</a:t>
            </a:r>
            <a:endParaRPr lang="en-US" sz="1400" b="1" dirty="0"/>
          </a:p>
        </p:txBody>
      </p:sp>
      <p:sp>
        <p:nvSpPr>
          <p:cNvPr id="11" name="Ορθογώνιο 10"/>
          <p:cNvSpPr/>
          <p:nvPr/>
        </p:nvSpPr>
        <p:spPr>
          <a:xfrm>
            <a:off x="2248718" y="1574482"/>
            <a:ext cx="1078706" cy="70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Study aim</a:t>
            </a:r>
            <a:endParaRPr lang="en-US" sz="1800" b="1" dirty="0"/>
          </a:p>
        </p:txBody>
      </p:sp>
      <p:sp>
        <p:nvSpPr>
          <p:cNvPr id="12" name="Ορθογώνιο 11"/>
          <p:cNvSpPr/>
          <p:nvPr/>
        </p:nvSpPr>
        <p:spPr>
          <a:xfrm>
            <a:off x="5995837" y="1631633"/>
            <a:ext cx="1078706" cy="464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Scale of analysis</a:t>
            </a:r>
            <a:endParaRPr lang="en-US" sz="1400" dirty="0"/>
          </a:p>
        </p:txBody>
      </p:sp>
      <p:sp>
        <p:nvSpPr>
          <p:cNvPr id="13" name="Ορθογώνιο 12"/>
          <p:cNvSpPr/>
          <p:nvPr/>
        </p:nvSpPr>
        <p:spPr>
          <a:xfrm>
            <a:off x="4497021" y="2156217"/>
            <a:ext cx="557213" cy="34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dirty="0"/>
              <a:t>Case study</a:t>
            </a:r>
            <a:endParaRPr lang="en-US" sz="825" dirty="0"/>
          </a:p>
        </p:txBody>
      </p:sp>
      <p:sp>
        <p:nvSpPr>
          <p:cNvPr id="14" name="Ορθογώνιο 13"/>
          <p:cNvSpPr/>
          <p:nvPr/>
        </p:nvSpPr>
        <p:spPr>
          <a:xfrm>
            <a:off x="5675711" y="2156217"/>
            <a:ext cx="557213" cy="34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dirty="0"/>
              <a:t>Small region</a:t>
            </a:r>
            <a:endParaRPr lang="en-US" sz="825" dirty="0"/>
          </a:p>
        </p:txBody>
      </p:sp>
      <p:sp>
        <p:nvSpPr>
          <p:cNvPr id="15" name="Ορθογώνιο 14"/>
          <p:cNvSpPr/>
          <p:nvPr/>
        </p:nvSpPr>
        <p:spPr>
          <a:xfrm>
            <a:off x="6883897" y="2156217"/>
            <a:ext cx="557213" cy="34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dirty="0"/>
              <a:t>National</a:t>
            </a:r>
            <a:endParaRPr lang="en-US" sz="825" dirty="0"/>
          </a:p>
        </p:txBody>
      </p:sp>
      <p:sp>
        <p:nvSpPr>
          <p:cNvPr id="16" name="Ορθογώνιο 15"/>
          <p:cNvSpPr/>
          <p:nvPr/>
        </p:nvSpPr>
        <p:spPr>
          <a:xfrm>
            <a:off x="8062588" y="2156218"/>
            <a:ext cx="557213" cy="34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dirty="0"/>
              <a:t>Supra-national</a:t>
            </a:r>
            <a:endParaRPr lang="en-US" sz="825" dirty="0"/>
          </a:p>
        </p:txBody>
      </p:sp>
      <p:sp>
        <p:nvSpPr>
          <p:cNvPr id="17" name="Στρογγυλεμένο ορθογώνιο 16"/>
          <p:cNvSpPr/>
          <p:nvPr/>
        </p:nvSpPr>
        <p:spPr>
          <a:xfrm>
            <a:off x="286196" y="2637512"/>
            <a:ext cx="1078706" cy="68004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Driving force - Land change (DF-C)</a:t>
            </a:r>
          </a:p>
        </p:txBody>
      </p:sp>
      <p:sp>
        <p:nvSpPr>
          <p:cNvPr id="18" name="Στρογγυλεμένο ορθογώνιο 17"/>
          <p:cNvSpPr/>
          <p:nvPr/>
        </p:nvSpPr>
        <p:spPr>
          <a:xfrm>
            <a:off x="286196" y="3626891"/>
            <a:ext cx="1078706" cy="68004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Driving force - Actor - Land change 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(DF-A-C)</a:t>
            </a:r>
          </a:p>
        </p:txBody>
      </p:sp>
      <p:sp>
        <p:nvSpPr>
          <p:cNvPr id="19" name="Στρογγυλεμένο ορθογώνιο 18"/>
          <p:cNvSpPr/>
          <p:nvPr/>
        </p:nvSpPr>
        <p:spPr>
          <a:xfrm>
            <a:off x="261193" y="4642754"/>
            <a:ext cx="1078706" cy="68004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Driving force/Actor - Land change (DFA-C)</a:t>
            </a:r>
          </a:p>
        </p:txBody>
      </p:sp>
      <p:sp>
        <p:nvSpPr>
          <p:cNvPr id="20" name="Στρογγυλεμένο ορθογώνιο 19"/>
          <p:cNvSpPr/>
          <p:nvPr/>
        </p:nvSpPr>
        <p:spPr>
          <a:xfrm>
            <a:off x="286196" y="5632133"/>
            <a:ext cx="1078706" cy="68004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Actor - Land change (A-C)</a:t>
            </a:r>
          </a:p>
        </p:txBody>
      </p:sp>
      <p:sp>
        <p:nvSpPr>
          <p:cNvPr id="21" name="Στρογγυλεμένο ορθογώνιο 20"/>
          <p:cNvSpPr/>
          <p:nvPr/>
        </p:nvSpPr>
        <p:spPr>
          <a:xfrm>
            <a:off x="1518492" y="2603184"/>
            <a:ext cx="2539158" cy="96347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</a:rPr>
              <a:t>Exploration</a:t>
            </a:r>
            <a:endParaRPr lang="en-US" sz="900" dirty="0"/>
          </a:p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</a:rPr>
              <a:t>Generation of hypothesis</a:t>
            </a:r>
            <a:endParaRPr lang="en-US" sz="900" dirty="0"/>
          </a:p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</a:rPr>
              <a:t>Estimation of parameters for theoretical </a:t>
            </a:r>
            <a:r>
              <a:rPr lang="en-US" sz="900" dirty="0">
                <a:solidFill>
                  <a:srgbClr val="000000"/>
                </a:solidFill>
              </a:rPr>
              <a:t>models</a:t>
            </a:r>
            <a:endParaRPr lang="en-US" sz="900" dirty="0"/>
          </a:p>
        </p:txBody>
      </p:sp>
      <p:sp>
        <p:nvSpPr>
          <p:cNvPr id="22" name="Στρογγυλεμένο ορθογώνιο 21"/>
          <p:cNvSpPr/>
          <p:nvPr/>
        </p:nvSpPr>
        <p:spPr>
          <a:xfrm>
            <a:off x="1518493" y="3566658"/>
            <a:ext cx="2539157" cy="96533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cs typeface="Calibri" panose="020F0502020204030204" pitchFamily="34" charset="0"/>
              </a:rPr>
              <a:t>Understanding causal chain driving forces - actors-change</a:t>
            </a:r>
          </a:p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cs typeface="Calibri" panose="020F0502020204030204" pitchFamily="34" charset="0"/>
              </a:rPr>
              <a:t>Identifying specific combinations of driving forces and actors that lead to change</a:t>
            </a:r>
          </a:p>
        </p:txBody>
      </p:sp>
      <p:sp>
        <p:nvSpPr>
          <p:cNvPr id="23" name="Στρογγυλεμένο ορθογώνιο 22"/>
          <p:cNvSpPr/>
          <p:nvPr/>
        </p:nvSpPr>
        <p:spPr>
          <a:xfrm>
            <a:off x="1518493" y="4531993"/>
            <a:ext cx="2539157" cy="87868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</a:rPr>
              <a:t>Interactions among actors and drivers of land change, including feedbacks</a:t>
            </a:r>
          </a:p>
          <a:p>
            <a:pPr marL="128588" indent="-128588" fontAlgn="ctr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</a:rPr>
              <a:t>Policy analysis and intervention</a:t>
            </a:r>
          </a:p>
        </p:txBody>
      </p:sp>
      <p:sp>
        <p:nvSpPr>
          <p:cNvPr id="24" name="Στρογγυλεμένο ορθογώνιο 23"/>
          <p:cNvSpPr/>
          <p:nvPr/>
        </p:nvSpPr>
        <p:spPr>
          <a:xfrm>
            <a:off x="1518493" y="5410676"/>
            <a:ext cx="2539157" cy="97155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588" indent="-128588" fontAlgn="ctr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</a:rPr>
              <a:t>Actor behavior and </a:t>
            </a:r>
            <a:r>
              <a:rPr lang="en-US" sz="900" dirty="0">
                <a:solidFill>
                  <a:schemeClr val="tx1"/>
                </a:solidFill>
              </a:rPr>
              <a:t>decision-making </a:t>
            </a:r>
            <a:r>
              <a:rPr lang="en-US" sz="900" dirty="0">
                <a:solidFill>
                  <a:schemeClr val="tx1"/>
                </a:solidFill>
              </a:rPr>
              <a:t>resulting </a:t>
            </a:r>
            <a:r>
              <a:rPr lang="en-US" sz="900" dirty="0">
                <a:solidFill>
                  <a:schemeClr val="tx1"/>
                </a:solidFill>
              </a:rPr>
              <a:t>in </a:t>
            </a:r>
            <a:r>
              <a:rPr lang="en-US" sz="900" dirty="0">
                <a:solidFill>
                  <a:schemeClr val="tx1"/>
                </a:solidFill>
              </a:rPr>
              <a:t>land change</a:t>
            </a:r>
          </a:p>
          <a:p>
            <a:pPr marL="128588" indent="-128588" fontAlgn="ctr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</a:rPr>
              <a:t>Interactions among actors of land change,  including feedbacks</a:t>
            </a:r>
          </a:p>
          <a:p>
            <a:pPr marL="128588" indent="-128588" fontAlgn="ctr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</a:rPr>
              <a:t>Policy analysis and intervention</a:t>
            </a:r>
          </a:p>
          <a:p>
            <a:pPr marL="128588" indent="-128588" fontAlgn="ctr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</a:rPr>
              <a:t>Social learning</a:t>
            </a:r>
          </a:p>
        </p:txBody>
      </p:sp>
      <p:sp>
        <p:nvSpPr>
          <p:cNvPr id="26" name="Ορθογώνιο 25"/>
          <p:cNvSpPr/>
          <p:nvPr/>
        </p:nvSpPr>
        <p:spPr>
          <a:xfrm>
            <a:off x="4225087" y="2603184"/>
            <a:ext cx="2340020" cy="1928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Case study analysis of landscape history and driving factors of past and current landscape change </a:t>
            </a:r>
            <a:r>
              <a:rPr lang="en-US" sz="1600" b="1" dirty="0">
                <a:solidFill>
                  <a:schemeClr val="tx1"/>
                </a:solidFill>
              </a:rPr>
              <a:t>(Case A)</a:t>
            </a:r>
          </a:p>
        </p:txBody>
      </p:sp>
      <p:sp>
        <p:nvSpPr>
          <p:cNvPr id="27" name="Ορθογώνιο 26"/>
          <p:cNvSpPr/>
          <p:nvPr/>
        </p:nvSpPr>
        <p:spPr>
          <a:xfrm>
            <a:off x="4225087" y="4531995"/>
            <a:ext cx="2340020" cy="1850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8" name="Ορθογώνιο 27"/>
          <p:cNvSpPr/>
          <p:nvPr/>
        </p:nvSpPr>
        <p:spPr>
          <a:xfrm>
            <a:off x="6565107" y="4531994"/>
            <a:ext cx="2232426" cy="18502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9" name="Ορθογώνιο 28"/>
          <p:cNvSpPr/>
          <p:nvPr/>
        </p:nvSpPr>
        <p:spPr>
          <a:xfrm>
            <a:off x="6565107" y="2603184"/>
            <a:ext cx="2232426" cy="1928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2543" y="3179007"/>
            <a:ext cx="77464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n-lt"/>
              </a:rPr>
              <a:t>Synthesis and meta-analysis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74626" y="3116964"/>
            <a:ext cx="983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n-lt"/>
              </a:rPr>
              <a:t> Decision support for informed policy </a:t>
            </a:r>
            <a:r>
              <a:rPr lang="en-US" sz="1800" b="1" dirty="0">
                <a:solidFill>
                  <a:schemeClr val="tx1"/>
                </a:solidFill>
                <a:latin typeface="+mn-lt"/>
              </a:rPr>
              <a:t>(Case E)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49402" y="4535992"/>
            <a:ext cx="1502173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963" indent="-80963" fontAlgn="b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tx1"/>
                </a:solidFill>
                <a:latin typeface="+mn-lt"/>
              </a:rPr>
              <a:t>Raising awareness and stewardship options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(Case C)</a:t>
            </a:r>
            <a:endParaRPr lang="en-US" sz="1000" dirty="0">
              <a:solidFill>
                <a:schemeClr val="tx1"/>
              </a:solidFill>
              <a:latin typeface="+mn-lt"/>
            </a:endParaRPr>
          </a:p>
          <a:p>
            <a:pPr marL="80963" indent="-80963" fontAlgn="b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tx1"/>
                </a:solidFill>
                <a:latin typeface="+mn-lt"/>
              </a:rPr>
              <a:t>Evaluation of landscape values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(Case D)</a:t>
            </a:r>
            <a:r>
              <a:rPr lang="en-US" sz="10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80963" indent="-80963" fontAlgn="b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tx1"/>
                </a:solidFill>
                <a:latin typeface="+mn-lt"/>
              </a:rPr>
              <a:t>Agent-based modeling of landscape change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(Case B)</a:t>
            </a:r>
            <a:endParaRPr lang="en-US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0323" y="4798970"/>
            <a:ext cx="108807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n-US" sz="1050" dirty="0">
                <a:solidFill>
                  <a:schemeClr val="tx1"/>
                </a:solidFill>
                <a:latin typeface="+mn-lt"/>
              </a:rPr>
              <a:t>Transdisciplinary discussions aimed at developing stewardship of cultural landscapes</a:t>
            </a:r>
            <a:endParaRPr lang="en-US" sz="105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Στρογγυλεμένο ορθογώνιο 34"/>
          <p:cNvSpPr/>
          <p:nvPr/>
        </p:nvSpPr>
        <p:spPr>
          <a:xfrm>
            <a:off x="4225086" y="1574482"/>
            <a:ext cx="4572447" cy="961316"/>
          </a:xfrm>
          <a:prstGeom prst="round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4" name="Τίτλος 1"/>
          <p:cNvSpPr txBox="1">
            <a:spLocks/>
          </p:cNvSpPr>
          <p:nvPr/>
        </p:nvSpPr>
        <p:spPr bwMode="auto">
          <a:xfrm>
            <a:off x="2051050" y="188913"/>
            <a:ext cx="6767513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Palatino Linotype" pitchFamily="16" charset="0"/>
                <a:ea typeface="Microsoft YaHei" charset="0"/>
                <a:cs typeface="Microsoft YaHei" charset="0"/>
              </a:defRPr>
            </a:lvl9pPr>
          </a:lstStyle>
          <a:p>
            <a:r>
              <a:rPr lang="en-US" kern="0" dirty="0" smtClean="0"/>
              <a:t>D-F-C models, aims and scale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13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>
                <a:latin typeface="+mj-lt"/>
              </a:rPr>
              <a:t>D-F-C models, aims and </a:t>
            </a:r>
            <a:r>
              <a:rPr lang="en-US" altLang="el-GR" sz="3200" b="1" dirty="0" smtClean="0">
                <a:latin typeface="+mj-lt"/>
              </a:rPr>
              <a:t>scale</a:t>
            </a:r>
            <a:r>
              <a:rPr lang="en-US" altLang="el-GR" sz="3200" b="1" dirty="0">
                <a:latin typeface="+mj-lt"/>
              </a:rPr>
              <a:t> </a:t>
            </a:r>
            <a:r>
              <a:rPr lang="en-US" altLang="el-GR" sz="3200" b="1" dirty="0" smtClean="0">
                <a:latin typeface="+mj-lt"/>
              </a:rPr>
              <a:t>II</a:t>
            </a:r>
            <a:endParaRPr lang="en-US" altLang="el-GR" sz="3200" b="1" dirty="0">
              <a:latin typeface="+mj-lt"/>
            </a:endParaRP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66725" y="1484313"/>
            <a:ext cx="8497888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“Portfolio </a:t>
            </a:r>
            <a:r>
              <a:rPr lang="en-US" altLang="el-GR" sz="1800" dirty="0">
                <a:latin typeface="+mj-lt"/>
              </a:rPr>
              <a:t>approach” </a:t>
            </a:r>
            <a:r>
              <a:rPr lang="en-US" altLang="el-GR" sz="1800" dirty="0" smtClean="0">
                <a:latin typeface="+mj-lt"/>
              </a:rPr>
              <a:t>in a landscape with research </a:t>
            </a:r>
            <a:r>
              <a:rPr lang="en-US" altLang="el-GR" sz="1800" dirty="0">
                <a:latin typeface="+mj-lt"/>
              </a:rPr>
              <a:t>questions </a:t>
            </a:r>
            <a:r>
              <a:rPr lang="en-US" altLang="el-GR" sz="1800" dirty="0" smtClean="0">
                <a:latin typeface="+mj-lt"/>
              </a:rPr>
              <a:t>related to different </a:t>
            </a:r>
            <a:r>
              <a:rPr lang="en-US" altLang="el-GR" sz="1800" dirty="0">
                <a:latin typeface="+mj-lt"/>
              </a:rPr>
              <a:t>aspects of human-environment </a:t>
            </a:r>
            <a:r>
              <a:rPr lang="en-US" altLang="el-GR" sz="1800" dirty="0" smtClean="0">
                <a:latin typeface="+mj-lt"/>
              </a:rPr>
              <a:t>interactions.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Some approaches work </a:t>
            </a:r>
            <a:r>
              <a:rPr lang="en-US" altLang="el-GR" sz="1800" dirty="0">
                <a:latin typeface="+mj-lt"/>
              </a:rPr>
              <a:t>better </a:t>
            </a:r>
            <a:r>
              <a:rPr lang="en-US" altLang="el-GR" sz="1800" dirty="0" smtClean="0">
                <a:latin typeface="+mj-lt"/>
              </a:rPr>
              <a:t>together: DFC with DF-A-C </a:t>
            </a:r>
            <a:r>
              <a:rPr lang="en-US" altLang="el-GR" sz="1800" dirty="0">
                <a:latin typeface="+mj-lt"/>
              </a:rPr>
              <a:t>approaches. </a:t>
            </a:r>
            <a:r>
              <a:rPr lang="en-US" altLang="el-GR" sz="1800" dirty="0" smtClean="0">
                <a:latin typeface="+mj-lt"/>
              </a:rPr>
              <a:t>A-C with </a:t>
            </a:r>
            <a:r>
              <a:rPr lang="en-US" altLang="el-GR" sz="1800" dirty="0">
                <a:latin typeface="+mj-lt"/>
              </a:rPr>
              <a:t>DFA-C </a:t>
            </a:r>
            <a:r>
              <a:rPr lang="en-US" altLang="el-GR" sz="1800" dirty="0" smtClean="0">
                <a:latin typeface="+mj-lt"/>
              </a:rPr>
              <a:t>models.</a:t>
            </a:r>
            <a:endParaRPr lang="en-US" altLang="el-GR" sz="1800" dirty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Selection </a:t>
            </a:r>
            <a:r>
              <a:rPr lang="en-US" altLang="el-GR" sz="1800" dirty="0">
                <a:latin typeface="+mj-lt"/>
              </a:rPr>
              <a:t>of </a:t>
            </a:r>
            <a:r>
              <a:rPr lang="en-US" altLang="el-GR" sz="1800" dirty="0" smtClean="0">
                <a:latin typeface="+mj-lt"/>
              </a:rPr>
              <a:t>slightly different </a:t>
            </a:r>
            <a:r>
              <a:rPr lang="en-US" altLang="el-GR" sz="1800" dirty="0">
                <a:latin typeface="+mj-lt"/>
              </a:rPr>
              <a:t>sets of actors (e.g., farmers, </a:t>
            </a:r>
            <a:r>
              <a:rPr lang="en-US" altLang="el-GR" sz="1800" dirty="0" smtClean="0">
                <a:latin typeface="+mj-lt"/>
              </a:rPr>
              <a:t>non-farmer residents, younger-older </a:t>
            </a:r>
            <a:r>
              <a:rPr lang="en-US" altLang="el-GR" sz="1800" dirty="0">
                <a:latin typeface="+mj-lt"/>
              </a:rPr>
              <a:t>residents, culturally driven land managers</a:t>
            </a:r>
            <a:r>
              <a:rPr lang="en-US" altLang="el-GR" sz="1800" dirty="0" smtClean="0">
                <a:latin typeface="+mj-lt"/>
              </a:rPr>
              <a:t>, administrators</a:t>
            </a:r>
            <a:r>
              <a:rPr lang="en-US" altLang="el-GR" sz="1800" dirty="0">
                <a:latin typeface="+mj-lt"/>
              </a:rPr>
              <a:t>) </a:t>
            </a:r>
            <a:r>
              <a:rPr lang="en-US" altLang="el-GR" sz="1800" dirty="0" smtClean="0">
                <a:latin typeface="+mj-lt"/>
              </a:rPr>
              <a:t>yielded </a:t>
            </a:r>
            <a:r>
              <a:rPr lang="en-US" altLang="el-GR" sz="1800" dirty="0">
                <a:latin typeface="+mj-lt"/>
              </a:rPr>
              <a:t>different prioritization of the </a:t>
            </a:r>
            <a:r>
              <a:rPr lang="en-US" altLang="el-GR" sz="1800" dirty="0" smtClean="0">
                <a:latin typeface="+mj-lt"/>
              </a:rPr>
              <a:t>driving forces </a:t>
            </a:r>
            <a:r>
              <a:rPr lang="en-US" altLang="el-GR" sz="1800" dirty="0">
                <a:latin typeface="+mj-lt"/>
              </a:rPr>
              <a:t>of these changes. </a:t>
            </a:r>
            <a:endParaRPr lang="en-US" altLang="el-GR" sz="1800" dirty="0" smtClean="0">
              <a:latin typeface="+mj-lt"/>
            </a:endParaRP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How actors rationalize causal </a:t>
            </a:r>
            <a:r>
              <a:rPr lang="en-US" altLang="el-GR" sz="1800" dirty="0">
                <a:latin typeface="+mj-lt"/>
              </a:rPr>
              <a:t>chains </a:t>
            </a:r>
            <a:r>
              <a:rPr lang="en-US" altLang="el-GR" sz="1800" dirty="0" smtClean="0">
                <a:latin typeface="+mj-lt"/>
              </a:rPr>
              <a:t>of drivers </a:t>
            </a:r>
            <a:r>
              <a:rPr lang="en-US" altLang="el-GR" sz="1800" dirty="0">
                <a:latin typeface="+mj-lt"/>
              </a:rPr>
              <a:t>and responses: </a:t>
            </a:r>
            <a:r>
              <a:rPr lang="en-US" altLang="el-GR" sz="1800" dirty="0" smtClean="0">
                <a:latin typeface="+mj-lt"/>
              </a:rPr>
              <a:t>for broader </a:t>
            </a:r>
            <a:r>
              <a:rPr lang="en-US" altLang="el-GR" sz="1800" dirty="0">
                <a:latin typeface="+mj-lt"/>
              </a:rPr>
              <a:t>changes</a:t>
            </a:r>
            <a:r>
              <a:rPr lang="en-US" altLang="el-GR" sz="1800" dirty="0" smtClean="0">
                <a:latin typeface="+mj-lt"/>
              </a:rPr>
              <a:t>, respondents focused </a:t>
            </a:r>
            <a:r>
              <a:rPr lang="en-US" altLang="el-GR" sz="1800" dirty="0">
                <a:latin typeface="+mj-lt"/>
              </a:rPr>
              <a:t>on more abstract </a:t>
            </a:r>
            <a:r>
              <a:rPr lang="en-US" altLang="el-GR" sz="1800" dirty="0" smtClean="0">
                <a:latin typeface="+mj-lt"/>
              </a:rPr>
              <a:t>drivers (e.g. “</a:t>
            </a:r>
            <a:r>
              <a:rPr lang="en-US" altLang="el-GR" sz="1800" dirty="0">
                <a:latin typeface="+mj-lt"/>
              </a:rPr>
              <a:t>the olive oil market” or “the </a:t>
            </a:r>
            <a:r>
              <a:rPr lang="en-US" altLang="el-GR" sz="1800" dirty="0" smtClean="0">
                <a:latin typeface="+mj-lt"/>
              </a:rPr>
              <a:t>CAP”), but when </a:t>
            </a:r>
            <a:r>
              <a:rPr lang="en-US" altLang="el-GR" sz="1800" dirty="0">
                <a:latin typeface="+mj-lt"/>
              </a:rPr>
              <a:t>questioned about their choices, more </a:t>
            </a:r>
            <a:r>
              <a:rPr lang="en-US" altLang="el-GR" sz="1800" dirty="0" smtClean="0">
                <a:latin typeface="+mj-lt"/>
              </a:rPr>
              <a:t>personal and </a:t>
            </a:r>
            <a:r>
              <a:rPr lang="en-US" altLang="el-GR" sz="1800" dirty="0">
                <a:latin typeface="+mj-lt"/>
              </a:rPr>
              <a:t>local factors </a:t>
            </a:r>
            <a:r>
              <a:rPr lang="en-US" altLang="el-GR" sz="1800" dirty="0" smtClean="0">
                <a:latin typeface="+mj-lt"/>
              </a:rPr>
              <a:t>were mentioned</a:t>
            </a:r>
            <a:r>
              <a:rPr lang="en-US" altLang="el-GR" sz="1800" dirty="0">
                <a:latin typeface="+mj-lt"/>
              </a:rPr>
              <a:t>. </a:t>
            </a:r>
            <a:endParaRPr lang="en-US" altLang="el-GR" sz="1800" dirty="0" smtClean="0">
              <a:latin typeface="+mj-lt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l-GR" alt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>
                <a:latin typeface="+mj-lt"/>
              </a:rPr>
              <a:t>D-F-C models, aims and </a:t>
            </a:r>
            <a:r>
              <a:rPr lang="en-US" altLang="el-GR" sz="3200" b="1" dirty="0" smtClean="0">
                <a:latin typeface="+mj-lt"/>
              </a:rPr>
              <a:t>scale</a:t>
            </a:r>
            <a:r>
              <a:rPr lang="en-US" altLang="el-GR" sz="3200" b="1" dirty="0">
                <a:latin typeface="+mj-lt"/>
              </a:rPr>
              <a:t> </a:t>
            </a:r>
            <a:r>
              <a:rPr lang="en-US" altLang="el-GR" sz="3200" b="1" dirty="0" smtClean="0">
                <a:latin typeface="+mj-lt"/>
              </a:rPr>
              <a:t>III</a:t>
            </a:r>
            <a:endParaRPr lang="en-US" altLang="el-GR" sz="3200" b="1" dirty="0">
              <a:latin typeface="+mj-lt"/>
            </a:endParaRP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66725" y="1484313"/>
            <a:ext cx="8497888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Land </a:t>
            </a:r>
            <a:r>
              <a:rPr lang="en-US" altLang="el-GR" sz="1800" dirty="0">
                <a:latin typeface="+mj-lt"/>
              </a:rPr>
              <a:t>change and landscape studies </a:t>
            </a:r>
            <a:r>
              <a:rPr lang="en-US" altLang="el-GR" sz="1800" dirty="0" smtClean="0">
                <a:latin typeface="+mj-lt"/>
              </a:rPr>
              <a:t>evolve. Need to </a:t>
            </a:r>
            <a:r>
              <a:rPr lang="en-US" altLang="el-GR" sz="1800" dirty="0">
                <a:latin typeface="+mj-lt"/>
              </a:rPr>
              <a:t>move from a single case study and one research </a:t>
            </a:r>
            <a:r>
              <a:rPr lang="en-US" altLang="el-GR" sz="1800" dirty="0" smtClean="0">
                <a:latin typeface="+mj-lt"/>
              </a:rPr>
              <a:t>method approach </a:t>
            </a:r>
            <a:r>
              <a:rPr lang="en-US" altLang="el-GR" sz="1800" dirty="0">
                <a:latin typeface="+mj-lt"/>
              </a:rPr>
              <a:t>to </a:t>
            </a:r>
            <a:r>
              <a:rPr lang="en-US" altLang="el-GR" sz="1800" dirty="0" smtClean="0">
                <a:latin typeface="+mj-lt"/>
              </a:rPr>
              <a:t>cross-site </a:t>
            </a:r>
            <a:r>
              <a:rPr lang="en-US" altLang="el-GR" sz="1800" dirty="0">
                <a:latin typeface="+mj-lt"/>
              </a:rPr>
              <a:t>analyses </a:t>
            </a:r>
            <a:r>
              <a:rPr lang="en-US" altLang="el-GR" sz="1800" dirty="0" smtClean="0">
                <a:latin typeface="+mj-lt"/>
              </a:rPr>
              <a:t>(rise </a:t>
            </a:r>
            <a:r>
              <a:rPr lang="en-US" altLang="el-GR" sz="1800" dirty="0">
                <a:latin typeface="+mj-lt"/>
              </a:rPr>
              <a:t>of </a:t>
            </a:r>
            <a:r>
              <a:rPr lang="en-US" altLang="el-GR" sz="1800" dirty="0" err="1" smtClean="0">
                <a:latin typeface="+mj-lt"/>
              </a:rPr>
              <a:t>metastudies</a:t>
            </a:r>
            <a:r>
              <a:rPr lang="en-US" altLang="el-GR" sz="1800" dirty="0" smtClean="0">
                <a:latin typeface="+mj-lt"/>
              </a:rPr>
              <a:t>). 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Need </a:t>
            </a:r>
            <a:r>
              <a:rPr lang="en-US" altLang="el-GR" sz="1800" dirty="0">
                <a:latin typeface="+mj-lt"/>
              </a:rPr>
              <a:t>for </a:t>
            </a:r>
            <a:r>
              <a:rPr lang="en-US" altLang="el-GR" sz="1800" dirty="0" smtClean="0">
                <a:latin typeface="+mj-lt"/>
              </a:rPr>
              <a:t>plurality of </a:t>
            </a:r>
            <a:r>
              <a:rPr lang="en-US" altLang="el-GR" sz="1800" dirty="0">
                <a:latin typeface="+mj-lt"/>
              </a:rPr>
              <a:t>research approaches and underlying conceptualizations </a:t>
            </a:r>
            <a:r>
              <a:rPr lang="en-US" altLang="el-GR" sz="1800" dirty="0" smtClean="0">
                <a:latin typeface="+mj-lt"/>
              </a:rPr>
              <a:t>of human-environment </a:t>
            </a:r>
            <a:r>
              <a:rPr lang="en-US" altLang="el-GR" sz="1800" dirty="0">
                <a:latin typeface="+mj-lt"/>
              </a:rPr>
              <a:t>interactions that can encompass the </a:t>
            </a:r>
            <a:r>
              <a:rPr lang="en-US" altLang="el-GR" sz="1800" dirty="0" smtClean="0">
                <a:latin typeface="+mj-lt"/>
              </a:rPr>
              <a:t>full complexity </a:t>
            </a:r>
            <a:r>
              <a:rPr lang="en-US" altLang="el-GR" sz="1800" dirty="0">
                <a:latin typeface="+mj-lt"/>
              </a:rPr>
              <a:t>of land-use </a:t>
            </a:r>
            <a:r>
              <a:rPr lang="en-US" altLang="el-GR" sz="1800" dirty="0" smtClean="0">
                <a:latin typeface="+mj-lt"/>
              </a:rPr>
              <a:t>developments.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Need to integrate quantitative and qualitative approaches and data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l-GR" sz="1800" dirty="0" smtClean="0">
                <a:latin typeface="+mj-lt"/>
              </a:rPr>
              <a:t>What are we to do with “big data”?</a:t>
            </a:r>
            <a:endParaRPr lang="en-US" altLang="el-GR" sz="1800" dirty="0">
              <a:latin typeface="+mj-lt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4677345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 smtClean="0">
                <a:latin typeface="+mj-lt"/>
              </a:rPr>
              <a:t>Meta-analysis of landscape change</a:t>
            </a:r>
            <a:endParaRPr lang="en-US" altLang="el-GR" sz="3200" b="1" dirty="0">
              <a:latin typeface="+mj-lt"/>
            </a:endParaRP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25" y="1466292"/>
            <a:ext cx="8346265" cy="455960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 smtClean="0">
                <a:latin typeface="+mj-lt"/>
              </a:rPr>
              <a:t>Meta-analysis of landscape change</a:t>
            </a:r>
            <a:endParaRPr lang="en-US" altLang="el-GR" sz="3200" b="1" dirty="0">
              <a:latin typeface="+mj-lt"/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7" y="1287134"/>
            <a:ext cx="8058529" cy="517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232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2051050" y="188913"/>
            <a:ext cx="67691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3pPr>
            <a:lvl4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Palatino Linotype" panose="02040502050505030304" pitchFamily="18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3200" b="1" dirty="0" smtClean="0">
                <a:latin typeface="+mj-lt"/>
              </a:rPr>
              <a:t>Meta-analysis of landscape change</a:t>
            </a:r>
            <a:endParaRPr lang="en-US" altLang="el-GR" sz="3200" b="1" dirty="0">
              <a:latin typeface="+mj-lt"/>
            </a:endParaRP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09" y="1388752"/>
            <a:ext cx="8420919" cy="504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47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l-G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l-G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Palatino Linotype"/>
        <a:ea typeface="Microsoft YaHei"/>
        <a:cs typeface="Microsoft YaHei"/>
      </a:majorFont>
      <a:minorFont>
        <a:latin typeface="Palatino Linotype"/>
        <a:ea typeface="Microsoft YaHei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l-G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l-G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2256</TotalTime>
  <Words>979</Words>
  <Application>Microsoft Office PowerPoint</Application>
  <PresentationFormat>Προβολή στην οθόνη (4:3)</PresentationFormat>
  <Paragraphs>94</Paragraphs>
  <Slides>16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16</vt:i4>
      </vt:variant>
    </vt:vector>
  </HeadingPairs>
  <TitlesOfParts>
    <vt:vector size="23" baseType="lpstr">
      <vt:lpstr>Microsoft YaHei</vt:lpstr>
      <vt:lpstr>Arial</vt:lpstr>
      <vt:lpstr>Calibri</vt:lpstr>
      <vt:lpstr>Palatino Linotype</vt:lpstr>
      <vt:lpstr>Times New Roman</vt:lpstr>
      <vt:lpstr>Office Theme</vt:lpstr>
      <vt:lpstr>1_Office Theme</vt:lpstr>
      <vt:lpstr>Παρουσίαση του PowerPoint</vt:lpstr>
      <vt:lpstr>Presentation Outline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Biocultural diversity in landscapes and “place-based food networks” III</vt:lpstr>
      <vt:lpstr>Sustainable Landscapes?</vt:lpstr>
      <vt:lpstr>Sustainable Landscapes?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Thanasis Kizos</dc:creator>
  <cp:lastModifiedBy>Thanasis Kizos</cp:lastModifiedBy>
  <cp:revision>48</cp:revision>
  <dcterms:modified xsi:type="dcterms:W3CDTF">2019-11-23T17:14:36Z</dcterms:modified>
</cp:coreProperties>
</file>