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75" r:id="rId11"/>
    <p:sldId id="265" r:id="rId12"/>
    <p:sldId id="266" r:id="rId13"/>
    <p:sldId id="267" r:id="rId14"/>
    <p:sldId id="271" r:id="rId15"/>
    <p:sldId id="269"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34" autoAdjust="0"/>
    <p:restoredTop sz="94660"/>
  </p:normalViewPr>
  <p:slideViewPr>
    <p:cSldViewPr snapToGrid="0">
      <p:cViewPr varScale="1">
        <p:scale>
          <a:sx n="113" d="100"/>
          <a:sy n="113" d="100"/>
        </p:scale>
        <p:origin x="8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workspace.rug.nl\homedrive\staff\usr3\P269311\My%20Desktop\TFP\Sunkung%20Project\Decomp_Result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nl-NL" sz="2000" dirty="0"/>
              <a:t>China's CO2</a:t>
            </a:r>
            <a:r>
              <a:rPr lang="nl-NL" sz="2000" baseline="0" dirty="0"/>
              <a:t> </a:t>
            </a:r>
            <a:r>
              <a:rPr lang="nl-NL" sz="2000" baseline="0" dirty="0" err="1"/>
              <a:t>Emission</a:t>
            </a:r>
            <a:r>
              <a:rPr lang="nl-NL" sz="2000" baseline="0" dirty="0"/>
              <a:t> (</a:t>
            </a:r>
            <a:r>
              <a:rPr lang="en-US" sz="2000" baseline="0" noProof="0" dirty="0"/>
              <a:t>billion</a:t>
            </a:r>
            <a:r>
              <a:rPr lang="nl-NL" sz="2000" baseline="0" dirty="0"/>
              <a:t> ton)</a:t>
            </a:r>
            <a:endParaRPr lang="nl-NL" sz="2000" dirty="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scatterChart>
        <c:scatterStyle val="smoothMarker"/>
        <c:varyColors val="0"/>
        <c:ser>
          <c:idx val="0"/>
          <c:order val="0"/>
          <c:tx>
            <c:strRef>
              <c:f>Sheet1!$B$1</c:f>
              <c:strCache>
                <c:ptCount val="1"/>
                <c:pt idx="0">
                  <c:v>Billion ton</c:v>
                </c:pt>
              </c:strCache>
            </c:strRef>
          </c:tx>
          <c:spPr>
            <a:ln w="25400" cap="rnd">
              <a:solidFill>
                <a:schemeClr val="accent5">
                  <a:lumMod val="60000"/>
                  <a:lumOff val="40000"/>
                </a:schemeClr>
              </a:solidFill>
              <a:round/>
            </a:ln>
            <a:effectLst/>
          </c:spPr>
          <c:marker>
            <c:symbol val="none"/>
          </c:marker>
          <c:xVal>
            <c:numRef>
              <c:f>Sheet1!$A$2:$A$119</c:f>
              <c:numCache>
                <c:formatCode>General</c:formatCode>
                <c:ptCount val="11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2018</c:v>
                </c:pt>
                <c:pt idx="38">
                  <c:v>2019</c:v>
                </c:pt>
                <c:pt idx="39">
                  <c:v>2020</c:v>
                </c:pt>
                <c:pt idx="40">
                  <c:v>2021</c:v>
                </c:pt>
                <c:pt idx="41">
                  <c:v>2022</c:v>
                </c:pt>
                <c:pt idx="42">
                  <c:v>2023</c:v>
                </c:pt>
                <c:pt idx="43">
                  <c:v>2024</c:v>
                </c:pt>
              </c:numCache>
            </c:numRef>
          </c:xVal>
          <c:yVal>
            <c:numRef>
              <c:f>Sheet1!$B$2:$B$119</c:f>
              <c:numCache>
                <c:formatCode>General</c:formatCode>
                <c:ptCount val="118"/>
                <c:pt idx="0">
                  <c:v>1.47628</c:v>
                </c:pt>
                <c:pt idx="1">
                  <c:v>1.6062391</c:v>
                </c:pt>
                <c:pt idx="2">
                  <c:v>1.6937466999999999</c:v>
                </c:pt>
                <c:pt idx="3">
                  <c:v>1.8442126999999999</c:v>
                </c:pt>
                <c:pt idx="4">
                  <c:v>1.9971932999999999</c:v>
                </c:pt>
                <c:pt idx="5">
                  <c:v>2.1034299000000001</c:v>
                </c:pt>
                <c:pt idx="6">
                  <c:v>2.2566294999999998</c:v>
                </c:pt>
                <c:pt idx="7">
                  <c:v>2.4244441999999999</c:v>
                </c:pt>
                <c:pt idx="8">
                  <c:v>2.4621499999999998</c:v>
                </c:pt>
                <c:pt idx="9">
                  <c:v>2.4835343000000001</c:v>
                </c:pt>
                <c:pt idx="10">
                  <c:v>2.6191434</c:v>
                </c:pt>
                <c:pt idx="11">
                  <c:v>2.7312903999999998</c:v>
                </c:pt>
                <c:pt idx="12">
                  <c:v>2.9142844999999999</c:v>
                </c:pt>
                <c:pt idx="13">
                  <c:v>3.0938908000000001</c:v>
                </c:pt>
                <c:pt idx="14">
                  <c:v>3.3511972000000001</c:v>
                </c:pt>
                <c:pt idx="15">
                  <c:v>3.4993105999999998</c:v>
                </c:pt>
                <c:pt idx="16">
                  <c:v>3.5123500000000001</c:v>
                </c:pt>
                <c:pt idx="17">
                  <c:v>3.3553359999999999</c:v>
                </c:pt>
                <c:pt idx="18">
                  <c:v>3.5499489999999998</c:v>
                </c:pt>
                <c:pt idx="19">
                  <c:v>3.6438095000000001</c:v>
                </c:pt>
                <c:pt idx="20">
                  <c:v>3.7241141999999998</c:v>
                </c:pt>
                <c:pt idx="21">
                  <c:v>4.0981806000000001</c:v>
                </c:pt>
                <c:pt idx="22">
                  <c:v>4.8352516999999997</c:v>
                </c:pt>
                <c:pt idx="23">
                  <c:v>5.2109614000000004</c:v>
                </c:pt>
                <c:pt idx="24">
                  <c:v>5.8819907000000002</c:v>
                </c:pt>
                <c:pt idx="25">
                  <c:v>6.4861844</c:v>
                </c:pt>
                <c:pt idx="26">
                  <c:v>6.9746629999999996</c:v>
                </c:pt>
                <c:pt idx="27">
                  <c:v>7.4924039999999996</c:v>
                </c:pt>
                <c:pt idx="28">
                  <c:v>7.8814909999999996</c:v>
                </c:pt>
                <c:pt idx="29">
                  <c:v>8.6100480000000008</c:v>
                </c:pt>
                <c:pt idx="30">
                  <c:v>9.5201539999999998</c:v>
                </c:pt>
                <c:pt idx="31">
                  <c:v>9.7673100000000002</c:v>
                </c:pt>
                <c:pt idx="32">
                  <c:v>9.9423709999999996</c:v>
                </c:pt>
                <c:pt idx="33">
                  <c:v>9.9760270000000002</c:v>
                </c:pt>
                <c:pt idx="34">
                  <c:v>9.8580400000000008</c:v>
                </c:pt>
                <c:pt idx="35">
                  <c:v>9.7481749999999998</c:v>
                </c:pt>
                <c:pt idx="36">
                  <c:v>10.000012999999999</c:v>
                </c:pt>
                <c:pt idx="37">
                  <c:v>10.34679</c:v>
                </c:pt>
                <c:pt idx="38">
                  <c:v>10.713514999999999</c:v>
                </c:pt>
                <c:pt idx="39">
                  <c:v>10.896520000000001</c:v>
                </c:pt>
                <c:pt idx="40">
                  <c:v>11.284401000000001</c:v>
                </c:pt>
                <c:pt idx="41">
                  <c:v>11.711807</c:v>
                </c:pt>
                <c:pt idx="42">
                  <c:v>12.172008</c:v>
                </c:pt>
                <c:pt idx="43">
                  <c:v>12.289037</c:v>
                </c:pt>
              </c:numCache>
            </c:numRef>
          </c:yVal>
          <c:smooth val="1"/>
          <c:extLst>
            <c:ext xmlns:c16="http://schemas.microsoft.com/office/drawing/2014/chart" uri="{C3380CC4-5D6E-409C-BE32-E72D297353CC}">
              <c16:uniqueId val="{00000000-7ED7-4756-AFA0-4A2760B19E0A}"/>
            </c:ext>
          </c:extLst>
        </c:ser>
        <c:dLbls>
          <c:showLegendKey val="0"/>
          <c:showVal val="0"/>
          <c:showCatName val="0"/>
          <c:showSerName val="0"/>
          <c:showPercent val="0"/>
          <c:showBubbleSize val="0"/>
        </c:dLbls>
        <c:axId val="1316180975"/>
        <c:axId val="1316188463"/>
      </c:scatterChart>
      <c:valAx>
        <c:axId val="1316180975"/>
        <c:scaling>
          <c:orientation val="minMax"/>
          <c:max val="2025"/>
          <c:min val="198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nl-NL"/>
          </a:p>
        </c:txPr>
        <c:crossAx val="1316188463"/>
        <c:crosses val="autoZero"/>
        <c:crossBetween val="midCat"/>
      </c:valAx>
      <c:valAx>
        <c:axId val="13161884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nl-NL"/>
          </a:p>
        </c:txPr>
        <c:crossAx val="131618097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noProof="0">
                <a:solidFill>
                  <a:schemeClr val="tx1">
                    <a:lumMod val="65000"/>
                    <a:lumOff val="35000"/>
                  </a:schemeClr>
                </a:solidFill>
                <a:latin typeface="+mn-lt"/>
                <a:ea typeface="+mn-ea"/>
                <a:cs typeface="+mn-cs"/>
              </a:defRPr>
            </a:pPr>
            <a:r>
              <a:rPr lang="en-US" sz="2000" noProof="0" dirty="0"/>
              <a:t>Share in Global CO</a:t>
            </a:r>
            <a:r>
              <a:rPr lang="en-US" sz="2000" baseline="-25000" noProof="0" dirty="0"/>
              <a:t>2</a:t>
            </a:r>
            <a:r>
              <a:rPr lang="en-US" sz="2000" noProof="0" dirty="0"/>
              <a:t> Emission (%)</a:t>
            </a:r>
          </a:p>
        </c:rich>
      </c:tx>
      <c:overlay val="0"/>
      <c:spPr>
        <a:noFill/>
        <a:ln>
          <a:noFill/>
        </a:ln>
        <a:effectLst/>
      </c:spPr>
      <c:txPr>
        <a:bodyPr rot="0" spcFirstLastPara="1" vertOverflow="ellipsis" vert="horz" wrap="square" anchor="ctr" anchorCtr="1"/>
        <a:lstStyle/>
        <a:p>
          <a:pPr>
            <a:defRPr lang="en-US" sz="1400" b="0" i="0" u="none" strike="noStrike" kern="1200" spc="0" baseline="0" noProof="0">
              <a:solidFill>
                <a:schemeClr val="tx1">
                  <a:lumMod val="65000"/>
                  <a:lumOff val="35000"/>
                </a:schemeClr>
              </a:solidFill>
              <a:latin typeface="+mn-lt"/>
              <a:ea typeface="+mn-ea"/>
              <a:cs typeface="+mn-cs"/>
            </a:defRPr>
          </a:pPr>
          <a:endParaRPr lang="nl-NL"/>
        </a:p>
      </c:txPr>
    </c:title>
    <c:autoTitleDeleted val="0"/>
    <c:plotArea>
      <c:layout/>
      <c:scatterChart>
        <c:scatterStyle val="smoothMarker"/>
        <c:varyColors val="0"/>
        <c:ser>
          <c:idx val="0"/>
          <c:order val="0"/>
          <c:tx>
            <c:strRef>
              <c:f>Sheet1!$B$1</c:f>
              <c:strCache>
                <c:ptCount val="1"/>
                <c:pt idx="0">
                  <c:v>China</c:v>
                </c:pt>
              </c:strCache>
            </c:strRef>
          </c:tx>
          <c:spPr>
            <a:ln w="25400" cap="rnd">
              <a:solidFill>
                <a:schemeClr val="accent5">
                  <a:lumMod val="60000"/>
                  <a:lumOff val="40000"/>
                </a:schemeClr>
              </a:solidFill>
              <a:round/>
            </a:ln>
            <a:effectLst/>
          </c:spPr>
          <c:marker>
            <c:symbol val="none"/>
          </c:marker>
          <c:xVal>
            <c:numRef>
              <c:f>Sheet1!$A$2:$A$45</c:f>
              <c:numCache>
                <c:formatCode>General</c:formatCode>
                <c:ptCount val="44"/>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2018</c:v>
                </c:pt>
                <c:pt idx="38">
                  <c:v>2019</c:v>
                </c:pt>
                <c:pt idx="39">
                  <c:v>2020</c:v>
                </c:pt>
                <c:pt idx="40">
                  <c:v>2021</c:v>
                </c:pt>
                <c:pt idx="41">
                  <c:v>2022</c:v>
                </c:pt>
                <c:pt idx="42">
                  <c:v>2023</c:v>
                </c:pt>
                <c:pt idx="43">
                  <c:v>2024</c:v>
                </c:pt>
              </c:numCache>
            </c:numRef>
          </c:xVal>
          <c:yVal>
            <c:numRef>
              <c:f>Sheet1!$B$2:$B$45</c:f>
              <c:numCache>
                <c:formatCode>General</c:formatCode>
                <c:ptCount val="44"/>
                <c:pt idx="0">
                  <c:v>7.8193808000000002</c:v>
                </c:pt>
                <c:pt idx="1">
                  <c:v>8.5758729999999996</c:v>
                </c:pt>
                <c:pt idx="2">
                  <c:v>8.9607799999999997</c:v>
                </c:pt>
                <c:pt idx="3">
                  <c:v>9.4782810000000008</c:v>
                </c:pt>
                <c:pt idx="4">
                  <c:v>9.9141569999999994</c:v>
                </c:pt>
                <c:pt idx="5">
                  <c:v>10.291738</c:v>
                </c:pt>
                <c:pt idx="6">
                  <c:v>10.691789999999999</c:v>
                </c:pt>
                <c:pt idx="7">
                  <c:v>11.061048</c:v>
                </c:pt>
                <c:pt idx="8">
                  <c:v>11.090657999999999</c:v>
                </c:pt>
                <c:pt idx="9">
                  <c:v>10.925209000000001</c:v>
                </c:pt>
                <c:pt idx="10">
                  <c:v>11.286692</c:v>
                </c:pt>
                <c:pt idx="11">
                  <c:v>12.128057999999999</c:v>
                </c:pt>
                <c:pt idx="12">
                  <c:v>12.810115</c:v>
                </c:pt>
                <c:pt idx="13">
                  <c:v>13.466571999999999</c:v>
                </c:pt>
                <c:pt idx="14">
                  <c:v>14.250323</c:v>
                </c:pt>
                <c:pt idx="15">
                  <c:v>14.439985</c:v>
                </c:pt>
                <c:pt idx="16">
                  <c:v>14.406495</c:v>
                </c:pt>
                <c:pt idx="17">
                  <c:v>13.810404</c:v>
                </c:pt>
                <c:pt idx="18">
                  <c:v>14.2925415</c:v>
                </c:pt>
                <c:pt idx="19">
                  <c:v>14.283016999999999</c:v>
                </c:pt>
                <c:pt idx="20">
                  <c:v>14.494669</c:v>
                </c:pt>
                <c:pt idx="21">
                  <c:v>15.6030035</c:v>
                </c:pt>
                <c:pt idx="22">
                  <c:v>17.485645000000002</c:v>
                </c:pt>
                <c:pt idx="23">
                  <c:v>18.213760000000001</c:v>
                </c:pt>
                <c:pt idx="24">
                  <c:v>19.872292999999999</c:v>
                </c:pt>
                <c:pt idx="25">
                  <c:v>21.200733</c:v>
                </c:pt>
                <c:pt idx="26">
                  <c:v>22.142309999999998</c:v>
                </c:pt>
                <c:pt idx="27">
                  <c:v>23.377485</c:v>
                </c:pt>
                <c:pt idx="28">
                  <c:v>25.010273000000002</c:v>
                </c:pt>
                <c:pt idx="29">
                  <c:v>25.842286999999999</c:v>
                </c:pt>
                <c:pt idx="30">
                  <c:v>27.610664</c:v>
                </c:pt>
                <c:pt idx="31">
                  <c:v>27.942740000000001</c:v>
                </c:pt>
                <c:pt idx="32">
                  <c:v>28.184664000000001</c:v>
                </c:pt>
                <c:pt idx="33">
                  <c:v>28.128665999999999</c:v>
                </c:pt>
                <c:pt idx="34">
                  <c:v>27.844797</c:v>
                </c:pt>
                <c:pt idx="35">
                  <c:v>27.542793</c:v>
                </c:pt>
                <c:pt idx="36">
                  <c:v>27.797419000000001</c:v>
                </c:pt>
                <c:pt idx="37">
                  <c:v>28.166788</c:v>
                </c:pt>
                <c:pt idx="38">
                  <c:v>28.887857</c:v>
                </c:pt>
                <c:pt idx="39">
                  <c:v>30.992802000000001</c:v>
                </c:pt>
                <c:pt idx="40">
                  <c:v>30.608519999999999</c:v>
                </c:pt>
                <c:pt idx="41">
                  <c:v>31.208373999999999</c:v>
                </c:pt>
                <c:pt idx="42">
                  <c:v>31.952524</c:v>
                </c:pt>
                <c:pt idx="43">
                  <c:v>31.838055000000001</c:v>
                </c:pt>
              </c:numCache>
            </c:numRef>
          </c:yVal>
          <c:smooth val="1"/>
          <c:extLst>
            <c:ext xmlns:c16="http://schemas.microsoft.com/office/drawing/2014/chart" uri="{C3380CC4-5D6E-409C-BE32-E72D297353CC}">
              <c16:uniqueId val="{00000000-6930-4A15-A28C-CCCEAA97F1BB}"/>
            </c:ext>
          </c:extLst>
        </c:ser>
        <c:ser>
          <c:idx val="1"/>
          <c:order val="1"/>
          <c:tx>
            <c:strRef>
              <c:f>Sheet1!$C$1</c:f>
              <c:strCache>
                <c:ptCount val="1"/>
                <c:pt idx="0">
                  <c:v>USA</c:v>
                </c:pt>
              </c:strCache>
            </c:strRef>
          </c:tx>
          <c:spPr>
            <a:ln w="28575" cap="rnd">
              <a:solidFill>
                <a:srgbClr val="92D050"/>
              </a:solidFill>
              <a:prstDash val="sysDash"/>
              <a:round/>
            </a:ln>
            <a:effectLst/>
          </c:spPr>
          <c:marker>
            <c:symbol val="none"/>
          </c:marker>
          <c:xVal>
            <c:numRef>
              <c:f>Sheet1!$A$2:$A$45</c:f>
              <c:numCache>
                <c:formatCode>General</c:formatCode>
                <c:ptCount val="44"/>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2018</c:v>
                </c:pt>
                <c:pt idx="38">
                  <c:v>2019</c:v>
                </c:pt>
                <c:pt idx="39">
                  <c:v>2020</c:v>
                </c:pt>
                <c:pt idx="40">
                  <c:v>2021</c:v>
                </c:pt>
                <c:pt idx="41">
                  <c:v>2022</c:v>
                </c:pt>
                <c:pt idx="42">
                  <c:v>2023</c:v>
                </c:pt>
                <c:pt idx="43">
                  <c:v>2024</c:v>
                </c:pt>
              </c:numCache>
            </c:numRef>
          </c:xVal>
          <c:yVal>
            <c:numRef>
              <c:f>Sheet1!$C$2:$C$45</c:f>
              <c:numCache>
                <c:formatCode>General</c:formatCode>
                <c:ptCount val="44"/>
                <c:pt idx="0">
                  <c:v>24.066165999999999</c:v>
                </c:pt>
                <c:pt idx="1">
                  <c:v>23.021771999999999</c:v>
                </c:pt>
                <c:pt idx="2">
                  <c:v>22.994564</c:v>
                </c:pt>
                <c:pt idx="3">
                  <c:v>23.021647999999999</c:v>
                </c:pt>
                <c:pt idx="4">
                  <c:v>22.315258</c:v>
                </c:pt>
                <c:pt idx="5">
                  <c:v>22.008638000000001</c:v>
                </c:pt>
                <c:pt idx="6">
                  <c:v>22.230114</c:v>
                </c:pt>
                <c:pt idx="7">
                  <c:v>22.345137000000001</c:v>
                </c:pt>
                <c:pt idx="8">
                  <c:v>22.343198999999998</c:v>
                </c:pt>
                <c:pt idx="9">
                  <c:v>22.574907</c:v>
                </c:pt>
                <c:pt idx="10">
                  <c:v>21.875816</c:v>
                </c:pt>
                <c:pt idx="11">
                  <c:v>22.995878000000001</c:v>
                </c:pt>
                <c:pt idx="12">
                  <c:v>23.206811999999999</c:v>
                </c:pt>
                <c:pt idx="13">
                  <c:v>23.338224</c:v>
                </c:pt>
                <c:pt idx="14">
                  <c:v>23.072334000000001</c:v>
                </c:pt>
                <c:pt idx="15">
                  <c:v>23.113043000000001</c:v>
                </c:pt>
                <c:pt idx="16">
                  <c:v>23.269354</c:v>
                </c:pt>
                <c:pt idx="17">
                  <c:v>23.610586000000001</c:v>
                </c:pt>
                <c:pt idx="18">
                  <c:v>23.352664999999998</c:v>
                </c:pt>
                <c:pt idx="19">
                  <c:v>23.609594000000001</c:v>
                </c:pt>
                <c:pt idx="20">
                  <c:v>22.977323999999999</c:v>
                </c:pt>
                <c:pt idx="21">
                  <c:v>22.645132</c:v>
                </c:pt>
                <c:pt idx="22">
                  <c:v>21.720994999999998</c:v>
                </c:pt>
                <c:pt idx="23">
                  <c:v>21.361550999999999</c:v>
                </c:pt>
                <c:pt idx="24">
                  <c:v>20.699729999999999</c:v>
                </c:pt>
                <c:pt idx="25">
                  <c:v>19.759744999999999</c:v>
                </c:pt>
                <c:pt idx="26">
                  <c:v>19.433928000000002</c:v>
                </c:pt>
                <c:pt idx="27">
                  <c:v>18.468903999999998</c:v>
                </c:pt>
                <c:pt idx="28">
                  <c:v>17.409009999999999</c:v>
                </c:pt>
                <c:pt idx="29">
                  <c:v>17.015744999999999</c:v>
                </c:pt>
                <c:pt idx="30">
                  <c:v>16.064312000000001</c:v>
                </c:pt>
                <c:pt idx="31">
                  <c:v>15.252489000000001</c:v>
                </c:pt>
                <c:pt idx="32">
                  <c:v>15.516113000000001</c:v>
                </c:pt>
                <c:pt idx="33">
                  <c:v>15.596437999999999</c:v>
                </c:pt>
                <c:pt idx="34">
                  <c:v>15.163734</c:v>
                </c:pt>
                <c:pt idx="35">
                  <c:v>14.820406999999999</c:v>
                </c:pt>
                <c:pt idx="36">
                  <c:v>14.4419</c:v>
                </c:pt>
                <c:pt idx="37">
                  <c:v>14.594749999999999</c:v>
                </c:pt>
                <c:pt idx="38">
                  <c:v>14.118081999999999</c:v>
                </c:pt>
                <c:pt idx="39">
                  <c:v>13.339562000000001</c:v>
                </c:pt>
                <c:pt idx="40">
                  <c:v>13.616864</c:v>
                </c:pt>
                <c:pt idx="41">
                  <c:v>13.471098</c:v>
                </c:pt>
                <c:pt idx="42">
                  <c:v>12.911223</c:v>
                </c:pt>
                <c:pt idx="43">
                  <c:v>12.705441</c:v>
                </c:pt>
              </c:numCache>
            </c:numRef>
          </c:yVal>
          <c:smooth val="1"/>
          <c:extLst>
            <c:ext xmlns:c16="http://schemas.microsoft.com/office/drawing/2014/chart" uri="{C3380CC4-5D6E-409C-BE32-E72D297353CC}">
              <c16:uniqueId val="{00000001-6930-4A15-A28C-CCCEAA97F1BB}"/>
            </c:ext>
          </c:extLst>
        </c:ser>
        <c:dLbls>
          <c:showLegendKey val="0"/>
          <c:showVal val="0"/>
          <c:showCatName val="0"/>
          <c:showSerName val="0"/>
          <c:showPercent val="0"/>
          <c:showBubbleSize val="0"/>
        </c:dLbls>
        <c:axId val="1323630752"/>
        <c:axId val="1323641568"/>
      </c:scatterChart>
      <c:valAx>
        <c:axId val="1323630752"/>
        <c:scaling>
          <c:orientation val="minMax"/>
          <c:max val="2025"/>
          <c:min val="198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nl-NL"/>
          </a:p>
        </c:txPr>
        <c:crossAx val="1323641568"/>
        <c:crosses val="autoZero"/>
        <c:crossBetween val="midCat"/>
      </c:valAx>
      <c:valAx>
        <c:axId val="13236415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nl-NL"/>
          </a:p>
        </c:txPr>
        <c:crossAx val="132363075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Sheet1!$F$1</c:f>
              <c:strCache>
                <c:ptCount val="1"/>
                <c:pt idx="0">
                  <c:v>CO2</c:v>
                </c:pt>
              </c:strCache>
            </c:strRef>
          </c:tx>
          <c:spPr>
            <a:ln w="28575" cap="rnd">
              <a:solidFill>
                <a:schemeClr val="accent5">
                  <a:lumMod val="60000"/>
                  <a:lumOff val="40000"/>
                </a:schemeClr>
              </a:solidFill>
              <a:round/>
            </a:ln>
            <a:effectLst/>
          </c:spPr>
          <c:marker>
            <c:symbol val="none"/>
          </c:marker>
          <c:cat>
            <c:numRef>
              <c:f>Sheet1!$A$2:$A$36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Sheet1!$F$2:$F$36</c:f>
              <c:numCache>
                <c:formatCode>General</c:formatCode>
                <c:ptCount val="35"/>
                <c:pt idx="0">
                  <c:v>1</c:v>
                </c:pt>
                <c:pt idx="1">
                  <c:v>1.0546032724412142</c:v>
                </c:pt>
                <c:pt idx="2">
                  <c:v>1.0997594838935787</c:v>
                </c:pt>
                <c:pt idx="3">
                  <c:v>1.173442420344265</c:v>
                </c:pt>
                <c:pt idx="4">
                  <c:v>1.2457612524215993</c:v>
                </c:pt>
                <c:pt idx="5">
                  <c:v>1.3493661835071091</c:v>
                </c:pt>
                <c:pt idx="6">
                  <c:v>1.4090043370852579</c:v>
                </c:pt>
                <c:pt idx="7">
                  <c:v>1.414254677295981</c:v>
                </c:pt>
                <c:pt idx="8">
                  <c:v>1.3510326795164456</c:v>
                </c:pt>
                <c:pt idx="9">
                  <c:v>1.4293939890421485</c:v>
                </c:pt>
                <c:pt idx="10">
                  <c:v>1.4671871050864891</c:v>
                </c:pt>
                <c:pt idx="11">
                  <c:v>1.4995219514383191</c:v>
                </c:pt>
                <c:pt idx="12">
                  <c:v>1.6501405275538172</c:v>
                </c:pt>
                <c:pt idx="13">
                  <c:v>1.9469236643923138</c:v>
                </c:pt>
                <c:pt idx="14">
                  <c:v>2.098203918504367</c:v>
                </c:pt>
                <c:pt idx="15">
                  <c:v>2.3683951938976642</c:v>
                </c:pt>
                <c:pt idx="16">
                  <c:v>2.6116749827050909</c:v>
                </c:pt>
                <c:pt idx="17">
                  <c:v>2.8083618575350457</c:v>
                </c:pt>
                <c:pt idx="18">
                  <c:v>3.0168312956257539</c:v>
                </c:pt>
                <c:pt idx="19">
                  <c:v>3.173497946052124</c:v>
                </c:pt>
                <c:pt idx="20">
                  <c:v>3.4668528636789917</c:v>
                </c:pt>
                <c:pt idx="21">
                  <c:v>3.8333088453821635</c:v>
                </c:pt>
                <c:pt idx="22">
                  <c:v>3.9328266978233399</c:v>
                </c:pt>
                <c:pt idx="23">
                  <c:v>4.0033153558620072</c:v>
                </c:pt>
                <c:pt idx="24">
                  <c:v>4.0168670108562621</c:v>
                </c:pt>
                <c:pt idx="25">
                  <c:v>3.9693593118484412</c:v>
                </c:pt>
                <c:pt idx="26">
                  <c:v>3.9251219522114109</c:v>
                </c:pt>
                <c:pt idx="27">
                  <c:v>4.0265250212167398</c:v>
                </c:pt>
                <c:pt idx="28">
                  <c:v>4.1661554664254083</c:v>
                </c:pt>
                <c:pt idx="29">
                  <c:v>4.313818013304668</c:v>
                </c:pt>
                <c:pt idx="30">
                  <c:v>4.3875053386619225</c:v>
                </c:pt>
                <c:pt idx="31">
                  <c:v>4.5436863908020113</c:v>
                </c:pt>
                <c:pt idx="32">
                  <c:v>4.7157822623991947</c:v>
                </c:pt>
                <c:pt idx="33">
                  <c:v>4.901083105636995</c:v>
                </c:pt>
                <c:pt idx="34">
                  <c:v>4.9482050640492465</c:v>
                </c:pt>
              </c:numCache>
            </c:numRef>
          </c:val>
          <c:smooth val="0"/>
          <c:extLst>
            <c:ext xmlns:c16="http://schemas.microsoft.com/office/drawing/2014/chart" uri="{C3380CC4-5D6E-409C-BE32-E72D297353CC}">
              <c16:uniqueId val="{00000000-99FE-4793-95EF-DF3EF33CAA7D}"/>
            </c:ext>
          </c:extLst>
        </c:ser>
        <c:ser>
          <c:idx val="1"/>
          <c:order val="1"/>
          <c:tx>
            <c:strRef>
              <c:f>Sheet1!$G$1</c:f>
              <c:strCache>
                <c:ptCount val="1"/>
                <c:pt idx="0">
                  <c:v>rGDP</c:v>
                </c:pt>
              </c:strCache>
            </c:strRef>
          </c:tx>
          <c:spPr>
            <a:ln w="28575" cap="rnd">
              <a:solidFill>
                <a:schemeClr val="accent2">
                  <a:lumMod val="75000"/>
                </a:schemeClr>
              </a:solidFill>
              <a:prstDash val="sysDash"/>
              <a:round/>
            </a:ln>
            <a:effectLst/>
          </c:spPr>
          <c:marker>
            <c:symbol val="none"/>
          </c:marker>
          <c:cat>
            <c:numRef>
              <c:f>Sheet1!$A$2:$A$36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Sheet1!$G$2:$G$36</c:f>
              <c:numCache>
                <c:formatCode>General</c:formatCode>
                <c:ptCount val="35"/>
                <c:pt idx="0">
                  <c:v>1</c:v>
                </c:pt>
                <c:pt idx="1">
                  <c:v>1.1030829024477815</c:v>
                </c:pt>
                <c:pt idx="2">
                  <c:v>1.2668927759307229</c:v>
                </c:pt>
                <c:pt idx="3">
                  <c:v>1.441333300877458</c:v>
                </c:pt>
                <c:pt idx="4">
                  <c:v>1.5885120175766596</c:v>
                </c:pt>
                <c:pt idx="5">
                  <c:v>1.733051553227748</c:v>
                </c:pt>
                <c:pt idx="6">
                  <c:v>1.9219206305094694</c:v>
                </c:pt>
                <c:pt idx="7">
                  <c:v>2.0535936655147085</c:v>
                </c:pt>
                <c:pt idx="8">
                  <c:v>2.2238849096633535</c:v>
                </c:pt>
                <c:pt idx="9">
                  <c:v>2.4334714285746486</c:v>
                </c:pt>
                <c:pt idx="10">
                  <c:v>2.6656803686807113</c:v>
                </c:pt>
                <c:pt idx="11">
                  <c:v>2.9130556688130369</c:v>
                </c:pt>
                <c:pt idx="12">
                  <c:v>3.1772140372561894</c:v>
                </c:pt>
                <c:pt idx="13">
                  <c:v>3.4979684650602363</c:v>
                </c:pt>
                <c:pt idx="14">
                  <c:v>3.8797397128962294</c:v>
                </c:pt>
                <c:pt idx="15">
                  <c:v>4.4344520918600443</c:v>
                </c:pt>
                <c:pt idx="16">
                  <c:v>4.7588810205930274</c:v>
                </c:pt>
                <c:pt idx="17">
                  <c:v>5.2535901494615596</c:v>
                </c:pt>
                <c:pt idx="18">
                  <c:v>5.6627415342568383</c:v>
                </c:pt>
                <c:pt idx="19">
                  <c:v>6.1205785349913775</c:v>
                </c:pt>
                <c:pt idx="20">
                  <c:v>6.8343864588679253</c:v>
                </c:pt>
                <c:pt idx="21">
                  <c:v>7.4560205986621417</c:v>
                </c:pt>
                <c:pt idx="22">
                  <c:v>7.9632915035702592</c:v>
                </c:pt>
                <c:pt idx="23">
                  <c:v>8.2316925761467807</c:v>
                </c:pt>
                <c:pt idx="24">
                  <c:v>8.7310307242190479</c:v>
                </c:pt>
                <c:pt idx="25">
                  <c:v>9.1224143204337</c:v>
                </c:pt>
                <c:pt idx="26">
                  <c:v>9.5251178046845997</c:v>
                </c:pt>
                <c:pt idx="27">
                  <c:v>10.127050777442175</c:v>
                </c:pt>
                <c:pt idx="28">
                  <c:v>10.797501709004679</c:v>
                </c:pt>
                <c:pt idx="29">
                  <c:v>11.533230421162312</c:v>
                </c:pt>
                <c:pt idx="30">
                  <c:v>11.720566634503795</c:v>
                </c:pt>
                <c:pt idx="31">
                  <c:v>12.916330331390263</c:v>
                </c:pt>
                <c:pt idx="32">
                  <c:v>13.264916348362432</c:v>
                </c:pt>
                <c:pt idx="33">
                  <c:v>13.946037148904626</c:v>
                </c:pt>
              </c:numCache>
            </c:numRef>
          </c:val>
          <c:smooth val="0"/>
          <c:extLst>
            <c:ext xmlns:c16="http://schemas.microsoft.com/office/drawing/2014/chart" uri="{C3380CC4-5D6E-409C-BE32-E72D297353CC}">
              <c16:uniqueId val="{00000001-99FE-4793-95EF-DF3EF33CAA7D}"/>
            </c:ext>
          </c:extLst>
        </c:ser>
        <c:ser>
          <c:idx val="2"/>
          <c:order val="2"/>
          <c:tx>
            <c:strRef>
              <c:f>Sheet1!$H$1</c:f>
              <c:strCache>
                <c:ptCount val="1"/>
                <c:pt idx="0">
                  <c:v>rExports</c:v>
                </c:pt>
              </c:strCache>
            </c:strRef>
          </c:tx>
          <c:spPr>
            <a:ln w="28575" cap="rnd">
              <a:solidFill>
                <a:schemeClr val="tx2">
                  <a:lumMod val="40000"/>
                  <a:lumOff val="60000"/>
                </a:schemeClr>
              </a:solidFill>
              <a:prstDash val="sysDot"/>
              <a:round/>
            </a:ln>
            <a:effectLst/>
          </c:spPr>
          <c:marker>
            <c:symbol val="none"/>
          </c:marker>
          <c:cat>
            <c:numRef>
              <c:f>Sheet1!$A$2:$A$36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Sheet1!$H$2:$H$36</c:f>
              <c:numCache>
                <c:formatCode>General</c:formatCode>
                <c:ptCount val="35"/>
                <c:pt idx="0">
                  <c:v>1</c:v>
                </c:pt>
                <c:pt idx="1">
                  <c:v>1.1780757907548769</c:v>
                </c:pt>
                <c:pt idx="2">
                  <c:v>1.5706267407280965</c:v>
                </c:pt>
                <c:pt idx="3">
                  <c:v>2.1363970502753316</c:v>
                </c:pt>
                <c:pt idx="4">
                  <c:v>2.3346713751060233</c:v>
                </c:pt>
                <c:pt idx="5">
                  <c:v>2.4397624444160178</c:v>
                </c:pt>
                <c:pt idx="6">
                  <c:v>2.6678706248264645</c:v>
                </c:pt>
                <c:pt idx="7">
                  <c:v>2.9087010551752441</c:v>
                </c:pt>
                <c:pt idx="8">
                  <c:v>2.9532856150197455</c:v>
                </c:pt>
                <c:pt idx="9">
                  <c:v>3.3374659164533558</c:v>
                </c:pt>
                <c:pt idx="10">
                  <c:v>4.2925278856384326</c:v>
                </c:pt>
                <c:pt idx="11">
                  <c:v>4.5792513311284191</c:v>
                </c:pt>
                <c:pt idx="12">
                  <c:v>5.5337600374691158</c:v>
                </c:pt>
                <c:pt idx="13">
                  <c:v>7.3750325968091746</c:v>
                </c:pt>
                <c:pt idx="14">
                  <c:v>9.3911250774442756</c:v>
                </c:pt>
                <c:pt idx="15">
                  <c:v>11.231672377196626</c:v>
                </c:pt>
                <c:pt idx="16">
                  <c:v>12.487421779709418</c:v>
                </c:pt>
                <c:pt idx="17">
                  <c:v>13.286102436493133</c:v>
                </c:pt>
                <c:pt idx="18">
                  <c:v>13.256035168154872</c:v>
                </c:pt>
                <c:pt idx="19">
                  <c:v>11.222440806152687</c:v>
                </c:pt>
                <c:pt idx="20">
                  <c:v>14.064320999094777</c:v>
                </c:pt>
                <c:pt idx="21">
                  <c:v>15.371806168988718</c:v>
                </c:pt>
                <c:pt idx="22">
                  <c:v>15.607159336758643</c:v>
                </c:pt>
                <c:pt idx="23">
                  <c:v>15.601709208556933</c:v>
                </c:pt>
                <c:pt idx="24">
                  <c:v>15.882246535625182</c:v>
                </c:pt>
                <c:pt idx="25">
                  <c:v>14.571617743101962</c:v>
                </c:pt>
                <c:pt idx="26">
                  <c:v>14.224058775658415</c:v>
                </c:pt>
                <c:pt idx="27">
                  <c:v>15.446355023845646</c:v>
                </c:pt>
                <c:pt idx="28">
                  <c:v>16.443799035427304</c:v>
                </c:pt>
                <c:pt idx="29">
                  <c:v>16.757339487577003</c:v>
                </c:pt>
                <c:pt idx="30">
                  <c:v>16.468094675189981</c:v>
                </c:pt>
                <c:pt idx="31">
                  <c:v>19.471378972333181</c:v>
                </c:pt>
                <c:pt idx="32">
                  <c:v>20.500634332256418</c:v>
                </c:pt>
                <c:pt idx="33">
                  <c:v>20.784476600698035</c:v>
                </c:pt>
              </c:numCache>
            </c:numRef>
          </c:val>
          <c:smooth val="0"/>
          <c:extLst>
            <c:ext xmlns:c16="http://schemas.microsoft.com/office/drawing/2014/chart" uri="{C3380CC4-5D6E-409C-BE32-E72D297353CC}">
              <c16:uniqueId val="{00000002-99FE-4793-95EF-DF3EF33CAA7D}"/>
            </c:ext>
          </c:extLst>
        </c:ser>
        <c:dLbls>
          <c:showLegendKey val="0"/>
          <c:showVal val="0"/>
          <c:showCatName val="0"/>
          <c:showSerName val="0"/>
          <c:showPercent val="0"/>
          <c:showBubbleSize val="0"/>
        </c:dLbls>
        <c:smooth val="0"/>
        <c:axId val="972547888"/>
        <c:axId val="972548304"/>
      </c:lineChart>
      <c:catAx>
        <c:axId val="972547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nl-NL"/>
          </a:p>
        </c:txPr>
        <c:crossAx val="972548304"/>
        <c:crosses val="autoZero"/>
        <c:auto val="1"/>
        <c:lblAlgn val="ctr"/>
        <c:lblOffset val="100"/>
        <c:tickLblSkip val="5"/>
        <c:tickMarkSkip val="5"/>
        <c:noMultiLvlLbl val="0"/>
      </c:catAx>
      <c:valAx>
        <c:axId val="972548304"/>
        <c:scaling>
          <c:logBase val="2"/>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nl-NL"/>
          </a:p>
        </c:txPr>
        <c:crossAx val="972547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solidFill>
                  <a:schemeClr val="bg1"/>
                </a:solidFill>
                <a:latin typeface="Arial" panose="020B0604020202020204" pitchFamily="34" charset="0"/>
                <a:cs typeface="Arial" panose="020B0604020202020204" pitchFamily="34" charset="0"/>
              </a:rPr>
              <a:t>Changes in CO2</a:t>
            </a:r>
            <a:r>
              <a:rPr lang="en-US" sz="1100" baseline="0" dirty="0">
                <a:solidFill>
                  <a:schemeClr val="bg1"/>
                </a:solidFill>
                <a:latin typeface="Arial" panose="020B0604020202020204" pitchFamily="34" charset="0"/>
                <a:cs typeface="Arial" panose="020B0604020202020204" pitchFamily="34" charset="0"/>
              </a:rPr>
              <a:t> Intensity of Manufacturing Exports from Each Province </a:t>
            </a:r>
            <a:br>
              <a:rPr lang="en-US" sz="1100" baseline="0" dirty="0">
                <a:solidFill>
                  <a:schemeClr val="bg1"/>
                </a:solidFill>
                <a:latin typeface="Arial" panose="020B0604020202020204" pitchFamily="34" charset="0"/>
                <a:cs typeface="Arial" panose="020B0604020202020204" pitchFamily="34" charset="0"/>
              </a:rPr>
            </a:br>
            <a:r>
              <a:rPr lang="en-US" sz="1100" baseline="0" dirty="0">
                <a:solidFill>
                  <a:schemeClr val="bg1"/>
                </a:solidFill>
                <a:latin typeface="Arial" panose="020B0604020202020204" pitchFamily="34" charset="0"/>
                <a:cs typeface="Arial" panose="020B0604020202020204" pitchFamily="34" charset="0"/>
              </a:rPr>
              <a:t>(gram/¥, bubble size = Export volume in 2017)</a:t>
            </a:r>
            <a:endParaRPr lang="en-US" sz="1100" dirty="0">
              <a:solidFill>
                <a:schemeClr val="bg1"/>
              </a:solidFill>
              <a:latin typeface="Arial" panose="020B0604020202020204" pitchFamily="34" charset="0"/>
              <a:cs typeface="Arial" panose="020B0604020202020204" pitchFamily="34" charset="0"/>
            </a:endParaRPr>
          </a:p>
        </c:rich>
      </c:tx>
      <c:layout>
        <c:manualLayout>
          <c:xMode val="edge"/>
          <c:yMode val="edge"/>
          <c:x val="0.13249490855450793"/>
          <c:y val="1.2479800283252117E-2"/>
        </c:manualLayout>
      </c:layout>
      <c:overlay val="0"/>
      <c:spPr>
        <a:noFill/>
        <a:ln w="0">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10081714785651794"/>
          <c:y val="0.12263529411764708"/>
          <c:w val="0.84329396325459316"/>
          <c:h val="0.80080531110081832"/>
        </c:manualLayout>
      </c:layout>
      <c:bubbleChart>
        <c:varyColors val="0"/>
        <c:ser>
          <c:idx val="0"/>
          <c:order val="0"/>
          <c:tx>
            <c:strRef>
              <c:f>Prov_Statistics!$C$1</c:f>
              <c:strCache>
                <c:ptCount val="1"/>
                <c:pt idx="0">
                  <c:v>CO2_2017</c:v>
                </c:pt>
              </c:strCache>
            </c:strRef>
          </c:tx>
          <c:spPr>
            <a:solidFill>
              <a:schemeClr val="accent1">
                <a:alpha val="75000"/>
              </a:schemeClr>
            </a:solidFill>
            <a:ln>
              <a:noFill/>
            </a:ln>
            <a:effectLst/>
          </c:spPr>
          <c:invertIfNegative val="0"/>
          <c:xVal>
            <c:numRef>
              <c:f>Prov_Statistics!$B$2:$B$31</c:f>
              <c:numCache>
                <c:formatCode>0.00</c:formatCode>
                <c:ptCount val="30"/>
                <c:pt idx="0">
                  <c:v>279.83000000000004</c:v>
                </c:pt>
                <c:pt idx="1">
                  <c:v>439.53199999999998</c:v>
                </c:pt>
                <c:pt idx="2">
                  <c:v>549.02499999999998</c:v>
                </c:pt>
                <c:pt idx="3">
                  <c:v>878.47399999999993</c:v>
                </c:pt>
                <c:pt idx="4">
                  <c:v>542.89800000000002</c:v>
                </c:pt>
                <c:pt idx="5">
                  <c:v>505.14499999999998</c:v>
                </c:pt>
                <c:pt idx="6">
                  <c:v>725.27600000000007</c:v>
                </c:pt>
                <c:pt idx="7">
                  <c:v>459.22800000000001</c:v>
                </c:pt>
                <c:pt idx="8">
                  <c:v>297.27</c:v>
                </c:pt>
                <c:pt idx="9">
                  <c:v>286.447</c:v>
                </c:pt>
                <c:pt idx="10">
                  <c:v>248.64700000000002</c:v>
                </c:pt>
                <c:pt idx="11">
                  <c:v>625.23399999999992</c:v>
                </c:pt>
                <c:pt idx="12">
                  <c:v>172.839</c:v>
                </c:pt>
                <c:pt idx="13">
                  <c:v>379.41500000000002</c:v>
                </c:pt>
                <c:pt idx="14">
                  <c:v>286.13400000000001</c:v>
                </c:pt>
                <c:pt idx="15">
                  <c:v>384.97800000000001</c:v>
                </c:pt>
                <c:pt idx="16">
                  <c:v>478.34500000000003</c:v>
                </c:pt>
                <c:pt idx="17">
                  <c:v>538.01499999999999</c:v>
                </c:pt>
                <c:pt idx="18">
                  <c:v>194.13499999999999</c:v>
                </c:pt>
                <c:pt idx="19">
                  <c:v>356.834</c:v>
                </c:pt>
                <c:pt idx="20">
                  <c:v>277.30399999999997</c:v>
                </c:pt>
                <c:pt idx="21">
                  <c:v>547.44800000000009</c:v>
                </c:pt>
                <c:pt idx="22">
                  <c:v>477.98700000000002</c:v>
                </c:pt>
                <c:pt idx="23">
                  <c:v>791.91300000000001</c:v>
                </c:pt>
                <c:pt idx="24">
                  <c:v>441.36500000000001</c:v>
                </c:pt>
                <c:pt idx="25">
                  <c:v>572.27300000000002</c:v>
                </c:pt>
                <c:pt idx="26">
                  <c:v>633.96300000000008</c:v>
                </c:pt>
                <c:pt idx="27">
                  <c:v>690.09799999999996</c:v>
                </c:pt>
                <c:pt idx="28">
                  <c:v>716.10399999999993</c:v>
                </c:pt>
                <c:pt idx="29">
                  <c:v>351.11700000000002</c:v>
                </c:pt>
              </c:numCache>
            </c:numRef>
          </c:xVal>
          <c:yVal>
            <c:numRef>
              <c:f>Prov_Statistics!$C$2:$C$31</c:f>
              <c:numCache>
                <c:formatCode>0.00</c:formatCode>
                <c:ptCount val="30"/>
                <c:pt idx="0">
                  <c:v>110.551</c:v>
                </c:pt>
                <c:pt idx="1">
                  <c:v>141.42099999999999</c:v>
                </c:pt>
                <c:pt idx="2">
                  <c:v>351.29500000000002</c:v>
                </c:pt>
                <c:pt idx="3">
                  <c:v>370.92399999999998</c:v>
                </c:pt>
                <c:pt idx="4">
                  <c:v>443.31200000000001</c:v>
                </c:pt>
                <c:pt idx="5">
                  <c:v>278.76600000000002</c:v>
                </c:pt>
                <c:pt idx="6">
                  <c:v>209.02699999999999</c:v>
                </c:pt>
                <c:pt idx="7">
                  <c:v>201.51400000000001</c:v>
                </c:pt>
                <c:pt idx="8">
                  <c:v>63.874799999999993</c:v>
                </c:pt>
                <c:pt idx="9">
                  <c:v>104.75700000000001</c:v>
                </c:pt>
                <c:pt idx="10">
                  <c:v>121.339</c:v>
                </c:pt>
                <c:pt idx="11">
                  <c:v>156.29499999999999</c:v>
                </c:pt>
                <c:pt idx="12">
                  <c:v>91.383300000000006</c:v>
                </c:pt>
                <c:pt idx="13">
                  <c:v>161.81200000000001</c:v>
                </c:pt>
                <c:pt idx="14">
                  <c:v>159.39700000000002</c:v>
                </c:pt>
                <c:pt idx="15">
                  <c:v>106.086</c:v>
                </c:pt>
                <c:pt idx="16">
                  <c:v>116.422</c:v>
                </c:pt>
                <c:pt idx="17">
                  <c:v>149.89500000000001</c:v>
                </c:pt>
                <c:pt idx="18">
                  <c:v>80.021299999999997</c:v>
                </c:pt>
                <c:pt idx="19">
                  <c:v>135.97600000000003</c:v>
                </c:pt>
                <c:pt idx="20">
                  <c:v>134.37899999999999</c:v>
                </c:pt>
                <c:pt idx="21">
                  <c:v>93.944800000000001</c:v>
                </c:pt>
                <c:pt idx="22">
                  <c:v>80.377899999999997</c:v>
                </c:pt>
                <c:pt idx="23">
                  <c:v>133.364</c:v>
                </c:pt>
                <c:pt idx="24">
                  <c:v>180.49200000000002</c:v>
                </c:pt>
                <c:pt idx="25">
                  <c:v>131.06799999999998</c:v>
                </c:pt>
                <c:pt idx="26">
                  <c:v>308.267</c:v>
                </c:pt>
                <c:pt idx="27">
                  <c:v>414.80899999999997</c:v>
                </c:pt>
                <c:pt idx="28">
                  <c:v>493.25299999999999</c:v>
                </c:pt>
                <c:pt idx="29">
                  <c:v>343.46600000000001</c:v>
                </c:pt>
              </c:numCache>
            </c:numRef>
          </c:yVal>
          <c:bubbleSize>
            <c:numRef>
              <c:f>Prov_Statistics!$D$2:$D$31</c:f>
              <c:numCache>
                <c:formatCode>#,##0</c:formatCode>
                <c:ptCount val="30"/>
                <c:pt idx="0">
                  <c:v>44.149000000000001</c:v>
                </c:pt>
                <c:pt idx="1">
                  <c:v>144.321</c:v>
                </c:pt>
                <c:pt idx="2">
                  <c:v>204.6</c:v>
                </c:pt>
                <c:pt idx="3">
                  <c:v>79.441699999999997</c:v>
                </c:pt>
                <c:pt idx="4">
                  <c:v>23.107499999999998</c:v>
                </c:pt>
                <c:pt idx="5">
                  <c:v>215.66199999999998</c:v>
                </c:pt>
                <c:pt idx="6">
                  <c:v>18.884899999999998</c:v>
                </c:pt>
                <c:pt idx="7">
                  <c:v>16.296199999999999</c:v>
                </c:pt>
                <c:pt idx="8">
                  <c:v>861.52499999999998</c:v>
                </c:pt>
                <c:pt idx="9">
                  <c:v>2330.9499999999998</c:v>
                </c:pt>
                <c:pt idx="10">
                  <c:v>1393.73</c:v>
                </c:pt>
                <c:pt idx="11">
                  <c:v>149.52600000000001</c:v>
                </c:pt>
                <c:pt idx="12">
                  <c:v>466.86800000000005</c:v>
                </c:pt>
                <c:pt idx="13">
                  <c:v>123.85</c:v>
                </c:pt>
                <c:pt idx="14">
                  <c:v>617.125</c:v>
                </c:pt>
                <c:pt idx="15">
                  <c:v>263.041</c:v>
                </c:pt>
                <c:pt idx="16">
                  <c:v>167.52500000000001</c:v>
                </c:pt>
                <c:pt idx="17">
                  <c:v>103.078</c:v>
                </c:pt>
                <c:pt idx="18">
                  <c:v>3454.7699999999995</c:v>
                </c:pt>
                <c:pt idx="19">
                  <c:v>78.287099999999995</c:v>
                </c:pt>
                <c:pt idx="20">
                  <c:v>16.6203</c:v>
                </c:pt>
                <c:pt idx="21">
                  <c:v>187.934</c:v>
                </c:pt>
                <c:pt idx="22">
                  <c:v>234.67399999999998</c:v>
                </c:pt>
                <c:pt idx="23">
                  <c:v>30.413999999999998</c:v>
                </c:pt>
                <c:pt idx="24">
                  <c:v>30.5716</c:v>
                </c:pt>
                <c:pt idx="25">
                  <c:v>102.24199999999999</c:v>
                </c:pt>
                <c:pt idx="26">
                  <c:v>7.8045299999999997</c:v>
                </c:pt>
                <c:pt idx="27">
                  <c:v>1.12368</c:v>
                </c:pt>
                <c:pt idx="28">
                  <c:v>9.7491900000000005</c:v>
                </c:pt>
                <c:pt idx="29">
                  <c:v>54.8889</c:v>
                </c:pt>
              </c:numCache>
            </c:numRef>
          </c:bubbleSize>
          <c:bubble3D val="0"/>
          <c:extLst>
            <c:ext xmlns:c16="http://schemas.microsoft.com/office/drawing/2014/chart" uri="{C3380CC4-5D6E-409C-BE32-E72D297353CC}">
              <c16:uniqueId val="{00000000-FD8C-4BD5-8B08-AFD08CC94DF6}"/>
            </c:ext>
          </c:extLst>
        </c:ser>
        <c:dLbls>
          <c:showLegendKey val="0"/>
          <c:showVal val="0"/>
          <c:showCatName val="0"/>
          <c:showSerName val="0"/>
          <c:showPercent val="0"/>
          <c:showBubbleSize val="0"/>
        </c:dLbls>
        <c:bubbleScale val="100"/>
        <c:showNegBubbles val="0"/>
        <c:axId val="1760394240"/>
        <c:axId val="1760376768"/>
      </c:bubbleChart>
      <c:valAx>
        <c:axId val="1760394240"/>
        <c:scaling>
          <c:logBase val="2"/>
          <c:orientation val="minMax"/>
          <c:max val="1000"/>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r>
                  <a:rPr lang="nl-NL" sz="1400">
                    <a:solidFill>
                      <a:schemeClr val="tx1"/>
                    </a:solidFill>
                    <a:latin typeface="Arial" panose="020B0604020202020204" pitchFamily="34" charset="0"/>
                    <a:cs typeface="Arial" panose="020B0604020202020204" pitchFamily="34" charset="0"/>
                  </a:rPr>
                  <a:t>1997</a:t>
                </a:r>
              </a:p>
            </c:rich>
          </c:tx>
          <c:layout>
            <c:manualLayout>
              <c:xMode val="edge"/>
              <c:yMode val="edge"/>
              <c:x val="0.85727460590280302"/>
              <c:y val="0.8634997475209890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nl-NL"/>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nl-NL"/>
          </a:p>
        </c:txPr>
        <c:crossAx val="1760376768"/>
        <c:crosses val="autoZero"/>
        <c:crossBetween val="midCat"/>
        <c:majorUnit val="2"/>
        <c:minorUnit val="2"/>
      </c:valAx>
      <c:valAx>
        <c:axId val="1760376768"/>
        <c:scaling>
          <c:logBase val="2"/>
          <c:orientation val="minMax"/>
          <c:max val="1000"/>
          <c:min val="5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r>
                  <a:rPr lang="nl-NL" sz="1400">
                    <a:solidFill>
                      <a:schemeClr val="tx1"/>
                    </a:solidFill>
                    <a:latin typeface="Arial" panose="020B0604020202020204" pitchFamily="34" charset="0"/>
                    <a:cs typeface="Arial" panose="020B0604020202020204" pitchFamily="34" charset="0"/>
                  </a:rPr>
                  <a:t>2017</a:t>
                </a:r>
              </a:p>
            </c:rich>
          </c:tx>
          <c:layout>
            <c:manualLayout>
              <c:xMode val="edge"/>
              <c:yMode val="edge"/>
              <c:x val="0.10833333333333332"/>
              <c:y val="0.14299089084452679"/>
            </c:manualLayout>
          </c:layout>
          <c:overlay val="0"/>
          <c:spPr>
            <a:noFill/>
            <a:ln>
              <a:noFill/>
            </a:ln>
            <a:effectLst/>
          </c:spPr>
          <c:txPr>
            <a:bodyPr rot="0" spcFirstLastPara="1" vertOverflow="ellipsis"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nl-NL"/>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nl-NL"/>
          </a:p>
        </c:txPr>
        <c:crossAx val="1760394240"/>
        <c:crosses val="autoZero"/>
        <c:crossBetween val="midCat"/>
        <c:minorUnit val="100"/>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290864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362090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58972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2355370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10620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742825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825585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3343452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798458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3CF9D6-8420-4D1B-A98B-E174694F1C42}"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F626D-9D81-4BF7-984F-C9CD424A88E1}" type="slidenum">
              <a:rPr lang="en-US" smtClean="0"/>
              <a:t>‹#›</a:t>
            </a:fld>
            <a:endParaRPr lang="en-US"/>
          </a:p>
        </p:txBody>
      </p:sp>
      <p:grpSp>
        <p:nvGrpSpPr>
          <p:cNvPr id="7" name="Group 6">
            <a:extLst>
              <a:ext uri="{FF2B5EF4-FFF2-40B4-BE49-F238E27FC236}">
                <a16:creationId xmlns:a16="http://schemas.microsoft.com/office/drawing/2014/main" id="{90EDBF23-DF49-4F6F-AEA1-AAEAC6B38C8C}"/>
              </a:ext>
            </a:extLst>
          </p:cNvPr>
          <p:cNvGrpSpPr/>
          <p:nvPr userDrawn="1"/>
        </p:nvGrpSpPr>
        <p:grpSpPr>
          <a:xfrm>
            <a:off x="438539" y="0"/>
            <a:ext cx="12192000" cy="6866467"/>
            <a:chOff x="0" y="-8467"/>
            <a:chExt cx="12192000" cy="6866467"/>
          </a:xfrm>
        </p:grpSpPr>
        <p:cxnSp>
          <p:nvCxnSpPr>
            <p:cNvPr id="8" name="Straight Connector 7">
              <a:extLst>
                <a:ext uri="{FF2B5EF4-FFF2-40B4-BE49-F238E27FC236}">
                  <a16:creationId xmlns:a16="http://schemas.microsoft.com/office/drawing/2014/main" id="{9CB0E06A-934D-4891-803A-DCD847AF3093}"/>
                </a:ext>
              </a:extLst>
            </p:cNvPr>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E30F033-06CA-454C-9183-77A894B06437}"/>
                </a:ext>
              </a:extLst>
            </p:cNvPr>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0" name="Rectangle 23">
              <a:extLst>
                <a:ext uri="{FF2B5EF4-FFF2-40B4-BE49-F238E27FC236}">
                  <a16:creationId xmlns:a16="http://schemas.microsoft.com/office/drawing/2014/main" id="{425F564B-2EB9-448E-A4F5-59DC928CA255}"/>
                </a:ext>
              </a:extLst>
            </p:cNvPr>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5">
              <a:extLst>
                <a:ext uri="{FF2B5EF4-FFF2-40B4-BE49-F238E27FC236}">
                  <a16:creationId xmlns:a16="http://schemas.microsoft.com/office/drawing/2014/main" id="{F6481D7D-AF90-49E9-9F61-EF477880652B}"/>
                </a:ext>
              </a:extLst>
            </p:cNvPr>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30EB8A8F-95D2-44C5-B2EF-BE85B1A6F712}"/>
                </a:ext>
              </a:extLst>
            </p:cNvPr>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a:extLst>
                <a:ext uri="{FF2B5EF4-FFF2-40B4-BE49-F238E27FC236}">
                  <a16:creationId xmlns:a16="http://schemas.microsoft.com/office/drawing/2014/main" id="{90B22C60-CE52-4BC0-9E70-801768379929}"/>
                </a:ext>
              </a:extLst>
            </p:cNvPr>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a:extLst>
                <a:ext uri="{FF2B5EF4-FFF2-40B4-BE49-F238E27FC236}">
                  <a16:creationId xmlns:a16="http://schemas.microsoft.com/office/drawing/2014/main" id="{CCEAFECC-9B00-48C1-8FD2-54ABD1113AF1}"/>
                </a:ext>
              </a:extLst>
            </p:cNvPr>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a:extLst>
                <a:ext uri="{FF2B5EF4-FFF2-40B4-BE49-F238E27FC236}">
                  <a16:creationId xmlns:a16="http://schemas.microsoft.com/office/drawing/2014/main" id="{85537FF4-65FB-410E-92C3-5BD03AA22C6E}"/>
                </a:ext>
              </a:extLst>
            </p:cNvPr>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3A8E4A48-460B-4002-AE11-DDC6F3678CE4}"/>
                </a:ext>
              </a:extLst>
            </p:cNvPr>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50DD0606-2551-4761-90BC-FD46C3B10D46}"/>
                </a:ext>
              </a:extLst>
            </p:cNvPr>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3641899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3CF9D6-8420-4D1B-A98B-E174694F1C42}"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4091529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3CF9D6-8420-4D1B-A98B-E174694F1C42}" type="datetimeFigureOut">
              <a:rPr lang="en-US" smtClean="0"/>
              <a:t>11/27/2025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3819711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3CF9D6-8420-4D1B-A98B-E174694F1C42}" type="datetimeFigureOut">
              <a:rPr lang="en-US" smtClean="0"/>
              <a:t>11/27/2025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1894980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3CF9D6-8420-4D1B-A98B-E174694F1C42}" type="datetimeFigureOut">
              <a:rPr lang="en-US" smtClean="0"/>
              <a:t>11/27/2025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3253184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3CF9D6-8420-4D1B-A98B-E174694F1C42}"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1576205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3CF9D6-8420-4D1B-A98B-E174694F1C42}"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0F626D-9D81-4BF7-984F-C9CD424A88E1}" type="slidenum">
              <a:rPr lang="en-US" smtClean="0"/>
              <a:t>‹#›</a:t>
            </a:fld>
            <a:endParaRPr lang="en-US"/>
          </a:p>
        </p:txBody>
      </p:sp>
    </p:spTree>
    <p:extLst>
      <p:ext uri="{BB962C8B-B14F-4D97-AF65-F5344CB8AC3E}">
        <p14:creationId xmlns:p14="http://schemas.microsoft.com/office/powerpoint/2010/main" val="683284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userDrawn="1"/>
        </p:nvGrpSpPr>
        <p:grpSpPr>
          <a:xfrm>
            <a:off x="0" y="-11923"/>
            <a:ext cx="14334868" cy="6916578"/>
            <a:chOff x="0" y="-11923"/>
            <a:chExt cx="14334868" cy="6916578"/>
          </a:xfrm>
        </p:grpSpPr>
        <p:cxnSp>
          <p:nvCxnSpPr>
            <p:cNvPr id="20" name="Straight Connector 19"/>
            <p:cNvCxnSpPr/>
            <p:nvPr/>
          </p:nvCxnSpPr>
          <p:spPr>
            <a:xfrm>
              <a:off x="10736758"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9571310" y="3728068"/>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10535330" y="38188"/>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3" name="Rectangle 25"/>
            <p:cNvSpPr/>
            <p:nvPr/>
          </p:nvSpPr>
          <p:spPr>
            <a:xfrm>
              <a:off x="10897993" y="-11923"/>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1003505"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311467" y="0"/>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41929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3CF9D6-8420-4D1B-A98B-E174694F1C42}" type="datetimeFigureOut">
              <a:rPr lang="en-US" smtClean="0"/>
              <a:t>11/27/2025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B0F626D-9D81-4BF7-984F-C9CD424A88E1}" type="slidenum">
              <a:rPr lang="en-US" smtClean="0"/>
              <a:t>‹#›</a:t>
            </a:fld>
            <a:endParaRPr lang="en-US"/>
          </a:p>
        </p:txBody>
      </p:sp>
    </p:spTree>
    <p:extLst>
      <p:ext uri="{BB962C8B-B14F-4D97-AF65-F5344CB8AC3E}">
        <p14:creationId xmlns:p14="http://schemas.microsoft.com/office/powerpoint/2010/main" val="87870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2.sv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svg"/><Relationship Id="rId20" Type="http://schemas.openxmlformats.org/officeDocument/2006/relationships/image" Target="../media/image19.svg"/><Relationship Id="rId1" Type="http://schemas.openxmlformats.org/officeDocument/2006/relationships/slideLayout" Target="../slideLayouts/slideLayout2.x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svg"/><Relationship Id="rId22" Type="http://schemas.openxmlformats.org/officeDocument/2006/relationships/image" Target="../media/image21.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17084-A7BA-44E8-97AD-5EF0EF5428FA}"/>
              </a:ext>
            </a:extLst>
          </p:cNvPr>
          <p:cNvSpPr>
            <a:spLocks noGrp="1"/>
          </p:cNvSpPr>
          <p:nvPr>
            <p:ph type="ctrTitle"/>
          </p:nvPr>
        </p:nvSpPr>
        <p:spPr>
          <a:xfrm>
            <a:off x="1673321" y="1714578"/>
            <a:ext cx="7766936" cy="1646302"/>
          </a:xfrm>
        </p:spPr>
        <p:txBody>
          <a:bodyPr/>
          <a:lstStyle/>
          <a:p>
            <a:r>
              <a:rPr lang="en-US" sz="3600" dirty="0"/>
              <a:t>Changes in the Carbon Footprint of Chinese Manufacturing Exports:</a:t>
            </a:r>
          </a:p>
        </p:txBody>
      </p:sp>
      <p:sp>
        <p:nvSpPr>
          <p:cNvPr id="3" name="Subtitle 2">
            <a:extLst>
              <a:ext uri="{FF2B5EF4-FFF2-40B4-BE49-F238E27FC236}">
                <a16:creationId xmlns:a16="http://schemas.microsoft.com/office/drawing/2014/main" id="{9A53F3F4-F1A7-4C6E-AA9C-F20AE0E61AAD}"/>
              </a:ext>
            </a:extLst>
          </p:cNvPr>
          <p:cNvSpPr>
            <a:spLocks noGrp="1"/>
          </p:cNvSpPr>
          <p:nvPr>
            <p:ph type="subTitle" idx="1"/>
          </p:nvPr>
        </p:nvSpPr>
        <p:spPr>
          <a:xfrm>
            <a:off x="1673321" y="3360877"/>
            <a:ext cx="7766936" cy="1096899"/>
          </a:xfrm>
        </p:spPr>
        <p:txBody>
          <a:bodyPr>
            <a:normAutofit/>
          </a:bodyPr>
          <a:lstStyle/>
          <a:p>
            <a:r>
              <a:rPr lang="en-US" sz="2800" dirty="0"/>
              <a:t>A Structural Decomposition Analysis</a:t>
            </a:r>
          </a:p>
        </p:txBody>
      </p:sp>
      <p:sp>
        <p:nvSpPr>
          <p:cNvPr id="4" name="TextBox 3">
            <a:extLst>
              <a:ext uri="{FF2B5EF4-FFF2-40B4-BE49-F238E27FC236}">
                <a16:creationId xmlns:a16="http://schemas.microsoft.com/office/drawing/2014/main" id="{A435B192-C83A-465B-ADE4-8C4947E01A08}"/>
              </a:ext>
            </a:extLst>
          </p:cNvPr>
          <p:cNvSpPr txBox="1"/>
          <p:nvPr/>
        </p:nvSpPr>
        <p:spPr>
          <a:xfrm>
            <a:off x="2318597" y="4457776"/>
            <a:ext cx="7554806" cy="1938992"/>
          </a:xfrm>
          <a:prstGeom prst="rect">
            <a:avLst/>
          </a:prstGeom>
          <a:noFill/>
        </p:spPr>
        <p:txBody>
          <a:bodyPr wrap="square" rtlCol="0">
            <a:spAutoFit/>
          </a:bodyPr>
          <a:lstStyle/>
          <a:p>
            <a:pPr algn="ctr"/>
            <a:r>
              <a:rPr lang="en-US" sz="2000" dirty="0">
                <a:solidFill>
                  <a:schemeClr val="tx1">
                    <a:lumMod val="50000"/>
                    <a:lumOff val="50000"/>
                  </a:schemeClr>
                </a:solidFill>
              </a:rPr>
              <a:t>2025 Conference in Carbon neutralization </a:t>
            </a:r>
            <a:br>
              <a:rPr lang="en-US" sz="2000" dirty="0">
                <a:solidFill>
                  <a:schemeClr val="tx1">
                    <a:lumMod val="50000"/>
                    <a:lumOff val="50000"/>
                  </a:schemeClr>
                </a:solidFill>
              </a:rPr>
            </a:br>
            <a:r>
              <a:rPr lang="en-US" sz="2000" dirty="0">
                <a:solidFill>
                  <a:schemeClr val="tx1">
                    <a:lumMod val="50000"/>
                    <a:lumOff val="50000"/>
                  </a:schemeClr>
                </a:solidFill>
              </a:rPr>
              <a:t>and energy security issues in the EU and Korea </a:t>
            </a:r>
          </a:p>
          <a:p>
            <a:pPr algn="ctr"/>
            <a:endParaRPr lang="en-US" sz="2000" dirty="0">
              <a:solidFill>
                <a:schemeClr val="tx1">
                  <a:lumMod val="50000"/>
                  <a:lumOff val="50000"/>
                </a:schemeClr>
              </a:solidFill>
            </a:endParaRPr>
          </a:p>
          <a:p>
            <a:pPr algn="ctr"/>
            <a:r>
              <a:rPr lang="en-US" sz="2000" dirty="0" err="1">
                <a:solidFill>
                  <a:schemeClr val="tx1">
                    <a:lumMod val="50000"/>
                    <a:lumOff val="50000"/>
                  </a:schemeClr>
                </a:solidFill>
              </a:rPr>
              <a:t>Xianjia</a:t>
            </a:r>
            <a:r>
              <a:rPr lang="en-US" sz="2000" dirty="0">
                <a:solidFill>
                  <a:schemeClr val="tx1">
                    <a:lumMod val="50000"/>
                    <a:lumOff val="50000"/>
                  </a:schemeClr>
                </a:solidFill>
              </a:rPr>
              <a:t> Ye</a:t>
            </a:r>
          </a:p>
          <a:p>
            <a:pPr algn="ctr"/>
            <a:r>
              <a:rPr lang="en-US" sz="2000" dirty="0">
                <a:solidFill>
                  <a:schemeClr val="tx1">
                    <a:lumMod val="50000"/>
                    <a:lumOff val="50000"/>
                  </a:schemeClr>
                </a:solidFill>
              </a:rPr>
              <a:t>Faculty of Economics &amp; Business </a:t>
            </a:r>
          </a:p>
          <a:p>
            <a:pPr algn="ctr"/>
            <a:r>
              <a:rPr lang="en-US" sz="2000" dirty="0">
                <a:solidFill>
                  <a:schemeClr val="tx1">
                    <a:lumMod val="50000"/>
                    <a:lumOff val="50000"/>
                  </a:schemeClr>
                </a:solidFill>
              </a:rPr>
              <a:t>University of Groningen</a:t>
            </a:r>
          </a:p>
        </p:txBody>
      </p:sp>
    </p:spTree>
    <p:extLst>
      <p:ext uri="{BB962C8B-B14F-4D97-AF65-F5344CB8AC3E}">
        <p14:creationId xmlns:p14="http://schemas.microsoft.com/office/powerpoint/2010/main" val="3265873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E3FC-81E7-401E-A8D4-9E0270B5DD2D}"/>
              </a:ext>
            </a:extLst>
          </p:cNvPr>
          <p:cNvSpPr>
            <a:spLocks noGrp="1"/>
          </p:cNvSpPr>
          <p:nvPr>
            <p:ph type="title"/>
          </p:nvPr>
        </p:nvSpPr>
        <p:spPr>
          <a:xfrm>
            <a:off x="677334" y="609600"/>
            <a:ext cx="8596668" cy="1152525"/>
          </a:xfrm>
        </p:spPr>
        <p:txBody>
          <a:bodyPr>
            <a:normAutofit fontScale="90000"/>
          </a:bodyPr>
          <a:lstStyle/>
          <a:p>
            <a:r>
              <a:rPr lang="en-US" dirty="0"/>
              <a:t>Input-output analysis to trace the carbon footprint embedded in manufacturing exports</a:t>
            </a:r>
          </a:p>
        </p:txBody>
      </p:sp>
      <p:sp>
        <p:nvSpPr>
          <p:cNvPr id="3" name="Content Placeholder 2">
            <a:extLst>
              <a:ext uri="{FF2B5EF4-FFF2-40B4-BE49-F238E27FC236}">
                <a16:creationId xmlns:a16="http://schemas.microsoft.com/office/drawing/2014/main" id="{24F10B29-3ED1-49E7-882C-9B3A705AEE5F}"/>
              </a:ext>
            </a:extLst>
          </p:cNvPr>
          <p:cNvSpPr>
            <a:spLocks noGrp="1"/>
          </p:cNvSpPr>
          <p:nvPr>
            <p:ph idx="1"/>
          </p:nvPr>
        </p:nvSpPr>
        <p:spPr>
          <a:xfrm>
            <a:off x="677334" y="1885951"/>
            <a:ext cx="9438216" cy="4155412"/>
          </a:xfrm>
        </p:spPr>
        <p:txBody>
          <a:bodyPr>
            <a:normAutofit/>
          </a:bodyPr>
          <a:lstStyle/>
          <a:p>
            <a:r>
              <a:rPr lang="en-US" sz="2000" dirty="0"/>
              <a:t>Data source: </a:t>
            </a:r>
          </a:p>
          <a:p>
            <a:pPr lvl="1"/>
            <a:r>
              <a:rPr lang="en-US" sz="1800" dirty="0"/>
              <a:t>Chinese Inter-Provincial Input-Output Tables (“IPIO”, 2023, </a:t>
            </a:r>
            <a:r>
              <a:rPr lang="en-US" sz="1800" i="1" dirty="0"/>
              <a:t>Scientific Data</a:t>
            </a:r>
            <a:r>
              <a:rPr lang="en-US" sz="1800" dirty="0"/>
              <a:t>)</a:t>
            </a:r>
          </a:p>
          <a:p>
            <a:pPr lvl="1"/>
            <a:r>
              <a:rPr lang="en-US" sz="1800" dirty="0"/>
              <a:t>Emission by sector/province from the CEADs project.</a:t>
            </a:r>
          </a:p>
          <a:p>
            <a:r>
              <a:rPr lang="en-US" sz="2000" dirty="0"/>
              <a:t>In essence:</a:t>
            </a:r>
          </a:p>
          <a:p>
            <a:pPr lvl="1"/>
            <a:r>
              <a:rPr lang="en-US" sz="1800" dirty="0"/>
              <a:t>I-O Table gives the structure of intermediate inputs: For a certain sector in a province, what kinds of intermediate inputs it uses in its production process? </a:t>
            </a:r>
            <a:br>
              <a:rPr lang="en-US" sz="1800" dirty="0"/>
            </a:br>
            <a:r>
              <a:rPr lang="en-US" sz="1800" dirty="0"/>
              <a:t>And from which (other) provinces does it source these inputs?</a:t>
            </a:r>
          </a:p>
          <a:p>
            <a:pPr lvl="1"/>
            <a:r>
              <a:rPr lang="en-US" sz="1800" dirty="0"/>
              <a:t>“Leontief Inverse”: A mapping from “</a:t>
            </a:r>
            <a:r>
              <a:rPr lang="en-US" sz="1800" i="1" dirty="0">
                <a:solidFill>
                  <a:schemeClr val="accent2">
                    <a:lumMod val="75000"/>
                  </a:schemeClr>
                </a:solidFill>
              </a:rPr>
              <a:t>A product from a place</a:t>
            </a:r>
            <a:r>
              <a:rPr lang="en-US" sz="1800" dirty="0"/>
              <a:t>”, to</a:t>
            </a:r>
            <a:br>
              <a:rPr lang="en-US" sz="1800" dirty="0"/>
            </a:br>
            <a:r>
              <a:rPr lang="en-US" sz="1800" dirty="0"/>
              <a:t>                            “</a:t>
            </a:r>
            <a:r>
              <a:rPr lang="en-US" sz="1800" i="1" dirty="0">
                <a:solidFill>
                  <a:schemeClr val="accent2">
                    <a:lumMod val="75000"/>
                  </a:schemeClr>
                </a:solidFill>
              </a:rPr>
              <a:t>Production activities</a:t>
            </a:r>
            <a:r>
              <a:rPr lang="en-US" sz="1800" dirty="0">
                <a:solidFill>
                  <a:schemeClr val="accent2">
                    <a:lumMod val="75000"/>
                  </a:schemeClr>
                </a:solidFill>
              </a:rPr>
              <a:t> </a:t>
            </a:r>
            <a:r>
              <a:rPr lang="en-US" sz="1800" i="1" dirty="0">
                <a:solidFill>
                  <a:schemeClr val="accent2">
                    <a:lumMod val="75000"/>
                  </a:schemeClr>
                </a:solidFill>
              </a:rPr>
              <a:t>in different sectors and locations</a:t>
            </a:r>
            <a:r>
              <a:rPr lang="en-US" sz="1800" dirty="0"/>
              <a:t>”.</a:t>
            </a:r>
          </a:p>
          <a:p>
            <a:pPr lvl="1"/>
            <a:r>
              <a:rPr lang="en-US" sz="1800" dirty="0"/>
              <a:t>Link to emission data from CEADs to trace the CO2 footprint.</a:t>
            </a:r>
          </a:p>
          <a:p>
            <a:pPr lvl="1"/>
            <a:r>
              <a:rPr lang="en-US" sz="1800" dirty="0"/>
              <a:t>Separately account for operational emission, and emission due to electricity.</a:t>
            </a:r>
          </a:p>
        </p:txBody>
      </p:sp>
    </p:spTree>
    <p:extLst>
      <p:ext uri="{BB962C8B-B14F-4D97-AF65-F5344CB8AC3E}">
        <p14:creationId xmlns:p14="http://schemas.microsoft.com/office/powerpoint/2010/main" val="2499888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51332-9473-4171-BF00-1299E2D5E261}"/>
              </a:ext>
            </a:extLst>
          </p:cNvPr>
          <p:cNvSpPr>
            <a:spLocks noGrp="1"/>
          </p:cNvSpPr>
          <p:nvPr>
            <p:ph type="title"/>
          </p:nvPr>
        </p:nvSpPr>
        <p:spPr>
          <a:xfrm>
            <a:off x="677334" y="314325"/>
            <a:ext cx="8596668" cy="685800"/>
          </a:xfrm>
        </p:spPr>
        <p:txBody>
          <a:bodyPr/>
          <a:lstStyle/>
          <a:p>
            <a:r>
              <a:rPr lang="en-US" dirty="0"/>
              <a:t>Structural Decomposition Analysis (SDA)</a:t>
            </a:r>
          </a:p>
        </p:txBody>
      </p:sp>
      <p:sp>
        <p:nvSpPr>
          <p:cNvPr id="3" name="Content Placeholder 2">
            <a:extLst>
              <a:ext uri="{FF2B5EF4-FFF2-40B4-BE49-F238E27FC236}">
                <a16:creationId xmlns:a16="http://schemas.microsoft.com/office/drawing/2014/main" id="{1188475B-2614-4727-A5EF-A5BEA4F5A958}"/>
              </a:ext>
            </a:extLst>
          </p:cNvPr>
          <p:cNvSpPr>
            <a:spLocks noGrp="1"/>
          </p:cNvSpPr>
          <p:nvPr>
            <p:ph idx="1"/>
          </p:nvPr>
        </p:nvSpPr>
        <p:spPr>
          <a:xfrm>
            <a:off x="677334" y="1314450"/>
            <a:ext cx="9333441" cy="4972049"/>
          </a:xfrm>
        </p:spPr>
        <p:txBody>
          <a:bodyPr>
            <a:normAutofit/>
          </a:bodyPr>
          <a:lstStyle/>
          <a:p>
            <a:pPr>
              <a:spcBef>
                <a:spcPts val="1800"/>
              </a:spcBef>
            </a:pPr>
            <a:r>
              <a:rPr lang="en-US" sz="2000" dirty="0"/>
              <a:t>Change in the basket of manufacturing exports.</a:t>
            </a:r>
          </a:p>
          <a:p>
            <a:pPr>
              <a:spcBef>
                <a:spcPts val="1800"/>
              </a:spcBef>
            </a:pPr>
            <a:r>
              <a:rPr lang="en-US" sz="2000" dirty="0"/>
              <a:t>Change in Task Bundles</a:t>
            </a:r>
          </a:p>
          <a:p>
            <a:pPr lvl="1">
              <a:spcBef>
                <a:spcPts val="400"/>
              </a:spcBef>
            </a:pPr>
            <a:r>
              <a:rPr lang="en-US" sz="1800" dirty="0"/>
              <a:t>E.g. Air conditioners now use less metal, but more sensors, chips, and smarter software. Needed production activity across sectors therefore has changed.</a:t>
            </a:r>
          </a:p>
          <a:p>
            <a:pPr>
              <a:spcBef>
                <a:spcPts val="1800"/>
              </a:spcBef>
            </a:pPr>
            <a:r>
              <a:rPr lang="en-US" sz="2000" dirty="0"/>
              <a:t>Sourcing locations</a:t>
            </a:r>
          </a:p>
          <a:p>
            <a:pPr lvl="1">
              <a:spcBef>
                <a:spcPts val="300"/>
              </a:spcBef>
            </a:pPr>
            <a:r>
              <a:rPr lang="en-US" sz="1800" dirty="0"/>
              <a:t>Some places may have more efficient suppliers and/or greener electricity.</a:t>
            </a:r>
          </a:p>
          <a:p>
            <a:pPr>
              <a:spcBef>
                <a:spcPts val="1800"/>
              </a:spcBef>
            </a:pPr>
            <a:r>
              <a:rPr lang="en-US" sz="2000" dirty="0"/>
              <a:t>Operational emission intensity in production.</a:t>
            </a:r>
          </a:p>
          <a:p>
            <a:pPr>
              <a:spcBef>
                <a:spcPts val="1800"/>
              </a:spcBef>
            </a:pPr>
            <a:r>
              <a:rPr lang="en-US" sz="2000" dirty="0"/>
              <a:t>Electricity intensity in production.</a:t>
            </a:r>
          </a:p>
          <a:p>
            <a:pPr>
              <a:spcBef>
                <a:spcPts val="1800"/>
              </a:spcBef>
            </a:pPr>
            <a:r>
              <a:rPr lang="en-US" sz="2000" dirty="0"/>
              <a:t>CO</a:t>
            </a:r>
            <a:r>
              <a:rPr lang="en-US" sz="2000" baseline="-25000" dirty="0"/>
              <a:t>2</a:t>
            </a:r>
            <a:r>
              <a:rPr lang="en-US" sz="2000" dirty="0"/>
              <a:t> Intensity for electricity available in different provinces</a:t>
            </a:r>
          </a:p>
          <a:p>
            <a:pPr lvl="1">
              <a:spcBef>
                <a:spcPts val="400"/>
              </a:spcBef>
            </a:pPr>
            <a:r>
              <a:rPr lang="en-US" sz="1800" dirty="0"/>
              <a:t>Depending on the way of electricity generation, and cross-province transmission.</a:t>
            </a:r>
          </a:p>
          <a:p>
            <a:pPr lvl="1">
              <a:spcBef>
                <a:spcPts val="400"/>
              </a:spcBef>
            </a:pPr>
            <a:r>
              <a:rPr lang="en-US" sz="1800" dirty="0"/>
              <a:t>Largely a public choice, shaped by central and local governments.</a:t>
            </a:r>
          </a:p>
        </p:txBody>
      </p:sp>
    </p:spTree>
    <p:extLst>
      <p:ext uri="{BB962C8B-B14F-4D97-AF65-F5344CB8AC3E}">
        <p14:creationId xmlns:p14="http://schemas.microsoft.com/office/powerpoint/2010/main" val="3526257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6E6BD-C75B-4C4B-86F5-3F8D82006613}"/>
              </a:ext>
            </a:extLst>
          </p:cNvPr>
          <p:cNvSpPr>
            <a:spLocks noGrp="1"/>
          </p:cNvSpPr>
          <p:nvPr>
            <p:ph type="title"/>
          </p:nvPr>
        </p:nvSpPr>
        <p:spPr>
          <a:xfrm>
            <a:off x="207391" y="242887"/>
            <a:ext cx="8596668" cy="733425"/>
          </a:xfrm>
        </p:spPr>
        <p:txBody>
          <a:bodyPr/>
          <a:lstStyle/>
          <a:p>
            <a:r>
              <a:rPr lang="en-US" dirty="0"/>
              <a:t>Outcome</a:t>
            </a:r>
          </a:p>
        </p:txBody>
      </p:sp>
      <p:sp>
        <p:nvSpPr>
          <p:cNvPr id="11" name="Content Placeholder 10">
            <a:extLst>
              <a:ext uri="{FF2B5EF4-FFF2-40B4-BE49-F238E27FC236}">
                <a16:creationId xmlns:a16="http://schemas.microsoft.com/office/drawing/2014/main" id="{83BD7D88-6135-46FB-AA84-2625F44BA952}"/>
              </a:ext>
            </a:extLst>
          </p:cNvPr>
          <p:cNvSpPr>
            <a:spLocks noGrp="1"/>
          </p:cNvSpPr>
          <p:nvPr>
            <p:ph idx="1"/>
          </p:nvPr>
        </p:nvSpPr>
        <p:spPr>
          <a:xfrm>
            <a:off x="7622159" y="2008718"/>
            <a:ext cx="4743449" cy="3880773"/>
          </a:xfrm>
        </p:spPr>
        <p:txBody>
          <a:bodyPr/>
          <a:lstStyle/>
          <a:p>
            <a:r>
              <a:rPr lang="en-US" dirty="0"/>
              <a:t>CO2 intensity in manufacturing exports declined by more than 60% in 20 years.</a:t>
            </a:r>
          </a:p>
          <a:p>
            <a:endParaRPr lang="en-US" dirty="0"/>
          </a:p>
          <a:p>
            <a:r>
              <a:rPr lang="en-US" dirty="0"/>
              <a:t>Largest contributions from:</a:t>
            </a:r>
          </a:p>
          <a:p>
            <a:pPr lvl="1">
              <a:spcBef>
                <a:spcPts val="400"/>
              </a:spcBef>
            </a:pPr>
            <a:r>
              <a:rPr lang="en-US" dirty="0"/>
              <a:t>34%   Operational emission.</a:t>
            </a:r>
          </a:p>
          <a:p>
            <a:pPr lvl="1">
              <a:spcBef>
                <a:spcPts val="400"/>
              </a:spcBef>
            </a:pPr>
            <a:r>
              <a:rPr lang="en-US" dirty="0"/>
              <a:t>30%   CO</a:t>
            </a:r>
            <a:r>
              <a:rPr lang="en-US" baseline="-25000" dirty="0"/>
              <a:t>2</a:t>
            </a:r>
            <a:r>
              <a:rPr lang="en-US" dirty="0"/>
              <a:t> intensity in electricity</a:t>
            </a:r>
          </a:p>
          <a:p>
            <a:r>
              <a:rPr lang="en-US" dirty="0"/>
              <a:t>And…</a:t>
            </a:r>
          </a:p>
          <a:p>
            <a:pPr lvl="1"/>
            <a:r>
              <a:rPr lang="en-US" dirty="0"/>
              <a:t>15%    Export Basket</a:t>
            </a:r>
          </a:p>
          <a:p>
            <a:pPr lvl="1"/>
            <a:r>
              <a:rPr lang="en-US" dirty="0"/>
              <a:t>12%    Changes in task bundle  </a:t>
            </a:r>
          </a:p>
          <a:p>
            <a:pPr lvl="1"/>
            <a:endParaRPr lang="en-US" dirty="0"/>
          </a:p>
        </p:txBody>
      </p:sp>
      <p:graphicFrame>
        <p:nvGraphicFramePr>
          <p:cNvPr id="13" name="Table 12">
            <a:extLst>
              <a:ext uri="{FF2B5EF4-FFF2-40B4-BE49-F238E27FC236}">
                <a16:creationId xmlns:a16="http://schemas.microsoft.com/office/drawing/2014/main" id="{1BABA265-A2C2-4261-A975-8A1FCEF0D7E1}"/>
              </a:ext>
            </a:extLst>
          </p:cNvPr>
          <p:cNvGraphicFramePr>
            <a:graphicFrameLocks noGrp="1"/>
          </p:cNvGraphicFramePr>
          <p:nvPr>
            <p:extLst>
              <p:ext uri="{D42A27DB-BD31-4B8C-83A1-F6EECF244321}">
                <p14:modId xmlns:p14="http://schemas.microsoft.com/office/powerpoint/2010/main" val="89026015"/>
              </p:ext>
            </p:extLst>
          </p:nvPr>
        </p:nvGraphicFramePr>
        <p:xfrm>
          <a:off x="207391" y="1249760"/>
          <a:ext cx="7193534" cy="4808140"/>
        </p:xfrm>
        <a:graphic>
          <a:graphicData uri="http://schemas.openxmlformats.org/drawingml/2006/table">
            <a:tbl>
              <a:tblPr/>
              <a:tblGrid>
                <a:gridCol w="3173984">
                  <a:extLst>
                    <a:ext uri="{9D8B030D-6E8A-4147-A177-3AD203B41FA5}">
                      <a16:colId xmlns:a16="http://schemas.microsoft.com/office/drawing/2014/main" val="3889776173"/>
                    </a:ext>
                  </a:extLst>
                </a:gridCol>
                <a:gridCol w="866775">
                  <a:extLst>
                    <a:ext uri="{9D8B030D-6E8A-4147-A177-3AD203B41FA5}">
                      <a16:colId xmlns:a16="http://schemas.microsoft.com/office/drawing/2014/main" val="4193072"/>
                    </a:ext>
                  </a:extLst>
                </a:gridCol>
                <a:gridCol w="781050">
                  <a:extLst>
                    <a:ext uri="{9D8B030D-6E8A-4147-A177-3AD203B41FA5}">
                      <a16:colId xmlns:a16="http://schemas.microsoft.com/office/drawing/2014/main" val="4080718500"/>
                    </a:ext>
                  </a:extLst>
                </a:gridCol>
                <a:gridCol w="828633">
                  <a:extLst>
                    <a:ext uri="{9D8B030D-6E8A-4147-A177-3AD203B41FA5}">
                      <a16:colId xmlns:a16="http://schemas.microsoft.com/office/drawing/2014/main" val="3021485104"/>
                    </a:ext>
                  </a:extLst>
                </a:gridCol>
                <a:gridCol w="771546">
                  <a:extLst>
                    <a:ext uri="{9D8B030D-6E8A-4147-A177-3AD203B41FA5}">
                      <a16:colId xmlns:a16="http://schemas.microsoft.com/office/drawing/2014/main" val="2528574103"/>
                    </a:ext>
                  </a:extLst>
                </a:gridCol>
                <a:gridCol w="771546">
                  <a:extLst>
                    <a:ext uri="{9D8B030D-6E8A-4147-A177-3AD203B41FA5}">
                      <a16:colId xmlns:a16="http://schemas.microsoft.com/office/drawing/2014/main" val="4045539024"/>
                    </a:ext>
                  </a:extLst>
                </a:gridCol>
              </a:tblGrid>
              <a:tr h="370721">
                <a:tc>
                  <a:txBody>
                    <a:bodyPr/>
                    <a:lstStyle/>
                    <a:p>
                      <a:pPr algn="l" fontAlgn="b"/>
                      <a:r>
                        <a:rPr lang="nl-NL" sz="1600" b="0" i="0" u="none" strike="noStrike" dirty="0">
                          <a:solidFill>
                            <a:srgbClr val="000000"/>
                          </a:solidFill>
                          <a:effectLst/>
                          <a:latin typeface="+mj-lt"/>
                        </a:rPr>
                        <a:t> </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1997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0884625"/>
                  </a:ext>
                </a:extLst>
              </a:tr>
              <a:tr h="370721">
                <a:tc>
                  <a:txBody>
                    <a:bodyPr/>
                    <a:lstStyle/>
                    <a:p>
                      <a:pPr algn="l" fontAlgn="b"/>
                      <a:r>
                        <a:rPr lang="nl-NL" sz="1600" b="0" i="0" u="none" strike="noStrike" dirty="0">
                          <a:solidFill>
                            <a:srgbClr val="000000"/>
                          </a:solidFill>
                          <a:effectLst/>
                          <a:latin typeface="+mj-lt"/>
                        </a:rPr>
                        <a:t>Export Volume</a:t>
                      </a:r>
                      <a:r>
                        <a:rPr lang="nl-NL" sz="1400" b="0" i="0" u="none" strike="noStrike" dirty="0">
                          <a:solidFill>
                            <a:srgbClr val="000000"/>
                          </a:solidFill>
                          <a:effectLst/>
                          <a:latin typeface="+mj-lt"/>
                        </a:rPr>
                        <a:t> (</a:t>
                      </a:r>
                      <a:r>
                        <a:rPr lang="nl-NL" sz="1400" b="0" i="0" u="none" strike="noStrike" dirty="0" err="1">
                          <a:solidFill>
                            <a:srgbClr val="000000"/>
                          </a:solidFill>
                          <a:effectLst/>
                          <a:latin typeface="+mj-lt"/>
                        </a:rPr>
                        <a:t>billion</a:t>
                      </a:r>
                      <a:r>
                        <a:rPr lang="nl-NL" sz="1400" b="0" i="0" u="none" strike="noStrike" dirty="0">
                          <a:solidFill>
                            <a:srgbClr val="000000"/>
                          </a:solidFill>
                          <a:effectLst/>
                          <a:latin typeface="+mj-lt"/>
                        </a:rPr>
                        <a:t> </a:t>
                      </a:r>
                      <a:r>
                        <a:rPr lang="nl-NL" sz="1400" b="0" i="0" u="none" strike="noStrike" dirty="0">
                          <a:solidFill>
                            <a:srgbClr val="000000"/>
                          </a:solidFill>
                          <a:effectLst/>
                          <a:latin typeface="Arial" panose="020B0604020202020204" pitchFamily="34" charset="0"/>
                          <a:cs typeface="Arial" panose="020B0604020202020204" pitchFamily="34" charset="0"/>
                        </a:rPr>
                        <a:t>¥</a:t>
                      </a:r>
                      <a:r>
                        <a:rPr lang="nl-NL" sz="1400" b="0" i="0" u="none" strike="noStrike" dirty="0">
                          <a:solidFill>
                            <a:srgbClr val="000000"/>
                          </a:solidFill>
                          <a:effectLst/>
                          <a:latin typeface="+mj-lt"/>
                        </a:rPr>
                        <a:t>, 2007 </a:t>
                      </a:r>
                      <a:r>
                        <a:rPr lang="nl-NL" sz="1400" b="0" i="0" u="none" strike="noStrike" dirty="0" err="1">
                          <a:solidFill>
                            <a:srgbClr val="000000"/>
                          </a:solidFill>
                          <a:effectLst/>
                          <a:latin typeface="+mj-lt"/>
                        </a:rPr>
                        <a:t>price</a:t>
                      </a:r>
                      <a:r>
                        <a:rPr lang="nl-NL" sz="1400" b="0" i="0" u="none" strike="noStrike" dirty="0">
                          <a:solidFill>
                            <a:srgbClr val="000000"/>
                          </a:solidFill>
                          <a:effectLst/>
                          <a:latin typeface="+mj-lt"/>
                        </a:rPr>
                        <a:t>)</a:t>
                      </a:r>
                      <a:endParaRPr lang="nl-NL" sz="1600" b="0" i="0" u="none" strike="noStrike" dirty="0">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1,033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2,680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7,138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8,627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11,434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62727648"/>
                  </a:ext>
                </a:extLst>
              </a:tr>
              <a:tr h="370721">
                <a:tc>
                  <a:txBody>
                    <a:bodyPr/>
                    <a:lstStyle/>
                    <a:p>
                      <a:pPr algn="l" fontAlgn="b"/>
                      <a:r>
                        <a:rPr lang="nl-NL" sz="1600" b="0" i="0" u="none" strike="noStrike" dirty="0">
                          <a:solidFill>
                            <a:srgbClr val="000000"/>
                          </a:solidFill>
                          <a:effectLst/>
                          <a:latin typeface="+mj-lt"/>
                        </a:rPr>
                        <a:t>CO2 </a:t>
                      </a:r>
                      <a:r>
                        <a:rPr lang="nl-NL" sz="1600" b="0" i="0" u="none" strike="noStrike" dirty="0" err="1">
                          <a:solidFill>
                            <a:srgbClr val="000000"/>
                          </a:solidFill>
                          <a:effectLst/>
                          <a:latin typeface="+mj-lt"/>
                        </a:rPr>
                        <a:t>Intensity</a:t>
                      </a:r>
                      <a:endParaRPr lang="nl-NL" sz="1600" b="0" i="0" u="none" strike="noStrike" dirty="0">
                        <a:solidFill>
                          <a:srgbClr val="000000"/>
                        </a:solidFill>
                        <a:effectLst/>
                        <a:latin typeface="+mj-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296.83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170.85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179.46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145.67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113.29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9762092"/>
                  </a:ext>
                </a:extLst>
              </a:tr>
              <a:tr h="370721">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dirty="0">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66190854"/>
                  </a:ext>
                </a:extLst>
              </a:tr>
              <a:tr h="730209">
                <a:tc>
                  <a:txBody>
                    <a:bodyPr/>
                    <a:lstStyle/>
                    <a:p>
                      <a:pPr algn="l" fontAlgn="b"/>
                      <a:r>
                        <a:rPr lang="nl-NL" sz="1600" b="0" i="1" u="none" strike="noStrike">
                          <a:solidFill>
                            <a:srgbClr val="000000"/>
                          </a:solidFill>
                          <a:effectLst/>
                          <a:latin typeface="+mj-lt"/>
                        </a:rPr>
                        <a:t>Changes in</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dirty="0">
                          <a:solidFill>
                            <a:srgbClr val="000000"/>
                          </a:solidFill>
                          <a:effectLst/>
                          <a:latin typeface="+mj-lt"/>
                        </a:rPr>
                        <a:t>97~02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dirty="0">
                          <a:solidFill>
                            <a:srgbClr val="000000"/>
                          </a:solidFill>
                          <a:effectLst/>
                          <a:latin typeface="+mj-lt"/>
                        </a:rPr>
                        <a:t>02~07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dirty="0">
                          <a:solidFill>
                            <a:srgbClr val="000000"/>
                          </a:solidFill>
                          <a:effectLst/>
                          <a:latin typeface="+mj-lt"/>
                        </a:rPr>
                        <a:t>07~12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dirty="0">
                          <a:solidFill>
                            <a:srgbClr val="000000"/>
                          </a:solidFill>
                          <a:effectLst/>
                          <a:latin typeface="+mj-lt"/>
                        </a:rPr>
                        <a:t>12~17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err="1">
                          <a:solidFill>
                            <a:srgbClr val="000000"/>
                          </a:solidFill>
                          <a:effectLst/>
                          <a:latin typeface="+mj-lt"/>
                        </a:rPr>
                        <a:t>Whole</a:t>
                      </a:r>
                      <a:r>
                        <a:rPr lang="nl-NL" sz="1600" b="0" i="0" u="none" strike="noStrike" dirty="0">
                          <a:solidFill>
                            <a:srgbClr val="000000"/>
                          </a:solidFill>
                          <a:effectLst/>
                          <a:latin typeface="+mj-lt"/>
                        </a:rPr>
                        <a:t> </a:t>
                      </a:r>
                      <a:r>
                        <a:rPr lang="nl-NL" sz="1600" b="0" i="0" u="none" strike="noStrike" dirty="0" err="1">
                          <a:solidFill>
                            <a:srgbClr val="000000"/>
                          </a:solidFill>
                          <a:effectLst/>
                          <a:latin typeface="+mj-lt"/>
                        </a:rPr>
                        <a:t>Period</a:t>
                      </a:r>
                      <a:endParaRPr lang="nl-NL" sz="1600" b="0" i="0" u="none" strike="noStrike" dirty="0">
                        <a:solidFill>
                          <a:srgbClr val="000000"/>
                        </a:solidFill>
                        <a:effectLst/>
                        <a:latin typeface="+mj-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4067644"/>
                  </a:ext>
                </a:extLst>
              </a:tr>
              <a:tr h="370721">
                <a:tc>
                  <a:txBody>
                    <a:bodyPr/>
                    <a:lstStyle/>
                    <a:p>
                      <a:pPr algn="l" fontAlgn="b"/>
                      <a:r>
                        <a:rPr lang="nl-NL" sz="1600" b="0" i="0" u="none" strike="noStrike">
                          <a:solidFill>
                            <a:srgbClr val="000000"/>
                          </a:solidFill>
                          <a:effectLst/>
                          <a:latin typeface="+mj-lt"/>
                        </a:rPr>
                        <a:t>Operational CO2 intensity</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nl-NL" sz="1600" b="0" i="0" u="none" strike="noStrike">
                          <a:solidFill>
                            <a:srgbClr val="000000"/>
                          </a:solidFill>
                          <a:effectLst/>
                          <a:latin typeface="+mj-lt"/>
                        </a:rPr>
                        <a:t>-37.89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nl-NL" sz="1600" b="0" i="0" u="none" strike="noStrike">
                          <a:solidFill>
                            <a:srgbClr val="000000"/>
                          </a:solidFill>
                          <a:effectLst/>
                          <a:latin typeface="+mj-lt"/>
                        </a:rPr>
                        <a:t>-1.57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nl-NL" sz="1600" b="0" i="0" u="none" strike="noStrike">
                          <a:solidFill>
                            <a:srgbClr val="000000"/>
                          </a:solidFill>
                          <a:effectLst/>
                          <a:latin typeface="+mj-lt"/>
                        </a:rPr>
                        <a:t>-13.07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nl-NL" sz="1600" b="0" i="0" u="none" strike="noStrike">
                          <a:solidFill>
                            <a:srgbClr val="000000"/>
                          </a:solidFill>
                          <a:effectLst/>
                          <a:latin typeface="+mj-lt"/>
                        </a:rPr>
                        <a:t>-10.10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-62.62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07188473"/>
                  </a:ext>
                </a:extLst>
              </a:tr>
              <a:tr h="370721">
                <a:tc>
                  <a:txBody>
                    <a:bodyPr/>
                    <a:lstStyle/>
                    <a:p>
                      <a:pPr algn="l" fontAlgn="b"/>
                      <a:r>
                        <a:rPr lang="nl-NL" sz="1600" b="0" i="0" u="none" strike="noStrike" dirty="0">
                          <a:solidFill>
                            <a:srgbClr val="000000"/>
                          </a:solidFill>
                          <a:effectLst/>
                          <a:latin typeface="+mj-lt"/>
                        </a:rPr>
                        <a:t>Electricity </a:t>
                      </a:r>
                      <a:r>
                        <a:rPr lang="nl-NL" sz="1600" b="0" i="0" u="none" strike="noStrike" dirty="0" err="1">
                          <a:solidFill>
                            <a:srgbClr val="000000"/>
                          </a:solidFill>
                          <a:effectLst/>
                          <a:latin typeface="+mj-lt"/>
                        </a:rPr>
                        <a:t>intensity</a:t>
                      </a:r>
                      <a:r>
                        <a:rPr lang="nl-NL" sz="1600" b="0" i="0" u="none" strike="noStrike" dirty="0">
                          <a:solidFill>
                            <a:srgbClr val="000000"/>
                          </a:solidFill>
                          <a:effectLst/>
                          <a:latin typeface="+mj-lt"/>
                        </a:rPr>
                        <a:t> in </a:t>
                      </a:r>
                      <a:r>
                        <a:rPr lang="nl-NL" sz="1600" b="0" i="0" u="none" strike="noStrike" dirty="0" err="1">
                          <a:solidFill>
                            <a:srgbClr val="000000"/>
                          </a:solidFill>
                          <a:effectLst/>
                          <a:latin typeface="+mj-lt"/>
                        </a:rPr>
                        <a:t>production</a:t>
                      </a:r>
                      <a:endParaRPr lang="nl-NL" sz="16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-1.53</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14.96</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-0.04</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-18.04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-4.65</a:t>
                      </a:r>
                    </a:p>
                  </a:txBody>
                  <a:tcPr marL="9525" marR="9525" marT="9525" marB="0" anchor="b">
                    <a:lnL>
                      <a:noFill/>
                    </a:lnL>
                    <a:lnR>
                      <a:noFill/>
                    </a:lnR>
                    <a:lnT>
                      <a:noFill/>
                    </a:lnT>
                    <a:lnB>
                      <a:noFill/>
                    </a:lnB>
                  </a:tcPr>
                </a:tc>
                <a:extLst>
                  <a:ext uri="{0D108BD9-81ED-4DB2-BD59-A6C34878D82A}">
                    <a16:rowId xmlns:a16="http://schemas.microsoft.com/office/drawing/2014/main" val="1023606220"/>
                  </a:ext>
                </a:extLst>
              </a:tr>
              <a:tr h="370721">
                <a:tc>
                  <a:txBody>
                    <a:bodyPr/>
                    <a:lstStyle/>
                    <a:p>
                      <a:pPr algn="l" fontAlgn="b"/>
                      <a:r>
                        <a:rPr lang="nl-NL" sz="1600" b="0" i="0" u="none" strike="noStrike" dirty="0" err="1">
                          <a:solidFill>
                            <a:srgbClr val="000000"/>
                          </a:solidFill>
                          <a:effectLst/>
                          <a:latin typeface="+mj-lt"/>
                        </a:rPr>
                        <a:t>Task</a:t>
                      </a:r>
                      <a:r>
                        <a:rPr lang="nl-NL" sz="1600" b="0" i="0" u="none" strike="noStrike" dirty="0">
                          <a:solidFill>
                            <a:srgbClr val="000000"/>
                          </a:solidFill>
                          <a:effectLst/>
                          <a:latin typeface="+mj-lt"/>
                        </a:rPr>
                        <a:t> Bundle</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-30.94</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-0.41</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8.28</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1.42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-21.65</a:t>
                      </a:r>
                    </a:p>
                  </a:txBody>
                  <a:tcPr marL="9525" marR="9525" marT="9525" marB="0" anchor="b">
                    <a:lnL>
                      <a:noFill/>
                    </a:lnL>
                    <a:lnR>
                      <a:noFill/>
                    </a:lnR>
                    <a:lnT>
                      <a:noFill/>
                    </a:lnT>
                    <a:lnB>
                      <a:noFill/>
                    </a:lnB>
                  </a:tcPr>
                </a:tc>
                <a:extLst>
                  <a:ext uri="{0D108BD9-81ED-4DB2-BD59-A6C34878D82A}">
                    <a16:rowId xmlns:a16="http://schemas.microsoft.com/office/drawing/2014/main" val="1063195210"/>
                  </a:ext>
                </a:extLst>
              </a:tr>
              <a:tr h="370721">
                <a:tc>
                  <a:txBody>
                    <a:bodyPr/>
                    <a:lstStyle/>
                    <a:p>
                      <a:pPr algn="l" fontAlgn="b"/>
                      <a:r>
                        <a:rPr lang="nl-NL" sz="1600" b="0" i="0" u="none" strike="noStrike" dirty="0" err="1">
                          <a:solidFill>
                            <a:srgbClr val="000000"/>
                          </a:solidFill>
                          <a:effectLst/>
                          <a:latin typeface="+mj-lt"/>
                        </a:rPr>
                        <a:t>Sourcing</a:t>
                      </a:r>
                      <a:r>
                        <a:rPr lang="nl-NL" sz="1600" b="0" i="0" u="none" strike="noStrike" dirty="0">
                          <a:solidFill>
                            <a:srgbClr val="000000"/>
                          </a:solidFill>
                          <a:effectLst/>
                          <a:latin typeface="+mj-lt"/>
                        </a:rPr>
                        <a:t> </a:t>
                      </a:r>
                      <a:r>
                        <a:rPr lang="nl-NL" sz="1600" b="0" i="0" u="none" strike="noStrike" dirty="0" err="1">
                          <a:solidFill>
                            <a:srgbClr val="000000"/>
                          </a:solidFill>
                          <a:effectLst/>
                          <a:latin typeface="+mj-lt"/>
                        </a:rPr>
                        <a:t>Locations</a:t>
                      </a:r>
                      <a:endParaRPr lang="nl-NL" sz="16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-14.84</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-1.67</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-1.78</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7.10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-11.20</a:t>
                      </a:r>
                    </a:p>
                  </a:txBody>
                  <a:tcPr marL="9525" marR="9525" marT="9525" marB="0" anchor="b">
                    <a:lnL>
                      <a:noFill/>
                    </a:lnL>
                    <a:lnR>
                      <a:noFill/>
                    </a:lnR>
                    <a:lnT>
                      <a:noFill/>
                    </a:lnT>
                    <a:lnB>
                      <a:noFill/>
                    </a:lnB>
                  </a:tcPr>
                </a:tc>
                <a:extLst>
                  <a:ext uri="{0D108BD9-81ED-4DB2-BD59-A6C34878D82A}">
                    <a16:rowId xmlns:a16="http://schemas.microsoft.com/office/drawing/2014/main" val="4055676871"/>
                  </a:ext>
                </a:extLst>
              </a:tr>
              <a:tr h="370721">
                <a:tc>
                  <a:txBody>
                    <a:bodyPr/>
                    <a:lstStyle/>
                    <a:p>
                      <a:pPr algn="l" fontAlgn="b"/>
                      <a:r>
                        <a:rPr lang="en-US" sz="1600" b="0" i="0" u="none" strike="noStrike" dirty="0">
                          <a:solidFill>
                            <a:srgbClr val="000000"/>
                          </a:solidFill>
                          <a:effectLst/>
                          <a:latin typeface="+mj-lt"/>
                        </a:rPr>
                        <a:t>CO</a:t>
                      </a:r>
                      <a:r>
                        <a:rPr lang="en-US" sz="1600" b="0" i="0" u="none" strike="noStrike" baseline="-25000" dirty="0">
                          <a:solidFill>
                            <a:srgbClr val="000000"/>
                          </a:solidFill>
                          <a:effectLst/>
                          <a:latin typeface="+mj-lt"/>
                        </a:rPr>
                        <a:t>2</a:t>
                      </a:r>
                      <a:r>
                        <a:rPr lang="en-US" sz="1600" b="0" i="0" u="none" strike="noStrike" dirty="0">
                          <a:solidFill>
                            <a:srgbClr val="000000"/>
                          </a:solidFill>
                          <a:effectLst/>
                          <a:latin typeface="+mj-lt"/>
                        </a:rPr>
                        <a:t> intensity in avail. electricity</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-28.96</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-1.57</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-16.09</a:t>
                      </a:r>
                    </a:p>
                  </a:txBody>
                  <a:tcPr marL="9525" marR="9525" marT="9525" marB="0" anchor="b">
                    <a:lnL>
                      <a:noFill/>
                    </a:lnL>
                    <a:lnR>
                      <a:noFill/>
                    </a:lnR>
                    <a:lnT>
                      <a:noFill/>
                    </a:lnT>
                    <a:lnB>
                      <a:noFill/>
                    </a:lnB>
                  </a:tcPr>
                </a:tc>
                <a:tc>
                  <a:txBody>
                    <a:bodyPr/>
                    <a:lstStyle/>
                    <a:p>
                      <a:pPr algn="ctr" fontAlgn="b"/>
                      <a:r>
                        <a:rPr lang="nl-NL" sz="1600" b="0" i="0" u="none" strike="noStrike">
                          <a:solidFill>
                            <a:srgbClr val="000000"/>
                          </a:solidFill>
                          <a:effectLst/>
                          <a:latin typeface="+mj-lt"/>
                        </a:rPr>
                        <a:t>-8.95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-55.57</a:t>
                      </a:r>
                    </a:p>
                  </a:txBody>
                  <a:tcPr marL="9525" marR="9525" marT="9525" marB="0" anchor="b">
                    <a:lnL>
                      <a:noFill/>
                    </a:lnL>
                    <a:lnR>
                      <a:noFill/>
                    </a:lnR>
                    <a:lnT>
                      <a:noFill/>
                    </a:lnT>
                    <a:lnB>
                      <a:noFill/>
                    </a:lnB>
                  </a:tcPr>
                </a:tc>
                <a:extLst>
                  <a:ext uri="{0D108BD9-81ED-4DB2-BD59-A6C34878D82A}">
                    <a16:rowId xmlns:a16="http://schemas.microsoft.com/office/drawing/2014/main" val="1683267301"/>
                  </a:ext>
                </a:extLst>
              </a:tr>
              <a:tr h="370721">
                <a:tc>
                  <a:txBody>
                    <a:bodyPr/>
                    <a:lstStyle/>
                    <a:p>
                      <a:pPr algn="l" fontAlgn="b"/>
                      <a:r>
                        <a:rPr lang="nl-NL" sz="1600" b="0" i="0" u="none" strike="noStrike">
                          <a:solidFill>
                            <a:srgbClr val="000000"/>
                          </a:solidFill>
                          <a:effectLst/>
                          <a:latin typeface="+mj-lt"/>
                        </a:rPr>
                        <a:t>Export Basket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-11.83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-1.12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-11.10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-3.80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-27.85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316884"/>
                  </a:ext>
                </a:extLst>
              </a:tr>
              <a:tr h="370721">
                <a:tc>
                  <a:txBody>
                    <a:bodyPr/>
                    <a:lstStyle/>
                    <a:p>
                      <a:pPr algn="l" fontAlgn="b"/>
                      <a:r>
                        <a:rPr lang="nl-NL" sz="1600" b="0" i="0" u="none" strike="noStrike" dirty="0">
                          <a:solidFill>
                            <a:srgbClr val="000000"/>
                          </a:solidFill>
                          <a:effectLst/>
                          <a:latin typeface="+mj-lt"/>
                        </a:rPr>
                        <a:t>Total</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-125.99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8.62</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nl-NL" sz="1600" b="0" i="0" u="none" strike="noStrike">
                          <a:solidFill>
                            <a:srgbClr val="000000"/>
                          </a:solidFill>
                          <a:effectLst/>
                          <a:latin typeface="+mj-lt"/>
                        </a:rPr>
                        <a:t>-33.79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nl-NL" sz="1600" b="0" i="0" u="none" strike="noStrike" dirty="0">
                          <a:solidFill>
                            <a:srgbClr val="000000"/>
                          </a:solidFill>
                          <a:effectLst/>
                          <a:latin typeface="+mj-lt"/>
                        </a:rPr>
                        <a:t>-32.38</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-183.54</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736983855"/>
                  </a:ext>
                </a:extLst>
              </a:tr>
            </a:tbl>
          </a:graphicData>
        </a:graphic>
      </p:graphicFrame>
      <p:grpSp>
        <p:nvGrpSpPr>
          <p:cNvPr id="25" name="Group 24">
            <a:extLst>
              <a:ext uri="{FF2B5EF4-FFF2-40B4-BE49-F238E27FC236}">
                <a16:creationId xmlns:a16="http://schemas.microsoft.com/office/drawing/2014/main" id="{8DF8A64E-E524-4705-BD89-678A2E08AF12}"/>
              </a:ext>
            </a:extLst>
          </p:cNvPr>
          <p:cNvGrpSpPr/>
          <p:nvPr/>
        </p:nvGrpSpPr>
        <p:grpSpPr>
          <a:xfrm>
            <a:off x="3505200" y="2085975"/>
            <a:ext cx="3971925" cy="371475"/>
            <a:chOff x="3505200" y="2085975"/>
            <a:chExt cx="3971925" cy="371475"/>
          </a:xfrm>
        </p:grpSpPr>
        <p:sp>
          <p:nvSpPr>
            <p:cNvPr id="14" name="Rectangle: Rounded Corners 13">
              <a:extLst>
                <a:ext uri="{FF2B5EF4-FFF2-40B4-BE49-F238E27FC236}">
                  <a16:creationId xmlns:a16="http://schemas.microsoft.com/office/drawing/2014/main" id="{DEB97D6E-C800-4E50-BFD0-2D19E3A09495}"/>
                </a:ext>
              </a:extLst>
            </p:cNvPr>
            <p:cNvSpPr/>
            <p:nvPr/>
          </p:nvSpPr>
          <p:spPr>
            <a:xfrm>
              <a:off x="3505200" y="2085975"/>
              <a:ext cx="819150" cy="37147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7F8B0C6F-8B4C-4189-9C9A-07AD4D103EE3}"/>
                </a:ext>
              </a:extLst>
            </p:cNvPr>
            <p:cNvSpPr/>
            <p:nvPr/>
          </p:nvSpPr>
          <p:spPr>
            <a:xfrm>
              <a:off x="6657975" y="2085975"/>
              <a:ext cx="819150" cy="37147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17FD4ACB-B8A9-4562-A877-3966408712BA}"/>
                </a:ext>
              </a:extLst>
            </p:cNvPr>
            <p:cNvCxnSpPr>
              <a:cxnSpLocks/>
            </p:cNvCxnSpPr>
            <p:nvPr/>
          </p:nvCxnSpPr>
          <p:spPr>
            <a:xfrm>
              <a:off x="4610500" y="2438400"/>
              <a:ext cx="1680083" cy="0"/>
            </a:xfrm>
            <a:prstGeom prst="line">
              <a:avLst/>
            </a:prstGeom>
            <a:ln w="28575">
              <a:solidFill>
                <a:schemeClr val="accent1">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FBFB5386-3581-4B5B-8A01-FB46BBEC0049}"/>
              </a:ext>
            </a:extLst>
          </p:cNvPr>
          <p:cNvSpPr txBox="1"/>
          <p:nvPr/>
        </p:nvSpPr>
        <p:spPr>
          <a:xfrm>
            <a:off x="3847605" y="800100"/>
            <a:ext cx="3629520" cy="369332"/>
          </a:xfrm>
          <a:prstGeom prst="rect">
            <a:avLst/>
          </a:prstGeom>
          <a:noFill/>
        </p:spPr>
        <p:txBody>
          <a:bodyPr wrap="none" rtlCol="0">
            <a:spAutoFit/>
          </a:bodyPr>
          <a:lstStyle/>
          <a:p>
            <a:r>
              <a:rPr lang="en-US" dirty="0"/>
              <a:t>Unit: gram CO</a:t>
            </a:r>
            <a:r>
              <a:rPr lang="en-US" baseline="-25000" dirty="0"/>
              <a:t>2</a:t>
            </a:r>
            <a:r>
              <a:rPr lang="en-US" dirty="0"/>
              <a:t>/</a:t>
            </a:r>
            <a:r>
              <a:rPr lang="nl-NL" sz="1800" b="0" i="0" u="none" strike="noStrike" dirty="0">
                <a:solidFill>
                  <a:srgbClr val="000000"/>
                </a:solidFill>
                <a:effectLst/>
                <a:latin typeface="Arial" panose="020B0604020202020204" pitchFamily="34" charset="0"/>
                <a:cs typeface="Arial" panose="020B0604020202020204" pitchFamily="34" charset="0"/>
              </a:rPr>
              <a:t>¥</a:t>
            </a:r>
            <a:r>
              <a:rPr lang="nl-NL" sz="1800" b="0" i="0" u="none" strike="noStrike" dirty="0">
                <a:solidFill>
                  <a:srgbClr val="000000"/>
                </a:solidFill>
                <a:effectLst/>
                <a:latin typeface="+mj-lt"/>
              </a:rPr>
              <a:t> (at 2007 </a:t>
            </a:r>
            <a:r>
              <a:rPr lang="nl-NL" sz="1800" b="0" i="0" u="none" strike="noStrike" dirty="0" err="1">
                <a:solidFill>
                  <a:srgbClr val="000000"/>
                </a:solidFill>
                <a:effectLst/>
                <a:latin typeface="+mj-lt"/>
              </a:rPr>
              <a:t>price</a:t>
            </a:r>
            <a:r>
              <a:rPr lang="nl-NL" sz="1800" b="0" i="0" u="none" strike="noStrike" dirty="0">
                <a:solidFill>
                  <a:srgbClr val="000000"/>
                </a:solidFill>
                <a:effectLst/>
                <a:latin typeface="+mj-lt"/>
              </a:rPr>
              <a:t>)</a:t>
            </a:r>
            <a:endParaRPr lang="en-US" dirty="0"/>
          </a:p>
        </p:txBody>
      </p:sp>
      <p:sp>
        <p:nvSpPr>
          <p:cNvPr id="27" name="Right Brace 26">
            <a:extLst>
              <a:ext uri="{FF2B5EF4-FFF2-40B4-BE49-F238E27FC236}">
                <a16:creationId xmlns:a16="http://schemas.microsoft.com/office/drawing/2014/main" id="{E48A8636-5FC7-4079-9403-412464C95218}"/>
              </a:ext>
            </a:extLst>
          </p:cNvPr>
          <p:cNvSpPr/>
          <p:nvPr/>
        </p:nvSpPr>
        <p:spPr>
          <a:xfrm>
            <a:off x="7477125" y="3653830"/>
            <a:ext cx="333375" cy="2023070"/>
          </a:xfrm>
          <a:prstGeom prst="rightBrace">
            <a:avLst>
              <a:gd name="adj1" fmla="val 125476"/>
              <a:gd name="adj2" fmla="val 5000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2">
                  <a:lumMod val="50000"/>
                </a:schemeClr>
              </a:solidFill>
            </a:endParaRPr>
          </a:p>
        </p:txBody>
      </p:sp>
    </p:spTree>
    <p:extLst>
      <p:ext uri="{BB962C8B-B14F-4D97-AF65-F5344CB8AC3E}">
        <p14:creationId xmlns:p14="http://schemas.microsoft.com/office/powerpoint/2010/main" val="83581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693F59-1271-4658-9A32-05A594C514F3}"/>
              </a:ext>
            </a:extLst>
          </p:cNvPr>
          <p:cNvSpPr>
            <a:spLocks noGrp="1"/>
          </p:cNvSpPr>
          <p:nvPr>
            <p:ph idx="1"/>
          </p:nvPr>
        </p:nvSpPr>
        <p:spPr>
          <a:xfrm>
            <a:off x="959643" y="3067853"/>
            <a:ext cx="9108281" cy="3704422"/>
          </a:xfrm>
        </p:spPr>
        <p:txBody>
          <a:bodyPr>
            <a:noAutofit/>
          </a:bodyPr>
          <a:lstStyle/>
          <a:p>
            <a:r>
              <a:rPr lang="en-US" dirty="0"/>
              <a:t>60% of reduction in emission achieved in between 97 to 02.</a:t>
            </a:r>
          </a:p>
          <a:p>
            <a:pPr lvl="1">
              <a:spcBef>
                <a:spcPts val="400"/>
              </a:spcBef>
            </a:pPr>
            <a:r>
              <a:rPr lang="en-US" dirty="0"/>
              <a:t>Possibly due to large scale market reform of SOEs, and the closure of inefficient ones.</a:t>
            </a:r>
          </a:p>
          <a:p>
            <a:r>
              <a:rPr lang="en-US" dirty="0"/>
              <a:t>Decarbonization stagnated in years immediately after WTO membership.</a:t>
            </a:r>
          </a:p>
          <a:p>
            <a:pPr lvl="1"/>
            <a:r>
              <a:rPr lang="en-US" dirty="0"/>
              <a:t>Note that this is also the period with most rapid export growth.</a:t>
            </a:r>
          </a:p>
          <a:p>
            <a:pPr lvl="1"/>
            <a:r>
              <a:rPr lang="en-US" dirty="0">
                <a:solidFill>
                  <a:schemeClr val="accent5">
                    <a:lumMod val="60000"/>
                    <a:lumOff val="40000"/>
                  </a:schemeClr>
                </a:solidFill>
              </a:rPr>
              <a:t>Increase in electricity intensity of production </a:t>
            </a:r>
            <a:r>
              <a:rPr lang="en-US" dirty="0"/>
              <a:t>suggests the adoption of newer production technology.</a:t>
            </a:r>
          </a:p>
        </p:txBody>
      </p:sp>
      <p:graphicFrame>
        <p:nvGraphicFramePr>
          <p:cNvPr id="9" name="Table 8">
            <a:extLst>
              <a:ext uri="{FF2B5EF4-FFF2-40B4-BE49-F238E27FC236}">
                <a16:creationId xmlns:a16="http://schemas.microsoft.com/office/drawing/2014/main" id="{CAA33120-ED96-445F-8AD4-07887B0B0BC9}"/>
              </a:ext>
            </a:extLst>
          </p:cNvPr>
          <p:cNvGraphicFramePr>
            <a:graphicFrameLocks noGrp="1"/>
          </p:cNvGraphicFramePr>
          <p:nvPr>
            <p:extLst>
              <p:ext uri="{D42A27DB-BD31-4B8C-83A1-F6EECF244321}">
                <p14:modId xmlns:p14="http://schemas.microsoft.com/office/powerpoint/2010/main" val="2039632839"/>
              </p:ext>
            </p:extLst>
          </p:nvPr>
        </p:nvGraphicFramePr>
        <p:xfrm>
          <a:off x="1041400" y="85725"/>
          <a:ext cx="8051800" cy="2762248"/>
        </p:xfrm>
        <a:graphic>
          <a:graphicData uri="http://schemas.openxmlformats.org/drawingml/2006/table">
            <a:tbl>
              <a:tblPr/>
              <a:tblGrid>
                <a:gridCol w="3733800">
                  <a:extLst>
                    <a:ext uri="{9D8B030D-6E8A-4147-A177-3AD203B41FA5}">
                      <a16:colId xmlns:a16="http://schemas.microsoft.com/office/drawing/2014/main" val="2999282645"/>
                    </a:ext>
                  </a:extLst>
                </a:gridCol>
                <a:gridCol w="863600">
                  <a:extLst>
                    <a:ext uri="{9D8B030D-6E8A-4147-A177-3AD203B41FA5}">
                      <a16:colId xmlns:a16="http://schemas.microsoft.com/office/drawing/2014/main" val="881352065"/>
                    </a:ext>
                  </a:extLst>
                </a:gridCol>
                <a:gridCol w="863600">
                  <a:extLst>
                    <a:ext uri="{9D8B030D-6E8A-4147-A177-3AD203B41FA5}">
                      <a16:colId xmlns:a16="http://schemas.microsoft.com/office/drawing/2014/main" val="3299926324"/>
                    </a:ext>
                  </a:extLst>
                </a:gridCol>
                <a:gridCol w="863600">
                  <a:extLst>
                    <a:ext uri="{9D8B030D-6E8A-4147-A177-3AD203B41FA5}">
                      <a16:colId xmlns:a16="http://schemas.microsoft.com/office/drawing/2014/main" val="1845164376"/>
                    </a:ext>
                  </a:extLst>
                </a:gridCol>
                <a:gridCol w="863600">
                  <a:extLst>
                    <a:ext uri="{9D8B030D-6E8A-4147-A177-3AD203B41FA5}">
                      <a16:colId xmlns:a16="http://schemas.microsoft.com/office/drawing/2014/main" val="3650863144"/>
                    </a:ext>
                  </a:extLst>
                </a:gridCol>
                <a:gridCol w="863600">
                  <a:extLst>
                    <a:ext uri="{9D8B030D-6E8A-4147-A177-3AD203B41FA5}">
                      <a16:colId xmlns:a16="http://schemas.microsoft.com/office/drawing/2014/main" val="4017689920"/>
                    </a:ext>
                  </a:extLst>
                </a:gridCol>
              </a:tblGrid>
              <a:tr h="345281">
                <a:tc>
                  <a:txBody>
                    <a:bodyPr/>
                    <a:lstStyle/>
                    <a:p>
                      <a:pPr algn="l" fontAlgn="b"/>
                      <a:r>
                        <a:rPr lang="nl-NL" sz="1600" b="0" i="1" u="none" strike="noStrike">
                          <a:solidFill>
                            <a:srgbClr val="000000"/>
                          </a:solidFill>
                          <a:effectLst/>
                          <a:latin typeface="+mn-lt"/>
                        </a:rPr>
                        <a:t>Changes in</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97-02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02-07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07-12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Whole </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2943584"/>
                  </a:ext>
                </a:extLst>
              </a:tr>
              <a:tr h="345281">
                <a:tc>
                  <a:txBody>
                    <a:bodyPr/>
                    <a:lstStyle/>
                    <a:p>
                      <a:pPr algn="l" fontAlgn="b"/>
                      <a:r>
                        <a:rPr lang="nl-NL" sz="1600" b="0" i="0" u="none" strike="noStrike">
                          <a:solidFill>
                            <a:srgbClr val="000000"/>
                          </a:solidFill>
                          <a:effectLst/>
                          <a:latin typeface="+mn-lt"/>
                        </a:rPr>
                        <a:t>Operational CO2 intensity</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-37.89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-1.57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-13.07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-10.10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-62.62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681117662"/>
                  </a:ext>
                </a:extLst>
              </a:tr>
              <a:tr h="345281">
                <a:tc>
                  <a:txBody>
                    <a:bodyPr/>
                    <a:lstStyle/>
                    <a:p>
                      <a:pPr algn="l" fontAlgn="b"/>
                      <a:r>
                        <a:rPr lang="nl-NL" sz="1600" b="0" i="0" u="none" strike="noStrike">
                          <a:solidFill>
                            <a:srgbClr val="000000"/>
                          </a:solidFill>
                          <a:effectLst/>
                          <a:latin typeface="+mn-lt"/>
                        </a:rPr>
                        <a:t>Electricity intensity in production</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-1.53</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14.96</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-0.04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-18.04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-4.65</a:t>
                      </a:r>
                    </a:p>
                  </a:txBody>
                  <a:tcPr marL="9525" marR="9525" marT="9525" marB="0" anchor="b">
                    <a:lnL>
                      <a:noFill/>
                    </a:lnL>
                    <a:lnR>
                      <a:noFill/>
                    </a:lnR>
                    <a:lnT>
                      <a:noFill/>
                    </a:lnT>
                    <a:lnB>
                      <a:noFill/>
                    </a:lnB>
                  </a:tcPr>
                </a:tc>
                <a:extLst>
                  <a:ext uri="{0D108BD9-81ED-4DB2-BD59-A6C34878D82A}">
                    <a16:rowId xmlns:a16="http://schemas.microsoft.com/office/drawing/2014/main" val="882492417"/>
                  </a:ext>
                </a:extLst>
              </a:tr>
              <a:tr h="345281">
                <a:tc>
                  <a:txBody>
                    <a:bodyPr/>
                    <a:lstStyle/>
                    <a:p>
                      <a:pPr algn="l" fontAlgn="b"/>
                      <a:r>
                        <a:rPr lang="nl-NL" sz="1600" b="0" i="0" u="none" strike="noStrike">
                          <a:solidFill>
                            <a:srgbClr val="000000"/>
                          </a:solidFill>
                          <a:effectLst/>
                          <a:latin typeface="+mn-lt"/>
                        </a:rPr>
                        <a:t>Task Bundle</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-30.94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-0.41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8.28</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-21.65</a:t>
                      </a:r>
                    </a:p>
                  </a:txBody>
                  <a:tcPr marL="9525" marR="9525" marT="9525" marB="0" anchor="b">
                    <a:lnL>
                      <a:noFill/>
                    </a:lnL>
                    <a:lnR>
                      <a:noFill/>
                    </a:lnR>
                    <a:lnT>
                      <a:noFill/>
                    </a:lnT>
                    <a:lnB>
                      <a:noFill/>
                    </a:lnB>
                  </a:tcPr>
                </a:tc>
                <a:extLst>
                  <a:ext uri="{0D108BD9-81ED-4DB2-BD59-A6C34878D82A}">
                    <a16:rowId xmlns:a16="http://schemas.microsoft.com/office/drawing/2014/main" val="1801934105"/>
                  </a:ext>
                </a:extLst>
              </a:tr>
              <a:tr h="345281">
                <a:tc>
                  <a:txBody>
                    <a:bodyPr/>
                    <a:lstStyle/>
                    <a:p>
                      <a:pPr algn="l" fontAlgn="b"/>
                      <a:r>
                        <a:rPr lang="nl-NL" sz="1600" b="0" i="0" u="none" strike="noStrike">
                          <a:solidFill>
                            <a:srgbClr val="000000"/>
                          </a:solidFill>
                          <a:effectLst/>
                          <a:latin typeface="+mn-lt"/>
                        </a:rPr>
                        <a:t>Sourcing Locations</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-14.84</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-1.67</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-1.78</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7.10</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-11.20</a:t>
                      </a:r>
                    </a:p>
                  </a:txBody>
                  <a:tcPr marL="9525" marR="9525" marT="9525" marB="0" anchor="b">
                    <a:lnL>
                      <a:noFill/>
                    </a:lnL>
                    <a:lnR>
                      <a:noFill/>
                    </a:lnR>
                    <a:lnT>
                      <a:noFill/>
                    </a:lnT>
                    <a:lnB>
                      <a:noFill/>
                    </a:lnB>
                  </a:tcPr>
                </a:tc>
                <a:extLst>
                  <a:ext uri="{0D108BD9-81ED-4DB2-BD59-A6C34878D82A}">
                    <a16:rowId xmlns:a16="http://schemas.microsoft.com/office/drawing/2014/main" val="253654485"/>
                  </a:ext>
                </a:extLst>
              </a:tr>
              <a:tr h="345281">
                <a:tc>
                  <a:txBody>
                    <a:bodyPr/>
                    <a:lstStyle/>
                    <a:p>
                      <a:pPr algn="l" fontAlgn="b"/>
                      <a:r>
                        <a:rPr lang="en-US" sz="1600" b="0" i="0" u="none" strike="noStrike">
                          <a:solidFill>
                            <a:srgbClr val="000000"/>
                          </a:solidFill>
                          <a:effectLst/>
                          <a:latin typeface="+mn-lt"/>
                        </a:rPr>
                        <a:t>CO2 Intensity in Avail. Electricity</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-28.96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-1.57</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-16.09</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-8.95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-55.57</a:t>
                      </a:r>
                    </a:p>
                  </a:txBody>
                  <a:tcPr marL="9525" marR="9525" marT="9525" marB="0" anchor="b">
                    <a:lnL>
                      <a:noFill/>
                    </a:lnL>
                    <a:lnR>
                      <a:noFill/>
                    </a:lnR>
                    <a:lnT>
                      <a:noFill/>
                    </a:lnT>
                    <a:lnB>
                      <a:noFill/>
                    </a:lnB>
                  </a:tcPr>
                </a:tc>
                <a:extLst>
                  <a:ext uri="{0D108BD9-81ED-4DB2-BD59-A6C34878D82A}">
                    <a16:rowId xmlns:a16="http://schemas.microsoft.com/office/drawing/2014/main" val="1291923434"/>
                  </a:ext>
                </a:extLst>
              </a:tr>
              <a:tr h="345281">
                <a:tc>
                  <a:txBody>
                    <a:bodyPr/>
                    <a:lstStyle/>
                    <a:p>
                      <a:pPr algn="l" fontAlgn="b"/>
                      <a:r>
                        <a:rPr lang="nl-NL" sz="1600" b="0" i="0" u="none" strike="noStrike">
                          <a:solidFill>
                            <a:srgbClr val="000000"/>
                          </a:solidFill>
                          <a:effectLst/>
                          <a:latin typeface="+mn-lt"/>
                        </a:rPr>
                        <a:t>Export Basket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-11.10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-3.80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-27.85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0179322"/>
                  </a:ext>
                </a:extLst>
              </a:tr>
              <a:tr h="345281">
                <a:tc>
                  <a:txBody>
                    <a:bodyPr/>
                    <a:lstStyle/>
                    <a:p>
                      <a:pPr algn="l" fontAlgn="b"/>
                      <a:r>
                        <a:rPr lang="nl-NL" sz="1600" b="0" i="0" u="none" strike="noStrike">
                          <a:solidFill>
                            <a:srgbClr val="000000"/>
                          </a:solidFill>
                          <a:effectLst/>
                          <a:latin typeface="+mn-lt"/>
                        </a:rPr>
                        <a:t>Total</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-125.99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8.62</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-33.79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-32.38</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-183.54</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29817585"/>
                  </a:ext>
                </a:extLst>
              </a:tr>
            </a:tbl>
          </a:graphicData>
        </a:graphic>
      </p:graphicFrame>
      <p:sp>
        <p:nvSpPr>
          <p:cNvPr id="10" name="Rectangle: Rounded Corners 9">
            <a:extLst>
              <a:ext uri="{FF2B5EF4-FFF2-40B4-BE49-F238E27FC236}">
                <a16:creationId xmlns:a16="http://schemas.microsoft.com/office/drawing/2014/main" id="{9FB69B6C-50B7-46B7-B430-3DACB30F9445}"/>
              </a:ext>
            </a:extLst>
          </p:cNvPr>
          <p:cNvSpPr/>
          <p:nvPr/>
        </p:nvSpPr>
        <p:spPr>
          <a:xfrm>
            <a:off x="4791075" y="2526976"/>
            <a:ext cx="3533775" cy="426576"/>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F9CBAAF-82C1-4F64-878F-486BEECC1739}"/>
              </a:ext>
            </a:extLst>
          </p:cNvPr>
          <p:cNvSpPr/>
          <p:nvPr/>
        </p:nvSpPr>
        <p:spPr>
          <a:xfrm>
            <a:off x="5781675" y="837233"/>
            <a:ext cx="876300" cy="312745"/>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647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2689B-4829-4270-8207-9AE3A0413BFC}"/>
              </a:ext>
            </a:extLst>
          </p:cNvPr>
          <p:cNvSpPr>
            <a:spLocks noGrp="1"/>
          </p:cNvSpPr>
          <p:nvPr>
            <p:ph type="title"/>
          </p:nvPr>
        </p:nvSpPr>
        <p:spPr>
          <a:xfrm>
            <a:off x="677334" y="609600"/>
            <a:ext cx="8596668" cy="752475"/>
          </a:xfrm>
        </p:spPr>
        <p:txBody>
          <a:bodyPr/>
          <a:lstStyle/>
          <a:p>
            <a:r>
              <a:rPr lang="en-US" dirty="0"/>
              <a:t>Product level evidences</a:t>
            </a:r>
          </a:p>
        </p:txBody>
      </p:sp>
      <p:graphicFrame>
        <p:nvGraphicFramePr>
          <p:cNvPr id="8" name="Table 7">
            <a:extLst>
              <a:ext uri="{FF2B5EF4-FFF2-40B4-BE49-F238E27FC236}">
                <a16:creationId xmlns:a16="http://schemas.microsoft.com/office/drawing/2014/main" id="{CFF76DBA-C472-4991-B16D-75C2A8E1720C}"/>
              </a:ext>
            </a:extLst>
          </p:cNvPr>
          <p:cNvGraphicFramePr>
            <a:graphicFrameLocks noGrp="1"/>
          </p:cNvGraphicFramePr>
          <p:nvPr>
            <p:extLst>
              <p:ext uri="{D42A27DB-BD31-4B8C-83A1-F6EECF244321}">
                <p14:modId xmlns:p14="http://schemas.microsoft.com/office/powerpoint/2010/main" val="4291739878"/>
              </p:ext>
            </p:extLst>
          </p:nvPr>
        </p:nvGraphicFramePr>
        <p:xfrm>
          <a:off x="677334" y="1771650"/>
          <a:ext cx="6637867" cy="4229099"/>
        </p:xfrm>
        <a:graphic>
          <a:graphicData uri="http://schemas.openxmlformats.org/drawingml/2006/table">
            <a:tbl>
              <a:tblPr/>
              <a:tblGrid>
                <a:gridCol w="2820742">
                  <a:extLst>
                    <a:ext uri="{9D8B030D-6E8A-4147-A177-3AD203B41FA5}">
                      <a16:colId xmlns:a16="http://schemas.microsoft.com/office/drawing/2014/main" val="2794152560"/>
                    </a:ext>
                  </a:extLst>
                </a:gridCol>
                <a:gridCol w="763425">
                  <a:extLst>
                    <a:ext uri="{9D8B030D-6E8A-4147-A177-3AD203B41FA5}">
                      <a16:colId xmlns:a16="http://schemas.microsoft.com/office/drawing/2014/main" val="1132840098"/>
                    </a:ext>
                  </a:extLst>
                </a:gridCol>
                <a:gridCol w="763425">
                  <a:extLst>
                    <a:ext uri="{9D8B030D-6E8A-4147-A177-3AD203B41FA5}">
                      <a16:colId xmlns:a16="http://schemas.microsoft.com/office/drawing/2014/main" val="2241652936"/>
                    </a:ext>
                  </a:extLst>
                </a:gridCol>
                <a:gridCol w="763425">
                  <a:extLst>
                    <a:ext uri="{9D8B030D-6E8A-4147-A177-3AD203B41FA5}">
                      <a16:colId xmlns:a16="http://schemas.microsoft.com/office/drawing/2014/main" val="1110005583"/>
                    </a:ext>
                  </a:extLst>
                </a:gridCol>
                <a:gridCol w="763425">
                  <a:extLst>
                    <a:ext uri="{9D8B030D-6E8A-4147-A177-3AD203B41FA5}">
                      <a16:colId xmlns:a16="http://schemas.microsoft.com/office/drawing/2014/main" val="1287658190"/>
                    </a:ext>
                  </a:extLst>
                </a:gridCol>
                <a:gridCol w="763425">
                  <a:extLst>
                    <a:ext uri="{9D8B030D-6E8A-4147-A177-3AD203B41FA5}">
                      <a16:colId xmlns:a16="http://schemas.microsoft.com/office/drawing/2014/main" val="2097406102"/>
                    </a:ext>
                  </a:extLst>
                </a:gridCol>
              </a:tblGrid>
              <a:tr h="326259">
                <a:tc>
                  <a:txBody>
                    <a:bodyPr/>
                    <a:lstStyle/>
                    <a:p>
                      <a:pPr algn="l" fontAlgn="b"/>
                      <a:r>
                        <a:rPr lang="nl-NL" sz="1600" b="0" i="0" u="none" strike="noStrike" dirty="0">
                          <a:solidFill>
                            <a:srgbClr val="000000"/>
                          </a:solidFill>
                          <a:effectLst/>
                          <a:latin typeface="+mn-lt"/>
                        </a:rPr>
                        <a:t> </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1997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4442517"/>
                  </a:ext>
                </a:extLst>
              </a:tr>
              <a:tr h="326259">
                <a:tc>
                  <a:txBody>
                    <a:bodyPr/>
                    <a:lstStyle/>
                    <a:p>
                      <a:pPr algn="l" fontAlgn="b"/>
                      <a:r>
                        <a:rPr lang="nl-NL" sz="1600" b="0" i="0" u="none" strike="noStrike">
                          <a:solidFill>
                            <a:srgbClr val="000000"/>
                          </a:solidFill>
                          <a:effectLst/>
                          <a:latin typeface="+mn-lt"/>
                        </a:rPr>
                        <a:t>Export Volume</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1,033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2,680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7,138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8,627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11,434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18471537"/>
                  </a:ext>
                </a:extLst>
              </a:tr>
              <a:tr h="326259">
                <a:tc>
                  <a:txBody>
                    <a:bodyPr/>
                    <a:lstStyle/>
                    <a:p>
                      <a:pPr algn="l" fontAlgn="b"/>
                      <a:r>
                        <a:rPr lang="nl-NL" sz="1600" b="0" i="0" u="none" strike="noStrike" dirty="0">
                          <a:solidFill>
                            <a:srgbClr val="000000"/>
                          </a:solidFill>
                          <a:effectLst/>
                          <a:latin typeface="+mn-lt"/>
                        </a:rPr>
                        <a:t>CO2 </a:t>
                      </a:r>
                      <a:r>
                        <a:rPr lang="nl-NL" sz="1600" b="0" i="0" u="none" strike="noStrike" dirty="0" err="1">
                          <a:solidFill>
                            <a:srgbClr val="000000"/>
                          </a:solidFill>
                          <a:effectLst/>
                          <a:latin typeface="+mn-lt"/>
                        </a:rPr>
                        <a:t>Intensity</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296.83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170.85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179.46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145.67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113.29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6435526"/>
                  </a:ext>
                </a:extLst>
              </a:tr>
              <a:tr h="326259">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01715941"/>
                  </a:ext>
                </a:extLst>
              </a:tr>
              <a:tr h="640250">
                <a:tc>
                  <a:txBody>
                    <a:bodyPr/>
                    <a:lstStyle/>
                    <a:p>
                      <a:pPr algn="l" fontAlgn="b"/>
                      <a:r>
                        <a:rPr lang="nl-NL" sz="1600" b="0" i="1" u="none" strike="noStrike">
                          <a:solidFill>
                            <a:srgbClr val="000000"/>
                          </a:solidFill>
                          <a:effectLst/>
                          <a:latin typeface="+mn-lt"/>
                        </a:rPr>
                        <a:t>Changes in</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97-02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02-07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07-12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err="1">
                          <a:solidFill>
                            <a:srgbClr val="000000"/>
                          </a:solidFill>
                          <a:effectLst/>
                          <a:latin typeface="+mn-lt"/>
                        </a:rPr>
                        <a:t>Whole</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0114572"/>
                  </a:ext>
                </a:extLst>
              </a:tr>
              <a:tr h="326259">
                <a:tc>
                  <a:txBody>
                    <a:bodyPr/>
                    <a:lstStyle/>
                    <a:p>
                      <a:pPr algn="l" fontAlgn="b"/>
                      <a:r>
                        <a:rPr lang="nl-NL" sz="1600" b="0" i="0" u="none" strike="noStrike" dirty="0" err="1">
                          <a:solidFill>
                            <a:srgbClr val="000000"/>
                          </a:solidFill>
                          <a:effectLst/>
                          <a:latin typeface="+mn-lt"/>
                        </a:rPr>
                        <a:t>Operational</a:t>
                      </a:r>
                      <a:r>
                        <a:rPr lang="nl-NL" sz="1600" b="0" i="0" u="none" strike="noStrike" dirty="0">
                          <a:solidFill>
                            <a:srgbClr val="000000"/>
                          </a:solidFill>
                          <a:effectLst/>
                          <a:latin typeface="+mn-lt"/>
                        </a:rPr>
                        <a:t> CO2 </a:t>
                      </a:r>
                      <a:r>
                        <a:rPr lang="nl-NL" sz="1600" b="0" i="0" u="none" strike="noStrike" dirty="0" err="1">
                          <a:solidFill>
                            <a:srgbClr val="000000"/>
                          </a:solidFill>
                          <a:effectLst/>
                          <a:latin typeface="+mn-lt"/>
                        </a:rPr>
                        <a:t>intensity</a:t>
                      </a:r>
                      <a:endParaRPr lang="nl-NL" sz="1600" b="0" i="0" u="none" strike="noStrike" dirty="0">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-20.35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3.71</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-9.66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-13.23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-39.53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90501009"/>
                  </a:ext>
                </a:extLst>
              </a:tr>
              <a:tr h="326259">
                <a:tc>
                  <a:txBody>
                    <a:bodyPr/>
                    <a:lstStyle/>
                    <a:p>
                      <a:pPr algn="l" fontAlgn="b"/>
                      <a:r>
                        <a:rPr lang="nl-NL" sz="1600" b="0" i="0" u="none" strike="noStrike">
                          <a:solidFill>
                            <a:srgbClr val="000000"/>
                          </a:solidFill>
                          <a:effectLst/>
                          <a:latin typeface="+mn-lt"/>
                        </a:rPr>
                        <a:t>Electricity Intensity in Prod.</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43.15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14.24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15.41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-21.53</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51.28</a:t>
                      </a:r>
                    </a:p>
                  </a:txBody>
                  <a:tcPr marL="9525" marR="9525" marT="9525" marB="0" anchor="b">
                    <a:lnL>
                      <a:noFill/>
                    </a:lnL>
                    <a:lnR>
                      <a:noFill/>
                    </a:lnR>
                    <a:lnT>
                      <a:noFill/>
                    </a:lnT>
                    <a:lnB>
                      <a:noFill/>
                    </a:lnB>
                  </a:tcPr>
                </a:tc>
                <a:extLst>
                  <a:ext uri="{0D108BD9-81ED-4DB2-BD59-A6C34878D82A}">
                    <a16:rowId xmlns:a16="http://schemas.microsoft.com/office/drawing/2014/main" val="2700729163"/>
                  </a:ext>
                </a:extLst>
              </a:tr>
              <a:tr h="326259">
                <a:tc>
                  <a:txBody>
                    <a:bodyPr/>
                    <a:lstStyle/>
                    <a:p>
                      <a:pPr algn="l" fontAlgn="b"/>
                      <a:r>
                        <a:rPr lang="nl-NL" sz="1600" b="0" i="0" u="none" strike="noStrike">
                          <a:solidFill>
                            <a:srgbClr val="000000"/>
                          </a:solidFill>
                          <a:effectLst/>
                          <a:latin typeface="+mn-lt"/>
                        </a:rPr>
                        <a:t>Task Bundle</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23.06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-13.02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14.57</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2.02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26.62</a:t>
                      </a:r>
                    </a:p>
                  </a:txBody>
                  <a:tcPr marL="9525" marR="9525" marT="9525" marB="0" anchor="b">
                    <a:lnL>
                      <a:noFill/>
                    </a:lnL>
                    <a:lnR>
                      <a:noFill/>
                    </a:lnR>
                    <a:lnT>
                      <a:noFill/>
                    </a:lnT>
                    <a:lnB>
                      <a:noFill/>
                    </a:lnB>
                  </a:tcPr>
                </a:tc>
                <a:extLst>
                  <a:ext uri="{0D108BD9-81ED-4DB2-BD59-A6C34878D82A}">
                    <a16:rowId xmlns:a16="http://schemas.microsoft.com/office/drawing/2014/main" val="2206228230"/>
                  </a:ext>
                </a:extLst>
              </a:tr>
              <a:tr h="326259">
                <a:tc>
                  <a:txBody>
                    <a:bodyPr/>
                    <a:lstStyle/>
                    <a:p>
                      <a:pPr algn="l" fontAlgn="b"/>
                      <a:r>
                        <a:rPr lang="nl-NL" sz="1600" b="0" i="0" u="none" strike="noStrike">
                          <a:solidFill>
                            <a:srgbClr val="000000"/>
                          </a:solidFill>
                          <a:effectLst/>
                          <a:latin typeface="+mn-lt"/>
                        </a:rPr>
                        <a:t>Sourcing Locations</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-15.10</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-6.02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2.06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2.58</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-16.47</a:t>
                      </a:r>
                    </a:p>
                  </a:txBody>
                  <a:tcPr marL="9525" marR="9525" marT="9525" marB="0" anchor="b">
                    <a:lnL>
                      <a:noFill/>
                    </a:lnL>
                    <a:lnR>
                      <a:noFill/>
                    </a:lnR>
                    <a:lnT>
                      <a:noFill/>
                    </a:lnT>
                    <a:lnB>
                      <a:noFill/>
                    </a:lnB>
                  </a:tcPr>
                </a:tc>
                <a:extLst>
                  <a:ext uri="{0D108BD9-81ED-4DB2-BD59-A6C34878D82A}">
                    <a16:rowId xmlns:a16="http://schemas.microsoft.com/office/drawing/2014/main" val="1741959017"/>
                  </a:ext>
                </a:extLst>
              </a:tr>
              <a:tr h="326259">
                <a:tc>
                  <a:txBody>
                    <a:bodyPr/>
                    <a:lstStyle/>
                    <a:p>
                      <a:pPr algn="l" fontAlgn="b"/>
                      <a:r>
                        <a:rPr lang="en-US" sz="1600" b="0" i="0" u="none" strike="noStrike">
                          <a:solidFill>
                            <a:srgbClr val="000000"/>
                          </a:solidFill>
                          <a:effectLst/>
                          <a:latin typeface="+mn-lt"/>
                        </a:rPr>
                        <a:t>CO2 Intensity in Avail Elec.</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-32.63</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3.48</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-27.31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-12.25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-68.70</a:t>
                      </a:r>
                    </a:p>
                  </a:txBody>
                  <a:tcPr marL="9525" marR="9525" marT="9525" marB="0" anchor="b">
                    <a:lnL>
                      <a:noFill/>
                    </a:lnL>
                    <a:lnR>
                      <a:noFill/>
                    </a:lnR>
                    <a:lnT>
                      <a:noFill/>
                    </a:lnT>
                    <a:lnB>
                      <a:noFill/>
                    </a:lnB>
                  </a:tcPr>
                </a:tc>
                <a:extLst>
                  <a:ext uri="{0D108BD9-81ED-4DB2-BD59-A6C34878D82A}">
                    <a16:rowId xmlns:a16="http://schemas.microsoft.com/office/drawing/2014/main" val="4005015520"/>
                  </a:ext>
                </a:extLst>
              </a:tr>
              <a:tr h="326259">
                <a:tc>
                  <a:txBody>
                    <a:bodyPr/>
                    <a:lstStyle/>
                    <a:p>
                      <a:pPr algn="l" fontAlgn="b"/>
                      <a:r>
                        <a:rPr lang="nl-NL" sz="1600" b="0" i="0" u="none" strike="noStrike">
                          <a:solidFill>
                            <a:srgbClr val="000000"/>
                          </a:solidFill>
                          <a:effectLst/>
                          <a:latin typeface="+mn-lt"/>
                        </a:rPr>
                        <a:t>Export Basket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err="1">
                          <a:solidFill>
                            <a:srgbClr val="000000"/>
                          </a:solidFill>
                          <a:effectLst/>
                          <a:latin typeface="+mn-lt"/>
                        </a:rPr>
                        <a:t>Not</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err="1">
                          <a:solidFill>
                            <a:srgbClr val="000000"/>
                          </a:solidFill>
                          <a:effectLst/>
                          <a:latin typeface="+mn-lt"/>
                        </a:rPr>
                        <a:t>Applic</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600" b="0" i="0" u="none" strike="noStrike" dirty="0" err="1">
                          <a:solidFill>
                            <a:srgbClr val="000000"/>
                          </a:solidFill>
                          <a:effectLst/>
                          <a:latin typeface="+mn-lt"/>
                        </a:rPr>
                        <a:t>able</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4422223"/>
                  </a:ext>
                </a:extLst>
              </a:tr>
              <a:tr h="326259">
                <a:tc>
                  <a:txBody>
                    <a:bodyPr/>
                    <a:lstStyle/>
                    <a:p>
                      <a:pPr algn="l" fontAlgn="b"/>
                      <a:r>
                        <a:rPr lang="nl-NL" sz="1600" b="0" i="0" u="none" strike="noStrike" dirty="0">
                          <a:solidFill>
                            <a:srgbClr val="000000"/>
                          </a:solidFill>
                          <a:effectLst/>
                          <a:latin typeface="+mn-lt"/>
                        </a:rPr>
                        <a:t>Total</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-1.87</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2.39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-4.92</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-42.41</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-46.81</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125595322"/>
                  </a:ext>
                </a:extLst>
              </a:tr>
            </a:tbl>
          </a:graphicData>
        </a:graphic>
      </p:graphicFrame>
      <p:sp>
        <p:nvSpPr>
          <p:cNvPr id="9" name="TextBox 8">
            <a:extLst>
              <a:ext uri="{FF2B5EF4-FFF2-40B4-BE49-F238E27FC236}">
                <a16:creationId xmlns:a16="http://schemas.microsoft.com/office/drawing/2014/main" id="{5228032B-6002-424C-B94C-20C2EC1981E0}"/>
              </a:ext>
            </a:extLst>
          </p:cNvPr>
          <p:cNvSpPr txBox="1"/>
          <p:nvPr/>
        </p:nvSpPr>
        <p:spPr>
          <a:xfrm>
            <a:off x="5019676" y="1276350"/>
            <a:ext cx="1695450" cy="461665"/>
          </a:xfrm>
          <a:prstGeom prst="rect">
            <a:avLst/>
          </a:prstGeom>
          <a:noFill/>
        </p:spPr>
        <p:txBody>
          <a:bodyPr wrap="square" rtlCol="0">
            <a:spAutoFit/>
          </a:bodyPr>
          <a:lstStyle/>
          <a:p>
            <a:r>
              <a:rPr lang="en-US" sz="2400" dirty="0"/>
              <a:t>Textile</a:t>
            </a:r>
          </a:p>
        </p:txBody>
      </p:sp>
      <p:graphicFrame>
        <p:nvGraphicFramePr>
          <p:cNvPr id="11" name="Table 10">
            <a:extLst>
              <a:ext uri="{FF2B5EF4-FFF2-40B4-BE49-F238E27FC236}">
                <a16:creationId xmlns:a16="http://schemas.microsoft.com/office/drawing/2014/main" id="{BB0493EF-85F5-49D2-9447-D344B26C348D}"/>
              </a:ext>
            </a:extLst>
          </p:cNvPr>
          <p:cNvGraphicFramePr>
            <a:graphicFrameLocks noGrp="1"/>
          </p:cNvGraphicFramePr>
          <p:nvPr>
            <p:extLst>
              <p:ext uri="{D42A27DB-BD31-4B8C-83A1-F6EECF244321}">
                <p14:modId xmlns:p14="http://schemas.microsoft.com/office/powerpoint/2010/main" val="2532904189"/>
              </p:ext>
            </p:extLst>
          </p:nvPr>
        </p:nvGraphicFramePr>
        <p:xfrm>
          <a:off x="7587986" y="1771651"/>
          <a:ext cx="3926680" cy="4229098"/>
        </p:xfrm>
        <a:graphic>
          <a:graphicData uri="http://schemas.openxmlformats.org/drawingml/2006/table">
            <a:tbl>
              <a:tblPr/>
              <a:tblGrid>
                <a:gridCol w="785336">
                  <a:extLst>
                    <a:ext uri="{9D8B030D-6E8A-4147-A177-3AD203B41FA5}">
                      <a16:colId xmlns:a16="http://schemas.microsoft.com/office/drawing/2014/main" val="2043976237"/>
                    </a:ext>
                  </a:extLst>
                </a:gridCol>
                <a:gridCol w="785336">
                  <a:extLst>
                    <a:ext uri="{9D8B030D-6E8A-4147-A177-3AD203B41FA5}">
                      <a16:colId xmlns:a16="http://schemas.microsoft.com/office/drawing/2014/main" val="2575560248"/>
                    </a:ext>
                  </a:extLst>
                </a:gridCol>
                <a:gridCol w="785336">
                  <a:extLst>
                    <a:ext uri="{9D8B030D-6E8A-4147-A177-3AD203B41FA5}">
                      <a16:colId xmlns:a16="http://schemas.microsoft.com/office/drawing/2014/main" val="974203241"/>
                    </a:ext>
                  </a:extLst>
                </a:gridCol>
                <a:gridCol w="785336">
                  <a:extLst>
                    <a:ext uri="{9D8B030D-6E8A-4147-A177-3AD203B41FA5}">
                      <a16:colId xmlns:a16="http://schemas.microsoft.com/office/drawing/2014/main" val="445806595"/>
                    </a:ext>
                  </a:extLst>
                </a:gridCol>
                <a:gridCol w="785336">
                  <a:extLst>
                    <a:ext uri="{9D8B030D-6E8A-4147-A177-3AD203B41FA5}">
                      <a16:colId xmlns:a16="http://schemas.microsoft.com/office/drawing/2014/main" val="1682430452"/>
                    </a:ext>
                  </a:extLst>
                </a:gridCol>
              </a:tblGrid>
              <a:tr h="346060">
                <a:tc>
                  <a:txBody>
                    <a:bodyPr/>
                    <a:lstStyle/>
                    <a:p>
                      <a:pPr algn="r" fontAlgn="b"/>
                      <a:r>
                        <a:rPr lang="nl-NL" sz="1600" b="0" i="0" u="none" strike="noStrike" dirty="0">
                          <a:solidFill>
                            <a:srgbClr val="000000"/>
                          </a:solidFill>
                          <a:effectLst/>
                          <a:latin typeface="+mj-lt"/>
                        </a:rPr>
                        <a:t>1997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2017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52756"/>
                  </a:ext>
                </a:extLst>
              </a:tr>
              <a:tr h="329579">
                <a:tc>
                  <a:txBody>
                    <a:bodyPr/>
                    <a:lstStyle/>
                    <a:p>
                      <a:pPr algn="r" fontAlgn="b"/>
                      <a:r>
                        <a:rPr lang="nl-NL" sz="1600" b="0" i="0" u="none" strike="noStrike" dirty="0">
                          <a:solidFill>
                            <a:srgbClr val="000000"/>
                          </a:solidFill>
                          <a:effectLst/>
                          <a:latin typeface="+mj-lt"/>
                        </a:rPr>
                        <a:t>1,033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2,680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7,138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8,627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11,434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15806038"/>
                  </a:ext>
                </a:extLst>
              </a:tr>
              <a:tr h="329579">
                <a:tc>
                  <a:txBody>
                    <a:bodyPr/>
                    <a:lstStyle/>
                    <a:p>
                      <a:pPr algn="r" fontAlgn="b"/>
                      <a:r>
                        <a:rPr lang="nl-NL" sz="1600" b="0" i="0" u="none" strike="noStrike">
                          <a:solidFill>
                            <a:srgbClr val="000000"/>
                          </a:solidFill>
                          <a:effectLst/>
                          <a:latin typeface="+mj-lt"/>
                        </a:rPr>
                        <a:t>296.83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170.85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179.46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145.67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113.29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396355"/>
                  </a:ext>
                </a:extLst>
              </a:tr>
              <a:tr h="329579">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dirty="0">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j-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9885426"/>
                  </a:ext>
                </a:extLst>
              </a:tr>
              <a:tr h="570767">
                <a:tc>
                  <a:txBody>
                    <a:bodyPr/>
                    <a:lstStyle/>
                    <a:p>
                      <a:pPr algn="r" fontAlgn="b"/>
                      <a:r>
                        <a:rPr lang="nl-NL" sz="1600" b="0" i="0" u="none" strike="noStrike">
                          <a:solidFill>
                            <a:srgbClr val="000000"/>
                          </a:solidFill>
                          <a:effectLst/>
                          <a:latin typeface="+mj-lt"/>
                        </a:rPr>
                        <a:t>97-02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02-07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07-12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12-17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nl-NL" sz="1600" b="0" i="0" u="none" strike="noStrike" dirty="0">
                        <a:solidFill>
                          <a:srgbClr val="000000"/>
                        </a:solidFill>
                        <a:effectLst/>
                        <a:latin typeface="+mj-lt"/>
                      </a:endParaRPr>
                    </a:p>
                    <a:p>
                      <a:pPr algn="r" fontAlgn="b"/>
                      <a:r>
                        <a:rPr lang="nl-NL" sz="1600" b="0" i="0" u="none" strike="noStrike" dirty="0" err="1">
                          <a:solidFill>
                            <a:srgbClr val="000000"/>
                          </a:solidFill>
                          <a:effectLst/>
                          <a:latin typeface="+mj-lt"/>
                        </a:rPr>
                        <a:t>Whole</a:t>
                      </a:r>
                      <a:endParaRPr lang="nl-NL" sz="1600" b="0" i="0" u="none" strike="noStrike" dirty="0">
                        <a:solidFill>
                          <a:srgbClr val="000000"/>
                        </a:solidFill>
                        <a:effectLst/>
                        <a:latin typeface="+mj-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4848073"/>
                  </a:ext>
                </a:extLst>
              </a:tr>
              <a:tr h="329579">
                <a:tc>
                  <a:txBody>
                    <a:bodyPr/>
                    <a:lstStyle/>
                    <a:p>
                      <a:pPr algn="r" fontAlgn="b"/>
                      <a:r>
                        <a:rPr lang="nl-NL" sz="1600" b="0" i="0" u="none" strike="noStrike">
                          <a:solidFill>
                            <a:srgbClr val="000000"/>
                          </a:solidFill>
                          <a:effectLst/>
                          <a:latin typeface="+mj-lt"/>
                        </a:rPr>
                        <a:t>-30.94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dirty="0">
                          <a:solidFill>
                            <a:srgbClr val="000000"/>
                          </a:solidFill>
                          <a:effectLst/>
                          <a:latin typeface="+mj-lt"/>
                        </a:rPr>
                        <a:t>0.82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-7.37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-5.24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j-lt"/>
                        </a:rPr>
                        <a:t>-42.73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29785888"/>
                  </a:ext>
                </a:extLst>
              </a:tr>
              <a:tr h="329579">
                <a:tc>
                  <a:txBody>
                    <a:bodyPr/>
                    <a:lstStyle/>
                    <a:p>
                      <a:pPr algn="r" fontAlgn="b"/>
                      <a:r>
                        <a:rPr lang="nl-NL" sz="1600" b="0" i="0" u="none" strike="noStrike">
                          <a:solidFill>
                            <a:srgbClr val="000000"/>
                          </a:solidFill>
                          <a:effectLst/>
                          <a:latin typeface="+mj-lt"/>
                        </a:rPr>
                        <a:t>-5.13</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2.16</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j-lt"/>
                        </a:rPr>
                        <a:t>-6.25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-9.92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-19.13</a:t>
                      </a:r>
                    </a:p>
                  </a:txBody>
                  <a:tcPr marL="9525" marR="9525" marT="9525" marB="0" anchor="b">
                    <a:lnL>
                      <a:noFill/>
                    </a:lnL>
                    <a:lnR>
                      <a:noFill/>
                    </a:lnR>
                    <a:lnT>
                      <a:noFill/>
                    </a:lnT>
                    <a:lnB>
                      <a:noFill/>
                    </a:lnB>
                  </a:tcPr>
                </a:tc>
                <a:extLst>
                  <a:ext uri="{0D108BD9-81ED-4DB2-BD59-A6C34878D82A}">
                    <a16:rowId xmlns:a16="http://schemas.microsoft.com/office/drawing/2014/main" val="3764912182"/>
                  </a:ext>
                </a:extLst>
              </a:tr>
              <a:tr h="329579">
                <a:tc>
                  <a:txBody>
                    <a:bodyPr/>
                    <a:lstStyle/>
                    <a:p>
                      <a:pPr algn="r" fontAlgn="b"/>
                      <a:r>
                        <a:rPr lang="nl-NL" sz="1600" b="0" i="0" u="none" strike="noStrike">
                          <a:solidFill>
                            <a:srgbClr val="000000"/>
                          </a:solidFill>
                          <a:effectLst/>
                          <a:latin typeface="+mj-lt"/>
                        </a:rPr>
                        <a:t>-74.41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-16.27</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j-lt"/>
                        </a:rPr>
                        <a:t>-3.48</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2.40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-91.76</a:t>
                      </a:r>
                    </a:p>
                  </a:txBody>
                  <a:tcPr marL="9525" marR="9525" marT="9525" marB="0" anchor="b">
                    <a:lnL>
                      <a:noFill/>
                    </a:lnL>
                    <a:lnR>
                      <a:noFill/>
                    </a:lnR>
                    <a:lnT>
                      <a:noFill/>
                    </a:lnT>
                    <a:lnB>
                      <a:noFill/>
                    </a:lnB>
                  </a:tcPr>
                </a:tc>
                <a:extLst>
                  <a:ext uri="{0D108BD9-81ED-4DB2-BD59-A6C34878D82A}">
                    <a16:rowId xmlns:a16="http://schemas.microsoft.com/office/drawing/2014/main" val="980642361"/>
                  </a:ext>
                </a:extLst>
              </a:tr>
              <a:tr h="329579">
                <a:tc>
                  <a:txBody>
                    <a:bodyPr/>
                    <a:lstStyle/>
                    <a:p>
                      <a:pPr algn="r" fontAlgn="b"/>
                      <a:r>
                        <a:rPr lang="nl-NL" sz="1600" b="0" i="0" u="none" strike="noStrike">
                          <a:solidFill>
                            <a:srgbClr val="000000"/>
                          </a:solidFill>
                          <a:effectLst/>
                          <a:latin typeface="+mj-lt"/>
                        </a:rPr>
                        <a:t>-11.85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-1.71</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j-lt"/>
                        </a:rPr>
                        <a:t>2.01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5.21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-6.34</a:t>
                      </a:r>
                    </a:p>
                  </a:txBody>
                  <a:tcPr marL="9525" marR="9525" marT="9525" marB="0" anchor="b">
                    <a:lnL>
                      <a:noFill/>
                    </a:lnL>
                    <a:lnR>
                      <a:noFill/>
                    </a:lnR>
                    <a:lnT>
                      <a:noFill/>
                    </a:lnT>
                    <a:lnB>
                      <a:noFill/>
                    </a:lnB>
                  </a:tcPr>
                </a:tc>
                <a:extLst>
                  <a:ext uri="{0D108BD9-81ED-4DB2-BD59-A6C34878D82A}">
                    <a16:rowId xmlns:a16="http://schemas.microsoft.com/office/drawing/2014/main" val="3607251882"/>
                  </a:ext>
                </a:extLst>
              </a:tr>
              <a:tr h="329579">
                <a:tc>
                  <a:txBody>
                    <a:bodyPr/>
                    <a:lstStyle/>
                    <a:p>
                      <a:pPr algn="r" fontAlgn="b"/>
                      <a:r>
                        <a:rPr lang="nl-NL" sz="1600" b="0" i="0" u="none" strike="noStrike">
                          <a:solidFill>
                            <a:srgbClr val="000000"/>
                          </a:solidFill>
                          <a:effectLst/>
                          <a:latin typeface="+mj-lt"/>
                        </a:rPr>
                        <a:t>-20.60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-1.86</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j-lt"/>
                        </a:rPr>
                        <a:t>-8.60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-3.80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j-lt"/>
                        </a:rPr>
                        <a:t>-34.87</a:t>
                      </a:r>
                    </a:p>
                  </a:txBody>
                  <a:tcPr marL="9525" marR="9525" marT="9525" marB="0" anchor="b">
                    <a:lnL>
                      <a:noFill/>
                    </a:lnL>
                    <a:lnR>
                      <a:noFill/>
                    </a:lnR>
                    <a:lnT>
                      <a:noFill/>
                    </a:lnT>
                    <a:lnB>
                      <a:noFill/>
                    </a:lnB>
                  </a:tcPr>
                </a:tc>
                <a:extLst>
                  <a:ext uri="{0D108BD9-81ED-4DB2-BD59-A6C34878D82A}">
                    <a16:rowId xmlns:a16="http://schemas.microsoft.com/office/drawing/2014/main" val="3122412795"/>
                  </a:ext>
                </a:extLst>
              </a:tr>
              <a:tr h="329579">
                <a:tc>
                  <a:txBody>
                    <a:bodyPr/>
                    <a:lstStyle/>
                    <a:p>
                      <a:pPr algn="r" fontAlgn="b"/>
                      <a:r>
                        <a:rPr lang="nl-NL" sz="1600" b="0" i="0" u="none" strike="noStrike">
                          <a:solidFill>
                            <a:srgbClr val="000000"/>
                          </a:solidFill>
                          <a:effectLst/>
                          <a:latin typeface="+mj-lt"/>
                        </a:rPr>
                        <a:t>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9983852"/>
                  </a:ext>
                </a:extLst>
              </a:tr>
              <a:tr h="346060">
                <a:tc>
                  <a:txBody>
                    <a:bodyPr/>
                    <a:lstStyle/>
                    <a:p>
                      <a:pPr algn="r" fontAlgn="b"/>
                      <a:r>
                        <a:rPr lang="nl-NL" sz="1600" b="0" i="0" u="none" strike="noStrike">
                          <a:solidFill>
                            <a:srgbClr val="000000"/>
                          </a:solidFill>
                          <a:effectLst/>
                          <a:latin typeface="+mj-lt"/>
                        </a:rPr>
                        <a:t>-142.93</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-16.87</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j-lt"/>
                        </a:rPr>
                        <a:t>-23.69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-11.35</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j-lt"/>
                        </a:rPr>
                        <a:t>-194.83</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948084801"/>
                  </a:ext>
                </a:extLst>
              </a:tr>
            </a:tbl>
          </a:graphicData>
        </a:graphic>
      </p:graphicFrame>
      <p:sp>
        <p:nvSpPr>
          <p:cNvPr id="12" name="TextBox 11">
            <a:extLst>
              <a:ext uri="{FF2B5EF4-FFF2-40B4-BE49-F238E27FC236}">
                <a16:creationId xmlns:a16="http://schemas.microsoft.com/office/drawing/2014/main" id="{0C80CCD0-BC60-4E85-A07D-F1F0D15BC1AC}"/>
              </a:ext>
            </a:extLst>
          </p:cNvPr>
          <p:cNvSpPr txBox="1"/>
          <p:nvPr/>
        </p:nvSpPr>
        <p:spPr>
          <a:xfrm>
            <a:off x="7934325" y="1271290"/>
            <a:ext cx="4591049" cy="461665"/>
          </a:xfrm>
          <a:prstGeom prst="rect">
            <a:avLst/>
          </a:prstGeom>
          <a:noFill/>
        </p:spPr>
        <p:txBody>
          <a:bodyPr wrap="square" rtlCol="0">
            <a:spAutoFit/>
          </a:bodyPr>
          <a:lstStyle/>
          <a:p>
            <a:r>
              <a:rPr lang="en-US" sz="2400" dirty="0"/>
              <a:t>Computer &amp; Electronics</a:t>
            </a:r>
          </a:p>
        </p:txBody>
      </p:sp>
      <p:sp>
        <p:nvSpPr>
          <p:cNvPr id="13" name="Rectangle: Rounded Corners 12">
            <a:extLst>
              <a:ext uri="{FF2B5EF4-FFF2-40B4-BE49-F238E27FC236}">
                <a16:creationId xmlns:a16="http://schemas.microsoft.com/office/drawing/2014/main" id="{1819E85F-D942-4010-A8D9-8399279A74DE}"/>
              </a:ext>
            </a:extLst>
          </p:cNvPr>
          <p:cNvSpPr/>
          <p:nvPr/>
        </p:nvSpPr>
        <p:spPr>
          <a:xfrm>
            <a:off x="552981" y="4095750"/>
            <a:ext cx="5390619" cy="676275"/>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B53AFE83-C98B-49E2-B4BD-1EF5B7524587}"/>
              </a:ext>
            </a:extLst>
          </p:cNvPr>
          <p:cNvSpPr/>
          <p:nvPr/>
        </p:nvSpPr>
        <p:spPr>
          <a:xfrm>
            <a:off x="7705725" y="4019550"/>
            <a:ext cx="1568278" cy="676275"/>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7352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693F59-1271-4658-9A32-05A594C514F3}"/>
              </a:ext>
            </a:extLst>
          </p:cNvPr>
          <p:cNvSpPr>
            <a:spLocks noGrp="1"/>
          </p:cNvSpPr>
          <p:nvPr>
            <p:ph idx="1"/>
          </p:nvPr>
        </p:nvSpPr>
        <p:spPr>
          <a:xfrm>
            <a:off x="959643" y="3067853"/>
            <a:ext cx="9108281" cy="3704422"/>
          </a:xfrm>
        </p:spPr>
        <p:txBody>
          <a:bodyPr>
            <a:noAutofit/>
          </a:bodyPr>
          <a:lstStyle/>
          <a:p>
            <a:r>
              <a:rPr lang="en-US" dirty="0"/>
              <a:t>60% of reduction in emission achieved in between 97 to 02.</a:t>
            </a:r>
          </a:p>
          <a:p>
            <a:pPr lvl="1">
              <a:spcBef>
                <a:spcPts val="400"/>
              </a:spcBef>
            </a:pPr>
            <a:r>
              <a:rPr lang="en-US" dirty="0"/>
              <a:t>Possibly due to large scale market reform of SOEs, and the closure of inefficient ones.</a:t>
            </a:r>
          </a:p>
          <a:p>
            <a:r>
              <a:rPr lang="en-US" dirty="0"/>
              <a:t>Decarbonization stagnated in years immediately after WTO membership.</a:t>
            </a:r>
          </a:p>
          <a:p>
            <a:pPr lvl="1"/>
            <a:r>
              <a:rPr lang="en-US" dirty="0"/>
              <a:t>Note that this is also the period with most rapid export growth.</a:t>
            </a:r>
          </a:p>
          <a:p>
            <a:pPr lvl="1"/>
            <a:r>
              <a:rPr lang="en-US" dirty="0">
                <a:solidFill>
                  <a:schemeClr val="accent5">
                    <a:lumMod val="60000"/>
                    <a:lumOff val="40000"/>
                  </a:schemeClr>
                </a:solidFill>
              </a:rPr>
              <a:t>Increase in electricity intensity of production </a:t>
            </a:r>
            <a:r>
              <a:rPr lang="en-US" dirty="0"/>
              <a:t>suggests the adoption of newer production technology.</a:t>
            </a:r>
          </a:p>
          <a:p>
            <a:r>
              <a:rPr lang="en-US" dirty="0"/>
              <a:t>Steady progress from 2007 to 2017</a:t>
            </a:r>
          </a:p>
          <a:p>
            <a:r>
              <a:rPr lang="en-US" dirty="0">
                <a:solidFill>
                  <a:srgbClr val="00B0F0"/>
                </a:solidFill>
              </a:rPr>
              <a:t>There is little dynamics in domestic sourcing from 02~12 (activities were actually increasingly clustered within the coastal exporting provinces), </a:t>
            </a:r>
          </a:p>
          <a:p>
            <a:r>
              <a:rPr lang="en-US" dirty="0">
                <a:solidFill>
                  <a:srgbClr val="00B0F0"/>
                </a:solidFill>
              </a:rPr>
              <a:t>After 2012, the increase in domestic sourcing slightly increased CO2 emission</a:t>
            </a:r>
          </a:p>
        </p:txBody>
      </p:sp>
      <p:graphicFrame>
        <p:nvGraphicFramePr>
          <p:cNvPr id="9" name="Table 8">
            <a:extLst>
              <a:ext uri="{FF2B5EF4-FFF2-40B4-BE49-F238E27FC236}">
                <a16:creationId xmlns:a16="http://schemas.microsoft.com/office/drawing/2014/main" id="{CAA33120-ED96-445F-8AD4-07887B0B0BC9}"/>
              </a:ext>
            </a:extLst>
          </p:cNvPr>
          <p:cNvGraphicFramePr>
            <a:graphicFrameLocks noGrp="1"/>
          </p:cNvGraphicFramePr>
          <p:nvPr/>
        </p:nvGraphicFramePr>
        <p:xfrm>
          <a:off x="1041400" y="85725"/>
          <a:ext cx="8051800" cy="2762248"/>
        </p:xfrm>
        <a:graphic>
          <a:graphicData uri="http://schemas.openxmlformats.org/drawingml/2006/table">
            <a:tbl>
              <a:tblPr/>
              <a:tblGrid>
                <a:gridCol w="3733800">
                  <a:extLst>
                    <a:ext uri="{9D8B030D-6E8A-4147-A177-3AD203B41FA5}">
                      <a16:colId xmlns:a16="http://schemas.microsoft.com/office/drawing/2014/main" val="2999282645"/>
                    </a:ext>
                  </a:extLst>
                </a:gridCol>
                <a:gridCol w="863600">
                  <a:extLst>
                    <a:ext uri="{9D8B030D-6E8A-4147-A177-3AD203B41FA5}">
                      <a16:colId xmlns:a16="http://schemas.microsoft.com/office/drawing/2014/main" val="881352065"/>
                    </a:ext>
                  </a:extLst>
                </a:gridCol>
                <a:gridCol w="863600">
                  <a:extLst>
                    <a:ext uri="{9D8B030D-6E8A-4147-A177-3AD203B41FA5}">
                      <a16:colId xmlns:a16="http://schemas.microsoft.com/office/drawing/2014/main" val="3299926324"/>
                    </a:ext>
                  </a:extLst>
                </a:gridCol>
                <a:gridCol w="863600">
                  <a:extLst>
                    <a:ext uri="{9D8B030D-6E8A-4147-A177-3AD203B41FA5}">
                      <a16:colId xmlns:a16="http://schemas.microsoft.com/office/drawing/2014/main" val="1845164376"/>
                    </a:ext>
                  </a:extLst>
                </a:gridCol>
                <a:gridCol w="863600">
                  <a:extLst>
                    <a:ext uri="{9D8B030D-6E8A-4147-A177-3AD203B41FA5}">
                      <a16:colId xmlns:a16="http://schemas.microsoft.com/office/drawing/2014/main" val="3650863144"/>
                    </a:ext>
                  </a:extLst>
                </a:gridCol>
                <a:gridCol w="863600">
                  <a:extLst>
                    <a:ext uri="{9D8B030D-6E8A-4147-A177-3AD203B41FA5}">
                      <a16:colId xmlns:a16="http://schemas.microsoft.com/office/drawing/2014/main" val="4017689920"/>
                    </a:ext>
                  </a:extLst>
                </a:gridCol>
              </a:tblGrid>
              <a:tr h="345281">
                <a:tc>
                  <a:txBody>
                    <a:bodyPr/>
                    <a:lstStyle/>
                    <a:p>
                      <a:pPr algn="l" fontAlgn="b"/>
                      <a:r>
                        <a:rPr lang="nl-NL" sz="1600" b="0" i="1" u="none" strike="noStrike">
                          <a:solidFill>
                            <a:srgbClr val="000000"/>
                          </a:solidFill>
                          <a:effectLst/>
                          <a:latin typeface="+mn-lt"/>
                        </a:rPr>
                        <a:t>Changes in</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97-02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02-07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07-12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Whole </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2943584"/>
                  </a:ext>
                </a:extLst>
              </a:tr>
              <a:tr h="345281">
                <a:tc>
                  <a:txBody>
                    <a:bodyPr/>
                    <a:lstStyle/>
                    <a:p>
                      <a:pPr algn="l" fontAlgn="b"/>
                      <a:r>
                        <a:rPr lang="nl-NL" sz="1600" b="0" i="0" u="none" strike="noStrike">
                          <a:solidFill>
                            <a:srgbClr val="000000"/>
                          </a:solidFill>
                          <a:effectLst/>
                          <a:latin typeface="+mn-lt"/>
                        </a:rPr>
                        <a:t>Operational CO2 intensity</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-37.89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-1.57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-13.07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-10.10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-62.62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681117662"/>
                  </a:ext>
                </a:extLst>
              </a:tr>
              <a:tr h="345281">
                <a:tc>
                  <a:txBody>
                    <a:bodyPr/>
                    <a:lstStyle/>
                    <a:p>
                      <a:pPr algn="l" fontAlgn="b"/>
                      <a:r>
                        <a:rPr lang="nl-NL" sz="1600" b="0" i="0" u="none" strike="noStrike">
                          <a:solidFill>
                            <a:srgbClr val="000000"/>
                          </a:solidFill>
                          <a:effectLst/>
                          <a:latin typeface="+mn-lt"/>
                        </a:rPr>
                        <a:t>Electricity intensity in production</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-1.53</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14.96</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-0.04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-18.04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-4.65</a:t>
                      </a:r>
                    </a:p>
                  </a:txBody>
                  <a:tcPr marL="9525" marR="9525" marT="9525" marB="0" anchor="b">
                    <a:lnL>
                      <a:noFill/>
                    </a:lnL>
                    <a:lnR>
                      <a:noFill/>
                    </a:lnR>
                    <a:lnT>
                      <a:noFill/>
                    </a:lnT>
                    <a:lnB>
                      <a:noFill/>
                    </a:lnB>
                  </a:tcPr>
                </a:tc>
                <a:extLst>
                  <a:ext uri="{0D108BD9-81ED-4DB2-BD59-A6C34878D82A}">
                    <a16:rowId xmlns:a16="http://schemas.microsoft.com/office/drawing/2014/main" val="882492417"/>
                  </a:ext>
                </a:extLst>
              </a:tr>
              <a:tr h="345281">
                <a:tc>
                  <a:txBody>
                    <a:bodyPr/>
                    <a:lstStyle/>
                    <a:p>
                      <a:pPr algn="l" fontAlgn="b"/>
                      <a:r>
                        <a:rPr lang="nl-NL" sz="1600" b="0" i="0" u="none" strike="noStrike">
                          <a:solidFill>
                            <a:srgbClr val="000000"/>
                          </a:solidFill>
                          <a:effectLst/>
                          <a:latin typeface="+mn-lt"/>
                        </a:rPr>
                        <a:t>Task Bundle</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-30.94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-0.41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8.28</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1.42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-21.65</a:t>
                      </a:r>
                    </a:p>
                  </a:txBody>
                  <a:tcPr marL="9525" marR="9525" marT="9525" marB="0" anchor="b">
                    <a:lnL>
                      <a:noFill/>
                    </a:lnL>
                    <a:lnR>
                      <a:noFill/>
                    </a:lnR>
                    <a:lnT>
                      <a:noFill/>
                    </a:lnT>
                    <a:lnB>
                      <a:noFill/>
                    </a:lnB>
                  </a:tcPr>
                </a:tc>
                <a:extLst>
                  <a:ext uri="{0D108BD9-81ED-4DB2-BD59-A6C34878D82A}">
                    <a16:rowId xmlns:a16="http://schemas.microsoft.com/office/drawing/2014/main" val="1801934105"/>
                  </a:ext>
                </a:extLst>
              </a:tr>
              <a:tr h="345281">
                <a:tc>
                  <a:txBody>
                    <a:bodyPr/>
                    <a:lstStyle/>
                    <a:p>
                      <a:pPr algn="l" fontAlgn="b"/>
                      <a:r>
                        <a:rPr lang="nl-NL" sz="1600" b="0" i="0" u="none" strike="noStrike">
                          <a:solidFill>
                            <a:srgbClr val="000000"/>
                          </a:solidFill>
                          <a:effectLst/>
                          <a:latin typeface="+mn-lt"/>
                        </a:rPr>
                        <a:t>Sourcing Locations</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-14.84</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-1.67</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-1.78</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7.10</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-11.20</a:t>
                      </a:r>
                    </a:p>
                  </a:txBody>
                  <a:tcPr marL="9525" marR="9525" marT="9525" marB="0" anchor="b">
                    <a:lnL>
                      <a:noFill/>
                    </a:lnL>
                    <a:lnR>
                      <a:noFill/>
                    </a:lnR>
                    <a:lnT>
                      <a:noFill/>
                    </a:lnT>
                    <a:lnB>
                      <a:noFill/>
                    </a:lnB>
                  </a:tcPr>
                </a:tc>
                <a:extLst>
                  <a:ext uri="{0D108BD9-81ED-4DB2-BD59-A6C34878D82A}">
                    <a16:rowId xmlns:a16="http://schemas.microsoft.com/office/drawing/2014/main" val="253654485"/>
                  </a:ext>
                </a:extLst>
              </a:tr>
              <a:tr h="345281">
                <a:tc>
                  <a:txBody>
                    <a:bodyPr/>
                    <a:lstStyle/>
                    <a:p>
                      <a:pPr algn="l" fontAlgn="b"/>
                      <a:r>
                        <a:rPr lang="en-US" sz="1600" b="0" i="0" u="none" strike="noStrike">
                          <a:solidFill>
                            <a:srgbClr val="000000"/>
                          </a:solidFill>
                          <a:effectLst/>
                          <a:latin typeface="+mn-lt"/>
                        </a:rPr>
                        <a:t>CO2 Intensity in Avail. Electricity</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-28.96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-1.57</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-16.09</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-8.95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-55.57</a:t>
                      </a:r>
                    </a:p>
                  </a:txBody>
                  <a:tcPr marL="9525" marR="9525" marT="9525" marB="0" anchor="b">
                    <a:lnL>
                      <a:noFill/>
                    </a:lnL>
                    <a:lnR>
                      <a:noFill/>
                    </a:lnR>
                    <a:lnT>
                      <a:noFill/>
                    </a:lnT>
                    <a:lnB>
                      <a:noFill/>
                    </a:lnB>
                  </a:tcPr>
                </a:tc>
                <a:extLst>
                  <a:ext uri="{0D108BD9-81ED-4DB2-BD59-A6C34878D82A}">
                    <a16:rowId xmlns:a16="http://schemas.microsoft.com/office/drawing/2014/main" val="1291923434"/>
                  </a:ext>
                </a:extLst>
              </a:tr>
              <a:tr h="345281">
                <a:tc>
                  <a:txBody>
                    <a:bodyPr/>
                    <a:lstStyle/>
                    <a:p>
                      <a:pPr algn="l" fontAlgn="b"/>
                      <a:r>
                        <a:rPr lang="nl-NL" sz="1600" b="0" i="0" u="none" strike="noStrike">
                          <a:solidFill>
                            <a:srgbClr val="000000"/>
                          </a:solidFill>
                          <a:effectLst/>
                          <a:latin typeface="+mn-lt"/>
                        </a:rPr>
                        <a:t>Export Basket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-11.10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-3.80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-27.85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0179322"/>
                  </a:ext>
                </a:extLst>
              </a:tr>
              <a:tr h="345281">
                <a:tc>
                  <a:txBody>
                    <a:bodyPr/>
                    <a:lstStyle/>
                    <a:p>
                      <a:pPr algn="l" fontAlgn="b"/>
                      <a:r>
                        <a:rPr lang="nl-NL" sz="1600" b="0" i="0" u="none" strike="noStrike">
                          <a:solidFill>
                            <a:srgbClr val="000000"/>
                          </a:solidFill>
                          <a:effectLst/>
                          <a:latin typeface="+mn-lt"/>
                        </a:rPr>
                        <a:t>Total</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-125.99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8.62</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-33.79</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-32.38</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-183.54</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29817585"/>
                  </a:ext>
                </a:extLst>
              </a:tr>
            </a:tbl>
          </a:graphicData>
        </a:graphic>
      </p:graphicFrame>
      <p:sp>
        <p:nvSpPr>
          <p:cNvPr id="10" name="Rectangle: Rounded Corners 9">
            <a:extLst>
              <a:ext uri="{FF2B5EF4-FFF2-40B4-BE49-F238E27FC236}">
                <a16:creationId xmlns:a16="http://schemas.microsoft.com/office/drawing/2014/main" id="{9FB69B6C-50B7-46B7-B430-3DACB30F9445}"/>
              </a:ext>
            </a:extLst>
          </p:cNvPr>
          <p:cNvSpPr/>
          <p:nvPr/>
        </p:nvSpPr>
        <p:spPr>
          <a:xfrm>
            <a:off x="4791075" y="2526976"/>
            <a:ext cx="3533775" cy="426576"/>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5F9CBAAF-82C1-4F64-878F-486BEECC1739}"/>
              </a:ext>
            </a:extLst>
          </p:cNvPr>
          <p:cNvSpPr/>
          <p:nvPr/>
        </p:nvSpPr>
        <p:spPr>
          <a:xfrm>
            <a:off x="5781675" y="837233"/>
            <a:ext cx="876300" cy="312745"/>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1FFC054B-789B-43B1-A8A8-3BFDAF3C8A79}"/>
              </a:ext>
            </a:extLst>
          </p:cNvPr>
          <p:cNvSpPr/>
          <p:nvPr/>
        </p:nvSpPr>
        <p:spPr>
          <a:xfrm>
            <a:off x="809625" y="1466849"/>
            <a:ext cx="7515225" cy="426576"/>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731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C575E-B375-4F12-A60B-A3D827DA76B3}"/>
              </a:ext>
            </a:extLst>
          </p:cNvPr>
          <p:cNvSpPr>
            <a:spLocks noGrp="1"/>
          </p:cNvSpPr>
          <p:nvPr>
            <p:ph type="title"/>
          </p:nvPr>
        </p:nvSpPr>
        <p:spPr>
          <a:xfrm>
            <a:off x="239184" y="156238"/>
            <a:ext cx="10619316" cy="1320800"/>
          </a:xfrm>
        </p:spPr>
        <p:txBody>
          <a:bodyPr>
            <a:normAutofit/>
          </a:bodyPr>
          <a:lstStyle/>
          <a:p>
            <a:r>
              <a:rPr lang="en-US" sz="3200" dirty="0"/>
              <a:t>Provincial decomposition and link to domestic sourcing</a:t>
            </a:r>
          </a:p>
        </p:txBody>
      </p:sp>
      <p:graphicFrame>
        <p:nvGraphicFramePr>
          <p:cNvPr id="4" name="Chart 3">
            <a:extLst>
              <a:ext uri="{FF2B5EF4-FFF2-40B4-BE49-F238E27FC236}">
                <a16:creationId xmlns:a16="http://schemas.microsoft.com/office/drawing/2014/main" id="{E444FEC1-4C13-4830-B454-EECE088180D3}"/>
              </a:ext>
            </a:extLst>
          </p:cNvPr>
          <p:cNvGraphicFramePr>
            <a:graphicFrameLocks/>
          </p:cNvGraphicFramePr>
          <p:nvPr>
            <p:extLst>
              <p:ext uri="{D42A27DB-BD31-4B8C-83A1-F6EECF244321}">
                <p14:modId xmlns:p14="http://schemas.microsoft.com/office/powerpoint/2010/main" val="425844795"/>
              </p:ext>
            </p:extLst>
          </p:nvPr>
        </p:nvGraphicFramePr>
        <p:xfrm>
          <a:off x="624587" y="895350"/>
          <a:ext cx="5685026" cy="596265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a:extLst>
              <a:ext uri="{FF2B5EF4-FFF2-40B4-BE49-F238E27FC236}">
                <a16:creationId xmlns:a16="http://schemas.microsoft.com/office/drawing/2014/main" id="{E89F191B-2B89-4AD3-AFC7-059979E83721}"/>
              </a:ext>
            </a:extLst>
          </p:cNvPr>
          <p:cNvCxnSpPr>
            <a:cxnSpLocks/>
          </p:cNvCxnSpPr>
          <p:nvPr/>
        </p:nvCxnSpPr>
        <p:spPr>
          <a:xfrm flipH="1">
            <a:off x="1209675" y="1885950"/>
            <a:ext cx="4495801" cy="4495801"/>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FBDB6F9-2D9A-434F-8C66-E0CF5D5DA600}"/>
              </a:ext>
            </a:extLst>
          </p:cNvPr>
          <p:cNvSpPr txBox="1"/>
          <p:nvPr/>
        </p:nvSpPr>
        <p:spPr>
          <a:xfrm>
            <a:off x="-240506" y="763370"/>
            <a:ext cx="7177086" cy="646331"/>
          </a:xfrm>
          <a:prstGeom prst="rect">
            <a:avLst/>
          </a:prstGeom>
          <a:noFill/>
        </p:spPr>
        <p:txBody>
          <a:bodyPr wrap="square">
            <a:spAutoFit/>
          </a:bodyPr>
          <a:lstStyle/>
          <a:p>
            <a:pPr algn="ctr" rtl="0">
              <a:defRPr sz="1100" b="0" i="0" u="none" strike="noStrike" kern="1200" spc="0" baseline="0">
                <a:solidFill>
                  <a:prstClr val="black">
                    <a:lumMod val="65000"/>
                    <a:lumOff val="35000"/>
                  </a:prstClr>
                </a:solidFill>
                <a:latin typeface="+mn-lt"/>
                <a:ea typeface="+mn-ea"/>
                <a:cs typeface="+mn-cs"/>
              </a:defRPr>
            </a:pPr>
            <a:r>
              <a:rPr lang="en-US" sz="1800" dirty="0">
                <a:solidFill>
                  <a:schemeClr val="tx1"/>
                </a:solidFill>
                <a:latin typeface="+mj-lt"/>
                <a:cs typeface="Arial" panose="020B0604020202020204" pitchFamily="34" charset="0"/>
              </a:rPr>
              <a:t>Changes in CO2</a:t>
            </a:r>
            <a:r>
              <a:rPr lang="en-US" sz="1800" baseline="0" dirty="0">
                <a:solidFill>
                  <a:schemeClr val="tx1"/>
                </a:solidFill>
                <a:latin typeface="+mj-lt"/>
                <a:cs typeface="Arial" panose="020B0604020202020204" pitchFamily="34" charset="0"/>
              </a:rPr>
              <a:t> Intensity of Manufacturing Exports by Province</a:t>
            </a:r>
            <a:br>
              <a:rPr lang="en-US" sz="1800" baseline="0" dirty="0">
                <a:solidFill>
                  <a:schemeClr val="tx1"/>
                </a:solidFill>
                <a:latin typeface="+mj-lt"/>
                <a:cs typeface="Arial" panose="020B0604020202020204" pitchFamily="34" charset="0"/>
              </a:rPr>
            </a:br>
            <a:r>
              <a:rPr lang="en-US" sz="1800" baseline="0" dirty="0">
                <a:solidFill>
                  <a:schemeClr val="tx1"/>
                </a:solidFill>
                <a:latin typeface="+mj-lt"/>
                <a:cs typeface="Arial" panose="020B0604020202020204" pitchFamily="34" charset="0"/>
              </a:rPr>
              <a:t>(log scale, gram/</a:t>
            </a:r>
            <a:r>
              <a:rPr lang="en-US" sz="1800" baseline="0" dirty="0">
                <a:solidFill>
                  <a:schemeClr val="tx1"/>
                </a:solidFill>
                <a:latin typeface="Arial" panose="020B0604020202020204" pitchFamily="34" charset="0"/>
                <a:cs typeface="Arial" panose="020B0604020202020204" pitchFamily="34" charset="0"/>
              </a:rPr>
              <a:t>¥</a:t>
            </a:r>
            <a:r>
              <a:rPr lang="en-US" sz="1800" baseline="0" dirty="0">
                <a:solidFill>
                  <a:schemeClr val="tx1"/>
                </a:solidFill>
                <a:latin typeface="+mj-lt"/>
                <a:cs typeface="Arial" panose="020B0604020202020204" pitchFamily="34" charset="0"/>
              </a:rPr>
              <a:t>, bubble size = Export volume in 2017)</a:t>
            </a:r>
            <a:endParaRPr lang="en-US" sz="1800" dirty="0">
              <a:solidFill>
                <a:schemeClr val="tx1"/>
              </a:solidFill>
              <a:latin typeface="+mj-lt"/>
              <a:cs typeface="Arial" panose="020B0604020202020204" pitchFamily="34" charset="0"/>
            </a:endParaRPr>
          </a:p>
        </p:txBody>
      </p:sp>
      <p:sp>
        <p:nvSpPr>
          <p:cNvPr id="11" name="Content Placeholder 2">
            <a:extLst>
              <a:ext uri="{FF2B5EF4-FFF2-40B4-BE49-F238E27FC236}">
                <a16:creationId xmlns:a16="http://schemas.microsoft.com/office/drawing/2014/main" id="{37FFC7C0-B110-4027-A845-7BCB6C44AAF9}"/>
              </a:ext>
            </a:extLst>
          </p:cNvPr>
          <p:cNvSpPr>
            <a:spLocks noGrp="1"/>
          </p:cNvSpPr>
          <p:nvPr>
            <p:ph idx="1"/>
          </p:nvPr>
        </p:nvSpPr>
        <p:spPr>
          <a:xfrm>
            <a:off x="6581775" y="1477038"/>
            <a:ext cx="4276725" cy="4972049"/>
          </a:xfrm>
        </p:spPr>
        <p:txBody>
          <a:bodyPr>
            <a:normAutofit lnSpcReduction="10000"/>
          </a:bodyPr>
          <a:lstStyle/>
          <a:p>
            <a:pPr>
              <a:spcBef>
                <a:spcPts val="1800"/>
              </a:spcBef>
            </a:pPr>
            <a:r>
              <a:rPr lang="en-US" sz="2000" dirty="0"/>
              <a:t>Most provinces have notable decline in their exports’ Carbon footprint.</a:t>
            </a:r>
          </a:p>
          <a:p>
            <a:pPr lvl="2">
              <a:spcBef>
                <a:spcPts val="1800"/>
              </a:spcBef>
            </a:pPr>
            <a:endParaRPr lang="en-US" sz="1600" dirty="0"/>
          </a:p>
          <a:p>
            <a:pPr>
              <a:spcBef>
                <a:spcPts val="1800"/>
              </a:spcBef>
            </a:pPr>
            <a:r>
              <a:rPr lang="en-US" sz="2000" dirty="0"/>
              <a:t>The provinces that exports the most were relatively the </a:t>
            </a:r>
            <a:br>
              <a:rPr lang="en-US" sz="2000" dirty="0"/>
            </a:br>
            <a:r>
              <a:rPr lang="en-US" sz="2000" dirty="0"/>
              <a:t>“cleanest” to begin with…</a:t>
            </a:r>
          </a:p>
          <a:p>
            <a:pPr lvl="2">
              <a:spcBef>
                <a:spcPts val="1800"/>
              </a:spcBef>
            </a:pPr>
            <a:endParaRPr lang="en-US" dirty="0"/>
          </a:p>
          <a:p>
            <a:pPr>
              <a:spcBef>
                <a:spcPts val="1800"/>
              </a:spcBef>
            </a:pPr>
            <a:r>
              <a:rPr lang="en-US" sz="2000" dirty="0"/>
              <a:t>Fire powerplants in the coastal provinces are relatively cleaner, and there are also nuclear powerplant, esp. in Guangdong and Zhejiang from already quite early years.</a:t>
            </a:r>
          </a:p>
        </p:txBody>
      </p:sp>
    </p:spTree>
    <p:extLst>
      <p:ext uri="{BB962C8B-B14F-4D97-AF65-F5344CB8AC3E}">
        <p14:creationId xmlns:p14="http://schemas.microsoft.com/office/powerpoint/2010/main" val="2078170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1E763-B490-4C51-9EED-DCC23A81B582}"/>
              </a:ext>
            </a:extLst>
          </p:cNvPr>
          <p:cNvSpPr>
            <a:spLocks noGrp="1"/>
          </p:cNvSpPr>
          <p:nvPr>
            <p:ph type="title"/>
          </p:nvPr>
        </p:nvSpPr>
        <p:spPr>
          <a:xfrm>
            <a:off x="572558" y="228600"/>
            <a:ext cx="9676341" cy="781050"/>
          </a:xfrm>
        </p:spPr>
        <p:txBody>
          <a:bodyPr>
            <a:normAutofit fontScale="90000"/>
          </a:bodyPr>
          <a:lstStyle/>
          <a:p>
            <a:r>
              <a:rPr kumimoji="0" lang="en-US" sz="3200" b="0" i="0" u="none" strike="noStrike" kern="1200" cap="none" spc="0" normalizeH="0" baseline="0" noProof="0" dirty="0">
                <a:ln>
                  <a:noFill/>
                </a:ln>
                <a:solidFill>
                  <a:srgbClr val="90C226"/>
                </a:solidFill>
                <a:effectLst/>
                <a:uLnTx/>
                <a:uFillTx/>
                <a:latin typeface="Trebuchet MS" panose="020B0603020202020204"/>
                <a:ea typeface="+mj-ea"/>
                <a:cs typeface="+mj-cs"/>
              </a:rPr>
              <a:t>Provincial decomposition and link to domestic sourcing</a:t>
            </a:r>
            <a:endParaRPr lang="en-US" dirty="0"/>
          </a:p>
        </p:txBody>
      </p:sp>
      <p:graphicFrame>
        <p:nvGraphicFramePr>
          <p:cNvPr id="6" name="Table 5">
            <a:extLst>
              <a:ext uri="{FF2B5EF4-FFF2-40B4-BE49-F238E27FC236}">
                <a16:creationId xmlns:a16="http://schemas.microsoft.com/office/drawing/2014/main" id="{5F1BB013-2D31-48B1-AAA7-3D632D2961AF}"/>
              </a:ext>
            </a:extLst>
          </p:cNvPr>
          <p:cNvGraphicFramePr>
            <a:graphicFrameLocks noGrp="1"/>
          </p:cNvGraphicFramePr>
          <p:nvPr>
            <p:extLst>
              <p:ext uri="{D42A27DB-BD31-4B8C-83A1-F6EECF244321}">
                <p14:modId xmlns:p14="http://schemas.microsoft.com/office/powerpoint/2010/main" val="46434342"/>
              </p:ext>
            </p:extLst>
          </p:nvPr>
        </p:nvGraphicFramePr>
        <p:xfrm>
          <a:off x="572558" y="1508922"/>
          <a:ext cx="6761691" cy="4227640"/>
        </p:xfrm>
        <a:graphic>
          <a:graphicData uri="http://schemas.openxmlformats.org/drawingml/2006/table">
            <a:tbl>
              <a:tblPr/>
              <a:tblGrid>
                <a:gridCol w="2873361">
                  <a:extLst>
                    <a:ext uri="{9D8B030D-6E8A-4147-A177-3AD203B41FA5}">
                      <a16:colId xmlns:a16="http://schemas.microsoft.com/office/drawing/2014/main" val="616470588"/>
                    </a:ext>
                  </a:extLst>
                </a:gridCol>
                <a:gridCol w="777666">
                  <a:extLst>
                    <a:ext uri="{9D8B030D-6E8A-4147-A177-3AD203B41FA5}">
                      <a16:colId xmlns:a16="http://schemas.microsoft.com/office/drawing/2014/main" val="1744428879"/>
                    </a:ext>
                  </a:extLst>
                </a:gridCol>
                <a:gridCol w="777666">
                  <a:extLst>
                    <a:ext uri="{9D8B030D-6E8A-4147-A177-3AD203B41FA5}">
                      <a16:colId xmlns:a16="http://schemas.microsoft.com/office/drawing/2014/main" val="567784582"/>
                    </a:ext>
                  </a:extLst>
                </a:gridCol>
                <a:gridCol w="780423">
                  <a:extLst>
                    <a:ext uri="{9D8B030D-6E8A-4147-A177-3AD203B41FA5}">
                      <a16:colId xmlns:a16="http://schemas.microsoft.com/office/drawing/2014/main" val="3414751866"/>
                    </a:ext>
                  </a:extLst>
                </a:gridCol>
                <a:gridCol w="774909">
                  <a:extLst>
                    <a:ext uri="{9D8B030D-6E8A-4147-A177-3AD203B41FA5}">
                      <a16:colId xmlns:a16="http://schemas.microsoft.com/office/drawing/2014/main" val="2814934882"/>
                    </a:ext>
                  </a:extLst>
                </a:gridCol>
                <a:gridCol w="777666">
                  <a:extLst>
                    <a:ext uri="{9D8B030D-6E8A-4147-A177-3AD203B41FA5}">
                      <a16:colId xmlns:a16="http://schemas.microsoft.com/office/drawing/2014/main" val="2258156320"/>
                    </a:ext>
                  </a:extLst>
                </a:gridCol>
              </a:tblGrid>
              <a:tr h="350904">
                <a:tc>
                  <a:txBody>
                    <a:bodyPr/>
                    <a:lstStyle/>
                    <a:p>
                      <a:pPr algn="l" fontAlgn="b"/>
                      <a:r>
                        <a:rPr lang="nl-NL" sz="1600" b="0" i="0" u="none" strike="noStrike">
                          <a:solidFill>
                            <a:srgbClr val="000000"/>
                          </a:solidFill>
                          <a:effectLst/>
                          <a:latin typeface="+mn-lt"/>
                        </a:rPr>
                        <a:t> </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1997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2002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2007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2012</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2017</a:t>
                      </a:r>
                    </a:p>
                  </a:txBody>
                  <a:tcPr marL="9525" marR="9525" marT="9525"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7938107"/>
                  </a:ext>
                </a:extLst>
              </a:tr>
              <a:tr h="334194">
                <a:tc>
                  <a:txBody>
                    <a:bodyPr/>
                    <a:lstStyle/>
                    <a:p>
                      <a:pPr algn="l" fontAlgn="b"/>
                      <a:r>
                        <a:rPr lang="nl-NL" sz="1600" b="0" i="0" u="none" strike="noStrike">
                          <a:solidFill>
                            <a:srgbClr val="000000"/>
                          </a:solidFill>
                          <a:effectLst/>
                          <a:latin typeface="+mn-lt"/>
                        </a:rPr>
                        <a:t>Export Volume</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1,033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2,680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7,138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8,627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11,434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39165487"/>
                  </a:ext>
                </a:extLst>
              </a:tr>
              <a:tr h="334194">
                <a:tc>
                  <a:txBody>
                    <a:bodyPr/>
                    <a:lstStyle/>
                    <a:p>
                      <a:pPr algn="l" fontAlgn="b"/>
                      <a:r>
                        <a:rPr lang="nl-NL" sz="1600" b="0" i="0" u="none" strike="noStrike">
                          <a:solidFill>
                            <a:srgbClr val="000000"/>
                          </a:solidFill>
                          <a:effectLst/>
                          <a:latin typeface="+mn-lt"/>
                        </a:rPr>
                        <a:t>CO2 Intensity</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296.83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170.85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179.46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145.67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113.29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406904"/>
                  </a:ext>
                </a:extLst>
              </a:tr>
              <a:tr h="334194">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600" b="0" i="0" u="none" strike="noStrike">
                        <a:solidFill>
                          <a:srgbClr val="000000"/>
                        </a:solidFill>
                        <a:effectLst/>
                        <a:latin typeface="+mn-lt"/>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79021310"/>
                  </a:ext>
                </a:extLst>
              </a:tr>
              <a:tr h="518086">
                <a:tc>
                  <a:txBody>
                    <a:bodyPr/>
                    <a:lstStyle/>
                    <a:p>
                      <a:pPr algn="l" fontAlgn="b"/>
                      <a:r>
                        <a:rPr lang="nl-NL" sz="1600" b="0" i="1" u="none" strike="noStrike">
                          <a:solidFill>
                            <a:srgbClr val="000000"/>
                          </a:solidFill>
                          <a:effectLst/>
                          <a:latin typeface="+mn-lt"/>
                        </a:rPr>
                        <a:t>Changes in</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97-02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02-07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07-12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12-17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dirty="0" err="1">
                          <a:solidFill>
                            <a:srgbClr val="000000"/>
                          </a:solidFill>
                          <a:effectLst/>
                          <a:latin typeface="+mn-lt"/>
                        </a:rPr>
                        <a:t>Period</a:t>
                      </a:r>
                      <a:endParaRPr lang="nl-NL" sz="1600" b="0" i="0" u="none" strike="noStrike" dirty="0">
                        <a:solidFill>
                          <a:srgbClr val="000000"/>
                        </a:solidFill>
                        <a:effectLst/>
                        <a:latin typeface="+mn-lt"/>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1499410"/>
                  </a:ext>
                </a:extLst>
              </a:tr>
              <a:tr h="334194">
                <a:tc>
                  <a:txBody>
                    <a:bodyPr/>
                    <a:lstStyle/>
                    <a:p>
                      <a:pPr algn="l" fontAlgn="b"/>
                      <a:r>
                        <a:rPr lang="nl-NL" sz="1600" b="0" i="0" u="none" strike="noStrike">
                          <a:solidFill>
                            <a:srgbClr val="000000"/>
                          </a:solidFill>
                          <a:effectLst/>
                          <a:latin typeface="+mn-lt"/>
                        </a:rPr>
                        <a:t>Operational CO2 intensity</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-26.71</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-4.29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-7.46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-9.95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600" b="0" i="0" u="none" strike="noStrike">
                          <a:solidFill>
                            <a:srgbClr val="000000"/>
                          </a:solidFill>
                          <a:effectLst/>
                          <a:latin typeface="+mn-lt"/>
                        </a:rPr>
                        <a:t>-48.41</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86843071"/>
                  </a:ext>
                </a:extLst>
              </a:tr>
              <a:tr h="334194">
                <a:tc>
                  <a:txBody>
                    <a:bodyPr/>
                    <a:lstStyle/>
                    <a:p>
                      <a:pPr algn="l" fontAlgn="b"/>
                      <a:r>
                        <a:rPr lang="nl-NL" sz="1600" b="0" i="0" u="none" strike="noStrike">
                          <a:solidFill>
                            <a:srgbClr val="000000"/>
                          </a:solidFill>
                          <a:effectLst/>
                          <a:latin typeface="+mn-lt"/>
                        </a:rPr>
                        <a:t>Electricity Intensity in Prod.</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9.21</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7.23</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-3.54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-19.66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-6.77</a:t>
                      </a:r>
                    </a:p>
                  </a:txBody>
                  <a:tcPr marL="9525" marR="9525" marT="9525" marB="0" anchor="b">
                    <a:lnL>
                      <a:noFill/>
                    </a:lnL>
                    <a:lnR>
                      <a:noFill/>
                    </a:lnR>
                    <a:lnT>
                      <a:noFill/>
                    </a:lnT>
                    <a:lnB>
                      <a:noFill/>
                    </a:lnB>
                  </a:tcPr>
                </a:tc>
                <a:extLst>
                  <a:ext uri="{0D108BD9-81ED-4DB2-BD59-A6C34878D82A}">
                    <a16:rowId xmlns:a16="http://schemas.microsoft.com/office/drawing/2014/main" val="1259149962"/>
                  </a:ext>
                </a:extLst>
              </a:tr>
              <a:tr h="334194">
                <a:tc>
                  <a:txBody>
                    <a:bodyPr/>
                    <a:lstStyle/>
                    <a:p>
                      <a:pPr algn="l" fontAlgn="b"/>
                      <a:r>
                        <a:rPr lang="nl-NL" sz="1600" b="0" i="0" u="none" strike="noStrike">
                          <a:solidFill>
                            <a:srgbClr val="000000"/>
                          </a:solidFill>
                          <a:effectLst/>
                          <a:latin typeface="+mn-lt"/>
                        </a:rPr>
                        <a:t>Task Bundle</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-39.89</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15.20</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-3.92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18.07</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-10.54</a:t>
                      </a:r>
                    </a:p>
                  </a:txBody>
                  <a:tcPr marL="9525" marR="9525" marT="9525" marB="0" anchor="b">
                    <a:lnL>
                      <a:noFill/>
                    </a:lnL>
                    <a:lnR>
                      <a:noFill/>
                    </a:lnR>
                    <a:lnT>
                      <a:noFill/>
                    </a:lnT>
                    <a:lnB>
                      <a:noFill/>
                    </a:lnB>
                  </a:tcPr>
                </a:tc>
                <a:extLst>
                  <a:ext uri="{0D108BD9-81ED-4DB2-BD59-A6C34878D82A}">
                    <a16:rowId xmlns:a16="http://schemas.microsoft.com/office/drawing/2014/main" val="553060760"/>
                  </a:ext>
                </a:extLst>
              </a:tr>
              <a:tr h="334194">
                <a:tc>
                  <a:txBody>
                    <a:bodyPr/>
                    <a:lstStyle/>
                    <a:p>
                      <a:pPr algn="l" fontAlgn="b"/>
                      <a:r>
                        <a:rPr lang="nl-NL" sz="1600" b="0" i="0" u="none" strike="noStrike">
                          <a:solidFill>
                            <a:srgbClr val="000000"/>
                          </a:solidFill>
                          <a:effectLst/>
                          <a:latin typeface="+mn-lt"/>
                        </a:rPr>
                        <a:t>Sourcing Locations</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-7.75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4.75</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-13.40</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15.59</a:t>
                      </a:r>
                    </a:p>
                  </a:txBody>
                  <a:tcPr marL="9525" marR="9525" marT="9525" marB="0" anchor="b">
                    <a:lnL>
                      <a:noFill/>
                    </a:lnL>
                    <a:lnR>
                      <a:noFill/>
                    </a:lnR>
                    <a:lnT>
                      <a:noFill/>
                    </a:lnT>
                    <a:lnB>
                      <a:noFill/>
                    </a:lnB>
                  </a:tcPr>
                </a:tc>
                <a:tc>
                  <a:txBody>
                    <a:bodyPr/>
                    <a:lstStyle/>
                    <a:p>
                      <a:pPr algn="r" fontAlgn="b"/>
                      <a:r>
                        <a:rPr lang="nl-NL" sz="1600" b="0" i="0" u="none" strike="noStrike" dirty="0">
                          <a:solidFill>
                            <a:srgbClr val="000000"/>
                          </a:solidFill>
                          <a:effectLst/>
                          <a:latin typeface="+mn-lt"/>
                        </a:rPr>
                        <a:t>-0.80</a:t>
                      </a:r>
                    </a:p>
                  </a:txBody>
                  <a:tcPr marL="9525" marR="9525" marT="9525" marB="0" anchor="b">
                    <a:lnL>
                      <a:noFill/>
                    </a:lnL>
                    <a:lnR>
                      <a:noFill/>
                    </a:lnR>
                    <a:lnT>
                      <a:noFill/>
                    </a:lnT>
                    <a:lnB>
                      <a:noFill/>
                    </a:lnB>
                  </a:tcPr>
                </a:tc>
                <a:extLst>
                  <a:ext uri="{0D108BD9-81ED-4DB2-BD59-A6C34878D82A}">
                    <a16:rowId xmlns:a16="http://schemas.microsoft.com/office/drawing/2014/main" val="1734335045"/>
                  </a:ext>
                </a:extLst>
              </a:tr>
              <a:tr h="334194">
                <a:tc>
                  <a:txBody>
                    <a:bodyPr/>
                    <a:lstStyle/>
                    <a:p>
                      <a:pPr algn="l" fontAlgn="b"/>
                      <a:r>
                        <a:rPr lang="en-US" sz="1600" b="0" i="0" u="none" strike="noStrike">
                          <a:solidFill>
                            <a:srgbClr val="000000"/>
                          </a:solidFill>
                          <a:effectLst/>
                          <a:latin typeface="+mn-lt"/>
                        </a:rPr>
                        <a:t>CO2 Intensity in Avail Elec.</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-20.52</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-6.16</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-4.75</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-7.04</a:t>
                      </a:r>
                    </a:p>
                  </a:txBody>
                  <a:tcPr marL="9525" marR="9525" marT="9525" marB="0" anchor="b">
                    <a:lnL>
                      <a:noFill/>
                    </a:lnL>
                    <a:lnR>
                      <a:noFill/>
                    </a:lnR>
                    <a:lnT>
                      <a:noFill/>
                    </a:lnT>
                    <a:lnB>
                      <a:noFill/>
                    </a:lnB>
                  </a:tcPr>
                </a:tc>
                <a:tc>
                  <a:txBody>
                    <a:bodyPr/>
                    <a:lstStyle/>
                    <a:p>
                      <a:pPr algn="r" fontAlgn="b"/>
                      <a:r>
                        <a:rPr lang="nl-NL" sz="1600" b="0" i="0" u="none" strike="noStrike">
                          <a:solidFill>
                            <a:srgbClr val="000000"/>
                          </a:solidFill>
                          <a:effectLst/>
                          <a:latin typeface="+mn-lt"/>
                        </a:rPr>
                        <a:t>-38.47</a:t>
                      </a:r>
                    </a:p>
                  </a:txBody>
                  <a:tcPr marL="9525" marR="9525" marT="9525" marB="0" anchor="b">
                    <a:lnL>
                      <a:noFill/>
                    </a:lnL>
                    <a:lnR>
                      <a:noFill/>
                    </a:lnR>
                    <a:lnT>
                      <a:noFill/>
                    </a:lnT>
                    <a:lnB>
                      <a:noFill/>
                    </a:lnB>
                  </a:tcPr>
                </a:tc>
                <a:extLst>
                  <a:ext uri="{0D108BD9-81ED-4DB2-BD59-A6C34878D82A}">
                    <a16:rowId xmlns:a16="http://schemas.microsoft.com/office/drawing/2014/main" val="66586742"/>
                  </a:ext>
                </a:extLst>
              </a:tr>
              <a:tr h="334194">
                <a:tc>
                  <a:txBody>
                    <a:bodyPr/>
                    <a:lstStyle/>
                    <a:p>
                      <a:pPr algn="l" fontAlgn="b"/>
                      <a:r>
                        <a:rPr lang="nl-NL" sz="1600" b="0" i="0" u="none" strike="noStrike">
                          <a:solidFill>
                            <a:srgbClr val="000000"/>
                          </a:solidFill>
                          <a:effectLst/>
                          <a:latin typeface="+mn-lt"/>
                        </a:rPr>
                        <a:t>Export Basket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5.51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-5.54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-1.99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-7.10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-9.12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7664819"/>
                  </a:ext>
                </a:extLst>
              </a:tr>
              <a:tr h="350904">
                <a:tc>
                  <a:txBody>
                    <a:bodyPr/>
                    <a:lstStyle/>
                    <a:p>
                      <a:pPr algn="l" fontAlgn="b"/>
                      <a:r>
                        <a:rPr lang="nl-NL" sz="1600" b="0" i="0" u="none" strike="noStrike">
                          <a:solidFill>
                            <a:srgbClr val="000000"/>
                          </a:solidFill>
                          <a:effectLst/>
                          <a:latin typeface="+mn-lt"/>
                        </a:rPr>
                        <a:t>Total</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-80.15</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11.18</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-35.06</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a:solidFill>
                            <a:srgbClr val="000000"/>
                          </a:solidFill>
                          <a:effectLst/>
                          <a:latin typeface="+mn-lt"/>
                        </a:rPr>
                        <a:t>-10.08</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nl-NL" sz="1600" b="0" i="0" u="none" strike="noStrike" dirty="0">
                          <a:solidFill>
                            <a:srgbClr val="000000"/>
                          </a:solidFill>
                          <a:effectLst/>
                          <a:latin typeface="+mn-lt"/>
                        </a:rPr>
                        <a:t>-114.11</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099896350"/>
                  </a:ext>
                </a:extLst>
              </a:tr>
            </a:tbl>
          </a:graphicData>
        </a:graphic>
      </p:graphicFrame>
      <p:sp>
        <p:nvSpPr>
          <p:cNvPr id="7" name="TextBox 6">
            <a:extLst>
              <a:ext uri="{FF2B5EF4-FFF2-40B4-BE49-F238E27FC236}">
                <a16:creationId xmlns:a16="http://schemas.microsoft.com/office/drawing/2014/main" id="{9A77C292-2006-4704-9118-CB007390A1D9}"/>
              </a:ext>
            </a:extLst>
          </p:cNvPr>
          <p:cNvSpPr txBox="1"/>
          <p:nvPr/>
        </p:nvSpPr>
        <p:spPr>
          <a:xfrm>
            <a:off x="1054120" y="913844"/>
            <a:ext cx="5627118" cy="400110"/>
          </a:xfrm>
          <a:prstGeom prst="rect">
            <a:avLst/>
          </a:prstGeom>
          <a:noFill/>
        </p:spPr>
        <p:txBody>
          <a:bodyPr wrap="none" rtlCol="0">
            <a:spAutoFit/>
          </a:bodyPr>
          <a:lstStyle/>
          <a:p>
            <a:r>
              <a:rPr lang="en-US" sz="2000" dirty="0"/>
              <a:t>SDA for Guangdong (largest exporting province)</a:t>
            </a:r>
          </a:p>
        </p:txBody>
      </p:sp>
      <p:graphicFrame>
        <p:nvGraphicFramePr>
          <p:cNvPr id="13" name="Table 12">
            <a:extLst>
              <a:ext uri="{FF2B5EF4-FFF2-40B4-BE49-F238E27FC236}">
                <a16:creationId xmlns:a16="http://schemas.microsoft.com/office/drawing/2014/main" id="{1D4BA45E-E777-4F80-B947-83D701B48EA3}"/>
              </a:ext>
            </a:extLst>
          </p:cNvPr>
          <p:cNvGraphicFramePr>
            <a:graphicFrameLocks noGrp="1"/>
          </p:cNvGraphicFramePr>
          <p:nvPr>
            <p:extLst>
              <p:ext uri="{D42A27DB-BD31-4B8C-83A1-F6EECF244321}">
                <p14:modId xmlns:p14="http://schemas.microsoft.com/office/powerpoint/2010/main" val="4276940476"/>
              </p:ext>
            </p:extLst>
          </p:nvPr>
        </p:nvGraphicFramePr>
        <p:xfrm>
          <a:off x="8490743" y="2777329"/>
          <a:ext cx="1758156" cy="2604294"/>
        </p:xfrm>
        <a:graphic>
          <a:graphicData uri="http://schemas.openxmlformats.org/drawingml/2006/table">
            <a:tbl>
              <a:tblPr/>
              <a:tblGrid>
                <a:gridCol w="879078">
                  <a:extLst>
                    <a:ext uri="{9D8B030D-6E8A-4147-A177-3AD203B41FA5}">
                      <a16:colId xmlns:a16="http://schemas.microsoft.com/office/drawing/2014/main" val="585017987"/>
                    </a:ext>
                  </a:extLst>
                </a:gridCol>
                <a:gridCol w="879078">
                  <a:extLst>
                    <a:ext uri="{9D8B030D-6E8A-4147-A177-3AD203B41FA5}">
                      <a16:colId xmlns:a16="http://schemas.microsoft.com/office/drawing/2014/main" val="2932391510"/>
                    </a:ext>
                  </a:extLst>
                </a:gridCol>
              </a:tblGrid>
              <a:tr h="434049">
                <a:tc>
                  <a:txBody>
                    <a:bodyPr/>
                    <a:lstStyle/>
                    <a:p>
                      <a:pPr algn="l" fontAlgn="b"/>
                      <a:r>
                        <a:rPr lang="nl-NL" sz="1800" b="0" i="0" u="none" strike="noStrike">
                          <a:solidFill>
                            <a:srgbClr val="000000"/>
                          </a:solidFill>
                          <a:effectLst/>
                          <a:latin typeface="+mj-lt"/>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l-NL" sz="1800" b="0" i="0" u="none" strike="noStrike">
                          <a:solidFill>
                            <a:srgbClr val="000000"/>
                          </a:solidFill>
                          <a:effectLst/>
                          <a:latin typeface="+mj-lt"/>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2062769"/>
                  </a:ext>
                </a:extLst>
              </a:tr>
              <a:tr h="434049">
                <a:tc>
                  <a:txBody>
                    <a:bodyPr/>
                    <a:lstStyle/>
                    <a:p>
                      <a:pPr algn="r" fontAlgn="b"/>
                      <a:r>
                        <a:rPr lang="nl-NL" sz="1800" b="0" i="0" u="none" strike="noStrike">
                          <a:solidFill>
                            <a:srgbClr val="000000"/>
                          </a:solidFill>
                          <a:effectLst/>
                          <a:latin typeface="+mj-lt"/>
                        </a:rPr>
                        <a:t>1997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1800" b="0" i="0" u="none" strike="noStrike">
                          <a:solidFill>
                            <a:srgbClr val="000000"/>
                          </a:solidFill>
                          <a:effectLst/>
                          <a:latin typeface="+mj-lt"/>
                        </a:rPr>
                        <a:t>41.0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41096983"/>
                  </a:ext>
                </a:extLst>
              </a:tr>
              <a:tr h="434049">
                <a:tc>
                  <a:txBody>
                    <a:bodyPr/>
                    <a:lstStyle/>
                    <a:p>
                      <a:pPr algn="r" fontAlgn="b"/>
                      <a:r>
                        <a:rPr lang="nl-NL" sz="1800" b="0" i="0" u="none" strike="noStrike">
                          <a:solidFill>
                            <a:srgbClr val="000000"/>
                          </a:solidFill>
                          <a:effectLst/>
                          <a:latin typeface="+mj-lt"/>
                        </a:rPr>
                        <a:t>2002</a:t>
                      </a:r>
                    </a:p>
                  </a:txBody>
                  <a:tcPr marL="9525" marR="9525" marT="9525" marB="0" anchor="b">
                    <a:lnL>
                      <a:noFill/>
                    </a:lnL>
                    <a:lnR>
                      <a:noFill/>
                    </a:lnR>
                    <a:lnT>
                      <a:noFill/>
                    </a:lnT>
                    <a:lnB>
                      <a:noFill/>
                    </a:lnB>
                  </a:tcPr>
                </a:tc>
                <a:tc>
                  <a:txBody>
                    <a:bodyPr/>
                    <a:lstStyle/>
                    <a:p>
                      <a:pPr algn="r" fontAlgn="b"/>
                      <a:r>
                        <a:rPr lang="nl-NL" sz="1800" b="0" i="0" u="none" strike="noStrike">
                          <a:solidFill>
                            <a:srgbClr val="000000"/>
                          </a:solidFill>
                          <a:effectLst/>
                          <a:latin typeface="+mj-lt"/>
                        </a:rPr>
                        <a:t>33.3</a:t>
                      </a:r>
                    </a:p>
                  </a:txBody>
                  <a:tcPr marL="9525" marR="9525" marT="9525" marB="0" anchor="b">
                    <a:lnL>
                      <a:noFill/>
                    </a:lnL>
                    <a:lnR>
                      <a:noFill/>
                    </a:lnR>
                    <a:lnT>
                      <a:noFill/>
                    </a:lnT>
                    <a:lnB>
                      <a:noFill/>
                    </a:lnB>
                  </a:tcPr>
                </a:tc>
                <a:extLst>
                  <a:ext uri="{0D108BD9-81ED-4DB2-BD59-A6C34878D82A}">
                    <a16:rowId xmlns:a16="http://schemas.microsoft.com/office/drawing/2014/main" val="6556717"/>
                  </a:ext>
                </a:extLst>
              </a:tr>
              <a:tr h="434049">
                <a:tc>
                  <a:txBody>
                    <a:bodyPr/>
                    <a:lstStyle/>
                    <a:p>
                      <a:pPr algn="r" fontAlgn="b"/>
                      <a:r>
                        <a:rPr lang="nl-NL" sz="1800" b="0" i="0" u="none" strike="noStrike">
                          <a:solidFill>
                            <a:srgbClr val="000000"/>
                          </a:solidFill>
                          <a:effectLst/>
                          <a:latin typeface="+mj-lt"/>
                        </a:rPr>
                        <a:t>2007</a:t>
                      </a:r>
                    </a:p>
                  </a:txBody>
                  <a:tcPr marL="9525" marR="9525" marT="9525" marB="0" anchor="b">
                    <a:lnL>
                      <a:noFill/>
                    </a:lnL>
                    <a:lnR>
                      <a:noFill/>
                    </a:lnR>
                    <a:lnT>
                      <a:noFill/>
                    </a:lnT>
                    <a:lnB>
                      <a:noFill/>
                    </a:lnB>
                  </a:tcPr>
                </a:tc>
                <a:tc>
                  <a:txBody>
                    <a:bodyPr/>
                    <a:lstStyle/>
                    <a:p>
                      <a:pPr algn="r" fontAlgn="b"/>
                      <a:r>
                        <a:rPr lang="nl-NL" sz="1800" b="0" i="0" u="none" strike="noStrike">
                          <a:solidFill>
                            <a:srgbClr val="000000"/>
                          </a:solidFill>
                          <a:effectLst/>
                          <a:latin typeface="+mj-lt"/>
                        </a:rPr>
                        <a:t>41.2</a:t>
                      </a:r>
                    </a:p>
                  </a:txBody>
                  <a:tcPr marL="9525" marR="9525" marT="9525" marB="0" anchor="b">
                    <a:lnL>
                      <a:noFill/>
                    </a:lnL>
                    <a:lnR>
                      <a:noFill/>
                    </a:lnR>
                    <a:lnT>
                      <a:noFill/>
                    </a:lnT>
                    <a:lnB>
                      <a:noFill/>
                    </a:lnB>
                  </a:tcPr>
                </a:tc>
                <a:extLst>
                  <a:ext uri="{0D108BD9-81ED-4DB2-BD59-A6C34878D82A}">
                    <a16:rowId xmlns:a16="http://schemas.microsoft.com/office/drawing/2014/main" val="2180389490"/>
                  </a:ext>
                </a:extLst>
              </a:tr>
              <a:tr h="434049">
                <a:tc>
                  <a:txBody>
                    <a:bodyPr/>
                    <a:lstStyle/>
                    <a:p>
                      <a:pPr algn="r" fontAlgn="b"/>
                      <a:r>
                        <a:rPr lang="nl-NL" sz="1800" b="0" i="0" u="none" strike="noStrike">
                          <a:solidFill>
                            <a:srgbClr val="000000"/>
                          </a:solidFill>
                          <a:effectLst/>
                          <a:latin typeface="+mj-lt"/>
                        </a:rPr>
                        <a:t>2012</a:t>
                      </a:r>
                    </a:p>
                  </a:txBody>
                  <a:tcPr marL="9525" marR="9525" marT="9525" marB="0" anchor="b">
                    <a:lnL>
                      <a:noFill/>
                    </a:lnL>
                    <a:lnR>
                      <a:noFill/>
                    </a:lnR>
                    <a:lnT>
                      <a:noFill/>
                    </a:lnT>
                    <a:lnB>
                      <a:noFill/>
                    </a:lnB>
                  </a:tcPr>
                </a:tc>
                <a:tc>
                  <a:txBody>
                    <a:bodyPr/>
                    <a:lstStyle/>
                    <a:p>
                      <a:pPr algn="r" fontAlgn="b"/>
                      <a:r>
                        <a:rPr lang="nl-NL" sz="1800" b="0" i="0" u="none" strike="noStrike">
                          <a:solidFill>
                            <a:srgbClr val="000000"/>
                          </a:solidFill>
                          <a:effectLst/>
                          <a:latin typeface="+mj-lt"/>
                        </a:rPr>
                        <a:t>19.9</a:t>
                      </a:r>
                    </a:p>
                  </a:txBody>
                  <a:tcPr marL="9525" marR="9525" marT="9525" marB="0" anchor="b">
                    <a:lnL>
                      <a:noFill/>
                    </a:lnL>
                    <a:lnR>
                      <a:noFill/>
                    </a:lnR>
                    <a:lnT>
                      <a:noFill/>
                    </a:lnT>
                    <a:lnB>
                      <a:noFill/>
                    </a:lnB>
                  </a:tcPr>
                </a:tc>
                <a:extLst>
                  <a:ext uri="{0D108BD9-81ED-4DB2-BD59-A6C34878D82A}">
                    <a16:rowId xmlns:a16="http://schemas.microsoft.com/office/drawing/2014/main" val="1807028079"/>
                  </a:ext>
                </a:extLst>
              </a:tr>
              <a:tr h="434049">
                <a:tc>
                  <a:txBody>
                    <a:bodyPr/>
                    <a:lstStyle/>
                    <a:p>
                      <a:pPr algn="r" fontAlgn="b"/>
                      <a:r>
                        <a:rPr lang="nl-NL" sz="1800" b="0" i="0" u="none" strike="noStrike">
                          <a:solidFill>
                            <a:srgbClr val="000000"/>
                          </a:solidFill>
                          <a:effectLst/>
                          <a:latin typeface="+mj-lt"/>
                        </a:rPr>
                        <a:t>2017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l-NL" sz="1800" b="0" i="0" u="none" strike="noStrike" dirty="0">
                          <a:solidFill>
                            <a:srgbClr val="000000"/>
                          </a:solidFill>
                          <a:effectLst/>
                          <a:latin typeface="+mj-lt"/>
                        </a:rPr>
                        <a:t>50.7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8693950"/>
                  </a:ext>
                </a:extLst>
              </a:tr>
            </a:tbl>
          </a:graphicData>
        </a:graphic>
      </p:graphicFrame>
      <p:sp>
        <p:nvSpPr>
          <p:cNvPr id="14" name="TextBox 13">
            <a:extLst>
              <a:ext uri="{FF2B5EF4-FFF2-40B4-BE49-F238E27FC236}">
                <a16:creationId xmlns:a16="http://schemas.microsoft.com/office/drawing/2014/main" id="{DC66A34B-092E-49FD-8515-CFE1EB76F2CA}"/>
              </a:ext>
            </a:extLst>
          </p:cNvPr>
          <p:cNvSpPr txBox="1"/>
          <p:nvPr/>
        </p:nvSpPr>
        <p:spPr>
          <a:xfrm>
            <a:off x="8281193" y="1809133"/>
            <a:ext cx="2571749" cy="646331"/>
          </a:xfrm>
          <a:prstGeom prst="rect">
            <a:avLst/>
          </a:prstGeom>
          <a:noFill/>
        </p:spPr>
        <p:txBody>
          <a:bodyPr wrap="square" rtlCol="0">
            <a:spAutoFit/>
          </a:bodyPr>
          <a:lstStyle/>
          <a:p>
            <a:r>
              <a:rPr lang="en-US" dirty="0"/>
              <a:t>Share of values from other provinces</a:t>
            </a:r>
          </a:p>
        </p:txBody>
      </p:sp>
      <p:sp>
        <p:nvSpPr>
          <p:cNvPr id="15" name="Rectangle: Rounded Corners 14">
            <a:extLst>
              <a:ext uri="{FF2B5EF4-FFF2-40B4-BE49-F238E27FC236}">
                <a16:creationId xmlns:a16="http://schemas.microsoft.com/office/drawing/2014/main" id="{200294FA-73BE-449C-87C1-F3846349090B}"/>
              </a:ext>
            </a:extLst>
          </p:cNvPr>
          <p:cNvSpPr/>
          <p:nvPr/>
        </p:nvSpPr>
        <p:spPr>
          <a:xfrm>
            <a:off x="495299" y="4419104"/>
            <a:ext cx="6276975" cy="37147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2226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94A51-783F-4C53-844E-7534D68E01F1}"/>
              </a:ext>
            </a:extLst>
          </p:cNvPr>
          <p:cNvSpPr>
            <a:spLocks noGrp="1"/>
          </p:cNvSpPr>
          <p:nvPr>
            <p:ph type="title"/>
          </p:nvPr>
        </p:nvSpPr>
        <p:spPr>
          <a:xfrm>
            <a:off x="677334" y="609600"/>
            <a:ext cx="8596668" cy="695325"/>
          </a:xfrm>
        </p:spPr>
        <p:txBody>
          <a:bodyPr/>
          <a:lstStyle/>
          <a:p>
            <a:r>
              <a:rPr lang="en-US" dirty="0"/>
              <a:t>Further research</a:t>
            </a:r>
          </a:p>
        </p:txBody>
      </p:sp>
      <p:sp>
        <p:nvSpPr>
          <p:cNvPr id="3" name="Content Placeholder 2">
            <a:extLst>
              <a:ext uri="{FF2B5EF4-FFF2-40B4-BE49-F238E27FC236}">
                <a16:creationId xmlns:a16="http://schemas.microsoft.com/office/drawing/2014/main" id="{BDD94278-955F-478F-8C4C-ABA24A66FDA4}"/>
              </a:ext>
            </a:extLst>
          </p:cNvPr>
          <p:cNvSpPr>
            <a:spLocks noGrp="1"/>
          </p:cNvSpPr>
          <p:nvPr>
            <p:ph idx="1"/>
          </p:nvPr>
        </p:nvSpPr>
        <p:spPr>
          <a:xfrm>
            <a:off x="677334" y="1628775"/>
            <a:ext cx="8596668" cy="4412587"/>
          </a:xfrm>
        </p:spPr>
        <p:txBody>
          <a:bodyPr>
            <a:normAutofit/>
          </a:bodyPr>
          <a:lstStyle/>
          <a:p>
            <a:r>
              <a:rPr lang="en-US" sz="2000" dirty="0"/>
              <a:t>Renewable energy (water, solar, and wind) are now increasingly installed in inland provinces, and the government is actively promoting intra-country value chain and spillover from coastal to inlands. Will newer data show a different pattern in the recent years concerning the role of domestic sourcing?</a:t>
            </a:r>
          </a:p>
          <a:p>
            <a:endParaRPr lang="en-US" sz="2000" dirty="0"/>
          </a:p>
          <a:p>
            <a:r>
              <a:rPr lang="en-US" sz="2000" dirty="0"/>
              <a:t>IPIO not very clear in its identification about the exact details in the electricity generation and the transmission through power grid. Possible to combine the current work with dedicated data on electricity, to evaluate the environmental effect of the Chinese power grid infrastructure.</a:t>
            </a:r>
          </a:p>
          <a:p>
            <a:pPr lvl="2"/>
            <a:endParaRPr lang="en-US" sz="1600" dirty="0"/>
          </a:p>
          <a:p>
            <a:endParaRPr lang="en-US" sz="2000" dirty="0"/>
          </a:p>
        </p:txBody>
      </p:sp>
    </p:spTree>
    <p:extLst>
      <p:ext uri="{BB962C8B-B14F-4D97-AF65-F5344CB8AC3E}">
        <p14:creationId xmlns:p14="http://schemas.microsoft.com/office/powerpoint/2010/main" val="3495079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137B8-DFD7-4A6F-8FAE-A381088DD7DD}"/>
              </a:ext>
            </a:extLst>
          </p:cNvPr>
          <p:cNvSpPr>
            <a:spLocks noGrp="1"/>
          </p:cNvSpPr>
          <p:nvPr>
            <p:ph type="title"/>
          </p:nvPr>
        </p:nvSpPr>
        <p:spPr>
          <a:xfrm>
            <a:off x="677334" y="609600"/>
            <a:ext cx="8596668" cy="742950"/>
          </a:xfrm>
        </p:spPr>
        <p:txBody>
          <a:bodyPr/>
          <a:lstStyle/>
          <a:p>
            <a:r>
              <a:rPr lang="en-US" dirty="0"/>
              <a:t>What’s special in China?</a:t>
            </a:r>
          </a:p>
        </p:txBody>
      </p:sp>
      <p:sp>
        <p:nvSpPr>
          <p:cNvPr id="3" name="Content Placeholder 2">
            <a:extLst>
              <a:ext uri="{FF2B5EF4-FFF2-40B4-BE49-F238E27FC236}">
                <a16:creationId xmlns:a16="http://schemas.microsoft.com/office/drawing/2014/main" id="{C8829261-DEB5-4530-A227-643B609CA823}"/>
              </a:ext>
            </a:extLst>
          </p:cNvPr>
          <p:cNvSpPr>
            <a:spLocks noGrp="1"/>
          </p:cNvSpPr>
          <p:nvPr>
            <p:ph idx="1"/>
          </p:nvPr>
        </p:nvSpPr>
        <p:spPr>
          <a:xfrm>
            <a:off x="677334" y="1466850"/>
            <a:ext cx="9438216" cy="5276850"/>
          </a:xfrm>
        </p:spPr>
        <p:txBody>
          <a:bodyPr>
            <a:normAutofit/>
          </a:bodyPr>
          <a:lstStyle/>
          <a:p>
            <a:r>
              <a:rPr lang="en-US" sz="2200" dirty="0"/>
              <a:t>Possibility of “Carbon Leakage”</a:t>
            </a:r>
            <a:endParaRPr lang="en-US" sz="1600" dirty="0"/>
          </a:p>
          <a:p>
            <a:r>
              <a:rPr lang="en-US" sz="2200" dirty="0"/>
              <a:t>From high-income country’s perspective:</a:t>
            </a:r>
          </a:p>
          <a:p>
            <a:pPr lvl="1"/>
            <a:r>
              <a:rPr lang="en-US" sz="2000" dirty="0"/>
              <a:t>Low-wage with large endowment of well-educated workers, </a:t>
            </a:r>
          </a:p>
          <a:p>
            <a:pPr lvl="1"/>
            <a:r>
              <a:rPr lang="en-US" sz="2000" dirty="0"/>
              <a:t>Developing country not binding to reduce CO</a:t>
            </a:r>
            <a:r>
              <a:rPr lang="en-US" sz="2000" baseline="-25000" dirty="0"/>
              <a:t>2</a:t>
            </a:r>
            <a:r>
              <a:rPr lang="en-US" sz="2000" dirty="0"/>
              <a:t> in the Kyoto Protocol,</a:t>
            </a:r>
            <a:endParaRPr lang="en-US" sz="1600" dirty="0"/>
          </a:p>
          <a:p>
            <a:r>
              <a:rPr lang="en-US" sz="2200" dirty="0"/>
              <a:t>China’s policy making</a:t>
            </a:r>
          </a:p>
          <a:p>
            <a:pPr lvl="1"/>
            <a:r>
              <a:rPr lang="en-US" sz="2000" dirty="0"/>
              <a:t>For a long time since open &amp; reform, Chinese government adopted an export-led growth strategy, prioritizing on trade.</a:t>
            </a:r>
          </a:p>
          <a:p>
            <a:pPr lvl="1"/>
            <a:r>
              <a:rPr lang="en-US" sz="2000" dirty="0"/>
              <a:t>In the past, the evaluation and promotion decision for local government officials were largely based on economic metrics.</a:t>
            </a:r>
          </a:p>
          <a:p>
            <a:pPr lvl="4"/>
            <a:endParaRPr lang="en-US" sz="1600" dirty="0"/>
          </a:p>
          <a:p>
            <a:r>
              <a:rPr lang="en-US" sz="2200" dirty="0"/>
              <a:t>Around 1/3 CO2 emission linked to production activities in exports </a:t>
            </a:r>
            <a:br>
              <a:rPr lang="en-US" sz="2200" dirty="0"/>
            </a:br>
            <a:r>
              <a:rPr lang="en-US" sz="2200" dirty="0"/>
              <a:t>(see also e.g. Weber et al 2008). </a:t>
            </a:r>
          </a:p>
          <a:p>
            <a:pPr lvl="4"/>
            <a:endParaRPr lang="en-US" sz="1600" dirty="0"/>
          </a:p>
        </p:txBody>
      </p:sp>
    </p:spTree>
    <p:extLst>
      <p:ext uri="{BB962C8B-B14F-4D97-AF65-F5344CB8AC3E}">
        <p14:creationId xmlns:p14="http://schemas.microsoft.com/office/powerpoint/2010/main" val="2399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4888A-E5AB-4782-85DF-CE513C889F10}"/>
              </a:ext>
            </a:extLst>
          </p:cNvPr>
          <p:cNvSpPr>
            <a:spLocks noGrp="1"/>
          </p:cNvSpPr>
          <p:nvPr>
            <p:ph type="title"/>
          </p:nvPr>
        </p:nvSpPr>
        <p:spPr>
          <a:xfrm>
            <a:off x="677334" y="609600"/>
            <a:ext cx="8596668" cy="827314"/>
          </a:xfrm>
        </p:spPr>
        <p:txBody>
          <a:bodyPr/>
          <a:lstStyle/>
          <a:p>
            <a:r>
              <a:rPr lang="en-US" dirty="0"/>
              <a:t>What </a:t>
            </a:r>
            <a:r>
              <a:rPr lang="en-US"/>
              <a:t>often seen </a:t>
            </a:r>
            <a:r>
              <a:rPr lang="en-US" dirty="0"/>
              <a:t>in the media…</a:t>
            </a:r>
          </a:p>
        </p:txBody>
      </p:sp>
      <p:graphicFrame>
        <p:nvGraphicFramePr>
          <p:cNvPr id="6" name="Chart 5">
            <a:extLst>
              <a:ext uri="{FF2B5EF4-FFF2-40B4-BE49-F238E27FC236}">
                <a16:creationId xmlns:a16="http://schemas.microsoft.com/office/drawing/2014/main" id="{9E5CA0EF-6ACA-4F9C-92C0-E09902CDA16F}"/>
              </a:ext>
            </a:extLst>
          </p:cNvPr>
          <p:cNvGraphicFramePr>
            <a:graphicFrameLocks/>
          </p:cNvGraphicFramePr>
          <p:nvPr>
            <p:extLst>
              <p:ext uri="{D42A27DB-BD31-4B8C-83A1-F6EECF244321}">
                <p14:modId xmlns:p14="http://schemas.microsoft.com/office/powerpoint/2010/main" val="3617949520"/>
              </p:ext>
            </p:extLst>
          </p:nvPr>
        </p:nvGraphicFramePr>
        <p:xfrm>
          <a:off x="677335" y="1756531"/>
          <a:ext cx="5079998" cy="41965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383B382B-0D7E-415E-A6D1-E2C5F2E2E7F4}"/>
              </a:ext>
            </a:extLst>
          </p:cNvPr>
          <p:cNvGraphicFramePr>
            <a:graphicFrameLocks/>
          </p:cNvGraphicFramePr>
          <p:nvPr>
            <p:extLst>
              <p:ext uri="{D42A27DB-BD31-4B8C-83A1-F6EECF244321}">
                <p14:modId xmlns:p14="http://schemas.microsoft.com/office/powerpoint/2010/main" val="2613353369"/>
              </p:ext>
            </p:extLst>
          </p:nvPr>
        </p:nvGraphicFramePr>
        <p:xfrm>
          <a:off x="6229147" y="1756531"/>
          <a:ext cx="5172666" cy="44918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15141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38D0A-23D7-4998-9DC4-41F4286FAF58}"/>
              </a:ext>
            </a:extLst>
          </p:cNvPr>
          <p:cNvSpPr>
            <a:spLocks noGrp="1"/>
          </p:cNvSpPr>
          <p:nvPr>
            <p:ph type="title"/>
          </p:nvPr>
        </p:nvSpPr>
        <p:spPr>
          <a:xfrm>
            <a:off x="677334" y="609600"/>
            <a:ext cx="8596668" cy="704850"/>
          </a:xfrm>
        </p:spPr>
        <p:txBody>
          <a:bodyPr>
            <a:normAutofit/>
          </a:bodyPr>
          <a:lstStyle/>
          <a:p>
            <a:r>
              <a:rPr lang="en-US" sz="2400" dirty="0"/>
              <a:t>Total CO</a:t>
            </a:r>
            <a:r>
              <a:rPr lang="en-US" sz="2400" baseline="-25000" dirty="0"/>
              <a:t>2</a:t>
            </a:r>
            <a:r>
              <a:rPr lang="en-US" sz="2400" dirty="0"/>
              <a:t> </a:t>
            </a:r>
            <a:r>
              <a:rPr lang="en-US" sz="2400" dirty="0" err="1"/>
              <a:t>v.s</a:t>
            </a:r>
            <a:r>
              <a:rPr lang="en-US" sz="2400" dirty="0"/>
              <a:t>. GDP and Export (1990=1.0, log scale)</a:t>
            </a:r>
          </a:p>
        </p:txBody>
      </p:sp>
      <p:sp>
        <p:nvSpPr>
          <p:cNvPr id="3" name="Content Placeholder 2">
            <a:extLst>
              <a:ext uri="{FF2B5EF4-FFF2-40B4-BE49-F238E27FC236}">
                <a16:creationId xmlns:a16="http://schemas.microsoft.com/office/drawing/2014/main" id="{4FBB58F7-B045-43BB-B158-EA280FAF237E}"/>
              </a:ext>
            </a:extLst>
          </p:cNvPr>
          <p:cNvSpPr>
            <a:spLocks noGrp="1"/>
          </p:cNvSpPr>
          <p:nvPr>
            <p:ph idx="1"/>
          </p:nvPr>
        </p:nvSpPr>
        <p:spPr>
          <a:xfrm>
            <a:off x="7504026" y="1633537"/>
            <a:ext cx="3539952" cy="4479262"/>
          </a:xfrm>
        </p:spPr>
        <p:txBody>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Emission grows but at a much slower speed than real GDP and exports.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lang="en-US" sz="2200" dirty="0">
              <a:solidFill>
                <a:prstClr val="black">
                  <a:lumMod val="75000"/>
                  <a:lumOff val="25000"/>
                </a:prstClr>
              </a:solidFill>
              <a:latin typeface="Trebuchet MS" panose="020B0603020202020204"/>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More important to quantify what drives the changes in China’s CO</a:t>
            </a:r>
            <a:r>
              <a:rPr kumimoji="0" lang="en-US" sz="2200" b="0" i="0" u="none" strike="noStrike" kern="1200" cap="none" spc="0" normalizeH="0" baseline="-25000" noProof="0" dirty="0">
                <a:ln>
                  <a:noFill/>
                </a:ln>
                <a:solidFill>
                  <a:prstClr val="black">
                    <a:lumMod val="75000"/>
                    <a:lumOff val="25000"/>
                  </a:prstClr>
                </a:solidFill>
                <a:effectLst/>
                <a:uLnTx/>
                <a:uFillTx/>
                <a:latin typeface="Trebuchet MS" panose="020B0603020202020204"/>
                <a:ea typeface="+mn-ea"/>
                <a:cs typeface="+mn-cs"/>
              </a:rPr>
              <a:t>2</a:t>
            </a:r>
            <a:r>
              <a:rPr kumimoji="0" lang="en-US" sz="2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in relation with export.</a:t>
            </a:r>
          </a:p>
        </p:txBody>
      </p:sp>
      <p:graphicFrame>
        <p:nvGraphicFramePr>
          <p:cNvPr id="6" name="Chart 5">
            <a:extLst>
              <a:ext uri="{FF2B5EF4-FFF2-40B4-BE49-F238E27FC236}">
                <a16:creationId xmlns:a16="http://schemas.microsoft.com/office/drawing/2014/main" id="{46415006-EC27-42EE-84AE-F68C9253FB9B}"/>
              </a:ext>
            </a:extLst>
          </p:cNvPr>
          <p:cNvGraphicFramePr>
            <a:graphicFrameLocks/>
          </p:cNvGraphicFramePr>
          <p:nvPr>
            <p:extLst>
              <p:ext uri="{D42A27DB-BD31-4B8C-83A1-F6EECF244321}">
                <p14:modId xmlns:p14="http://schemas.microsoft.com/office/powerpoint/2010/main" val="372354681"/>
              </p:ext>
            </p:extLst>
          </p:nvPr>
        </p:nvGraphicFramePr>
        <p:xfrm>
          <a:off x="677333" y="1171574"/>
          <a:ext cx="6590241" cy="50768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0113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A2CD-2F70-4F4B-BF73-C914C7E9B3EE}"/>
              </a:ext>
            </a:extLst>
          </p:cNvPr>
          <p:cNvSpPr>
            <a:spLocks noGrp="1"/>
          </p:cNvSpPr>
          <p:nvPr>
            <p:ph type="title"/>
          </p:nvPr>
        </p:nvSpPr>
        <p:spPr>
          <a:xfrm>
            <a:off x="677334" y="609600"/>
            <a:ext cx="8596668" cy="609600"/>
          </a:xfrm>
        </p:spPr>
        <p:txBody>
          <a:bodyPr>
            <a:normAutofit fontScale="90000"/>
          </a:bodyPr>
          <a:lstStyle/>
          <a:p>
            <a:r>
              <a:rPr lang="en-US" dirty="0"/>
              <a:t>This paper…</a:t>
            </a:r>
          </a:p>
        </p:txBody>
      </p:sp>
      <p:sp>
        <p:nvSpPr>
          <p:cNvPr id="4" name="Content Placeholder 2">
            <a:extLst>
              <a:ext uri="{FF2B5EF4-FFF2-40B4-BE49-F238E27FC236}">
                <a16:creationId xmlns:a16="http://schemas.microsoft.com/office/drawing/2014/main" id="{478D660A-186C-4957-B24B-1EEAE17F9A91}"/>
              </a:ext>
            </a:extLst>
          </p:cNvPr>
          <p:cNvSpPr>
            <a:spLocks noGrp="1"/>
          </p:cNvSpPr>
          <p:nvPr>
            <p:ph idx="1"/>
          </p:nvPr>
        </p:nvSpPr>
        <p:spPr>
          <a:xfrm>
            <a:off x="677334" y="1466851"/>
            <a:ext cx="9438216" cy="4574512"/>
          </a:xfrm>
        </p:spPr>
        <p:txBody>
          <a:bodyPr>
            <a:normAutofit/>
          </a:bodyPr>
          <a:lstStyle/>
          <a:p>
            <a:r>
              <a:rPr lang="en-US" sz="2200" dirty="0"/>
              <a:t>Quantifying the intensity of China’s CO2 emission in relation with its manufacturing exports.</a:t>
            </a:r>
          </a:p>
          <a:p>
            <a:endParaRPr lang="en-US" sz="2200" dirty="0"/>
          </a:p>
          <a:p>
            <a:r>
              <a:rPr lang="en-US" sz="2200" dirty="0"/>
              <a:t>Use a structural decomposition analysis (SDA) to break down the changes in CO2 intensity into different sources,</a:t>
            </a:r>
          </a:p>
          <a:p>
            <a:endParaRPr lang="en-US" sz="2200" dirty="0"/>
          </a:p>
          <a:p>
            <a:r>
              <a:rPr lang="en-US" sz="2200" dirty="0"/>
              <a:t>Disentangle various sources in the changes, that can be linked to </a:t>
            </a:r>
            <a:br>
              <a:rPr lang="en-US" sz="2200" dirty="0"/>
            </a:br>
            <a:r>
              <a:rPr lang="en-US" sz="2200" dirty="0"/>
              <a:t>private and governmental efforts in decarbonization.</a:t>
            </a:r>
            <a:endParaRPr lang="en-US" sz="2000" dirty="0"/>
          </a:p>
          <a:p>
            <a:pPr lvl="4"/>
            <a:endParaRPr lang="en-US" sz="1600" dirty="0"/>
          </a:p>
        </p:txBody>
      </p:sp>
    </p:spTree>
    <p:extLst>
      <p:ext uri="{BB962C8B-B14F-4D97-AF65-F5344CB8AC3E}">
        <p14:creationId xmlns:p14="http://schemas.microsoft.com/office/powerpoint/2010/main" val="1209592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5F79B-FAA9-4812-B534-04BD7A4D29DA}"/>
              </a:ext>
            </a:extLst>
          </p:cNvPr>
          <p:cNvSpPr>
            <a:spLocks noGrp="1"/>
          </p:cNvSpPr>
          <p:nvPr>
            <p:ph type="title"/>
          </p:nvPr>
        </p:nvSpPr>
        <p:spPr>
          <a:xfrm>
            <a:off x="677334" y="609600"/>
            <a:ext cx="8596668" cy="704850"/>
          </a:xfrm>
        </p:spPr>
        <p:txBody>
          <a:bodyPr/>
          <a:lstStyle/>
          <a:p>
            <a:r>
              <a:rPr lang="en-US" dirty="0"/>
              <a:t>Tracing CO2 in China’s export</a:t>
            </a:r>
          </a:p>
        </p:txBody>
      </p:sp>
      <p:sp>
        <p:nvSpPr>
          <p:cNvPr id="3" name="Content Placeholder 2">
            <a:extLst>
              <a:ext uri="{FF2B5EF4-FFF2-40B4-BE49-F238E27FC236}">
                <a16:creationId xmlns:a16="http://schemas.microsoft.com/office/drawing/2014/main" id="{44248AFF-3D05-4ABA-BD01-C565B469EE83}"/>
              </a:ext>
            </a:extLst>
          </p:cNvPr>
          <p:cNvSpPr>
            <a:spLocks noGrp="1"/>
          </p:cNvSpPr>
          <p:nvPr>
            <p:ph idx="1"/>
          </p:nvPr>
        </p:nvSpPr>
        <p:spPr>
          <a:xfrm>
            <a:off x="677334" y="1428751"/>
            <a:ext cx="8596668" cy="4612612"/>
          </a:xfrm>
        </p:spPr>
        <p:txBody>
          <a:bodyPr>
            <a:normAutofit/>
          </a:bodyPr>
          <a:lstStyle/>
          <a:p>
            <a:r>
              <a:rPr lang="en-US" sz="2000" dirty="0"/>
              <a:t>Volume of total exports… (not the particular interest here)</a:t>
            </a:r>
          </a:p>
          <a:p>
            <a:endParaRPr lang="en-US" sz="2000" dirty="0"/>
          </a:p>
          <a:p>
            <a:r>
              <a:rPr lang="en-US" sz="2000" dirty="0"/>
              <a:t>Basket of exported products.</a:t>
            </a:r>
          </a:p>
          <a:p>
            <a:pPr marL="0" indent="0">
              <a:buNone/>
            </a:pPr>
            <a:endParaRPr lang="en-US" sz="2000" dirty="0"/>
          </a:p>
          <a:p>
            <a:r>
              <a:rPr lang="en-US" sz="2000" dirty="0"/>
              <a:t>How the products are being made </a:t>
            </a:r>
            <a:br>
              <a:rPr lang="en-US" sz="2000" dirty="0"/>
            </a:br>
            <a:r>
              <a:rPr lang="en-US" sz="2000" dirty="0"/>
              <a:t>=&gt; Input-output linkages within China, and the emission in different production stages.</a:t>
            </a:r>
          </a:p>
        </p:txBody>
      </p:sp>
    </p:spTree>
    <p:extLst>
      <p:ext uri="{BB962C8B-B14F-4D97-AF65-F5344CB8AC3E}">
        <p14:creationId xmlns:p14="http://schemas.microsoft.com/office/powerpoint/2010/main" val="1684363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270476C-7B0B-445E-8063-6072A8B89EC4}"/>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462015">
            <a:off x="-4066842" y="-2478323"/>
            <a:ext cx="10547754" cy="9477699"/>
          </a:xfrm>
        </p:spPr>
      </p:pic>
      <p:sp>
        <p:nvSpPr>
          <p:cNvPr id="6" name="Content Placeholder 2">
            <a:extLst>
              <a:ext uri="{FF2B5EF4-FFF2-40B4-BE49-F238E27FC236}">
                <a16:creationId xmlns:a16="http://schemas.microsoft.com/office/drawing/2014/main" id="{F27F4724-08B6-4122-B9B9-F37F62613903}"/>
              </a:ext>
            </a:extLst>
          </p:cNvPr>
          <p:cNvSpPr txBox="1">
            <a:spLocks/>
          </p:cNvSpPr>
          <p:nvPr/>
        </p:nvSpPr>
        <p:spPr>
          <a:xfrm>
            <a:off x="6019957" y="572987"/>
            <a:ext cx="4950883" cy="537970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Air conditioners, mostly manufactured and exported from costal provinces</a:t>
            </a:r>
          </a:p>
          <a:p>
            <a:r>
              <a:rPr lang="en-US" sz="2000" dirty="0"/>
              <a:t>Needs inputs like electrical chips but also </a:t>
            </a:r>
            <a:r>
              <a:rPr lang="en-US" sz="2000" dirty="0">
                <a:solidFill>
                  <a:schemeClr val="accent4">
                    <a:lumMod val="75000"/>
                  </a:schemeClr>
                </a:solidFill>
              </a:rPr>
              <a:t>metal</a:t>
            </a:r>
            <a:r>
              <a:rPr lang="en-US" sz="2000" dirty="0"/>
              <a:t> &amp; </a:t>
            </a:r>
            <a:r>
              <a:rPr lang="en-US" sz="2000" dirty="0">
                <a:solidFill>
                  <a:schemeClr val="bg1">
                    <a:lumMod val="50000"/>
                  </a:schemeClr>
                </a:solidFill>
              </a:rPr>
              <a:t>plastic</a:t>
            </a:r>
            <a:r>
              <a:rPr lang="en-US" sz="2000" dirty="0"/>
              <a:t> at various upstream stage, which might come from somewhere else.</a:t>
            </a:r>
          </a:p>
          <a:p>
            <a:r>
              <a:rPr lang="en-US" sz="2000" dirty="0"/>
              <a:t>Also needs services inputs like design, ICT &amp; software, and finance, etc.</a:t>
            </a:r>
          </a:p>
          <a:p>
            <a:endParaRPr lang="en-US" sz="2000" dirty="0"/>
          </a:p>
          <a:p>
            <a:r>
              <a:rPr lang="en-US" sz="2000" dirty="0"/>
              <a:t>CO2 footprint should include the emissions by all upstream stages of production in various locations</a:t>
            </a:r>
          </a:p>
          <a:p>
            <a:r>
              <a:rPr lang="en-US" sz="2000" dirty="0"/>
              <a:t>All stages have also used electricity, of which the CO2 used in electricity generation should be accounted for.</a:t>
            </a:r>
          </a:p>
        </p:txBody>
      </p:sp>
      <p:pic>
        <p:nvPicPr>
          <p:cNvPr id="8" name="Picture 7">
            <a:extLst>
              <a:ext uri="{FF2B5EF4-FFF2-40B4-BE49-F238E27FC236}">
                <a16:creationId xmlns:a16="http://schemas.microsoft.com/office/drawing/2014/main" id="{767D0B75-BA35-4787-A88A-CD22B7A831A0}"/>
              </a:ext>
            </a:extLst>
          </p:cNvPr>
          <p:cNvPicPr>
            <a:picLocks noChangeAspect="1"/>
          </p:cNvPicPr>
          <p:nvPr/>
        </p:nvPicPr>
        <p:blipFill rotWithShape="1">
          <a:blip r:embed="rId4">
            <a:extLst>
              <a:ext uri="{28A0092B-C50C-407E-A947-70E740481C1C}">
                <a14:useLocalDpi xmlns:a14="http://schemas.microsoft.com/office/drawing/2010/main" val="0"/>
              </a:ext>
            </a:extLst>
          </a:blip>
          <a:srcRect l="19583" t="29722" r="19306" b="28889"/>
          <a:stretch/>
        </p:blipFill>
        <p:spPr>
          <a:xfrm>
            <a:off x="11025082" y="730974"/>
            <a:ext cx="529665" cy="358728"/>
          </a:xfrm>
          <a:prstGeom prst="rect">
            <a:avLst/>
          </a:prstGeom>
        </p:spPr>
      </p:pic>
      <p:grpSp>
        <p:nvGrpSpPr>
          <p:cNvPr id="21" name="Group 20">
            <a:extLst>
              <a:ext uri="{FF2B5EF4-FFF2-40B4-BE49-F238E27FC236}">
                <a16:creationId xmlns:a16="http://schemas.microsoft.com/office/drawing/2014/main" id="{3777DD6A-EE00-40DF-9302-979944566A60}"/>
              </a:ext>
            </a:extLst>
          </p:cNvPr>
          <p:cNvGrpSpPr/>
          <p:nvPr/>
        </p:nvGrpSpPr>
        <p:grpSpPr>
          <a:xfrm>
            <a:off x="764823" y="2237443"/>
            <a:ext cx="4424287" cy="4039966"/>
            <a:chOff x="1033024" y="2232206"/>
            <a:chExt cx="4424287" cy="4039966"/>
          </a:xfrm>
        </p:grpSpPr>
        <p:pic>
          <p:nvPicPr>
            <p:cNvPr id="10" name="Picture 9">
              <a:extLst>
                <a:ext uri="{FF2B5EF4-FFF2-40B4-BE49-F238E27FC236}">
                  <a16:creationId xmlns:a16="http://schemas.microsoft.com/office/drawing/2014/main" id="{837A20E4-0134-4BCD-A179-A8F8B3025F66}"/>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38123" b="38568"/>
            <a:stretch/>
          </p:blipFill>
          <p:spPr>
            <a:xfrm>
              <a:off x="3261406" y="5562791"/>
              <a:ext cx="1133143" cy="264120"/>
            </a:xfrm>
            <a:prstGeom prst="rect">
              <a:avLst/>
            </a:prstGeom>
          </p:spPr>
        </p:pic>
        <p:pic>
          <p:nvPicPr>
            <p:cNvPr id="12" name="Picture 11">
              <a:extLst>
                <a:ext uri="{FF2B5EF4-FFF2-40B4-BE49-F238E27FC236}">
                  <a16:creationId xmlns:a16="http://schemas.microsoft.com/office/drawing/2014/main" id="{443962EB-351F-4222-8631-67C2891CB585}"/>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77942" y="5781554"/>
              <a:ext cx="981235" cy="490618"/>
            </a:xfrm>
            <a:prstGeom prst="rect">
              <a:avLst/>
            </a:prstGeom>
          </p:spPr>
        </p:pic>
        <p:pic>
          <p:nvPicPr>
            <p:cNvPr id="14" name="Picture 13">
              <a:extLst>
                <a:ext uri="{FF2B5EF4-FFF2-40B4-BE49-F238E27FC236}">
                  <a16:creationId xmlns:a16="http://schemas.microsoft.com/office/drawing/2014/main" id="{3C2D6C0B-9812-42B7-94EB-D3FC18F8924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6939" t="27617" r="3778" b="43108"/>
            <a:stretch/>
          </p:blipFill>
          <p:spPr>
            <a:xfrm>
              <a:off x="4875571" y="4087916"/>
              <a:ext cx="543299" cy="178134"/>
            </a:xfrm>
            <a:prstGeom prst="rect">
              <a:avLst/>
            </a:prstGeom>
          </p:spPr>
        </p:pic>
        <p:pic>
          <p:nvPicPr>
            <p:cNvPr id="16" name="Picture 15">
              <a:extLst>
                <a:ext uri="{FF2B5EF4-FFF2-40B4-BE49-F238E27FC236}">
                  <a16:creationId xmlns:a16="http://schemas.microsoft.com/office/drawing/2014/main" id="{9E54D082-799A-4F3C-8B69-F92E7F80EF6B}"/>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09119" y="2978398"/>
              <a:ext cx="648192" cy="450602"/>
            </a:xfrm>
            <a:prstGeom prst="rect">
              <a:avLst/>
            </a:prstGeom>
          </p:spPr>
        </p:pic>
        <p:pic>
          <p:nvPicPr>
            <p:cNvPr id="18" name="Picture 17">
              <a:extLst>
                <a:ext uri="{FF2B5EF4-FFF2-40B4-BE49-F238E27FC236}">
                  <a16:creationId xmlns:a16="http://schemas.microsoft.com/office/drawing/2014/main" id="{9A7A302C-A6CB-4B04-A799-83B140376D3E}"/>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33024" y="3549244"/>
              <a:ext cx="895350" cy="211917"/>
            </a:xfrm>
            <a:prstGeom prst="rect">
              <a:avLst/>
            </a:prstGeom>
          </p:spPr>
        </p:pic>
        <p:pic>
          <p:nvPicPr>
            <p:cNvPr id="20" name="Picture 19">
              <a:extLst>
                <a:ext uri="{FF2B5EF4-FFF2-40B4-BE49-F238E27FC236}">
                  <a16:creationId xmlns:a16="http://schemas.microsoft.com/office/drawing/2014/main" id="{11169542-F2F7-48B7-9014-50EAB3AEB65A}"/>
                </a:ext>
              </a:extLst>
            </p:cNvPr>
            <p:cNvPicPr>
              <a:picLocks noChangeAspect="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7091" t="30874" r="7091" b="27535"/>
            <a:stretch/>
          </p:blipFill>
          <p:spPr>
            <a:xfrm>
              <a:off x="4662643" y="2232206"/>
              <a:ext cx="648192" cy="209044"/>
            </a:xfrm>
            <a:prstGeom prst="rect">
              <a:avLst/>
            </a:prstGeom>
          </p:spPr>
        </p:pic>
      </p:grpSp>
      <p:pic>
        <p:nvPicPr>
          <p:cNvPr id="23" name="Graphic 22" descr="Factory with solid fill">
            <a:extLst>
              <a:ext uri="{FF2B5EF4-FFF2-40B4-BE49-F238E27FC236}">
                <a16:creationId xmlns:a16="http://schemas.microsoft.com/office/drawing/2014/main" id="{B966DE92-FCD7-4D07-946C-473485A3B6A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046924" y="1831128"/>
            <a:ext cx="521555" cy="521555"/>
          </a:xfrm>
          <a:prstGeom prst="rect">
            <a:avLst/>
          </a:prstGeom>
        </p:spPr>
      </p:pic>
      <p:pic>
        <p:nvPicPr>
          <p:cNvPr id="25" name="Graphic 24" descr="Lightbulb and gear with solid fill">
            <a:extLst>
              <a:ext uri="{FF2B5EF4-FFF2-40B4-BE49-F238E27FC236}">
                <a16:creationId xmlns:a16="http://schemas.microsoft.com/office/drawing/2014/main" id="{C795B8FB-0F87-44D3-B867-8496B9D9E39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1076552" y="2573409"/>
            <a:ext cx="452463" cy="452463"/>
          </a:xfrm>
          <a:prstGeom prst="rect">
            <a:avLst/>
          </a:prstGeom>
        </p:spPr>
      </p:pic>
      <p:pic>
        <p:nvPicPr>
          <p:cNvPr id="27" name="Graphic 26" descr="Cloud Computing with solid fill">
            <a:extLst>
              <a:ext uri="{FF2B5EF4-FFF2-40B4-BE49-F238E27FC236}">
                <a16:creationId xmlns:a16="http://schemas.microsoft.com/office/drawing/2014/main" id="{32E61FED-39E1-47C4-A62D-EB3478FC2BA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809666" y="3025872"/>
            <a:ext cx="452463" cy="452463"/>
          </a:xfrm>
          <a:prstGeom prst="rect">
            <a:avLst/>
          </a:prstGeom>
        </p:spPr>
      </p:pic>
      <p:pic>
        <p:nvPicPr>
          <p:cNvPr id="29" name="Graphic 28" descr="Coins with solid fill">
            <a:extLst>
              <a:ext uri="{FF2B5EF4-FFF2-40B4-BE49-F238E27FC236}">
                <a16:creationId xmlns:a16="http://schemas.microsoft.com/office/drawing/2014/main" id="{EEB071DA-2F33-4D9D-990F-CEC5550C77C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1254520" y="3034732"/>
            <a:ext cx="434742" cy="434742"/>
          </a:xfrm>
          <a:prstGeom prst="rect">
            <a:avLst/>
          </a:prstGeom>
        </p:spPr>
      </p:pic>
      <p:grpSp>
        <p:nvGrpSpPr>
          <p:cNvPr id="50" name="Group 49">
            <a:extLst>
              <a:ext uri="{FF2B5EF4-FFF2-40B4-BE49-F238E27FC236}">
                <a16:creationId xmlns:a16="http://schemas.microsoft.com/office/drawing/2014/main" id="{4501C430-7311-46FD-8C22-878C88F2BB78}"/>
              </a:ext>
            </a:extLst>
          </p:cNvPr>
          <p:cNvGrpSpPr/>
          <p:nvPr/>
        </p:nvGrpSpPr>
        <p:grpSpPr>
          <a:xfrm>
            <a:off x="3690679" y="1395556"/>
            <a:ext cx="1731639" cy="4872054"/>
            <a:chOff x="3690679" y="1395556"/>
            <a:chExt cx="1731639" cy="4872054"/>
          </a:xfrm>
        </p:grpSpPr>
        <p:pic>
          <p:nvPicPr>
            <p:cNvPr id="30" name="Graphic 29" descr="Factory with solid fill">
              <a:extLst>
                <a:ext uri="{FF2B5EF4-FFF2-40B4-BE49-F238E27FC236}">
                  <a16:creationId xmlns:a16="http://schemas.microsoft.com/office/drawing/2014/main" id="{EAB2661E-9D03-4960-B7CF-F052BEE4C13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690679" y="5700088"/>
              <a:ext cx="567522" cy="567522"/>
            </a:xfrm>
            <a:prstGeom prst="rect">
              <a:avLst/>
            </a:prstGeom>
          </p:spPr>
        </p:pic>
        <p:pic>
          <p:nvPicPr>
            <p:cNvPr id="31" name="Graphic 30" descr="Factory with solid fill">
              <a:extLst>
                <a:ext uri="{FF2B5EF4-FFF2-40B4-BE49-F238E27FC236}">
                  <a16:creationId xmlns:a16="http://schemas.microsoft.com/office/drawing/2014/main" id="{B26672DB-FAE0-4601-A6CC-963FE634569B}"/>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257157" y="5055123"/>
              <a:ext cx="567522" cy="567522"/>
            </a:xfrm>
            <a:prstGeom prst="rect">
              <a:avLst/>
            </a:prstGeom>
          </p:spPr>
        </p:pic>
        <p:pic>
          <p:nvPicPr>
            <p:cNvPr id="32" name="Graphic 31" descr="Factory with solid fill">
              <a:extLst>
                <a:ext uri="{FF2B5EF4-FFF2-40B4-BE49-F238E27FC236}">
                  <a16:creationId xmlns:a16="http://schemas.microsoft.com/office/drawing/2014/main" id="{94D8712A-5D24-4F96-9AEB-F7DBD717658B}"/>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854796" y="4119145"/>
              <a:ext cx="567522" cy="567522"/>
            </a:xfrm>
            <a:prstGeom prst="rect">
              <a:avLst/>
            </a:prstGeom>
          </p:spPr>
        </p:pic>
        <p:pic>
          <p:nvPicPr>
            <p:cNvPr id="37" name="Graphic 36" descr="Factory with solid fill">
              <a:extLst>
                <a:ext uri="{FF2B5EF4-FFF2-40B4-BE49-F238E27FC236}">
                  <a16:creationId xmlns:a16="http://schemas.microsoft.com/office/drawing/2014/main" id="{D6166366-E01E-47D5-BB81-4FAE0CBEA17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727777" y="1395556"/>
              <a:ext cx="567522" cy="567522"/>
            </a:xfrm>
            <a:prstGeom prst="rect">
              <a:avLst/>
            </a:prstGeom>
          </p:spPr>
        </p:pic>
      </p:grpSp>
      <p:grpSp>
        <p:nvGrpSpPr>
          <p:cNvPr id="53" name="Group 52">
            <a:extLst>
              <a:ext uri="{FF2B5EF4-FFF2-40B4-BE49-F238E27FC236}">
                <a16:creationId xmlns:a16="http://schemas.microsoft.com/office/drawing/2014/main" id="{A74D5EB1-0399-4803-AB65-E9E24B5725F5}"/>
              </a:ext>
            </a:extLst>
          </p:cNvPr>
          <p:cNvGrpSpPr/>
          <p:nvPr/>
        </p:nvGrpSpPr>
        <p:grpSpPr>
          <a:xfrm>
            <a:off x="3343056" y="1342439"/>
            <a:ext cx="2343409" cy="4867641"/>
            <a:chOff x="3343056" y="1342439"/>
            <a:chExt cx="2343409" cy="4867641"/>
          </a:xfrm>
        </p:grpSpPr>
        <p:pic>
          <p:nvPicPr>
            <p:cNvPr id="38" name="Graphic 37" descr="Coins with solid fill">
              <a:extLst>
                <a:ext uri="{FF2B5EF4-FFF2-40B4-BE49-F238E27FC236}">
                  <a16:creationId xmlns:a16="http://schemas.microsoft.com/office/drawing/2014/main" id="{573CBCF5-43AF-4868-8FB5-42AD5DA8E8D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018515" y="3480044"/>
              <a:ext cx="434742" cy="434742"/>
            </a:xfrm>
            <a:prstGeom prst="rect">
              <a:avLst/>
            </a:prstGeom>
          </p:spPr>
        </p:pic>
        <p:pic>
          <p:nvPicPr>
            <p:cNvPr id="39" name="Graphic 38" descr="Lightbulb and gear with solid fill">
              <a:extLst>
                <a:ext uri="{FF2B5EF4-FFF2-40B4-BE49-F238E27FC236}">
                  <a16:creationId xmlns:a16="http://schemas.microsoft.com/office/drawing/2014/main" id="{9119F50F-2576-45D7-9410-5D3FBE26F4D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42265" y="1342439"/>
              <a:ext cx="452463" cy="452463"/>
            </a:xfrm>
            <a:prstGeom prst="rect">
              <a:avLst/>
            </a:prstGeom>
          </p:spPr>
        </p:pic>
        <p:pic>
          <p:nvPicPr>
            <p:cNvPr id="40" name="Graphic 39" descr="Cloud Computing with solid fill">
              <a:extLst>
                <a:ext uri="{FF2B5EF4-FFF2-40B4-BE49-F238E27FC236}">
                  <a16:creationId xmlns:a16="http://schemas.microsoft.com/office/drawing/2014/main" id="{24B48226-58C9-4FE5-B324-B18120F3F56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559075" y="3581997"/>
              <a:ext cx="452463" cy="452463"/>
            </a:xfrm>
            <a:prstGeom prst="rect">
              <a:avLst/>
            </a:prstGeom>
          </p:spPr>
        </p:pic>
        <p:pic>
          <p:nvPicPr>
            <p:cNvPr id="41" name="Graphic 40" descr="Cloud Computing with solid fill">
              <a:extLst>
                <a:ext uri="{FF2B5EF4-FFF2-40B4-BE49-F238E27FC236}">
                  <a16:creationId xmlns:a16="http://schemas.microsoft.com/office/drawing/2014/main" id="{BE7149F8-12FD-4BDA-B6E5-53F69458640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343056" y="5757617"/>
              <a:ext cx="452463" cy="452463"/>
            </a:xfrm>
            <a:prstGeom prst="rect">
              <a:avLst/>
            </a:prstGeom>
          </p:spPr>
        </p:pic>
        <p:pic>
          <p:nvPicPr>
            <p:cNvPr id="42" name="Graphic 41" descr="Lightbulb and gear with solid fill">
              <a:extLst>
                <a:ext uri="{FF2B5EF4-FFF2-40B4-BE49-F238E27FC236}">
                  <a16:creationId xmlns:a16="http://schemas.microsoft.com/office/drawing/2014/main" id="{1D03527E-07CB-451A-B8B9-E04FBC0A04E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234002" y="3377956"/>
              <a:ext cx="452463" cy="452463"/>
            </a:xfrm>
            <a:prstGeom prst="rect">
              <a:avLst/>
            </a:prstGeom>
          </p:spPr>
        </p:pic>
      </p:grpSp>
      <p:grpSp>
        <p:nvGrpSpPr>
          <p:cNvPr id="52" name="Group 51">
            <a:extLst>
              <a:ext uri="{FF2B5EF4-FFF2-40B4-BE49-F238E27FC236}">
                <a16:creationId xmlns:a16="http://schemas.microsoft.com/office/drawing/2014/main" id="{95A84731-DE79-41A2-A8AC-D025FEA0B1E9}"/>
              </a:ext>
            </a:extLst>
          </p:cNvPr>
          <p:cNvGrpSpPr/>
          <p:nvPr/>
        </p:nvGrpSpPr>
        <p:grpSpPr>
          <a:xfrm>
            <a:off x="399094" y="742091"/>
            <a:ext cx="3724732" cy="4651181"/>
            <a:chOff x="399094" y="742091"/>
            <a:chExt cx="3724732" cy="4651181"/>
          </a:xfrm>
        </p:grpSpPr>
        <p:pic>
          <p:nvPicPr>
            <p:cNvPr id="33" name="Graphic 32" descr="Factory with solid fill">
              <a:extLst>
                <a:ext uri="{FF2B5EF4-FFF2-40B4-BE49-F238E27FC236}">
                  <a16:creationId xmlns:a16="http://schemas.microsoft.com/office/drawing/2014/main" id="{DFC98004-266A-4F62-83F7-48F41F0EF63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556304" y="4278668"/>
              <a:ext cx="567522" cy="567522"/>
            </a:xfrm>
            <a:prstGeom prst="rect">
              <a:avLst/>
            </a:prstGeom>
          </p:spPr>
        </p:pic>
        <p:pic>
          <p:nvPicPr>
            <p:cNvPr id="34" name="Graphic 33" descr="Factory with solid fill">
              <a:extLst>
                <a:ext uri="{FF2B5EF4-FFF2-40B4-BE49-F238E27FC236}">
                  <a16:creationId xmlns:a16="http://schemas.microsoft.com/office/drawing/2014/main" id="{90EED7B3-3066-4391-BB14-1C22733BC8BE}"/>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99094" y="4825750"/>
              <a:ext cx="567522" cy="567522"/>
            </a:xfrm>
            <a:prstGeom prst="rect">
              <a:avLst/>
            </a:prstGeom>
          </p:spPr>
        </p:pic>
        <p:pic>
          <p:nvPicPr>
            <p:cNvPr id="35" name="Graphic 34" descr="Factory with solid fill">
              <a:extLst>
                <a:ext uri="{FF2B5EF4-FFF2-40B4-BE49-F238E27FC236}">
                  <a16:creationId xmlns:a16="http://schemas.microsoft.com/office/drawing/2014/main" id="{019910EA-5D22-4BEB-91F6-B013EC70270F}"/>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734275" y="742091"/>
              <a:ext cx="567522" cy="567522"/>
            </a:xfrm>
            <a:prstGeom prst="rect">
              <a:avLst/>
            </a:prstGeom>
          </p:spPr>
        </p:pic>
        <p:pic>
          <p:nvPicPr>
            <p:cNvPr id="43" name="Graphic 42" descr="Factory with solid fill">
              <a:extLst>
                <a:ext uri="{FF2B5EF4-FFF2-40B4-BE49-F238E27FC236}">
                  <a16:creationId xmlns:a16="http://schemas.microsoft.com/office/drawing/2014/main" id="{15F75626-0CD1-466D-A981-4DB098F185F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142549" y="2722308"/>
              <a:ext cx="567522" cy="567522"/>
            </a:xfrm>
            <a:prstGeom prst="rect">
              <a:avLst/>
            </a:prstGeom>
          </p:spPr>
        </p:pic>
        <p:pic>
          <p:nvPicPr>
            <p:cNvPr id="44" name="Graphic 43" descr="Factory with solid fill">
              <a:extLst>
                <a:ext uri="{FF2B5EF4-FFF2-40B4-BE49-F238E27FC236}">
                  <a16:creationId xmlns:a16="http://schemas.microsoft.com/office/drawing/2014/main" id="{8915E93B-F585-42DC-99B1-FD53860C2E10}"/>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81062" y="1739768"/>
              <a:ext cx="567522" cy="567522"/>
            </a:xfrm>
            <a:prstGeom prst="rect">
              <a:avLst/>
            </a:prstGeom>
          </p:spPr>
        </p:pic>
      </p:grpSp>
      <p:pic>
        <p:nvPicPr>
          <p:cNvPr id="46" name="Picture 45">
            <a:extLst>
              <a:ext uri="{FF2B5EF4-FFF2-40B4-BE49-F238E27FC236}">
                <a16:creationId xmlns:a16="http://schemas.microsoft.com/office/drawing/2014/main" id="{F90B5038-BDB0-4B0B-A108-C36E40278C67}"/>
              </a:ext>
            </a:extLst>
          </p:cNvPr>
          <p:cNvPicPr>
            <a:picLocks noChangeAspect="1"/>
          </p:cNvPicPr>
          <p:nvPr/>
        </p:nvPicPr>
        <p:blipFill rotWithShape="1">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flipH="1">
            <a:off x="11031336" y="1330337"/>
            <a:ext cx="529665" cy="491931"/>
          </a:xfrm>
          <a:prstGeom prst="rect">
            <a:avLst/>
          </a:prstGeom>
        </p:spPr>
      </p:pic>
      <p:grpSp>
        <p:nvGrpSpPr>
          <p:cNvPr id="51" name="Group 50">
            <a:extLst>
              <a:ext uri="{FF2B5EF4-FFF2-40B4-BE49-F238E27FC236}">
                <a16:creationId xmlns:a16="http://schemas.microsoft.com/office/drawing/2014/main" id="{875351D4-A06B-4FFF-8233-A4E6A0595700}"/>
              </a:ext>
            </a:extLst>
          </p:cNvPr>
          <p:cNvGrpSpPr/>
          <p:nvPr/>
        </p:nvGrpSpPr>
        <p:grpSpPr>
          <a:xfrm>
            <a:off x="2948003" y="2814754"/>
            <a:ext cx="2613095" cy="3728088"/>
            <a:chOff x="2948003" y="2814754"/>
            <a:chExt cx="2613095" cy="3728088"/>
          </a:xfrm>
        </p:grpSpPr>
        <p:pic>
          <p:nvPicPr>
            <p:cNvPr id="47" name="Picture 46">
              <a:extLst>
                <a:ext uri="{FF2B5EF4-FFF2-40B4-BE49-F238E27FC236}">
                  <a16:creationId xmlns:a16="http://schemas.microsoft.com/office/drawing/2014/main" id="{B423B9AD-7198-4424-89E9-9D7FCD1B648E}"/>
                </a:ext>
              </a:extLst>
            </p:cNvPr>
            <p:cNvPicPr>
              <a:picLocks noChangeAspect="1"/>
            </p:cNvPicPr>
            <p:nvPr/>
          </p:nvPicPr>
          <p:blipFill rotWithShape="1">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flipH="1">
              <a:off x="4291520" y="2814754"/>
              <a:ext cx="529665" cy="491931"/>
            </a:xfrm>
            <a:prstGeom prst="rect">
              <a:avLst/>
            </a:prstGeom>
          </p:spPr>
        </p:pic>
        <p:pic>
          <p:nvPicPr>
            <p:cNvPr id="48" name="Picture 47">
              <a:extLst>
                <a:ext uri="{FF2B5EF4-FFF2-40B4-BE49-F238E27FC236}">
                  <a16:creationId xmlns:a16="http://schemas.microsoft.com/office/drawing/2014/main" id="{5172E442-4146-4B59-BFEB-B3D62314FDC6}"/>
                </a:ext>
              </a:extLst>
            </p:cNvPr>
            <p:cNvPicPr>
              <a:picLocks noChangeAspect="1"/>
            </p:cNvPicPr>
            <p:nvPr/>
          </p:nvPicPr>
          <p:blipFill rotWithShape="1">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flipH="1">
              <a:off x="5031433" y="3870993"/>
              <a:ext cx="529665" cy="491931"/>
            </a:xfrm>
            <a:prstGeom prst="rect">
              <a:avLst/>
            </a:prstGeom>
          </p:spPr>
        </p:pic>
        <p:pic>
          <p:nvPicPr>
            <p:cNvPr id="49" name="Picture 48">
              <a:extLst>
                <a:ext uri="{FF2B5EF4-FFF2-40B4-BE49-F238E27FC236}">
                  <a16:creationId xmlns:a16="http://schemas.microsoft.com/office/drawing/2014/main" id="{E7B88EAB-3924-4AE8-8639-57696421EE17}"/>
                </a:ext>
              </a:extLst>
            </p:cNvPr>
            <p:cNvPicPr>
              <a:picLocks noChangeAspect="1"/>
            </p:cNvPicPr>
            <p:nvPr/>
          </p:nvPicPr>
          <p:blipFill rotWithShape="1">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flipH="1">
              <a:off x="2948003" y="6050911"/>
              <a:ext cx="529665" cy="491931"/>
            </a:xfrm>
            <a:prstGeom prst="rect">
              <a:avLst/>
            </a:prstGeom>
          </p:spPr>
        </p:pic>
      </p:grpSp>
    </p:spTree>
    <p:extLst>
      <p:ext uri="{BB962C8B-B14F-4D97-AF65-F5344CB8AC3E}">
        <p14:creationId xmlns:p14="http://schemas.microsoft.com/office/powerpoint/2010/main" val="102420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E3FC-81E7-401E-A8D4-9E0270B5DD2D}"/>
              </a:ext>
            </a:extLst>
          </p:cNvPr>
          <p:cNvSpPr>
            <a:spLocks noGrp="1"/>
          </p:cNvSpPr>
          <p:nvPr>
            <p:ph type="title"/>
          </p:nvPr>
        </p:nvSpPr>
        <p:spPr>
          <a:xfrm>
            <a:off x="677334" y="609600"/>
            <a:ext cx="8596668" cy="1152525"/>
          </a:xfrm>
        </p:spPr>
        <p:txBody>
          <a:bodyPr>
            <a:normAutofit fontScale="90000"/>
          </a:bodyPr>
          <a:lstStyle/>
          <a:p>
            <a:r>
              <a:rPr lang="en-US" dirty="0"/>
              <a:t>Input-output analysis to trace the carbon footprint embedded in manufacturing exports</a:t>
            </a:r>
          </a:p>
        </p:txBody>
      </p:sp>
      <p:sp>
        <p:nvSpPr>
          <p:cNvPr id="3" name="Content Placeholder 2">
            <a:extLst>
              <a:ext uri="{FF2B5EF4-FFF2-40B4-BE49-F238E27FC236}">
                <a16:creationId xmlns:a16="http://schemas.microsoft.com/office/drawing/2014/main" id="{24F10B29-3ED1-49E7-882C-9B3A705AEE5F}"/>
              </a:ext>
            </a:extLst>
          </p:cNvPr>
          <p:cNvSpPr>
            <a:spLocks noGrp="1"/>
          </p:cNvSpPr>
          <p:nvPr>
            <p:ph idx="1"/>
          </p:nvPr>
        </p:nvSpPr>
        <p:spPr>
          <a:xfrm>
            <a:off x="677334" y="1885951"/>
            <a:ext cx="9438216" cy="4155412"/>
          </a:xfrm>
        </p:spPr>
        <p:txBody>
          <a:bodyPr>
            <a:normAutofit/>
          </a:bodyPr>
          <a:lstStyle/>
          <a:p>
            <a:r>
              <a:rPr lang="en-US" sz="2000" dirty="0"/>
              <a:t>Data source: </a:t>
            </a:r>
          </a:p>
          <a:p>
            <a:pPr lvl="1"/>
            <a:r>
              <a:rPr lang="en-US" sz="1800" dirty="0"/>
              <a:t>Chinese Inter-Provincial Input-Output Tables (“IPIO”, 2023, </a:t>
            </a:r>
            <a:r>
              <a:rPr lang="en-US" sz="1800" i="1" dirty="0"/>
              <a:t>Scientific Data</a:t>
            </a:r>
            <a:r>
              <a:rPr lang="en-US" sz="1800" dirty="0"/>
              <a:t>)</a:t>
            </a:r>
          </a:p>
          <a:p>
            <a:pPr lvl="1"/>
            <a:r>
              <a:rPr lang="en-US" sz="1800" dirty="0"/>
              <a:t>Emission by sector/province from the CEADs project.</a:t>
            </a:r>
          </a:p>
          <a:p>
            <a:r>
              <a:rPr lang="en-US" sz="2000" dirty="0"/>
              <a:t>In essence:</a:t>
            </a:r>
          </a:p>
          <a:p>
            <a:pPr lvl="1"/>
            <a:r>
              <a:rPr lang="en-US" sz="1800" dirty="0"/>
              <a:t>I-O Table gives the structure of intermediate inputs: For a certain sector in a province, what kinds of intermediate inputs it uses in its production process? </a:t>
            </a:r>
            <a:br>
              <a:rPr lang="en-US" sz="1800" dirty="0"/>
            </a:br>
            <a:r>
              <a:rPr lang="en-US" sz="1800" dirty="0"/>
              <a:t>And from which (other) provinces does it source these inputs?</a:t>
            </a:r>
          </a:p>
        </p:txBody>
      </p:sp>
    </p:spTree>
    <p:extLst>
      <p:ext uri="{BB962C8B-B14F-4D97-AF65-F5344CB8AC3E}">
        <p14:creationId xmlns:p14="http://schemas.microsoft.com/office/powerpoint/2010/main" val="874798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E744B-A396-4A7D-A371-C9A2EE7C5020}"/>
              </a:ext>
            </a:extLst>
          </p:cNvPr>
          <p:cNvSpPr>
            <a:spLocks noGrp="1"/>
          </p:cNvSpPr>
          <p:nvPr>
            <p:ph type="title"/>
          </p:nvPr>
        </p:nvSpPr>
        <p:spPr>
          <a:xfrm>
            <a:off x="315384" y="138113"/>
            <a:ext cx="8596668" cy="847725"/>
          </a:xfrm>
        </p:spPr>
        <p:txBody>
          <a:bodyPr/>
          <a:lstStyle/>
          <a:p>
            <a:r>
              <a:rPr lang="en-US" dirty="0"/>
              <a:t>Structure of the IPIO Tables</a:t>
            </a:r>
          </a:p>
        </p:txBody>
      </p:sp>
      <p:sp>
        <p:nvSpPr>
          <p:cNvPr id="3" name="Content Placeholder 2">
            <a:extLst>
              <a:ext uri="{FF2B5EF4-FFF2-40B4-BE49-F238E27FC236}">
                <a16:creationId xmlns:a16="http://schemas.microsoft.com/office/drawing/2014/main" id="{506C1CB4-6F54-491C-8ABC-38D91DE09198}"/>
              </a:ext>
            </a:extLst>
          </p:cNvPr>
          <p:cNvSpPr>
            <a:spLocks noGrp="1"/>
          </p:cNvSpPr>
          <p:nvPr>
            <p:ph idx="1"/>
          </p:nvPr>
        </p:nvSpPr>
        <p:spPr>
          <a:xfrm>
            <a:off x="6143626" y="1540538"/>
            <a:ext cx="4648199" cy="4584037"/>
          </a:xfrm>
        </p:spPr>
        <p:txBody>
          <a:bodyPr>
            <a:normAutofit/>
          </a:bodyPr>
          <a:lstStyle/>
          <a:p>
            <a:r>
              <a:rPr lang="en-US" sz="2000" dirty="0"/>
              <a:t>Data available from 1997 to 2017 for every five years. </a:t>
            </a:r>
          </a:p>
          <a:p>
            <a:endParaRPr lang="en-US" sz="2000" dirty="0"/>
          </a:p>
          <a:p>
            <a:r>
              <a:rPr lang="en-US" sz="2000" dirty="0"/>
              <a:t>Major advantage of the IRIO2023: Their raw data is based on micro-level VAT invoice data, identifying individual selling and purchasing firms. Almost a god’s view on market sectors.</a:t>
            </a:r>
          </a:p>
          <a:p>
            <a:endParaRPr lang="en-US" sz="2000" dirty="0"/>
          </a:p>
          <a:p>
            <a:r>
              <a:rPr lang="en-US" sz="2000" dirty="0"/>
              <a:t>Properly trace the structure of intermediate input usage and sourcing across provinces.</a:t>
            </a:r>
          </a:p>
        </p:txBody>
      </p:sp>
      <p:pic>
        <p:nvPicPr>
          <p:cNvPr id="7" name="Picture 6">
            <a:extLst>
              <a:ext uri="{FF2B5EF4-FFF2-40B4-BE49-F238E27FC236}">
                <a16:creationId xmlns:a16="http://schemas.microsoft.com/office/drawing/2014/main" id="{0ADC458D-EBEA-4E43-A8BC-57333516EBA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8348" y="2124076"/>
            <a:ext cx="4788979" cy="4098261"/>
          </a:xfrm>
          <a:prstGeom prst="rect">
            <a:avLst/>
          </a:prstGeom>
          <a:ln>
            <a:noFill/>
          </a:ln>
        </p:spPr>
      </p:pic>
      <p:grpSp>
        <p:nvGrpSpPr>
          <p:cNvPr id="22" name="Group 21">
            <a:extLst>
              <a:ext uri="{FF2B5EF4-FFF2-40B4-BE49-F238E27FC236}">
                <a16:creationId xmlns:a16="http://schemas.microsoft.com/office/drawing/2014/main" id="{A511B5FB-0FC1-42D5-B265-3E1A2569566D}"/>
              </a:ext>
            </a:extLst>
          </p:cNvPr>
          <p:cNvGrpSpPr/>
          <p:nvPr/>
        </p:nvGrpSpPr>
        <p:grpSpPr>
          <a:xfrm>
            <a:off x="200026" y="892971"/>
            <a:ext cx="5943600" cy="5231604"/>
            <a:chOff x="200026" y="892971"/>
            <a:chExt cx="5943600" cy="5231604"/>
          </a:xfrm>
        </p:grpSpPr>
        <p:sp>
          <p:nvSpPr>
            <p:cNvPr id="9" name="Rectangle 8">
              <a:extLst>
                <a:ext uri="{FF2B5EF4-FFF2-40B4-BE49-F238E27FC236}">
                  <a16:creationId xmlns:a16="http://schemas.microsoft.com/office/drawing/2014/main" id="{FF40573C-12CC-45CA-9E09-A40C342EFF01}"/>
                </a:ext>
              </a:extLst>
            </p:cNvPr>
            <p:cNvSpPr/>
            <p:nvPr/>
          </p:nvSpPr>
          <p:spPr>
            <a:xfrm>
              <a:off x="1634449" y="2676525"/>
              <a:ext cx="466725" cy="3448050"/>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A9AFD3CD-3587-4798-AFBE-2413F5E41911}"/>
                </a:ext>
              </a:extLst>
            </p:cNvPr>
            <p:cNvCxnSpPr>
              <a:cxnSpLocks/>
            </p:cNvCxnSpPr>
            <p:nvPr/>
          </p:nvCxnSpPr>
          <p:spPr>
            <a:xfrm flipV="1">
              <a:off x="1853524" y="1898484"/>
              <a:ext cx="0" cy="730417"/>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8E745DB-4ABD-45BA-9BDA-B2B01935BAA3}"/>
                </a:ext>
              </a:extLst>
            </p:cNvPr>
            <p:cNvSpPr txBox="1"/>
            <p:nvPr/>
          </p:nvSpPr>
          <p:spPr>
            <a:xfrm>
              <a:off x="200026" y="892971"/>
              <a:ext cx="5943600" cy="1015663"/>
            </a:xfrm>
            <a:prstGeom prst="rect">
              <a:avLst/>
            </a:prstGeom>
            <a:noFill/>
          </p:spPr>
          <p:txBody>
            <a:bodyPr wrap="square" rtlCol="0">
              <a:spAutoFit/>
            </a:bodyPr>
            <a:lstStyle/>
            <a:p>
              <a:r>
                <a:rPr lang="en-US" sz="2000" dirty="0">
                  <a:solidFill>
                    <a:srgbClr val="0070C0"/>
                  </a:solidFill>
                </a:rPr>
                <a:t>In order to produce ¥1 gross output in Region 1, Sector 1, how much intermediate inputs from different sectors in different regions are needed?</a:t>
              </a:r>
            </a:p>
          </p:txBody>
        </p:sp>
      </p:grpSp>
      <p:grpSp>
        <p:nvGrpSpPr>
          <p:cNvPr id="21" name="Group 20">
            <a:extLst>
              <a:ext uri="{FF2B5EF4-FFF2-40B4-BE49-F238E27FC236}">
                <a16:creationId xmlns:a16="http://schemas.microsoft.com/office/drawing/2014/main" id="{F6514F5F-CA81-4F99-9D25-FF55BE245B52}"/>
              </a:ext>
            </a:extLst>
          </p:cNvPr>
          <p:cNvGrpSpPr/>
          <p:nvPr/>
        </p:nvGrpSpPr>
        <p:grpSpPr>
          <a:xfrm>
            <a:off x="1051368" y="4886324"/>
            <a:ext cx="5943600" cy="1993761"/>
            <a:chOff x="1051368" y="4886324"/>
            <a:chExt cx="5943600" cy="1993761"/>
          </a:xfrm>
        </p:grpSpPr>
        <p:sp>
          <p:nvSpPr>
            <p:cNvPr id="15" name="Rectangle 14">
              <a:extLst>
                <a:ext uri="{FF2B5EF4-FFF2-40B4-BE49-F238E27FC236}">
                  <a16:creationId xmlns:a16="http://schemas.microsoft.com/office/drawing/2014/main" id="{9A3F9833-8536-40C5-BC93-CB483A8F5DA0}"/>
                </a:ext>
              </a:extLst>
            </p:cNvPr>
            <p:cNvSpPr/>
            <p:nvPr/>
          </p:nvSpPr>
          <p:spPr>
            <a:xfrm>
              <a:off x="2639474" y="4886324"/>
              <a:ext cx="466725" cy="5048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0CB9419E-B18A-47E0-A247-D4A0B0DD8E81}"/>
                </a:ext>
              </a:extLst>
            </p:cNvPr>
            <p:cNvCxnSpPr>
              <a:cxnSpLocks/>
            </p:cNvCxnSpPr>
            <p:nvPr/>
          </p:nvCxnSpPr>
          <p:spPr>
            <a:xfrm>
              <a:off x="2872836" y="5393528"/>
              <a:ext cx="0" cy="8764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FFF4741-41E8-4073-83E1-C85489DC4264}"/>
                </a:ext>
              </a:extLst>
            </p:cNvPr>
            <p:cNvSpPr txBox="1"/>
            <p:nvPr/>
          </p:nvSpPr>
          <p:spPr>
            <a:xfrm>
              <a:off x="1051368" y="6172199"/>
              <a:ext cx="5943600" cy="707886"/>
            </a:xfrm>
            <a:prstGeom prst="rect">
              <a:avLst/>
            </a:prstGeom>
            <a:noFill/>
          </p:spPr>
          <p:txBody>
            <a:bodyPr wrap="square" rtlCol="0">
              <a:spAutoFit/>
            </a:bodyPr>
            <a:lstStyle/>
            <a:p>
              <a:r>
                <a:rPr lang="en-US" sz="2000" dirty="0">
                  <a:solidFill>
                    <a:srgbClr val="FF0000"/>
                  </a:solidFill>
                </a:rPr>
                <a:t>Inputs from Region 31, Sector 1, </a:t>
              </a:r>
              <a:br>
                <a:rPr lang="en-US" sz="2000" dirty="0">
                  <a:solidFill>
                    <a:srgbClr val="FF0000"/>
                  </a:solidFill>
                </a:rPr>
              </a:br>
              <a:r>
                <a:rPr lang="en-US" sz="2000" dirty="0">
                  <a:solidFill>
                    <a:srgbClr val="FF0000"/>
                  </a:solidFill>
                </a:rPr>
                <a:t>used by Region 1, Sector 42.</a:t>
              </a:r>
            </a:p>
          </p:txBody>
        </p:sp>
      </p:grpSp>
    </p:spTree>
    <p:extLst>
      <p:ext uri="{BB962C8B-B14F-4D97-AF65-F5344CB8AC3E}">
        <p14:creationId xmlns:p14="http://schemas.microsoft.com/office/powerpoint/2010/main" val="2246060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384</TotalTime>
  <Words>1885</Words>
  <Application>Microsoft Office PowerPoint</Application>
  <PresentationFormat>Widescreen</PresentationFormat>
  <Paragraphs>479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Trebuchet MS</vt:lpstr>
      <vt:lpstr>Wingdings 3</vt:lpstr>
      <vt:lpstr>Facet</vt:lpstr>
      <vt:lpstr>Changes in the Carbon Footprint of Chinese Manufacturing Exports:</vt:lpstr>
      <vt:lpstr>What’s special in China?</vt:lpstr>
      <vt:lpstr>What often seen in the media…</vt:lpstr>
      <vt:lpstr>Total CO2 v.s. GDP and Export (1990=1.0, log scale)</vt:lpstr>
      <vt:lpstr>This paper…</vt:lpstr>
      <vt:lpstr>Tracing CO2 in China’s export</vt:lpstr>
      <vt:lpstr>PowerPoint Presentation</vt:lpstr>
      <vt:lpstr>Input-output analysis to trace the carbon footprint embedded in manufacturing exports</vt:lpstr>
      <vt:lpstr>Structure of the IPIO Tables</vt:lpstr>
      <vt:lpstr>Input-output analysis to trace the carbon footprint embedded in manufacturing exports</vt:lpstr>
      <vt:lpstr>Structural Decomposition Analysis (SDA)</vt:lpstr>
      <vt:lpstr>Outcome</vt:lpstr>
      <vt:lpstr>PowerPoint Presentation</vt:lpstr>
      <vt:lpstr>Product level evidences</vt:lpstr>
      <vt:lpstr>PowerPoint Presentation</vt:lpstr>
      <vt:lpstr>Provincial decomposition and link to domestic sourcing</vt:lpstr>
      <vt:lpstr>Provincial decomposition and link to domestic sourcing</vt:lpstr>
      <vt:lpstr>Further research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in the Carbon Footprint of Chinese Manufacturing Exports:</dc:title>
  <dc:creator>X. Ye</dc:creator>
  <cp:lastModifiedBy>X. Ye</cp:lastModifiedBy>
  <cp:revision>42</cp:revision>
  <dcterms:created xsi:type="dcterms:W3CDTF">2025-11-26T14:11:28Z</dcterms:created>
  <dcterms:modified xsi:type="dcterms:W3CDTF">2025-11-26T23:02:03Z</dcterms:modified>
</cp:coreProperties>
</file>