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341" r:id="rId2"/>
    <p:sldId id="342" r:id="rId3"/>
    <p:sldId id="343" r:id="rId4"/>
    <p:sldId id="360" r:id="rId5"/>
    <p:sldId id="361" r:id="rId6"/>
    <p:sldId id="362" r:id="rId7"/>
    <p:sldId id="344" r:id="rId8"/>
    <p:sldId id="345" r:id="rId9"/>
    <p:sldId id="346" r:id="rId10"/>
    <p:sldId id="347" r:id="rId11"/>
    <p:sldId id="349" r:id="rId12"/>
    <p:sldId id="348" r:id="rId13"/>
    <p:sldId id="351" r:id="rId14"/>
    <p:sldId id="352" r:id="rId15"/>
    <p:sldId id="355" r:id="rId16"/>
    <p:sldId id="356" r:id="rId17"/>
    <p:sldId id="357" r:id="rId18"/>
    <p:sldId id="358" r:id="rId19"/>
    <p:sldId id="359" r:id="rId20"/>
    <p:sldId id="365" r:id="rId21"/>
    <p:sldId id="364" r:id="rId22"/>
    <p:sldId id="363" r:id="rId2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FF"/>
    <a:srgbClr val="009900"/>
    <a:srgbClr val="008000"/>
    <a:srgbClr val="4472C4"/>
    <a:srgbClr val="7C9CD6"/>
    <a:srgbClr val="A38F8A"/>
    <a:srgbClr val="33CC33"/>
    <a:srgbClr val="00FF50"/>
    <a:srgbClr val="00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660"/>
  </p:normalViewPr>
  <p:slideViewPr>
    <p:cSldViewPr snapToGrid="0">
      <p:cViewPr varScale="1">
        <p:scale>
          <a:sx n="108" d="100"/>
          <a:sy n="108" d="100"/>
        </p:scale>
        <p:origin x="1758"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4" d="100"/>
          <a:sy n="74" d="100"/>
        </p:scale>
        <p:origin x="2172"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EEC1A1-D121-4E89-85EB-A6F2E7A86827}" type="datetimeFigureOut">
              <a:rPr lang="en-US" smtClean="0"/>
              <a:t>10/13/2025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869B1F2-1473-46E0-A419-6D123153A9B8}" type="slidenum">
              <a:rPr lang="en-US" smtClean="0"/>
              <a:t>‹#›</a:t>
            </a:fld>
            <a:endParaRPr lang="en-US"/>
          </a:p>
        </p:txBody>
      </p:sp>
    </p:spTree>
    <p:extLst>
      <p:ext uri="{BB962C8B-B14F-4D97-AF65-F5344CB8AC3E}">
        <p14:creationId xmlns:p14="http://schemas.microsoft.com/office/powerpoint/2010/main" val="631099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091B80-8B9B-43E2-AFA5-01EEC6478AD0}" type="datetimeFigureOut">
              <a:rPr lang="zh-CN" altLang="en-US" smtClean="0"/>
              <a:t>2025/10/13</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03B93A-5B58-4F8E-B3BF-F86C7C4F58B8}" type="slidenum">
              <a:rPr lang="zh-CN" altLang="en-US" smtClean="0"/>
              <a:t>‹#›</a:t>
            </a:fld>
            <a:endParaRPr lang="zh-CN" altLang="en-US"/>
          </a:p>
        </p:txBody>
      </p:sp>
    </p:spTree>
    <p:extLst>
      <p:ext uri="{BB962C8B-B14F-4D97-AF65-F5344CB8AC3E}">
        <p14:creationId xmlns:p14="http://schemas.microsoft.com/office/powerpoint/2010/main" val="1949889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03B93A-5B58-4F8E-B3BF-F86C7C4F58B8}" type="slidenum">
              <a:rPr lang="zh-CN" altLang="en-US" smtClean="0"/>
              <a:t>2</a:t>
            </a:fld>
            <a:endParaRPr lang="zh-CN" altLang="en-US"/>
          </a:p>
        </p:txBody>
      </p:sp>
    </p:spTree>
    <p:extLst>
      <p:ext uri="{BB962C8B-B14F-4D97-AF65-F5344CB8AC3E}">
        <p14:creationId xmlns:p14="http://schemas.microsoft.com/office/powerpoint/2010/main" val="299621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94EB96-BD71-4F15-9BF4-CB458FA77F20}"/>
              </a:ext>
            </a:extLst>
          </p:cNvPr>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id="{B1185D52-61B4-4393-9344-E7605357A2AF}"/>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55F3CC1-2FB4-406F-95C1-565F0A476525}"/>
              </a:ext>
            </a:extLst>
          </p:cNvPr>
          <p:cNvSpPr>
            <a:spLocks noGrp="1"/>
          </p:cNvSpPr>
          <p:nvPr>
            <p:ph type="dt" sz="half" idx="10"/>
          </p:nvPr>
        </p:nvSpPr>
        <p:spPr>
          <a:xfrm>
            <a:off x="628650" y="6356351"/>
            <a:ext cx="2057400" cy="365125"/>
          </a:xfrm>
          <a:prstGeom prst="rect">
            <a:avLst/>
          </a:prstGeom>
        </p:spPr>
        <p:txBody>
          <a:bodyPr/>
          <a:lstStyle/>
          <a:p>
            <a:endParaRPr lang="zh-CN" altLang="en-US"/>
          </a:p>
        </p:txBody>
      </p:sp>
      <p:sp>
        <p:nvSpPr>
          <p:cNvPr id="5" name="页脚占位符 4">
            <a:extLst>
              <a:ext uri="{FF2B5EF4-FFF2-40B4-BE49-F238E27FC236}">
                <a16:creationId xmlns:a16="http://schemas.microsoft.com/office/drawing/2014/main" id="{54C70428-8B0E-477D-A3D2-D61761EFA8F1}"/>
              </a:ext>
            </a:extLst>
          </p:cNvPr>
          <p:cNvSpPr>
            <a:spLocks noGrp="1"/>
          </p:cNvSpPr>
          <p:nvPr>
            <p:ph type="ftr" sz="quarter" idx="11"/>
          </p:nvPr>
        </p:nvSpPr>
        <p:spPr/>
        <p:txBody>
          <a:bodyPr/>
          <a:lstStyle/>
          <a:p>
            <a:r>
              <a:rPr lang="en-US" altLang="zh-CN" dirty="0"/>
              <a:t>Globalization: Topics &amp; Methods. Lecture 1: Migration and the Labor Markets</a:t>
            </a:r>
            <a:endParaRPr lang="zh-CN" altLang="en-US"/>
          </a:p>
        </p:txBody>
      </p:sp>
      <p:sp>
        <p:nvSpPr>
          <p:cNvPr id="6" name="灯片编号占位符 5">
            <a:extLst>
              <a:ext uri="{FF2B5EF4-FFF2-40B4-BE49-F238E27FC236}">
                <a16:creationId xmlns:a16="http://schemas.microsoft.com/office/drawing/2014/main" id="{87CED88E-3B5C-403D-8AC2-C6CE61F12BB9}"/>
              </a:ext>
            </a:extLst>
          </p:cNvPr>
          <p:cNvSpPr>
            <a:spLocks noGrp="1"/>
          </p:cNvSpPr>
          <p:nvPr>
            <p:ph type="sldNum" sz="quarter" idx="12"/>
          </p:nvPr>
        </p:nvSpPr>
        <p:spPr/>
        <p:txBody>
          <a:bodyPr/>
          <a:lstStyle/>
          <a:p>
            <a:fld id="{374D9BB2-CFE5-4495-A55B-45F8DE8A42AC}" type="slidenum">
              <a:rPr lang="zh-CN" altLang="en-US" smtClean="0"/>
              <a:t>‹#›</a:t>
            </a:fld>
            <a:endParaRPr lang="zh-CN" altLang="en-US"/>
          </a:p>
        </p:txBody>
      </p:sp>
    </p:spTree>
    <p:extLst>
      <p:ext uri="{BB962C8B-B14F-4D97-AF65-F5344CB8AC3E}">
        <p14:creationId xmlns:p14="http://schemas.microsoft.com/office/powerpoint/2010/main" val="12353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D08587-D9A7-4EDD-AEE2-7BD311642212}"/>
              </a:ext>
            </a:extLst>
          </p:cNvPr>
          <p:cNvSpPr>
            <a:spLocks noGrp="1"/>
          </p:cNvSpPr>
          <p:nvPr>
            <p:ph type="title"/>
          </p:nvPr>
        </p:nvSpPr>
        <p:spPr>
          <a:xfrm>
            <a:off x="628650" y="365126"/>
            <a:ext cx="7886700" cy="766871"/>
          </a:xfrm>
        </p:spPr>
        <p:txBody>
          <a:bodyPr/>
          <a:lstStyle>
            <a:lvl1pPr>
              <a:defRPr>
                <a:latin typeface="Calibri Light" panose="020F0302020204030204" pitchFamily="34" charset="0"/>
                <a:cs typeface="Calibri" panose="020F0502020204030204" pitchFamily="34" charset="0"/>
              </a:defRPr>
            </a:lvl1pPr>
          </a:lstStyle>
          <a:p>
            <a:r>
              <a:rPr lang="zh-CN" altLang="en-US" dirty="0"/>
              <a:t>单击此处编辑母版标题样式</a:t>
            </a:r>
          </a:p>
        </p:txBody>
      </p:sp>
      <p:sp>
        <p:nvSpPr>
          <p:cNvPr id="3" name="内容占位符 2">
            <a:extLst>
              <a:ext uri="{FF2B5EF4-FFF2-40B4-BE49-F238E27FC236}">
                <a16:creationId xmlns:a16="http://schemas.microsoft.com/office/drawing/2014/main" id="{C09A2F78-EA4E-4E79-BA61-53166F7C2DA9}"/>
              </a:ext>
            </a:extLst>
          </p:cNvPr>
          <p:cNvSpPr>
            <a:spLocks noGrp="1"/>
          </p:cNvSpPr>
          <p:nvPr>
            <p:ph idx="1"/>
          </p:nvPr>
        </p:nvSpPr>
        <p:spPr>
          <a:xfrm>
            <a:off x="628650" y="1282890"/>
            <a:ext cx="7886700" cy="4894073"/>
          </a:xfrm>
        </p:spPr>
        <p:txBody>
          <a:bodyPr>
            <a:normAutofit/>
          </a:bodyPr>
          <a:lstStyle>
            <a:lvl1pPr>
              <a:spcBef>
                <a:spcPts val="1200"/>
              </a:spcBef>
              <a:defRPr sz="2200">
                <a:latin typeface="Calibri Light" panose="020F0302020204030204" pitchFamily="34" charset="0"/>
                <a:cs typeface="Calibri" panose="020F0502020204030204" pitchFamily="34" charset="0"/>
              </a:defRPr>
            </a:lvl1pPr>
            <a:lvl2pPr>
              <a:spcBef>
                <a:spcPts val="800"/>
              </a:spcBef>
              <a:defRPr sz="2000">
                <a:latin typeface="Calibri Light" panose="020F0302020204030204" pitchFamily="34" charset="0"/>
                <a:cs typeface="Calibri" panose="020F0502020204030204" pitchFamily="34" charset="0"/>
              </a:defRPr>
            </a:lvl2pPr>
            <a:lvl3pPr>
              <a:defRPr sz="1600">
                <a:latin typeface="Calibri Light" panose="020F0302020204030204" pitchFamily="34" charset="0"/>
                <a:cs typeface="Calibri" panose="020F0502020204030204" pitchFamily="34" charset="0"/>
              </a:defRPr>
            </a:lvl3pPr>
            <a:lvl4pPr>
              <a:defRPr sz="1400">
                <a:latin typeface="Calibri Light" panose="020F0302020204030204" pitchFamily="34" charset="0"/>
                <a:cs typeface="Calibri" panose="020F0502020204030204" pitchFamily="34" charset="0"/>
              </a:defRPr>
            </a:lvl4pPr>
            <a:lvl5pPr>
              <a:defRPr sz="1400">
                <a:latin typeface="Calibri Light" panose="020F0302020204030204" pitchFamily="34" charset="0"/>
                <a:cs typeface="Calibri" panose="020F0502020204030204" pitchFamily="34" charset="0"/>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灯片编号占位符 5">
            <a:extLst>
              <a:ext uri="{FF2B5EF4-FFF2-40B4-BE49-F238E27FC236}">
                <a16:creationId xmlns:a16="http://schemas.microsoft.com/office/drawing/2014/main" id="{3DFDBF78-42C3-4B00-98EB-7083147C6384}"/>
              </a:ext>
            </a:extLst>
          </p:cNvPr>
          <p:cNvSpPr>
            <a:spLocks noGrp="1"/>
          </p:cNvSpPr>
          <p:nvPr>
            <p:ph type="sldNum" sz="quarter" idx="12"/>
          </p:nvPr>
        </p:nvSpPr>
        <p:spPr>
          <a:xfrm>
            <a:off x="4542817" y="6483348"/>
            <a:ext cx="4486883" cy="365125"/>
          </a:xfrm>
        </p:spPr>
        <p:txBody>
          <a:bodyPr/>
          <a:lstStyle>
            <a:lvl1pPr>
              <a:defRPr sz="1100">
                <a:solidFill>
                  <a:schemeClr val="bg1">
                    <a:lumMod val="65000"/>
                  </a:schemeClr>
                </a:solidFill>
                <a:latin typeface="Calibri" panose="020F0502020204030204" pitchFamily="34" charset="0"/>
                <a:cs typeface="Calibri" panose="020F0502020204030204" pitchFamily="34" charset="0"/>
              </a:defRPr>
            </a:lvl1pPr>
          </a:lstStyle>
          <a:p>
            <a:r>
              <a:rPr lang="en-US" altLang="zh-CN" dirty="0"/>
              <a:t>Empirical research project for BSc. IB –   Tutorial Week 6                    </a:t>
            </a:r>
            <a:fld id="{374D9BB2-CFE5-4495-A55B-45F8DE8A42AC}" type="slidenum">
              <a:rPr lang="zh-CN" altLang="en-US" smtClean="0"/>
              <a:pPr/>
              <a:t>‹#›</a:t>
            </a:fld>
            <a:endParaRPr lang="zh-CN" altLang="en-US" dirty="0"/>
          </a:p>
        </p:txBody>
      </p:sp>
      <p:sp>
        <p:nvSpPr>
          <p:cNvPr id="4" name="文本框 3">
            <a:extLst>
              <a:ext uri="{FF2B5EF4-FFF2-40B4-BE49-F238E27FC236}">
                <a16:creationId xmlns:a16="http://schemas.microsoft.com/office/drawing/2014/main" id="{36883B3E-A7AC-494D-B54C-21C0C4CCB2AE}"/>
              </a:ext>
            </a:extLst>
          </p:cNvPr>
          <p:cNvSpPr txBox="1"/>
          <p:nvPr userDrawn="1"/>
        </p:nvSpPr>
        <p:spPr>
          <a:xfrm>
            <a:off x="7882575" y="43545"/>
            <a:ext cx="1387475" cy="307777"/>
          </a:xfrm>
          <a:prstGeom prst="rect">
            <a:avLst/>
          </a:prstGeom>
          <a:noFill/>
        </p:spPr>
        <p:txBody>
          <a:bodyPr wrap="square" rtlCol="0">
            <a:spAutoFit/>
          </a:bodyPr>
          <a:lstStyle/>
          <a:p>
            <a:r>
              <a:rPr lang="en-US" altLang="zh-CN" sz="1400" i="1" baseline="0" dirty="0">
                <a:solidFill>
                  <a:srgbClr val="FF7C80"/>
                </a:solidFill>
              </a:rPr>
              <a:t>Y</a:t>
            </a:r>
            <a:r>
              <a:rPr lang="en-US" altLang="zh-CN" sz="1400" i="1" baseline="0" dirty="0">
                <a:solidFill>
                  <a:srgbClr val="33CC33"/>
                </a:solidFill>
              </a:rPr>
              <a:t>E</a:t>
            </a:r>
            <a:r>
              <a:rPr lang="en-US" altLang="zh-CN" sz="1400" i="1" baseline="0" dirty="0">
                <a:solidFill>
                  <a:srgbClr val="6699FF"/>
                </a:solidFill>
              </a:rPr>
              <a:t>conomist.nl</a:t>
            </a:r>
            <a:endParaRPr lang="zh-CN" altLang="en-US" sz="1400" i="1" baseline="0" dirty="0">
              <a:solidFill>
                <a:srgbClr val="6699FF"/>
              </a:solidFill>
            </a:endParaRPr>
          </a:p>
        </p:txBody>
      </p:sp>
    </p:spTree>
    <p:extLst>
      <p:ext uri="{BB962C8B-B14F-4D97-AF65-F5344CB8AC3E}">
        <p14:creationId xmlns:p14="http://schemas.microsoft.com/office/powerpoint/2010/main" val="1786064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826923D-152E-4D96-B7A4-6DD22658078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23F3C02-3CA9-4F03-A099-9365C13121A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D8FAF62-989D-4C94-B6F3-70CC94F6C6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3EB6F7DD-57B9-4D08-BFE8-15700778F9C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ltLang="zh-CN" dirty="0"/>
              <a:t>Globalization: Topics &amp; Methods. Lecture 1: Migration and the Labor Markets</a:t>
            </a:r>
            <a:endParaRPr lang="zh-CN" altLang="en-US" dirty="0"/>
          </a:p>
        </p:txBody>
      </p:sp>
      <p:sp>
        <p:nvSpPr>
          <p:cNvPr id="6" name="灯片编号占位符 5">
            <a:extLst>
              <a:ext uri="{FF2B5EF4-FFF2-40B4-BE49-F238E27FC236}">
                <a16:creationId xmlns:a16="http://schemas.microsoft.com/office/drawing/2014/main" id="{45F03410-0B76-4D43-BC20-1CA354BA25C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4D9BB2-CFE5-4495-A55B-45F8DE8A42AC}" type="slidenum">
              <a:rPr lang="zh-CN" altLang="en-US" smtClean="0"/>
              <a:t>‹#›</a:t>
            </a:fld>
            <a:endParaRPr lang="zh-CN" altLang="en-US"/>
          </a:p>
        </p:txBody>
      </p:sp>
    </p:spTree>
    <p:extLst>
      <p:ext uri="{BB962C8B-B14F-4D97-AF65-F5344CB8AC3E}">
        <p14:creationId xmlns:p14="http://schemas.microsoft.com/office/powerpoint/2010/main" val="297991219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latin typeface="Calibri Light" panose="020F0302020204030204" pitchFamily="34" charset="0"/>
              </a:rPr>
              <a:t>Empirical Research Projects (for Intl. Business)</a:t>
            </a:r>
          </a:p>
        </p:txBody>
      </p:sp>
      <p:sp>
        <p:nvSpPr>
          <p:cNvPr id="6" name="Subtitle 5"/>
          <p:cNvSpPr>
            <a:spLocks noGrp="1"/>
          </p:cNvSpPr>
          <p:nvPr>
            <p:ph type="subTitle" idx="1"/>
          </p:nvPr>
        </p:nvSpPr>
        <p:spPr>
          <a:xfrm>
            <a:off x="576695" y="5115358"/>
            <a:ext cx="7938655" cy="1423555"/>
          </a:xfrm>
        </p:spPr>
        <p:txBody>
          <a:bodyPr>
            <a:noAutofit/>
          </a:bodyPr>
          <a:lstStyle/>
          <a:p>
            <a:pPr algn="l"/>
            <a:r>
              <a:rPr lang="en-US" sz="2000" dirty="0">
                <a:latin typeface="Times New Roman" panose="02020603050405020304" pitchFamily="18" charset="0"/>
                <a:cs typeface="Times New Roman" panose="02020603050405020304" pitchFamily="18" charset="0"/>
              </a:rPr>
              <a:t>Questions based on: </a:t>
            </a:r>
            <a:r>
              <a:rPr lang="en-US" sz="2000" i="1" dirty="0">
                <a:latin typeface="Times New Roman" panose="02020603050405020304" pitchFamily="18" charset="0"/>
                <a:cs typeface="Times New Roman" panose="02020603050405020304" pitchFamily="18" charset="0"/>
              </a:rPr>
              <a:t>Rhee &amp; Cheng (2002) Foreign Market Uncertainty and Incremental International Expansion: The Moderating Effect of Firm, Industry, and Host Country Factors. MIR: Management International Review. Vol. 42(4), pp. 419-439.</a:t>
            </a:r>
          </a:p>
        </p:txBody>
      </p:sp>
      <p:sp>
        <p:nvSpPr>
          <p:cNvPr id="4" name="Slide Number Placeholder 3"/>
          <p:cNvSpPr>
            <a:spLocks noGrp="1"/>
          </p:cNvSpPr>
          <p:nvPr>
            <p:ph type="sldNum" sz="quarter" idx="12"/>
          </p:nvPr>
        </p:nvSpPr>
        <p:spPr/>
        <p:txBody>
          <a:bodyPr/>
          <a:lstStyle/>
          <a:p>
            <a:fld id="{9C8DCC29-8DA8-4921-958F-22822FFD161B}" type="slidenum">
              <a:rPr lang="en-US" smtClean="0"/>
              <a:pPr/>
              <a:t>1</a:t>
            </a:fld>
            <a:endParaRPr lang="en-US" dirty="0"/>
          </a:p>
        </p:txBody>
      </p:sp>
      <p:sp>
        <p:nvSpPr>
          <p:cNvPr id="7" name="Rectangle 6"/>
          <p:cNvSpPr/>
          <p:nvPr/>
        </p:nvSpPr>
        <p:spPr>
          <a:xfrm>
            <a:off x="3354935" y="3789440"/>
            <a:ext cx="2434128" cy="523220"/>
          </a:xfrm>
          <a:prstGeom prst="rect">
            <a:avLst/>
          </a:prstGeom>
        </p:spPr>
        <p:txBody>
          <a:bodyPr wrap="none">
            <a:spAutoFit/>
          </a:bodyPr>
          <a:lstStyle/>
          <a:p>
            <a:r>
              <a:rPr lang="en-US" sz="2800" dirty="0">
                <a:latin typeface="Calibri Light" panose="020F0302020204030204" pitchFamily="34" charset="0"/>
                <a:cs typeface="Courier New" panose="02070309020205020404" pitchFamily="49" charset="0"/>
              </a:rPr>
              <a:t>Tutorial Week 5</a:t>
            </a:r>
          </a:p>
        </p:txBody>
      </p:sp>
    </p:spTree>
    <p:extLst>
      <p:ext uri="{BB962C8B-B14F-4D97-AF65-F5344CB8AC3E}">
        <p14:creationId xmlns:p14="http://schemas.microsoft.com/office/powerpoint/2010/main" val="4265005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4. Have a look at Table 2.</a:t>
            </a:r>
          </a:p>
        </p:txBody>
      </p:sp>
      <p:sp>
        <p:nvSpPr>
          <p:cNvPr id="3" name="Content Placeholder 2"/>
          <p:cNvSpPr>
            <a:spLocks noGrp="1"/>
          </p:cNvSpPr>
          <p:nvPr>
            <p:ph idx="1"/>
          </p:nvPr>
        </p:nvSpPr>
        <p:spPr/>
        <p:txBody>
          <a:bodyPr/>
          <a:lstStyle/>
          <a:p>
            <a:r>
              <a:rPr lang="en-US" dirty="0"/>
              <a:t>Why have the authors analyzed two different specifications of the same model?</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10</a:t>
            </a:fld>
            <a:endParaRPr lang="zh-CN" altLang="en-US" dirty="0"/>
          </a:p>
        </p:txBody>
      </p:sp>
      <p:pic>
        <p:nvPicPr>
          <p:cNvPr id="5" name="Picture 4"/>
          <p:cNvPicPr>
            <a:picLocks noChangeAspect="1"/>
          </p:cNvPicPr>
          <p:nvPr/>
        </p:nvPicPr>
        <p:blipFill rotWithShape="1">
          <a:blip r:embed="rId2"/>
          <a:srcRect r="962"/>
          <a:stretch/>
        </p:blipFill>
        <p:spPr>
          <a:xfrm>
            <a:off x="1240781" y="1914524"/>
            <a:ext cx="5194371" cy="3543301"/>
          </a:xfrm>
          <a:prstGeom prst="rect">
            <a:avLst/>
          </a:prstGeom>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r="45072" b="25180"/>
          <a:stretch/>
        </p:blipFill>
        <p:spPr>
          <a:xfrm>
            <a:off x="2284126" y="3219451"/>
            <a:ext cx="5196088" cy="2000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2" name="Group 11"/>
          <p:cNvGrpSpPr/>
          <p:nvPr/>
        </p:nvGrpSpPr>
        <p:grpSpPr>
          <a:xfrm>
            <a:off x="2284126" y="4162425"/>
            <a:ext cx="5261046" cy="390525"/>
            <a:chOff x="2284126" y="4162425"/>
            <a:chExt cx="5261046" cy="390525"/>
          </a:xfrm>
        </p:grpSpPr>
        <p:sp>
          <p:nvSpPr>
            <p:cNvPr id="7" name="Oval 6"/>
            <p:cNvSpPr/>
            <p:nvPr/>
          </p:nvSpPr>
          <p:spPr>
            <a:xfrm>
              <a:off x="6775163" y="4219575"/>
              <a:ext cx="770009" cy="33337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4126" y="4162425"/>
              <a:ext cx="1668749"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p:cNvSpPr/>
          <p:nvPr/>
        </p:nvSpPr>
        <p:spPr>
          <a:xfrm>
            <a:off x="628650" y="5683129"/>
            <a:ext cx="7886700" cy="800219"/>
          </a:xfrm>
          <a:prstGeom prst="rect">
            <a:avLst/>
          </a:prstGeom>
        </p:spPr>
        <p:txBody>
          <a:bodyPr wrap="square">
            <a:spAutoFit/>
          </a:bodyPr>
          <a:lstStyle/>
          <a:p>
            <a:pPr>
              <a:lnSpc>
                <a:spcPct val="115000"/>
              </a:lnSpc>
              <a:spcAft>
                <a:spcPts val="1000"/>
              </a:spcAft>
            </a:pPr>
            <a:r>
              <a:rPr lang="en-US" sz="2000" dirty="0">
                <a:latin typeface="Calibri Light" panose="020F0302020204030204" pitchFamily="34" charset="0"/>
                <a:ea typeface="Calibri" panose="020F0502020204030204" pitchFamily="34" charset="0"/>
                <a:cs typeface="Calibri Light" panose="020F0302020204030204" pitchFamily="34" charset="0"/>
              </a:rPr>
              <a:t>To avoid </a:t>
            </a:r>
            <a:r>
              <a:rPr lang="en-US" sz="2000" dirty="0" err="1">
                <a:latin typeface="Calibri Light" panose="020F0302020204030204" pitchFamily="34" charset="0"/>
                <a:ea typeface="Calibri" panose="020F0502020204030204" pitchFamily="34" charset="0"/>
                <a:cs typeface="Calibri Light" panose="020F0302020204030204" pitchFamily="34" charset="0"/>
              </a:rPr>
              <a:t>multicollinearity</a:t>
            </a:r>
            <a:r>
              <a:rPr lang="en-US" sz="2000" dirty="0">
                <a:latin typeface="Calibri Light" panose="020F0302020204030204" pitchFamily="34" charset="0"/>
                <a:ea typeface="Calibri" panose="020F0502020204030204" pitchFamily="34" charset="0"/>
                <a:cs typeface="Calibri Light" panose="020F0302020204030204" pitchFamily="34" charset="0"/>
              </a:rPr>
              <a:t> problems of including both cultural uncertainty and operational uncertainty variables at the same time. </a:t>
            </a:r>
            <a:endParaRPr lang="en-US" sz="2000" dirty="0">
              <a:latin typeface="Calibri Light" panose="020F0302020204030204" pitchFamily="34" charset="0"/>
              <a:cs typeface="Calibri Light" panose="020F0302020204030204" pitchFamily="34" charset="0"/>
            </a:endParaRPr>
          </a:p>
        </p:txBody>
      </p:sp>
      <p:pic>
        <p:nvPicPr>
          <p:cNvPr id="10" name="Picture 9"/>
          <p:cNvPicPr>
            <a:picLocks noChangeAspect="1"/>
          </p:cNvPicPr>
          <p:nvPr/>
        </p:nvPicPr>
        <p:blipFill>
          <a:blip r:embed="rId4"/>
          <a:stretch>
            <a:fillRect/>
          </a:stretch>
        </p:blipFill>
        <p:spPr>
          <a:xfrm>
            <a:off x="466473" y="495632"/>
            <a:ext cx="6496301" cy="304764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1" name="Freeform 10"/>
          <p:cNvSpPr/>
          <p:nvPr/>
        </p:nvSpPr>
        <p:spPr>
          <a:xfrm>
            <a:off x="552323" y="1227363"/>
            <a:ext cx="6324600" cy="895350"/>
          </a:xfrm>
          <a:custGeom>
            <a:avLst/>
            <a:gdLst>
              <a:gd name="connsiteX0" fmla="*/ 4991100 w 6324600"/>
              <a:gd name="connsiteY0" fmla="*/ 0 h 895350"/>
              <a:gd name="connsiteX1" fmla="*/ 6324600 w 6324600"/>
              <a:gd name="connsiteY1" fmla="*/ 0 h 895350"/>
              <a:gd name="connsiteX2" fmla="*/ 6324600 w 6324600"/>
              <a:gd name="connsiteY2" fmla="*/ 571500 h 895350"/>
              <a:gd name="connsiteX3" fmla="*/ 6324600 w 6324600"/>
              <a:gd name="connsiteY3" fmla="*/ 657225 h 895350"/>
              <a:gd name="connsiteX4" fmla="*/ 5400675 w 6324600"/>
              <a:gd name="connsiteY4" fmla="*/ 657225 h 895350"/>
              <a:gd name="connsiteX5" fmla="*/ 5400675 w 6324600"/>
              <a:gd name="connsiteY5" fmla="*/ 895350 h 895350"/>
              <a:gd name="connsiteX6" fmla="*/ 0 w 6324600"/>
              <a:gd name="connsiteY6" fmla="*/ 895350 h 895350"/>
              <a:gd name="connsiteX7" fmla="*/ 0 w 6324600"/>
              <a:gd name="connsiteY7" fmla="*/ 247650 h 895350"/>
              <a:gd name="connsiteX8" fmla="*/ 5019675 w 6324600"/>
              <a:gd name="connsiteY8" fmla="*/ 247650 h 895350"/>
              <a:gd name="connsiteX9" fmla="*/ 4991100 w 6324600"/>
              <a:gd name="connsiteY9" fmla="*/ 0 h 895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4600" h="895350">
                <a:moveTo>
                  <a:pt x="4991100" y="0"/>
                </a:moveTo>
                <a:lnTo>
                  <a:pt x="6324600" y="0"/>
                </a:lnTo>
                <a:lnTo>
                  <a:pt x="6324600" y="571500"/>
                </a:lnTo>
                <a:lnTo>
                  <a:pt x="6324600" y="657225"/>
                </a:lnTo>
                <a:lnTo>
                  <a:pt x="5400675" y="657225"/>
                </a:lnTo>
                <a:lnTo>
                  <a:pt x="5400675" y="895350"/>
                </a:lnTo>
                <a:lnTo>
                  <a:pt x="0" y="895350"/>
                </a:lnTo>
                <a:lnTo>
                  <a:pt x="0" y="247650"/>
                </a:lnTo>
                <a:lnTo>
                  <a:pt x="5019675" y="247650"/>
                </a:lnTo>
                <a:lnTo>
                  <a:pt x="4991100" y="0"/>
                </a:lnTo>
                <a:close/>
              </a:path>
            </a:pathLst>
          </a:cu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807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500"/>
                                        <p:tgtEl>
                                          <p:spTgt spid="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Looking at Table 3, …</a:t>
            </a:r>
          </a:p>
        </p:txBody>
      </p:sp>
      <p:sp>
        <p:nvSpPr>
          <p:cNvPr id="3" name="Content Placeholder 2"/>
          <p:cNvSpPr>
            <a:spLocks noGrp="1"/>
          </p:cNvSpPr>
          <p:nvPr>
            <p:ph idx="1"/>
          </p:nvPr>
        </p:nvSpPr>
        <p:spPr/>
        <p:txBody>
          <a:bodyPr/>
          <a:lstStyle/>
          <a:p>
            <a:r>
              <a:rPr lang="en-US" dirty="0"/>
              <a:t>Which control variables have been used in the model? Do all control variables have a significant effect in the regression model?</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11</a:t>
            </a:fld>
            <a:endParaRPr lang="zh-CN" altLang="en-US" dirty="0"/>
          </a:p>
        </p:txBody>
      </p:sp>
      <p:pic>
        <p:nvPicPr>
          <p:cNvPr id="5" name="Picture 4"/>
          <p:cNvPicPr>
            <a:picLocks noChangeAspect="1"/>
          </p:cNvPicPr>
          <p:nvPr/>
        </p:nvPicPr>
        <p:blipFill>
          <a:blip r:embed="rId2"/>
          <a:stretch>
            <a:fillRect/>
          </a:stretch>
        </p:blipFill>
        <p:spPr>
          <a:xfrm>
            <a:off x="3790949" y="1996078"/>
            <a:ext cx="4810125" cy="4590459"/>
          </a:xfrm>
          <a:prstGeom prst="rect">
            <a:avLst/>
          </a:prstGeom>
        </p:spPr>
      </p:pic>
      <p:sp>
        <p:nvSpPr>
          <p:cNvPr id="6" name="Left Brace 5"/>
          <p:cNvSpPr/>
          <p:nvPr/>
        </p:nvSpPr>
        <p:spPr>
          <a:xfrm>
            <a:off x="3362323" y="3562350"/>
            <a:ext cx="333377" cy="1714500"/>
          </a:xfrm>
          <a:prstGeom prst="leftBrace">
            <a:avLst>
              <a:gd name="adj1" fmla="val 108332"/>
              <a:gd name="adj2" fmla="val 50000"/>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771649" y="3968141"/>
            <a:ext cx="1757361" cy="923330"/>
          </a:xfrm>
          <a:prstGeom prst="rect">
            <a:avLst/>
          </a:prstGeom>
          <a:noFill/>
        </p:spPr>
        <p:txBody>
          <a:bodyPr wrap="square" rtlCol="0">
            <a:spAutoFit/>
          </a:bodyPr>
          <a:lstStyle/>
          <a:p>
            <a:r>
              <a:rPr lang="en-US" dirty="0">
                <a:solidFill>
                  <a:srgbClr val="0070C0"/>
                </a:solidFill>
                <a:latin typeface="Arial" panose="020B0604020202020204" pitchFamily="34" charset="0"/>
                <a:cs typeface="Arial" panose="020B0604020202020204" pitchFamily="34" charset="0"/>
              </a:rPr>
              <a:t>IVs that are Related with hypotheses</a:t>
            </a:r>
          </a:p>
        </p:txBody>
      </p:sp>
      <p:sp>
        <p:nvSpPr>
          <p:cNvPr id="8" name="Left Brace 7"/>
          <p:cNvSpPr/>
          <p:nvPr/>
        </p:nvSpPr>
        <p:spPr>
          <a:xfrm>
            <a:off x="3529011" y="2662237"/>
            <a:ext cx="261938" cy="749220"/>
          </a:xfrm>
          <a:prstGeom prst="leftBrace">
            <a:avLst>
              <a:gd name="adj1" fmla="val 4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2300286" y="2820874"/>
            <a:ext cx="1866900"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Controls</a:t>
            </a:r>
          </a:p>
        </p:txBody>
      </p:sp>
    </p:spTree>
    <p:extLst>
      <p:ext uri="{BB962C8B-B14F-4D97-AF65-F5344CB8AC3E}">
        <p14:creationId xmlns:p14="http://schemas.microsoft.com/office/powerpoint/2010/main" val="90024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Question 6</a:t>
            </a:r>
            <a:endParaRPr lang="en-US" dirty="0"/>
          </a:p>
        </p:txBody>
      </p:sp>
      <p:sp>
        <p:nvSpPr>
          <p:cNvPr id="3" name="Content Placeholder 2"/>
          <p:cNvSpPr>
            <a:spLocks noGrp="1"/>
          </p:cNvSpPr>
          <p:nvPr>
            <p:ph idx="1"/>
          </p:nvPr>
        </p:nvSpPr>
        <p:spPr>
          <a:xfrm>
            <a:off x="695325" y="1025715"/>
            <a:ext cx="7886700" cy="4894073"/>
          </a:xfrm>
        </p:spPr>
        <p:txBody>
          <a:bodyPr/>
          <a:lstStyle/>
          <a:p>
            <a:pPr lvl="0"/>
            <a:r>
              <a:rPr lang="en-US" dirty="0"/>
              <a:t>Hypothesis 1 states: “Foreign market uncertainty will have a positive effect on firms’ involvement in incremental international expansion”. Looking at Table 2, can we conclude that there is enough evidence to support Hypothesis 1?</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12</a:t>
            </a:fld>
            <a:endParaRPr lang="zh-CN" altLang="en-US" dirty="0"/>
          </a:p>
        </p:txBody>
      </p:sp>
      <p:pic>
        <p:nvPicPr>
          <p:cNvPr id="5" name="Picture 4"/>
          <p:cNvPicPr>
            <a:picLocks noChangeAspect="1"/>
          </p:cNvPicPr>
          <p:nvPr/>
        </p:nvPicPr>
        <p:blipFill rotWithShape="1">
          <a:blip r:embed="rId2"/>
          <a:srcRect r="962"/>
          <a:stretch/>
        </p:blipFill>
        <p:spPr>
          <a:xfrm>
            <a:off x="76201" y="2575832"/>
            <a:ext cx="5189598" cy="3540045"/>
          </a:xfrm>
          <a:prstGeom prst="rect">
            <a:avLst/>
          </a:prstGeom>
        </p:spPr>
      </p:pic>
      <p:sp>
        <p:nvSpPr>
          <p:cNvPr id="6" name="Rectangle 5"/>
          <p:cNvSpPr/>
          <p:nvPr/>
        </p:nvSpPr>
        <p:spPr>
          <a:xfrm>
            <a:off x="39626" y="4467260"/>
            <a:ext cx="4762500" cy="3619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265799" y="2886084"/>
            <a:ext cx="3706751" cy="2862322"/>
          </a:xfrm>
          <a:prstGeom prst="rect">
            <a:avLst/>
          </a:prstGeom>
        </p:spPr>
        <p:txBody>
          <a:bodyPr wrap="square">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Locate the main IV(s)</a:t>
            </a:r>
          </a:p>
          <a:p>
            <a:pPr marL="1657350" lvl="3" indent="-285750">
              <a:buFont typeface="Arial" panose="020B0604020202020204" pitchFamily="34" charset="0"/>
              <a:buChar char="•"/>
            </a:pPr>
            <a:endParaRPr lang="en-US" sz="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Assess the direction of the</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relationship</a:t>
            </a:r>
          </a:p>
          <a:p>
            <a:pPr marL="285750" indent="-285750">
              <a:buFont typeface="Arial" panose="020B0604020202020204" pitchFamily="34" charset="0"/>
              <a:buChar char="•"/>
            </a:pPr>
            <a:endParaRPr lang="en-US" sz="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We find coefficient</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0.361**, 0.598***</a:t>
            </a:r>
          </a:p>
          <a:p>
            <a:pPr marL="285750" indent="-285750">
              <a:buFont typeface="Arial" panose="020B0604020202020204" pitchFamily="34" charset="0"/>
              <a:buChar char="•"/>
            </a:pPr>
            <a:endParaRPr lang="en-US" sz="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Check significance level and sign</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Both positive and significant </a:t>
            </a:r>
          </a:p>
          <a:p>
            <a:pPr marL="285750" indent="-285750">
              <a:buFont typeface="Arial" panose="020B0604020202020204" pitchFamily="34" charset="0"/>
              <a:buChar char="•"/>
            </a:pPr>
            <a:endParaRPr lang="en-US" sz="7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Draw conclusion</a:t>
            </a:r>
          </a:p>
        </p:txBody>
      </p:sp>
    </p:spTree>
    <p:extLst>
      <p:ext uri="{BB962C8B-B14F-4D97-AF65-F5344CB8AC3E}">
        <p14:creationId xmlns:p14="http://schemas.microsoft.com/office/powerpoint/2010/main" val="196193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9">
                                            <p:txEl>
                                              <p:pRg st="4" end="4"/>
                                            </p:txEl>
                                          </p:spTgt>
                                        </p:tgtEl>
                                        <p:attrNameLst>
                                          <p:attrName>style.visibility</p:attrName>
                                        </p:attrNameLst>
                                      </p:cBhvr>
                                      <p:to>
                                        <p:strVal val="visible"/>
                                      </p:to>
                                    </p:set>
                                    <p:animEffect transition="in" filter="fade">
                                      <p:cBhvr>
                                        <p:cTn id="16" dur="500"/>
                                        <p:tgtEl>
                                          <p:spTgt spid="9">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animEffect transition="in" filter="fade">
                                      <p:cBhvr>
                                        <p:cTn id="19" dur="500"/>
                                        <p:tgtEl>
                                          <p:spTgt spid="9">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xEl>
                                              <p:pRg st="7" end="7"/>
                                            </p:txEl>
                                          </p:spTgt>
                                        </p:tgtEl>
                                        <p:attrNameLst>
                                          <p:attrName>style.visibility</p:attrName>
                                        </p:attrNameLst>
                                      </p:cBhvr>
                                      <p:to>
                                        <p:strVal val="visible"/>
                                      </p:to>
                                    </p:set>
                                    <p:animEffect transition="in" filter="fade">
                                      <p:cBhvr>
                                        <p:cTn id="24" dur="500"/>
                                        <p:tgtEl>
                                          <p:spTgt spid="9">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9">
                                            <p:txEl>
                                              <p:pRg st="10" end="10"/>
                                            </p:txEl>
                                          </p:spTgt>
                                        </p:tgtEl>
                                        <p:attrNameLst>
                                          <p:attrName>style.visibility</p:attrName>
                                        </p:attrNameLst>
                                      </p:cBhvr>
                                      <p:to>
                                        <p:strVal val="visible"/>
                                      </p:to>
                                    </p:set>
                                    <p:animEffect transition="in" filter="fade">
                                      <p:cBhvr>
                                        <p:cTn id="30" dur="500"/>
                                        <p:tgtEl>
                                          <p:spTgt spid="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Question 6</a:t>
            </a:r>
            <a:endParaRPr lang="en-US" dirty="0"/>
          </a:p>
        </p:txBody>
      </p:sp>
      <p:sp>
        <p:nvSpPr>
          <p:cNvPr id="3" name="Content Placeholder 2"/>
          <p:cNvSpPr>
            <a:spLocks noGrp="1"/>
          </p:cNvSpPr>
          <p:nvPr>
            <p:ph idx="1"/>
          </p:nvPr>
        </p:nvSpPr>
        <p:spPr/>
        <p:txBody>
          <a:bodyPr/>
          <a:lstStyle/>
          <a:p>
            <a:r>
              <a:rPr lang="en-US" dirty="0"/>
              <a:t>The results show that firms facing greater foreign market uncertainty will be more involved in incremental international expansion, as we can see looking at the significant positive estimated coefficient for foreign market uncertainty in both models. </a:t>
            </a:r>
          </a:p>
          <a:p>
            <a:r>
              <a:rPr lang="en-US" dirty="0"/>
              <a:t>Hypothesis 1 is supported,</a:t>
            </a:r>
            <a:br>
              <a:rPr lang="en-US" dirty="0"/>
            </a:br>
            <a:r>
              <a:rPr lang="en-US" dirty="0"/>
              <a:t>because the effect is </a:t>
            </a:r>
            <a:br>
              <a:rPr lang="en-US" dirty="0"/>
            </a:br>
            <a:r>
              <a:rPr lang="en-US" dirty="0"/>
              <a:t>significant and the </a:t>
            </a:r>
            <a:br>
              <a:rPr lang="en-US" dirty="0"/>
            </a:br>
            <a:r>
              <a:rPr lang="en-US" dirty="0"/>
              <a:t>coefficients have the </a:t>
            </a:r>
            <a:br>
              <a:rPr lang="en-US" dirty="0"/>
            </a:br>
            <a:r>
              <a:rPr lang="en-US" dirty="0"/>
              <a:t>hypothesized sign </a:t>
            </a:r>
            <a:br>
              <a:rPr lang="en-US" dirty="0"/>
            </a:br>
            <a:r>
              <a:rPr lang="en-US" dirty="0"/>
              <a:t>(positive). </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13</a:t>
            </a:fld>
            <a:endParaRPr lang="zh-CN" altLang="en-US" dirty="0"/>
          </a:p>
        </p:txBody>
      </p:sp>
      <p:pic>
        <p:nvPicPr>
          <p:cNvPr id="5" name="Picture 4"/>
          <p:cNvPicPr>
            <a:picLocks noChangeAspect="1"/>
          </p:cNvPicPr>
          <p:nvPr/>
        </p:nvPicPr>
        <p:blipFill rotWithShape="1">
          <a:blip r:embed="rId2"/>
          <a:srcRect r="962"/>
          <a:stretch/>
        </p:blipFill>
        <p:spPr>
          <a:xfrm>
            <a:off x="3954402" y="2787811"/>
            <a:ext cx="5189598" cy="3540045"/>
          </a:xfrm>
          <a:prstGeom prst="rect">
            <a:avLst/>
          </a:prstGeom>
        </p:spPr>
      </p:pic>
      <p:sp>
        <p:nvSpPr>
          <p:cNvPr id="6" name="Rectangle 5"/>
          <p:cNvSpPr/>
          <p:nvPr/>
        </p:nvSpPr>
        <p:spPr>
          <a:xfrm>
            <a:off x="3880106" y="4702391"/>
            <a:ext cx="4762500" cy="3619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932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Explain the set-up of Table 3. </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14</a:t>
            </a:fld>
            <a:endParaRPr lang="zh-CN" altLang="en-US" dirty="0"/>
          </a:p>
        </p:txBody>
      </p:sp>
      <p:pic>
        <p:nvPicPr>
          <p:cNvPr id="5" name="Picture 4"/>
          <p:cNvPicPr>
            <a:picLocks noChangeAspect="1"/>
          </p:cNvPicPr>
          <p:nvPr/>
        </p:nvPicPr>
        <p:blipFill>
          <a:blip r:embed="rId2"/>
          <a:stretch>
            <a:fillRect/>
          </a:stretch>
        </p:blipFill>
        <p:spPr>
          <a:xfrm>
            <a:off x="2781299" y="1729378"/>
            <a:ext cx="5091249" cy="4858745"/>
          </a:xfrm>
          <a:prstGeom prst="rect">
            <a:avLst/>
          </a:prstGeom>
        </p:spPr>
      </p:pic>
      <p:sp>
        <p:nvSpPr>
          <p:cNvPr id="6" name="Left Brace 5"/>
          <p:cNvSpPr/>
          <p:nvPr/>
        </p:nvSpPr>
        <p:spPr>
          <a:xfrm>
            <a:off x="2447922" y="3516232"/>
            <a:ext cx="333377" cy="1714500"/>
          </a:xfrm>
          <a:prstGeom prst="leftBrace">
            <a:avLst>
              <a:gd name="adj1" fmla="val 108332"/>
              <a:gd name="adj2" fmla="val 50000"/>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473864" y="3590949"/>
            <a:ext cx="2100262" cy="1754326"/>
          </a:xfrm>
          <a:prstGeom prst="rect">
            <a:avLst/>
          </a:prstGeom>
          <a:noFill/>
        </p:spPr>
        <p:txBody>
          <a:bodyPr wrap="square" rtlCol="0">
            <a:spAutoFit/>
          </a:bodyPr>
          <a:lstStyle/>
          <a:p>
            <a:r>
              <a:rPr lang="en-US" dirty="0">
                <a:solidFill>
                  <a:srgbClr val="0070C0"/>
                </a:solidFill>
                <a:latin typeface="Arial" panose="020B0604020202020204" pitchFamily="34" charset="0"/>
                <a:cs typeface="Arial" panose="020B0604020202020204" pitchFamily="34" charset="0"/>
              </a:rPr>
              <a:t>IVs Related with hypotheses;</a:t>
            </a:r>
          </a:p>
          <a:p>
            <a:r>
              <a:rPr lang="nl-NL" dirty="0">
                <a:solidFill>
                  <a:srgbClr val="0070C0"/>
                </a:solidFill>
                <a:latin typeface="Arial" panose="020B0604020202020204" pitchFamily="34" charset="0"/>
                <a:cs typeface="Arial" panose="020B0604020202020204" pitchFamily="34" charset="0"/>
              </a:rPr>
              <a:t>Incl. </a:t>
            </a:r>
            <a:r>
              <a:rPr lang="nl-NL" dirty="0" err="1">
                <a:solidFill>
                  <a:srgbClr val="0070C0"/>
                </a:solidFill>
                <a:latin typeface="Arial" panose="020B0604020202020204" pitchFamily="34" charset="0"/>
                <a:cs typeface="Arial" panose="020B0604020202020204" pitchFamily="34" charset="0"/>
              </a:rPr>
              <a:t>the</a:t>
            </a:r>
            <a:r>
              <a:rPr lang="nl-NL" dirty="0">
                <a:solidFill>
                  <a:srgbClr val="0070C0"/>
                </a:solidFill>
                <a:latin typeface="Arial" panose="020B0604020202020204" pitchFamily="34" charset="0"/>
                <a:cs typeface="Arial" panose="020B0604020202020204" pitchFamily="34" charset="0"/>
              </a:rPr>
              <a:t> moderators </a:t>
            </a:r>
            <a:r>
              <a:rPr lang="nl-NL" dirty="0" err="1">
                <a:solidFill>
                  <a:srgbClr val="0070C0"/>
                </a:solidFill>
                <a:latin typeface="Arial" panose="020B0604020202020204" pitchFamily="34" charset="0"/>
                <a:cs typeface="Arial" panose="020B0604020202020204" pitchFamily="34" charset="0"/>
              </a:rPr>
              <a:t>and</a:t>
            </a:r>
            <a:r>
              <a:rPr lang="en-US" dirty="0">
                <a:solidFill>
                  <a:srgbClr val="0070C0"/>
                </a:solidFill>
                <a:latin typeface="Arial" panose="020B0604020202020204" pitchFamily="34" charset="0"/>
                <a:cs typeface="Arial" panose="020B0604020202020204" pitchFamily="34" charset="0"/>
              </a:rPr>
              <a:t> the interactions with FMU</a:t>
            </a:r>
            <a:endParaRPr lang="nl-NL" dirty="0">
              <a:solidFill>
                <a:srgbClr val="0070C0"/>
              </a:solidFill>
              <a:latin typeface="Arial" panose="020B0604020202020204" pitchFamily="34" charset="0"/>
              <a:cs typeface="Arial" panose="020B0604020202020204" pitchFamily="34" charset="0"/>
            </a:endParaRPr>
          </a:p>
        </p:txBody>
      </p:sp>
      <p:sp>
        <p:nvSpPr>
          <p:cNvPr id="8" name="Left Brace 7"/>
          <p:cNvSpPr/>
          <p:nvPr/>
        </p:nvSpPr>
        <p:spPr>
          <a:xfrm>
            <a:off x="2483641" y="2477832"/>
            <a:ext cx="261938" cy="749220"/>
          </a:xfrm>
          <a:prstGeom prst="leftBrace">
            <a:avLst>
              <a:gd name="adj1" fmla="val 4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1009648" y="2654294"/>
            <a:ext cx="1866900"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Controls</a:t>
            </a:r>
          </a:p>
        </p:txBody>
      </p:sp>
      <p:sp>
        <p:nvSpPr>
          <p:cNvPr id="10" name="Left Brace 9"/>
          <p:cNvSpPr/>
          <p:nvPr/>
        </p:nvSpPr>
        <p:spPr>
          <a:xfrm>
            <a:off x="2344335" y="5345275"/>
            <a:ext cx="333377" cy="722150"/>
          </a:xfrm>
          <a:prstGeom prst="leftBrace">
            <a:avLst>
              <a:gd name="adj1" fmla="val 108332"/>
              <a:gd name="adj2" fmla="val 50000"/>
            </a:avLst>
          </a:prstGeom>
          <a:ln w="28575">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707226" y="5421094"/>
            <a:ext cx="1866900" cy="646331"/>
          </a:xfrm>
          <a:prstGeom prst="rect">
            <a:avLst/>
          </a:prstGeom>
          <a:noFill/>
        </p:spPr>
        <p:txBody>
          <a:bodyPr wrap="square" rtlCol="0">
            <a:spAutoFit/>
          </a:bodyPr>
          <a:lstStyle/>
          <a:p>
            <a:r>
              <a:rPr lang="en-US" dirty="0">
                <a:solidFill>
                  <a:srgbClr val="FF00FF"/>
                </a:solidFill>
                <a:latin typeface="Arial" panose="020B0604020202020204" pitchFamily="34" charset="0"/>
                <a:cs typeface="Arial" panose="020B0604020202020204" pitchFamily="34" charset="0"/>
              </a:rPr>
              <a:t>Model characteristics</a:t>
            </a:r>
          </a:p>
        </p:txBody>
      </p:sp>
      <p:grpSp>
        <p:nvGrpSpPr>
          <p:cNvPr id="3" name="Group 2"/>
          <p:cNvGrpSpPr/>
          <p:nvPr/>
        </p:nvGrpSpPr>
        <p:grpSpPr>
          <a:xfrm>
            <a:off x="1200149" y="953422"/>
            <a:ext cx="7315201" cy="967953"/>
            <a:chOff x="1200149" y="953422"/>
            <a:chExt cx="7315201" cy="967953"/>
          </a:xfrm>
        </p:grpSpPr>
        <p:sp>
          <p:nvSpPr>
            <p:cNvPr id="12" name="Left Brace 11"/>
            <p:cNvSpPr/>
            <p:nvPr/>
          </p:nvSpPr>
          <p:spPr>
            <a:xfrm rot="5400000">
              <a:off x="5853622" y="-6928"/>
              <a:ext cx="261938" cy="3594668"/>
            </a:xfrm>
            <a:prstGeom prst="leftBrace">
              <a:avLst>
                <a:gd name="adj1" fmla="val 343084"/>
                <a:gd name="adj2" fmla="val 50000"/>
              </a:avLst>
            </a:prstGeom>
            <a:ln w="28575">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1200149" y="953422"/>
              <a:ext cx="7315201" cy="646331"/>
            </a:xfrm>
            <a:prstGeom prst="rect">
              <a:avLst/>
            </a:prstGeom>
            <a:noFill/>
          </p:spPr>
          <p:txBody>
            <a:bodyPr wrap="square" rtlCol="0">
              <a:spAutoFit/>
            </a:bodyPr>
            <a:lstStyle/>
            <a:p>
              <a:r>
                <a:rPr lang="en-US" dirty="0">
                  <a:solidFill>
                    <a:srgbClr val="7030A0"/>
                  </a:solidFill>
                  <a:latin typeface="Arial" panose="020B0604020202020204" pitchFamily="34" charset="0"/>
                  <a:cs typeface="Arial" panose="020B0604020202020204" pitchFamily="34" charset="0"/>
                </a:rPr>
                <a:t>6 models, three using cultural and other three using operational uncertainty. Each includes a different kind of moderator </a:t>
              </a:r>
            </a:p>
          </p:txBody>
        </p:sp>
      </p:grpSp>
    </p:spTree>
    <p:extLst>
      <p:ext uri="{BB962C8B-B14F-4D97-AF65-F5344CB8AC3E}">
        <p14:creationId xmlns:p14="http://schemas.microsoft.com/office/powerpoint/2010/main" val="363917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a:t>9. E</a:t>
            </a:r>
            <a:r>
              <a:rPr lang="en-US" dirty="0"/>
              <a:t>valuate if hypotheses 2-4 are confirmed</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15</a:t>
            </a:fld>
            <a:endParaRPr lang="zh-CN" altLang="en-US" dirty="0"/>
          </a:p>
        </p:txBody>
      </p:sp>
      <p:pic>
        <p:nvPicPr>
          <p:cNvPr id="5" name="Picture 4"/>
          <p:cNvPicPr>
            <a:picLocks noChangeAspect="1"/>
          </p:cNvPicPr>
          <p:nvPr/>
        </p:nvPicPr>
        <p:blipFill>
          <a:blip r:embed="rId2"/>
          <a:stretch>
            <a:fillRect/>
          </a:stretch>
        </p:blipFill>
        <p:spPr>
          <a:xfrm>
            <a:off x="571956" y="1413849"/>
            <a:ext cx="5225590" cy="4986951"/>
          </a:xfrm>
          <a:prstGeom prst="rect">
            <a:avLst/>
          </a:prstGeom>
        </p:spPr>
      </p:pic>
      <p:sp>
        <p:nvSpPr>
          <p:cNvPr id="6" name="Left Brace 5"/>
          <p:cNvSpPr/>
          <p:nvPr/>
        </p:nvSpPr>
        <p:spPr>
          <a:xfrm>
            <a:off x="114025" y="4369210"/>
            <a:ext cx="333377" cy="707886"/>
          </a:xfrm>
          <a:prstGeom prst="leftBrace">
            <a:avLst>
              <a:gd name="adj1" fmla="val 108332"/>
              <a:gd name="adj2" fmla="val 50000"/>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p:cNvSpPr txBox="1"/>
          <p:nvPr/>
        </p:nvSpPr>
        <p:spPr>
          <a:xfrm>
            <a:off x="6037489" y="4369210"/>
            <a:ext cx="2819128" cy="707886"/>
          </a:xfrm>
          <a:prstGeom prst="rect">
            <a:avLst/>
          </a:prstGeom>
          <a:noFill/>
        </p:spPr>
        <p:txBody>
          <a:bodyPr wrap="square" rtlCol="0">
            <a:spAutoFit/>
          </a:bodyPr>
          <a:lstStyle/>
          <a:p>
            <a:r>
              <a:rPr lang="en-US" sz="2000" dirty="0">
                <a:solidFill>
                  <a:srgbClr val="0000FF"/>
                </a:solidFill>
                <a:latin typeface="Calibri" panose="020F0502020204030204" pitchFamily="34" charset="0"/>
              </a:rPr>
              <a:t>So: First read again what are the hypothesis!</a:t>
            </a:r>
          </a:p>
        </p:txBody>
      </p:sp>
      <p:sp>
        <p:nvSpPr>
          <p:cNvPr id="8" name="Rectangle 7"/>
          <p:cNvSpPr/>
          <p:nvPr/>
        </p:nvSpPr>
        <p:spPr>
          <a:xfrm>
            <a:off x="5922100" y="2983994"/>
            <a:ext cx="4572000" cy="923330"/>
          </a:xfrm>
          <a:prstGeom prst="rect">
            <a:avLst/>
          </a:prstGeom>
        </p:spPr>
        <p:txBody>
          <a:bodyPr>
            <a:spAutoFit/>
          </a:bodyPr>
          <a:lstStyle/>
          <a:p>
            <a:r>
              <a:rPr lang="en-US" dirty="0">
                <a:solidFill>
                  <a:srgbClr val="FF0000"/>
                </a:solidFill>
                <a:latin typeface="Arial" panose="020B0604020202020204" pitchFamily="34" charset="0"/>
                <a:cs typeface="Arial" panose="020B0604020202020204" pitchFamily="34" charset="0"/>
              </a:rPr>
              <a:t>Look at the interaction terms</a:t>
            </a:r>
          </a:p>
          <a:p>
            <a:r>
              <a:rPr lang="en-US" dirty="0">
                <a:solidFill>
                  <a:srgbClr val="FF0000"/>
                </a:solidFill>
                <a:latin typeface="Arial" panose="020B0604020202020204" pitchFamily="34" charset="0"/>
                <a:cs typeface="Arial" panose="020B0604020202020204" pitchFamily="34" charset="0"/>
              </a:rPr>
              <a:t>Check if they are significant?</a:t>
            </a:r>
          </a:p>
          <a:p>
            <a:r>
              <a:rPr lang="en-US" dirty="0">
                <a:solidFill>
                  <a:srgbClr val="0000FF"/>
                </a:solidFill>
                <a:latin typeface="Arial" panose="020B0604020202020204" pitchFamily="34" charset="0"/>
                <a:cs typeface="Arial" panose="020B0604020202020204" pitchFamily="34" charset="0"/>
              </a:rPr>
              <a:t>Do they have expected sign?</a:t>
            </a:r>
          </a:p>
        </p:txBody>
      </p:sp>
    </p:spTree>
    <p:extLst>
      <p:ext uri="{BB962C8B-B14F-4D97-AF65-F5344CB8AC3E}">
        <p14:creationId xmlns:p14="http://schemas.microsoft.com/office/powerpoint/2010/main" val="416319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16</a:t>
            </a:fld>
            <a:endParaRPr lang="zh-CN" altLang="en-US" dirty="0"/>
          </a:p>
        </p:txBody>
      </p:sp>
      <p:pic>
        <p:nvPicPr>
          <p:cNvPr id="6" name="Picture 5"/>
          <p:cNvPicPr>
            <a:picLocks noChangeAspect="1"/>
          </p:cNvPicPr>
          <p:nvPr/>
        </p:nvPicPr>
        <p:blipFill>
          <a:blip r:embed="rId2"/>
          <a:stretch>
            <a:fillRect/>
          </a:stretch>
        </p:blipFill>
        <p:spPr>
          <a:xfrm>
            <a:off x="362563" y="397328"/>
            <a:ext cx="7548018" cy="1370727"/>
          </a:xfrm>
          <a:prstGeom prst="rect">
            <a:avLst/>
          </a:prstGeom>
        </p:spPr>
      </p:pic>
      <p:pic>
        <p:nvPicPr>
          <p:cNvPr id="7" name="Picture 6"/>
          <p:cNvPicPr>
            <a:picLocks noChangeAspect="1"/>
          </p:cNvPicPr>
          <p:nvPr/>
        </p:nvPicPr>
        <p:blipFill>
          <a:blip r:embed="rId3"/>
          <a:stretch>
            <a:fillRect/>
          </a:stretch>
        </p:blipFill>
        <p:spPr>
          <a:xfrm>
            <a:off x="362563" y="2062707"/>
            <a:ext cx="7548018" cy="1627825"/>
          </a:xfrm>
          <a:prstGeom prst="rect">
            <a:avLst/>
          </a:prstGeom>
        </p:spPr>
      </p:pic>
      <p:pic>
        <p:nvPicPr>
          <p:cNvPr id="8" name="Picture 7"/>
          <p:cNvPicPr>
            <a:picLocks noChangeAspect="1"/>
          </p:cNvPicPr>
          <p:nvPr/>
        </p:nvPicPr>
        <p:blipFill>
          <a:blip r:embed="rId4"/>
          <a:stretch>
            <a:fillRect/>
          </a:stretch>
        </p:blipFill>
        <p:spPr>
          <a:xfrm>
            <a:off x="362563" y="3985184"/>
            <a:ext cx="7548018" cy="1638119"/>
          </a:xfrm>
          <a:prstGeom prst="rect">
            <a:avLst/>
          </a:prstGeom>
        </p:spPr>
      </p:pic>
      <p:sp>
        <p:nvSpPr>
          <p:cNvPr id="9" name="Rectangle 8"/>
          <p:cNvSpPr/>
          <p:nvPr/>
        </p:nvSpPr>
        <p:spPr>
          <a:xfrm>
            <a:off x="1750423" y="397328"/>
            <a:ext cx="6221118" cy="612866"/>
          </a:xfrm>
          <a:prstGeom prst="rect">
            <a:avLst/>
          </a:prstGeom>
          <a:solidFill>
            <a:schemeClr val="accent4">
              <a:lumMod val="20000"/>
              <a:lumOff val="80000"/>
              <a:alpha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428309" y="2055328"/>
            <a:ext cx="2512422" cy="278569"/>
          </a:xfrm>
          <a:prstGeom prst="rect">
            <a:avLst/>
          </a:prstGeom>
          <a:solidFill>
            <a:schemeClr val="accent4">
              <a:lumMod val="20000"/>
              <a:lumOff val="80000"/>
              <a:alpha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98159" y="3981270"/>
            <a:ext cx="2512422" cy="278569"/>
          </a:xfrm>
          <a:prstGeom prst="rect">
            <a:avLst/>
          </a:prstGeom>
          <a:solidFill>
            <a:schemeClr val="accent4">
              <a:lumMod val="20000"/>
              <a:lumOff val="80000"/>
              <a:alpha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07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a:t>9. E</a:t>
            </a:r>
            <a:r>
              <a:rPr lang="en-US" dirty="0"/>
              <a:t>valuate if hypotheses 2-4 are confirmed</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17</a:t>
            </a:fld>
            <a:endParaRPr lang="zh-CN" altLang="en-US" dirty="0"/>
          </a:p>
        </p:txBody>
      </p:sp>
      <p:pic>
        <p:nvPicPr>
          <p:cNvPr id="5" name="Picture 4"/>
          <p:cNvPicPr>
            <a:picLocks noChangeAspect="1"/>
          </p:cNvPicPr>
          <p:nvPr/>
        </p:nvPicPr>
        <p:blipFill>
          <a:blip r:embed="rId2"/>
          <a:stretch>
            <a:fillRect/>
          </a:stretch>
        </p:blipFill>
        <p:spPr>
          <a:xfrm>
            <a:off x="373939" y="1053666"/>
            <a:ext cx="5689507" cy="5429682"/>
          </a:xfrm>
          <a:prstGeom prst="rect">
            <a:avLst/>
          </a:prstGeom>
        </p:spPr>
      </p:pic>
      <p:grpSp>
        <p:nvGrpSpPr>
          <p:cNvPr id="17" name="Group 16"/>
          <p:cNvGrpSpPr/>
          <p:nvPr/>
        </p:nvGrpSpPr>
        <p:grpSpPr>
          <a:xfrm>
            <a:off x="1942012" y="4110444"/>
            <a:ext cx="2629988" cy="487680"/>
            <a:chOff x="1942012" y="4110444"/>
            <a:chExt cx="2629988" cy="487680"/>
          </a:xfrm>
        </p:grpSpPr>
        <p:sp>
          <p:nvSpPr>
            <p:cNvPr id="7" name="Rectangle 6"/>
            <p:cNvSpPr/>
            <p:nvPr/>
          </p:nvSpPr>
          <p:spPr>
            <a:xfrm>
              <a:off x="1942012" y="4110445"/>
              <a:ext cx="537651" cy="48767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71109" y="4110444"/>
              <a:ext cx="600891" cy="48767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2612960" y="4419599"/>
            <a:ext cx="2629988" cy="487680"/>
            <a:chOff x="2612960" y="4419599"/>
            <a:chExt cx="2629988" cy="487680"/>
          </a:xfrm>
        </p:grpSpPr>
        <p:sp>
          <p:nvSpPr>
            <p:cNvPr id="12" name="Rectangle 11"/>
            <p:cNvSpPr/>
            <p:nvPr/>
          </p:nvSpPr>
          <p:spPr>
            <a:xfrm>
              <a:off x="2612960" y="4419600"/>
              <a:ext cx="537651" cy="487679"/>
            </a:xfrm>
            <a:prstGeom prst="rect">
              <a:avLst/>
            </a:prstGeom>
            <a:noFill/>
            <a:ln w="38100">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642057" y="4419599"/>
              <a:ext cx="600891" cy="487679"/>
            </a:xfrm>
            <a:prstGeom prst="rect">
              <a:avLst/>
            </a:prstGeom>
            <a:noFill/>
            <a:ln w="38100">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3275587" y="4663438"/>
            <a:ext cx="2629988" cy="487680"/>
            <a:chOff x="3275587" y="4663438"/>
            <a:chExt cx="2629988" cy="487680"/>
          </a:xfrm>
        </p:grpSpPr>
        <p:sp>
          <p:nvSpPr>
            <p:cNvPr id="14" name="Rectangle 13"/>
            <p:cNvSpPr/>
            <p:nvPr/>
          </p:nvSpPr>
          <p:spPr>
            <a:xfrm>
              <a:off x="3275587" y="4663439"/>
              <a:ext cx="537651" cy="48767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304684" y="4663438"/>
              <a:ext cx="600891" cy="48767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6426926" y="2342606"/>
            <a:ext cx="2203268" cy="2585323"/>
          </a:xfrm>
          <a:prstGeom prst="rect">
            <a:avLst/>
          </a:prstGeom>
          <a:noFill/>
        </p:spPr>
        <p:txBody>
          <a:bodyPr wrap="square" rtlCol="0">
            <a:spAutoFit/>
          </a:bodyPr>
          <a:lstStyle/>
          <a:p>
            <a:r>
              <a:rPr lang="en-US" dirty="0" err="1">
                <a:solidFill>
                  <a:srgbClr val="FF0000"/>
                </a:solidFill>
                <a:latin typeface="Calibri" panose="020F0502020204030204" pitchFamily="34" charset="0"/>
              </a:rPr>
              <a:t>Hyp</a:t>
            </a:r>
            <a:r>
              <a:rPr lang="en-US" dirty="0">
                <a:solidFill>
                  <a:srgbClr val="FF0000"/>
                </a:solidFill>
                <a:latin typeface="Calibri" panose="020F0502020204030204" pitchFamily="34" charset="0"/>
              </a:rPr>
              <a:t>. 2: Correct sign, not significant. </a:t>
            </a:r>
          </a:p>
          <a:p>
            <a:r>
              <a:rPr lang="en-US" dirty="0">
                <a:solidFill>
                  <a:srgbClr val="FF0000"/>
                </a:solidFill>
                <a:latin typeface="Calibri" panose="020F0502020204030204" pitchFamily="34" charset="0"/>
              </a:rPr>
              <a:t>NOT Supported.</a:t>
            </a:r>
          </a:p>
          <a:p>
            <a:endParaRPr lang="en-US" dirty="0">
              <a:latin typeface="Calibri" panose="020F0502020204030204" pitchFamily="34" charset="0"/>
            </a:endParaRPr>
          </a:p>
          <a:p>
            <a:r>
              <a:rPr lang="en-US" dirty="0" err="1">
                <a:solidFill>
                  <a:srgbClr val="009900"/>
                </a:solidFill>
                <a:latin typeface="Calibri" panose="020F0502020204030204" pitchFamily="34" charset="0"/>
              </a:rPr>
              <a:t>Hyp</a:t>
            </a:r>
            <a:r>
              <a:rPr lang="en-US" dirty="0">
                <a:solidFill>
                  <a:srgbClr val="009900"/>
                </a:solidFill>
                <a:latin typeface="Calibri" panose="020F0502020204030204" pitchFamily="34" charset="0"/>
              </a:rPr>
              <a:t>. 3: </a:t>
            </a:r>
            <a:br>
              <a:rPr lang="en-US" dirty="0">
                <a:solidFill>
                  <a:srgbClr val="009900"/>
                </a:solidFill>
                <a:latin typeface="Calibri" panose="020F0502020204030204" pitchFamily="34" charset="0"/>
              </a:rPr>
            </a:br>
            <a:r>
              <a:rPr lang="en-US" dirty="0">
                <a:solidFill>
                  <a:srgbClr val="009900"/>
                </a:solidFill>
                <a:latin typeface="Calibri" panose="020F0502020204030204" pitchFamily="34" charset="0"/>
              </a:rPr>
              <a:t>Partially supported.</a:t>
            </a:r>
          </a:p>
          <a:p>
            <a:endParaRPr lang="en-US" dirty="0">
              <a:latin typeface="Calibri" panose="020F0502020204030204" pitchFamily="34" charset="0"/>
            </a:endParaRPr>
          </a:p>
          <a:p>
            <a:r>
              <a:rPr lang="en-US" dirty="0" err="1">
                <a:solidFill>
                  <a:srgbClr val="00B0F0"/>
                </a:solidFill>
                <a:latin typeface="Calibri" panose="020F0502020204030204" pitchFamily="34" charset="0"/>
              </a:rPr>
              <a:t>Hyp</a:t>
            </a:r>
            <a:r>
              <a:rPr lang="en-US" dirty="0">
                <a:solidFill>
                  <a:srgbClr val="00B0F0"/>
                </a:solidFill>
                <a:latin typeface="Calibri" panose="020F0502020204030204" pitchFamily="34" charset="0"/>
              </a:rPr>
              <a:t>. 4:</a:t>
            </a:r>
            <a:br>
              <a:rPr lang="en-US" dirty="0">
                <a:solidFill>
                  <a:srgbClr val="00B0F0"/>
                </a:solidFill>
                <a:latin typeface="Calibri" panose="020F0502020204030204" pitchFamily="34" charset="0"/>
              </a:rPr>
            </a:br>
            <a:r>
              <a:rPr lang="en-US" dirty="0">
                <a:solidFill>
                  <a:srgbClr val="00B0F0"/>
                </a:solidFill>
                <a:latin typeface="Calibri" panose="020F0502020204030204" pitchFamily="34" charset="0"/>
              </a:rPr>
              <a:t>Partially supported.</a:t>
            </a:r>
          </a:p>
        </p:txBody>
      </p:sp>
    </p:spTree>
    <p:extLst>
      <p:ext uri="{BB962C8B-B14F-4D97-AF65-F5344CB8AC3E}">
        <p14:creationId xmlns:p14="http://schemas.microsoft.com/office/powerpoint/2010/main" val="74728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548846" y="1360636"/>
            <a:ext cx="2222806" cy="4894073"/>
          </a:xfrm>
          <a:prstGeom prst="rect">
            <a:avLst/>
          </a:prstGeom>
        </p:spPr>
      </p:pic>
      <p:sp>
        <p:nvSpPr>
          <p:cNvPr id="2" name="Title 1"/>
          <p:cNvSpPr>
            <a:spLocks noGrp="1"/>
          </p:cNvSpPr>
          <p:nvPr>
            <p:ph type="title"/>
          </p:nvPr>
        </p:nvSpPr>
        <p:spPr/>
        <p:txBody>
          <a:bodyPr/>
          <a:lstStyle/>
          <a:p>
            <a:r>
              <a:rPr lang="en-US" dirty="0"/>
              <a:t>10. Look at table 3, model 6:</a:t>
            </a:r>
          </a:p>
        </p:txBody>
      </p:sp>
      <p:sp>
        <p:nvSpPr>
          <p:cNvPr id="3" name="Content Placeholder 2"/>
          <p:cNvSpPr>
            <a:spLocks noGrp="1"/>
          </p:cNvSpPr>
          <p:nvPr>
            <p:ph idx="1"/>
          </p:nvPr>
        </p:nvSpPr>
        <p:spPr/>
        <p:txBody>
          <a:bodyPr/>
          <a:lstStyle/>
          <a:p>
            <a:r>
              <a:rPr lang="en-US" sz="2400" dirty="0"/>
              <a:t>Explain the relationship between </a:t>
            </a:r>
            <a:r>
              <a:rPr lang="en-US" sz="2400" b="1" dirty="0"/>
              <a:t>foreign market uncertainty </a:t>
            </a:r>
            <a:r>
              <a:rPr lang="en-US" sz="2400" dirty="0"/>
              <a:t>and incremental expansion. </a:t>
            </a:r>
          </a:p>
          <a:p>
            <a:endParaRPr lang="en-US" dirty="0"/>
          </a:p>
          <a:p>
            <a:r>
              <a:rPr lang="en-US" dirty="0"/>
              <a:t>Mention the </a:t>
            </a:r>
            <a:r>
              <a:rPr lang="en-US" b="1" dirty="0">
                <a:solidFill>
                  <a:srgbClr val="FF0000"/>
                </a:solidFill>
              </a:rPr>
              <a:t>sign</a:t>
            </a:r>
            <a:r>
              <a:rPr lang="en-US" dirty="0"/>
              <a:t>, </a:t>
            </a:r>
            <a:r>
              <a:rPr lang="en-US" b="1" dirty="0">
                <a:solidFill>
                  <a:srgbClr val="FF0000"/>
                </a:solidFill>
              </a:rPr>
              <a:t>size</a:t>
            </a:r>
            <a:r>
              <a:rPr lang="en-US" dirty="0"/>
              <a:t> and </a:t>
            </a:r>
            <a:r>
              <a:rPr lang="en-US" b="1" dirty="0">
                <a:solidFill>
                  <a:srgbClr val="FF0000"/>
                </a:solidFill>
              </a:rPr>
              <a:t>significance</a:t>
            </a:r>
            <a:r>
              <a:rPr lang="en-US" dirty="0"/>
              <a:t> </a:t>
            </a:r>
            <a:br>
              <a:rPr lang="en-US" dirty="0"/>
            </a:br>
            <a:r>
              <a:rPr lang="en-US" dirty="0"/>
              <a:t>of both the direct and indirect effects. </a:t>
            </a:r>
          </a:p>
          <a:p>
            <a:r>
              <a:rPr lang="en-US" dirty="0"/>
              <a:t>Explain the relationship not only by the </a:t>
            </a:r>
            <a:br>
              <a:rPr lang="en-US" dirty="0"/>
            </a:br>
            <a:r>
              <a:rPr lang="en-US" dirty="0"/>
              <a:t>direct effect but also by the indirect effect.</a:t>
            </a:r>
            <a:endParaRPr lang="nl-NL" dirty="0"/>
          </a:p>
          <a:p>
            <a:r>
              <a:rPr lang="en-US" dirty="0"/>
              <a:t>Assumption in interpretation: </a:t>
            </a:r>
            <a:r>
              <a:rPr lang="en-US" i="1" dirty="0"/>
              <a:t>ceteris paribus</a:t>
            </a:r>
            <a:r>
              <a:rPr lang="en-US" dirty="0"/>
              <a:t>, </a:t>
            </a:r>
            <a:br>
              <a:rPr lang="en-US" dirty="0"/>
            </a:br>
            <a:r>
              <a:rPr lang="en-US" dirty="0"/>
              <a:t>so when all other IVs are held constant (apart </a:t>
            </a:r>
            <a:br>
              <a:rPr lang="en-US" dirty="0"/>
            </a:br>
            <a:r>
              <a:rPr lang="en-US"/>
              <a:t>from the </a:t>
            </a:r>
            <a:r>
              <a:rPr lang="en-US" dirty="0"/>
              <a:t>moderator, since this is a </a:t>
            </a:r>
            <a:br>
              <a:rPr lang="en-US" dirty="0"/>
            </a:br>
            <a:r>
              <a:rPr lang="en-US" dirty="0"/>
              <a:t>conditional hypothesis that is being tested). </a:t>
            </a:r>
            <a:endParaRPr lang="nl-NL" dirty="0"/>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18</a:t>
            </a:fld>
            <a:endParaRPr lang="zh-CN" altLang="en-US" dirty="0"/>
          </a:p>
        </p:txBody>
      </p:sp>
      <p:sp>
        <p:nvSpPr>
          <p:cNvPr id="6" name="Right Arrow 5"/>
          <p:cNvSpPr/>
          <p:nvPr/>
        </p:nvSpPr>
        <p:spPr>
          <a:xfrm>
            <a:off x="6096601" y="3143795"/>
            <a:ext cx="391886" cy="269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6090370" y="4915989"/>
            <a:ext cx="391886" cy="269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086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548846" y="1360636"/>
            <a:ext cx="2222806" cy="4894073"/>
          </a:xfrm>
          <a:prstGeom prst="rect">
            <a:avLst/>
          </a:prstGeom>
        </p:spPr>
      </p:pic>
      <p:sp>
        <p:nvSpPr>
          <p:cNvPr id="2" name="Title 1"/>
          <p:cNvSpPr>
            <a:spLocks noGrp="1"/>
          </p:cNvSpPr>
          <p:nvPr>
            <p:ph type="title"/>
          </p:nvPr>
        </p:nvSpPr>
        <p:spPr/>
        <p:txBody>
          <a:bodyPr/>
          <a:lstStyle/>
          <a:p>
            <a:r>
              <a:rPr lang="en-US" dirty="0"/>
              <a:t>10. Look at table 3, model 6:</a:t>
            </a:r>
          </a:p>
        </p:txBody>
      </p:sp>
      <p:sp>
        <p:nvSpPr>
          <p:cNvPr id="3" name="Content Placeholder 2"/>
          <p:cNvSpPr>
            <a:spLocks noGrp="1"/>
          </p:cNvSpPr>
          <p:nvPr>
            <p:ph idx="1"/>
          </p:nvPr>
        </p:nvSpPr>
        <p:spPr/>
        <p:txBody>
          <a:bodyPr/>
          <a:lstStyle/>
          <a:p>
            <a:r>
              <a:rPr lang="en-US" sz="2400" dirty="0"/>
              <a:t>Explain the relationship between </a:t>
            </a:r>
            <a:r>
              <a:rPr lang="en-US" sz="2400" b="1" dirty="0"/>
              <a:t>foreign market uncertainty </a:t>
            </a:r>
            <a:r>
              <a:rPr lang="en-US" sz="2400" dirty="0"/>
              <a:t>and incremental expansion. </a:t>
            </a:r>
            <a:endParaRPr lang="en-US" dirty="0"/>
          </a:p>
          <a:p>
            <a:r>
              <a:rPr lang="en-US" sz="2000" dirty="0"/>
              <a:t>The direct effect of FMU is positive (</a:t>
            </a:r>
            <a:r>
              <a:rPr lang="en-US" sz="2000" b="1" dirty="0"/>
              <a:t>sign</a:t>
            </a:r>
            <a:r>
              <a:rPr lang="en-US" sz="2000" dirty="0"/>
              <a:t>) with a </a:t>
            </a:r>
            <a:br>
              <a:rPr lang="en-US" sz="2000" dirty="0"/>
            </a:br>
            <a:r>
              <a:rPr lang="en-US" sz="2000" dirty="0" err="1"/>
              <a:t>coef</a:t>
            </a:r>
            <a:r>
              <a:rPr lang="en-US" sz="2000" dirty="0"/>
              <a:t>. of 0.993 (</a:t>
            </a:r>
            <a:r>
              <a:rPr lang="en-US" sz="2000" b="1" dirty="0"/>
              <a:t>size</a:t>
            </a:r>
            <a:r>
              <a:rPr lang="en-US" sz="2000" dirty="0"/>
              <a:t>). Highly significant (</a:t>
            </a:r>
            <a:r>
              <a:rPr lang="en-US" sz="2000" b="1" dirty="0"/>
              <a:t>sig</a:t>
            </a:r>
            <a:r>
              <a:rPr lang="en-US" sz="2000" dirty="0"/>
              <a:t>. 0.1% level). </a:t>
            </a:r>
          </a:p>
          <a:p>
            <a:r>
              <a:rPr lang="en-US" sz="2000" dirty="0"/>
              <a:t>This direct effect is negatively moderated</a:t>
            </a:r>
            <a:br>
              <a:rPr lang="en-US" sz="2000" dirty="0"/>
            </a:br>
            <a:r>
              <a:rPr lang="en-US" sz="2000" dirty="0"/>
              <a:t>by locational advantage, as the interaction effect</a:t>
            </a:r>
            <a:br>
              <a:rPr lang="en-US" sz="2000" dirty="0"/>
            </a:br>
            <a:r>
              <a:rPr lang="en-US" sz="2000" dirty="0"/>
              <a:t>FMU*LA presents a negative </a:t>
            </a:r>
            <a:r>
              <a:rPr lang="en-US" sz="2000" dirty="0" err="1"/>
              <a:t>coef</a:t>
            </a:r>
            <a:r>
              <a:rPr lang="en-US" sz="2000" dirty="0"/>
              <a:t>. Of –0.029, it is</a:t>
            </a:r>
            <a:br>
              <a:rPr lang="en-US" sz="2000" dirty="0"/>
            </a:br>
            <a:r>
              <a:rPr lang="en-US" sz="2000" dirty="0"/>
              <a:t>significant at 5% level. </a:t>
            </a:r>
          </a:p>
          <a:p>
            <a:r>
              <a:rPr lang="en-US" sz="2000" dirty="0"/>
              <a:t>(verbal) interpretation of the indirect effect: </a:t>
            </a:r>
            <a:br>
              <a:rPr lang="en-US" sz="2000" dirty="0"/>
            </a:br>
            <a:r>
              <a:rPr lang="en-US" sz="2000" dirty="0"/>
              <a:t>When the relative cost advantage that the firm can </a:t>
            </a:r>
            <a:br>
              <a:rPr lang="en-US" sz="2000" dirty="0"/>
            </a:br>
            <a:r>
              <a:rPr lang="en-US" sz="2000" dirty="0"/>
              <a:t>obtain by operating in a foreign country is 1 unit higher, </a:t>
            </a:r>
            <a:br>
              <a:rPr lang="en-US" sz="2000" dirty="0"/>
            </a:br>
            <a:r>
              <a:rPr lang="en-US" sz="2000" dirty="0"/>
              <a:t>the positive effect of market uncertainty on</a:t>
            </a:r>
            <a:br>
              <a:rPr lang="en-US" sz="2000" dirty="0"/>
            </a:br>
            <a:r>
              <a:rPr lang="en-US" sz="2000" dirty="0"/>
              <a:t>incremental expansion decreases by 0.029 units,</a:t>
            </a:r>
            <a:br>
              <a:rPr lang="en-US" sz="2000" dirty="0"/>
            </a:br>
            <a:r>
              <a:rPr lang="en-US" sz="2000" dirty="0"/>
              <a:t>ceteris paribus. The effect is significant at 5% level.</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19</a:t>
            </a:fld>
            <a:endParaRPr lang="zh-CN" altLang="en-US" dirty="0"/>
          </a:p>
        </p:txBody>
      </p:sp>
      <p:sp>
        <p:nvSpPr>
          <p:cNvPr id="6" name="Right Arrow 5"/>
          <p:cNvSpPr/>
          <p:nvPr/>
        </p:nvSpPr>
        <p:spPr>
          <a:xfrm>
            <a:off x="6096601" y="3143795"/>
            <a:ext cx="391886" cy="269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6090370" y="4915989"/>
            <a:ext cx="391886" cy="269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900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1. Moderator</a:t>
            </a:r>
          </a:p>
        </p:txBody>
      </p:sp>
      <p:sp>
        <p:nvSpPr>
          <p:cNvPr id="3" name="Content Placeholder 2"/>
          <p:cNvSpPr>
            <a:spLocks noGrp="1"/>
          </p:cNvSpPr>
          <p:nvPr>
            <p:ph idx="1"/>
          </p:nvPr>
        </p:nvSpPr>
        <p:spPr/>
        <p:txBody>
          <a:bodyPr/>
          <a:lstStyle/>
          <a:p>
            <a:r>
              <a:rPr lang="en-US" dirty="0"/>
              <a:t>What is a moderator? What is the moderator in the paper of Rhee and Cheng (2002)?</a:t>
            </a:r>
          </a:p>
          <a:p>
            <a:pPr lvl="1"/>
            <a:r>
              <a:rPr lang="en-US" dirty="0"/>
              <a:t>A moderator is a variable that influences (changes) the relation between two other variables. </a:t>
            </a:r>
          </a:p>
          <a:p>
            <a:pPr lvl="1"/>
            <a:r>
              <a:rPr lang="en-US" dirty="0"/>
              <a:t>When the relation between X and Y is influenced by the characteristics of another variable Z, that Z variable is said to be a moderator. </a:t>
            </a:r>
          </a:p>
          <a:p>
            <a:pPr lvl="4"/>
            <a:endParaRPr lang="en-US" dirty="0"/>
          </a:p>
          <a:p>
            <a:r>
              <a:rPr lang="en-US" dirty="0"/>
              <a:t>Example: Rising oil price and how unhappy you are</a:t>
            </a:r>
          </a:p>
          <a:p>
            <a:r>
              <a:rPr lang="en-US" dirty="0"/>
              <a:t>Moderator: How often do you drive</a:t>
            </a:r>
          </a:p>
          <a:p>
            <a:endParaRPr lang="en-US" dirty="0"/>
          </a:p>
        </p:txBody>
      </p:sp>
      <p:sp>
        <p:nvSpPr>
          <p:cNvPr id="4" name="Slide Number Placeholder 3"/>
          <p:cNvSpPr>
            <a:spLocks noGrp="1"/>
          </p:cNvSpPr>
          <p:nvPr>
            <p:ph type="sldNum" sz="quarter" idx="12"/>
          </p:nvPr>
        </p:nvSpPr>
        <p:spPr/>
        <p:txBody>
          <a:bodyPr/>
          <a:lstStyle/>
          <a:p>
            <a:r>
              <a:rPr lang="en-US" altLang="zh-CN" dirty="0"/>
              <a:t>Empirical research project for BSc. IB –   Tutorial Week 6                    </a:t>
            </a:r>
            <a:fld id="{374D9BB2-CFE5-4495-A55B-45F8DE8A42AC}" type="slidenum">
              <a:rPr lang="zh-CN" altLang="en-US" smtClean="0"/>
              <a:pPr/>
              <a:t>2</a:t>
            </a:fld>
            <a:endParaRPr lang="zh-CN" altLang="en-US" dirty="0"/>
          </a:p>
        </p:txBody>
      </p:sp>
      <p:grpSp>
        <p:nvGrpSpPr>
          <p:cNvPr id="7" name="Group 6"/>
          <p:cNvGrpSpPr/>
          <p:nvPr/>
        </p:nvGrpSpPr>
        <p:grpSpPr>
          <a:xfrm>
            <a:off x="2014658" y="5362866"/>
            <a:ext cx="5177450" cy="1120482"/>
            <a:chOff x="2014658" y="5362866"/>
            <a:chExt cx="5177450" cy="1120482"/>
          </a:xfrm>
        </p:grpSpPr>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83935" y="5377601"/>
              <a:ext cx="1408173" cy="1105747"/>
            </a:xfrm>
            <a:prstGeom prst="rect">
              <a:avLst/>
            </a:prstGeom>
          </p:spPr>
        </p:pic>
        <p:pic>
          <p:nvPicPr>
            <p:cNvPr id="6" name="Picture 5"/>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014658" y="5362866"/>
              <a:ext cx="1209153" cy="1120482"/>
            </a:xfrm>
            <a:prstGeom prst="rect">
              <a:avLst/>
            </a:prstGeom>
          </p:spPr>
        </p:pic>
        <p:cxnSp>
          <p:nvCxnSpPr>
            <p:cNvPr id="9" name="Straight Arrow Connector 8"/>
            <p:cNvCxnSpPr/>
            <p:nvPr/>
          </p:nvCxnSpPr>
          <p:spPr>
            <a:xfrm>
              <a:off x="3516924" y="6013938"/>
              <a:ext cx="1978268" cy="8793"/>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3606893" y="4497704"/>
            <a:ext cx="1707600" cy="1525027"/>
            <a:chOff x="3606893" y="4497704"/>
            <a:chExt cx="1707600" cy="1525027"/>
          </a:xfrm>
        </p:grpSpPr>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6893" y="4497704"/>
              <a:ext cx="1707600" cy="960525"/>
            </a:xfrm>
            <a:prstGeom prst="rect">
              <a:avLst/>
            </a:prstGeom>
          </p:spPr>
        </p:pic>
        <p:cxnSp>
          <p:nvCxnSpPr>
            <p:cNvPr id="12" name="Straight Arrow Connector 11"/>
            <p:cNvCxnSpPr/>
            <p:nvPr/>
          </p:nvCxnSpPr>
          <p:spPr>
            <a:xfrm flipH="1">
              <a:off x="4500942" y="5506409"/>
              <a:ext cx="5862" cy="516322"/>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8218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highlight>
                  <a:srgbClr val="FFFF00"/>
                </a:highlight>
              </a:rPr>
              <a:t>AP Quiz – 2</a:t>
            </a:r>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20</a:t>
            </a:fld>
            <a:endParaRPr lang="zh-CN" altLang="en-US" dirty="0"/>
          </a:p>
        </p:txBody>
      </p:sp>
      <p:sp>
        <p:nvSpPr>
          <p:cNvPr id="8" name="Rectangle 7"/>
          <p:cNvSpPr/>
          <p:nvPr/>
        </p:nvSpPr>
        <p:spPr>
          <a:xfrm>
            <a:off x="628650" y="1131997"/>
            <a:ext cx="8401050" cy="4875181"/>
          </a:xfrm>
          <a:prstGeom prst="rect">
            <a:avLst/>
          </a:prstGeom>
        </p:spPr>
        <p:txBody>
          <a:bodyPr wrap="square">
            <a:spAutoFit/>
          </a:bodyPr>
          <a:lstStyle/>
          <a:p>
            <a:pPr lvl="0" defTabSz="685800">
              <a:lnSpc>
                <a:spcPct val="90000"/>
              </a:lnSpc>
              <a:spcBef>
                <a:spcPts val="1200"/>
              </a:spcBef>
            </a:pPr>
            <a:r>
              <a:rPr lang="en-US" sz="2400" dirty="0">
                <a:solidFill>
                  <a:prstClr val="black"/>
                </a:solidFill>
                <a:latin typeface="Calibri Light" panose="020F0302020204030204" pitchFamily="34" charset="0"/>
                <a:cs typeface="Calibri" panose="020F0502020204030204" pitchFamily="34" charset="0"/>
              </a:rPr>
              <a:t>A researcher examines how international experience of top managers affects firms’ export performance. She proposes that managers with greater international experience develop stronger cross-cultural communication capabilities, which help the firm build relationships with foreign partners and achieve higher export performance. She further expects that this indirect effect will be stronger in firms that operate in highly competitive international markets, where such capabilities are especially valuable.</a:t>
            </a:r>
          </a:p>
          <a:p>
            <a:pPr lvl="0" defTabSz="685800">
              <a:lnSpc>
                <a:spcPct val="90000"/>
              </a:lnSpc>
              <a:spcBef>
                <a:spcPts val="1200"/>
              </a:spcBef>
            </a:pPr>
            <a:endParaRPr lang="en-US" sz="2400" dirty="0">
              <a:solidFill>
                <a:prstClr val="black"/>
              </a:solidFill>
              <a:latin typeface="Calibri Light" panose="020F0302020204030204" pitchFamily="34" charset="0"/>
              <a:cs typeface="Calibri" panose="020F0502020204030204" pitchFamily="34" charset="0"/>
            </a:endParaRPr>
          </a:p>
          <a:p>
            <a:pPr marL="457200" lvl="0" indent="-457200" defTabSz="685800">
              <a:lnSpc>
                <a:spcPct val="90000"/>
              </a:lnSpc>
              <a:spcBef>
                <a:spcPts val="1200"/>
              </a:spcBef>
              <a:buAutoNum type="alphaLcPeriod"/>
            </a:pPr>
            <a:r>
              <a:rPr lang="en-US" sz="2400" dirty="0">
                <a:solidFill>
                  <a:prstClr val="black"/>
                </a:solidFill>
                <a:latin typeface="Calibri Light" panose="020F0302020204030204" pitchFamily="34" charset="0"/>
                <a:cs typeface="Calibri" panose="020F0502020204030204" pitchFamily="34" charset="0"/>
              </a:rPr>
              <a:t>What is the role of cross-cultural communication capability in this relationship?</a:t>
            </a:r>
          </a:p>
          <a:p>
            <a:pPr marL="457200" lvl="0" indent="-457200" defTabSz="685800">
              <a:lnSpc>
                <a:spcPct val="90000"/>
              </a:lnSpc>
              <a:spcBef>
                <a:spcPts val="1200"/>
              </a:spcBef>
              <a:buAutoNum type="alphaLcPeriod"/>
            </a:pPr>
            <a:r>
              <a:rPr lang="en-US" sz="2400">
                <a:solidFill>
                  <a:prstClr val="black"/>
                </a:solidFill>
                <a:latin typeface="Calibri Light" panose="020F0302020204030204" pitchFamily="34" charset="0"/>
                <a:cs typeface="Calibri" panose="020F0502020204030204" pitchFamily="34" charset="0"/>
              </a:rPr>
              <a:t>What </a:t>
            </a:r>
            <a:r>
              <a:rPr lang="en-US" sz="2400" dirty="0">
                <a:solidFill>
                  <a:prstClr val="black"/>
                </a:solidFill>
                <a:latin typeface="Calibri Light" panose="020F0302020204030204" pitchFamily="34" charset="0"/>
                <a:cs typeface="Calibri" panose="020F0502020204030204" pitchFamily="34" charset="0"/>
              </a:rPr>
              <a:t>is the role of international market competition in this relationship</a:t>
            </a:r>
          </a:p>
        </p:txBody>
      </p:sp>
    </p:spTree>
    <p:extLst>
      <p:ext uri="{BB962C8B-B14F-4D97-AF65-F5344CB8AC3E}">
        <p14:creationId xmlns:p14="http://schemas.microsoft.com/office/powerpoint/2010/main" val="2487414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highlight>
                  <a:srgbClr val="FFFF00"/>
                </a:highlight>
              </a:rPr>
              <a:t>AP Quiz – 2</a:t>
            </a:r>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21</a:t>
            </a:fld>
            <a:endParaRPr lang="zh-CN" altLang="en-US" dirty="0"/>
          </a:p>
        </p:txBody>
      </p:sp>
      <p:sp>
        <p:nvSpPr>
          <p:cNvPr id="8" name="Rectangle 7"/>
          <p:cNvSpPr/>
          <p:nvPr/>
        </p:nvSpPr>
        <p:spPr>
          <a:xfrm>
            <a:off x="712178" y="2035993"/>
            <a:ext cx="8203222" cy="2394502"/>
          </a:xfrm>
          <a:prstGeom prst="rect">
            <a:avLst/>
          </a:prstGeom>
        </p:spPr>
        <p:txBody>
          <a:bodyPr wrap="square">
            <a:spAutoFit/>
          </a:bodyPr>
          <a:lstStyle/>
          <a:p>
            <a:pPr lvl="0" defTabSz="685800">
              <a:lnSpc>
                <a:spcPct val="90000"/>
              </a:lnSpc>
              <a:spcBef>
                <a:spcPts val="1200"/>
              </a:spcBef>
            </a:pPr>
            <a:r>
              <a:rPr lang="en-US" sz="2400" dirty="0">
                <a:solidFill>
                  <a:prstClr val="black"/>
                </a:solidFill>
                <a:latin typeface="Calibri Light" panose="020F0302020204030204" pitchFamily="34" charset="0"/>
                <a:cs typeface="Calibri" panose="020F0502020204030204" pitchFamily="34" charset="0"/>
              </a:rPr>
              <a:t>CEO’s Leadership affect performance of a firm in a way that it affects the commitment of employees in the firm. Great leadership makes people feel more committed to the vision of the firm, hence improve the performance of the firm.</a:t>
            </a:r>
          </a:p>
          <a:p>
            <a:pPr lvl="0" defTabSz="685800">
              <a:lnSpc>
                <a:spcPct val="90000"/>
              </a:lnSpc>
              <a:spcBef>
                <a:spcPts val="1200"/>
              </a:spcBef>
            </a:pPr>
            <a:endParaRPr lang="en-US" sz="2400" dirty="0">
              <a:solidFill>
                <a:prstClr val="black"/>
              </a:solidFill>
              <a:latin typeface="Calibri Light" panose="020F0302020204030204" pitchFamily="34" charset="0"/>
              <a:cs typeface="Calibri" panose="020F0502020204030204" pitchFamily="34" charset="0"/>
            </a:endParaRPr>
          </a:p>
          <a:p>
            <a:pPr lvl="0" defTabSz="685800">
              <a:lnSpc>
                <a:spcPct val="90000"/>
              </a:lnSpc>
              <a:spcBef>
                <a:spcPts val="1200"/>
              </a:spcBef>
            </a:pPr>
            <a:r>
              <a:rPr lang="en-US" sz="2400" dirty="0">
                <a:solidFill>
                  <a:prstClr val="black"/>
                </a:solidFill>
                <a:latin typeface="Calibri Light" panose="020F0302020204030204" pitchFamily="34" charset="0"/>
                <a:cs typeface="Calibri" panose="020F0502020204030204" pitchFamily="34" charset="0"/>
              </a:rPr>
              <a:t>What’s the role of “employee’s commitment” in this relationship? </a:t>
            </a:r>
          </a:p>
        </p:txBody>
      </p:sp>
    </p:spTree>
    <p:extLst>
      <p:ext uri="{BB962C8B-B14F-4D97-AF65-F5344CB8AC3E}">
        <p14:creationId xmlns:p14="http://schemas.microsoft.com/office/powerpoint/2010/main" val="3887057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highlight>
                  <a:srgbClr val="FFFF00"/>
                </a:highlight>
              </a:rPr>
              <a:t>AP Quiz – 2</a:t>
            </a:r>
            <a:endParaRPr lang="en-US" dirty="0"/>
          </a:p>
        </p:txBody>
      </p:sp>
      <p:sp>
        <p:nvSpPr>
          <p:cNvPr id="3" name="Content Placeholder 2"/>
          <p:cNvSpPr>
            <a:spLocks noGrp="1"/>
          </p:cNvSpPr>
          <p:nvPr>
            <p:ph idx="1"/>
          </p:nvPr>
        </p:nvSpPr>
        <p:spPr>
          <a:xfrm>
            <a:off x="628650" y="1282890"/>
            <a:ext cx="7886700" cy="712165"/>
          </a:xfrm>
        </p:spPr>
        <p:txBody>
          <a:bodyPr>
            <a:normAutofit/>
          </a:bodyPr>
          <a:lstStyle/>
          <a:p>
            <a:r>
              <a:rPr lang="en-US" sz="2800" dirty="0"/>
              <a:t>Direct or moderation of mediation effect?</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22</a:t>
            </a:fld>
            <a:endParaRPr lang="zh-CN"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2035993"/>
            <a:ext cx="3470564" cy="3470564"/>
          </a:xfrm>
          <a:prstGeom prst="rect">
            <a:avLst/>
          </a:prstGeom>
        </p:spPr>
      </p:pic>
      <p:sp>
        <p:nvSpPr>
          <p:cNvPr id="8" name="Rectangle 7"/>
          <p:cNvSpPr/>
          <p:nvPr/>
        </p:nvSpPr>
        <p:spPr>
          <a:xfrm>
            <a:off x="4229100" y="2035993"/>
            <a:ext cx="4686299" cy="3408625"/>
          </a:xfrm>
          <a:prstGeom prst="rect">
            <a:avLst/>
          </a:prstGeom>
        </p:spPr>
        <p:txBody>
          <a:bodyPr wrap="square">
            <a:spAutoFit/>
          </a:bodyPr>
          <a:lstStyle/>
          <a:p>
            <a:pPr marL="514350" lvl="0" indent="-514350" defTabSz="685800">
              <a:lnSpc>
                <a:spcPct val="90000"/>
              </a:lnSpc>
              <a:spcBef>
                <a:spcPts val="1200"/>
              </a:spcBef>
              <a:buFont typeface="+mj-lt"/>
              <a:buAutoNum type="alphaLcParenR"/>
            </a:pPr>
            <a:r>
              <a:rPr lang="en-US" sz="2400" dirty="0">
                <a:solidFill>
                  <a:prstClr val="black"/>
                </a:solidFill>
                <a:latin typeface="Calibri Light" panose="020F0302020204030204" pitchFamily="34" charset="0"/>
                <a:cs typeface="Calibri" panose="020F0502020204030204" pitchFamily="34" charset="0"/>
              </a:rPr>
              <a:t>“Working hard makes me happy because I can make a lot of money for more enjoyment!”</a:t>
            </a:r>
          </a:p>
          <a:p>
            <a:pPr marL="1600200" lvl="3" indent="-228600" defTabSz="685800">
              <a:lnSpc>
                <a:spcPct val="90000"/>
              </a:lnSpc>
              <a:spcBef>
                <a:spcPts val="1200"/>
              </a:spcBef>
              <a:buFont typeface="+mj-lt"/>
              <a:buAutoNum type="alphaLcParenR"/>
            </a:pPr>
            <a:endParaRPr lang="en-US" sz="100" dirty="0">
              <a:solidFill>
                <a:prstClr val="black"/>
              </a:solidFill>
              <a:latin typeface="Calibri Light" panose="020F0302020204030204" pitchFamily="34" charset="0"/>
              <a:cs typeface="Calibri" panose="020F0502020204030204" pitchFamily="34" charset="0"/>
            </a:endParaRPr>
          </a:p>
          <a:p>
            <a:pPr marL="514350" lvl="0" indent="-514350" defTabSz="685800">
              <a:lnSpc>
                <a:spcPct val="90000"/>
              </a:lnSpc>
              <a:spcBef>
                <a:spcPts val="1200"/>
              </a:spcBef>
              <a:buFont typeface="+mj-lt"/>
              <a:buAutoNum type="alphaLcParenR"/>
            </a:pPr>
            <a:r>
              <a:rPr lang="en-US" sz="2400" dirty="0">
                <a:solidFill>
                  <a:prstClr val="black"/>
                </a:solidFill>
                <a:latin typeface="Calibri Light" panose="020F0302020204030204" pitchFamily="34" charset="0"/>
                <a:cs typeface="Calibri" panose="020F0502020204030204" pitchFamily="34" charset="0"/>
              </a:rPr>
              <a:t>“I’m a workaholic so I enjoy working hard!”</a:t>
            </a:r>
          </a:p>
          <a:p>
            <a:pPr marL="1885950" lvl="3" indent="-514350" defTabSz="685800">
              <a:lnSpc>
                <a:spcPct val="90000"/>
              </a:lnSpc>
              <a:spcBef>
                <a:spcPts val="1200"/>
              </a:spcBef>
              <a:buFont typeface="+mj-lt"/>
              <a:buAutoNum type="alphaLcParenR"/>
            </a:pPr>
            <a:endParaRPr lang="en-US" sz="200" dirty="0">
              <a:solidFill>
                <a:prstClr val="black"/>
              </a:solidFill>
              <a:latin typeface="Calibri Light" panose="020F0302020204030204" pitchFamily="34" charset="0"/>
              <a:cs typeface="Calibri" panose="020F0502020204030204" pitchFamily="34" charset="0"/>
            </a:endParaRPr>
          </a:p>
          <a:p>
            <a:pPr marL="514350" lvl="0" indent="-514350" defTabSz="685800">
              <a:lnSpc>
                <a:spcPct val="90000"/>
              </a:lnSpc>
              <a:spcBef>
                <a:spcPts val="1200"/>
              </a:spcBef>
              <a:buFont typeface="+mj-lt"/>
              <a:buAutoNum type="alphaLcParenR"/>
            </a:pPr>
            <a:r>
              <a:rPr lang="en-US" sz="2400" dirty="0">
                <a:solidFill>
                  <a:prstClr val="black"/>
                </a:solidFill>
                <a:latin typeface="Calibri Light" panose="020F0302020204030204" pitchFamily="34" charset="0"/>
                <a:cs typeface="Calibri" panose="020F0502020204030204" pitchFamily="34" charset="0"/>
              </a:rPr>
              <a:t>“Working had makes me happy, if at the same time I can have good work-life balance!”</a:t>
            </a:r>
          </a:p>
        </p:txBody>
      </p:sp>
    </p:spTree>
    <p:extLst>
      <p:ext uri="{BB962C8B-B14F-4D97-AF65-F5344CB8AC3E}">
        <p14:creationId xmlns:p14="http://schemas.microsoft.com/office/powerpoint/2010/main" val="2229042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1. Moderator</a:t>
            </a:r>
          </a:p>
        </p:txBody>
      </p:sp>
      <p:sp>
        <p:nvSpPr>
          <p:cNvPr id="3" name="Content Placeholder 2"/>
          <p:cNvSpPr>
            <a:spLocks noGrp="1"/>
          </p:cNvSpPr>
          <p:nvPr>
            <p:ph idx="1"/>
          </p:nvPr>
        </p:nvSpPr>
        <p:spPr/>
        <p:txBody>
          <a:bodyPr/>
          <a:lstStyle/>
          <a:p>
            <a:r>
              <a:rPr lang="en-US" dirty="0"/>
              <a:t>What is the moderator in the paper of Rhee and Cheng (2002)?</a:t>
            </a:r>
          </a:p>
          <a:p>
            <a:r>
              <a:rPr lang="en-US" dirty="0"/>
              <a:t>The authors look at the relationship between foreign market uncertainty and incremental international expansion (</a:t>
            </a:r>
            <a:r>
              <a:rPr lang="en-US" dirty="0" err="1"/>
              <a:t>hyp</a:t>
            </a:r>
            <a:r>
              <a:rPr lang="en-US" dirty="0"/>
              <a:t>. 1)</a:t>
            </a:r>
          </a:p>
          <a:p>
            <a:endParaRPr lang="en-US" dirty="0"/>
          </a:p>
          <a:p>
            <a:r>
              <a:rPr lang="en-US" dirty="0"/>
              <a:t>Three factors are considered as moderators (</a:t>
            </a:r>
            <a:r>
              <a:rPr lang="en-US" dirty="0" err="1"/>
              <a:t>hyp</a:t>
            </a:r>
            <a:r>
              <a:rPr lang="en-US" dirty="0"/>
              <a:t> 2, 3, 4):</a:t>
            </a:r>
          </a:p>
          <a:p>
            <a:pPr lvl="1"/>
            <a:r>
              <a:rPr lang="en-US" dirty="0"/>
              <a:t>Organizational slack.</a:t>
            </a:r>
          </a:p>
          <a:p>
            <a:pPr lvl="1"/>
            <a:r>
              <a:rPr lang="en-US" dirty="0"/>
              <a:t>Resource recoverability.</a:t>
            </a:r>
          </a:p>
          <a:p>
            <a:pPr lvl="1"/>
            <a:r>
              <a:rPr lang="en-US" dirty="0"/>
              <a:t>Locational advantage. </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3</a:t>
            </a:fld>
            <a:endParaRPr lang="zh-CN" altLang="en-US" dirty="0"/>
          </a:p>
        </p:txBody>
      </p:sp>
    </p:spTree>
    <p:extLst>
      <p:ext uri="{BB962C8B-B14F-4D97-AF65-F5344CB8AC3E}">
        <p14:creationId xmlns:p14="http://schemas.microsoft.com/office/powerpoint/2010/main" val="737042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Question 8</a:t>
            </a:r>
            <a:endParaRPr lang="en-US" dirty="0"/>
          </a:p>
        </p:txBody>
      </p:sp>
      <p:sp>
        <p:nvSpPr>
          <p:cNvPr id="3" name="Content Placeholder 2"/>
          <p:cNvSpPr>
            <a:spLocks noGrp="1"/>
          </p:cNvSpPr>
          <p:nvPr>
            <p:ph idx="1"/>
          </p:nvPr>
        </p:nvSpPr>
        <p:spPr/>
        <p:txBody>
          <a:bodyPr/>
          <a:lstStyle/>
          <a:p>
            <a:pPr marL="0" indent="0">
              <a:buNone/>
            </a:pPr>
            <a:r>
              <a:rPr lang="en-US" sz="2000" dirty="0"/>
              <a:t>The following statement is taken from the paper by </a:t>
            </a:r>
            <a:r>
              <a:rPr lang="en-US" sz="2000" i="1" dirty="0" err="1">
                <a:latin typeface="Times New Roman" panose="02020603050405020304" pitchFamily="18" charset="0"/>
                <a:cs typeface="Times New Roman" panose="02020603050405020304" pitchFamily="18" charset="0"/>
              </a:rPr>
              <a:t>Barkema</a:t>
            </a:r>
            <a:r>
              <a:rPr lang="en-US" sz="2000" i="1" dirty="0">
                <a:latin typeface="Times New Roman" panose="02020603050405020304" pitchFamily="18" charset="0"/>
                <a:cs typeface="Times New Roman" panose="02020603050405020304" pitchFamily="18" charset="0"/>
              </a:rPr>
              <a:t> &amp; </a:t>
            </a:r>
            <a:r>
              <a:rPr lang="en-US" sz="2000" i="1" dirty="0" err="1">
                <a:latin typeface="Times New Roman" panose="02020603050405020304" pitchFamily="18" charset="0"/>
                <a:cs typeface="Times New Roman" panose="02020603050405020304" pitchFamily="18" charset="0"/>
              </a:rPr>
              <a:t>Drogendijk</a:t>
            </a:r>
            <a:r>
              <a:rPr lang="en-US" sz="2000" i="1" dirty="0">
                <a:latin typeface="Times New Roman" panose="02020603050405020304" pitchFamily="18" charset="0"/>
                <a:cs typeface="Times New Roman" panose="02020603050405020304" pitchFamily="18" charset="0"/>
              </a:rPr>
              <a:t> (2007), </a:t>
            </a:r>
            <a:r>
              <a:rPr lang="en-US" sz="2000" i="1" dirty="0" err="1">
                <a:latin typeface="Times New Roman" panose="02020603050405020304" pitchFamily="18" charset="0"/>
                <a:cs typeface="Times New Roman" panose="02020603050405020304" pitchFamily="18" charset="0"/>
              </a:rPr>
              <a:t>Internationalising</a:t>
            </a:r>
            <a:r>
              <a:rPr lang="en-US" sz="2000" i="1" dirty="0">
                <a:latin typeface="Times New Roman" panose="02020603050405020304" pitchFamily="18" charset="0"/>
                <a:cs typeface="Times New Roman" panose="02020603050405020304" pitchFamily="18" charset="0"/>
              </a:rPr>
              <a:t> in small, incremental or larger steps?, Journal of International Business Studies, 38(7): 1132-1148. </a:t>
            </a:r>
          </a:p>
          <a:p>
            <a:pPr marL="0" indent="0">
              <a:buNone/>
            </a:pPr>
            <a:r>
              <a:rPr lang="en-US" i="1" dirty="0">
                <a:latin typeface="Times New Roman" panose="02020603050405020304" pitchFamily="18" charset="0"/>
                <a:cs typeface="Times New Roman" panose="02020603050405020304" pitchFamily="18" charset="0"/>
              </a:rPr>
              <a:t>p. 1141: </a:t>
            </a:r>
            <a:r>
              <a:rPr lang="en-US" dirty="0"/>
              <a:t>‘</a:t>
            </a:r>
            <a:r>
              <a:rPr lang="en-US" sz="2400" dirty="0"/>
              <a:t>if the interaction effect is included, the main effect should be interpreted as a conditional effect rather than as an independent effect on the dependent variable</a:t>
            </a:r>
            <a:r>
              <a:rPr lang="en-US" dirty="0"/>
              <a:t>’. </a:t>
            </a:r>
          </a:p>
          <a:p>
            <a:pPr marL="0" indent="0">
              <a:buNone/>
            </a:pPr>
            <a:endParaRPr lang="en-US" dirty="0"/>
          </a:p>
          <a:p>
            <a:pPr marL="0" indent="0">
              <a:buNone/>
            </a:pPr>
            <a:r>
              <a:rPr lang="en-US" sz="2400" dirty="0"/>
              <a:t>What do the authors mean by that?</a:t>
            </a:r>
          </a:p>
          <a:p>
            <a:r>
              <a:rPr lang="en-US" dirty="0"/>
              <a:t>Once you have moderator (or interaction) variable in the regression, the marginal effect of y on x is a function of the moderator z. </a:t>
            </a:r>
          </a:p>
          <a:p>
            <a:r>
              <a:rPr lang="en-US" dirty="0"/>
              <a:t>It is not independently from x itself anymore, but conditional on z</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4</a:t>
            </a:fld>
            <a:endParaRPr lang="zh-CN" altLang="en-US" dirty="0"/>
          </a:p>
        </p:txBody>
      </p:sp>
    </p:spTree>
    <p:extLst>
      <p:ext uri="{BB962C8B-B14F-4D97-AF65-F5344CB8AC3E}">
        <p14:creationId xmlns:p14="http://schemas.microsoft.com/office/powerpoint/2010/main" val="402010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Question 8</a:t>
            </a:r>
            <a:endParaRPr lang="en-US" dirty="0"/>
          </a:p>
        </p:txBody>
      </p:sp>
      <p:sp>
        <p:nvSpPr>
          <p:cNvPr id="3" name="Content Placeholder 2"/>
          <p:cNvSpPr>
            <a:spLocks noGrp="1"/>
          </p:cNvSpPr>
          <p:nvPr>
            <p:ph idx="1"/>
          </p:nvPr>
        </p:nvSpPr>
        <p:spPr/>
        <p:txBody>
          <a:bodyPr/>
          <a:lstStyle/>
          <a:p>
            <a:r>
              <a:rPr lang="en-US" dirty="0"/>
              <a:t>To see it more clearly, we consider the following regressions</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5</a:t>
            </a:fld>
            <a:endParaRPr lang="zh-CN" altLang="en-US" dirty="0"/>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755650" y="2205038"/>
                <a:ext cx="7934325" cy="388778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1200"/>
                  </a:spcBef>
                  <a:buFont typeface="Arial" panose="020B0604020202020204" pitchFamily="34" charset="0"/>
                  <a:buChar char="•"/>
                  <a:defRPr sz="2200" kern="1200">
                    <a:solidFill>
                      <a:schemeClr val="tx1"/>
                    </a:solidFill>
                    <a:latin typeface="Calibri Light" panose="020F03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800"/>
                  </a:spcBef>
                  <a:buFont typeface="Arial" panose="020B0604020202020204" pitchFamily="34" charset="0"/>
                  <a:buChar char="•"/>
                  <a:defRPr sz="2000" kern="1200">
                    <a:solidFill>
                      <a:schemeClr val="tx1"/>
                    </a:solidFill>
                    <a:latin typeface="Calibri Light" panose="020F0302020204030204" pitchFamily="34" charset="0"/>
                    <a:ea typeface="+mn-ea"/>
                    <a:cs typeface="Calibri" panose="020F050202020403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Calibri Light" panose="020F0302020204030204" pitchFamily="34" charset="0"/>
                    <a:ea typeface="+mn-ea"/>
                    <a:cs typeface="Calibri" panose="020F050202020403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Calibri Light" panose="020F0302020204030204" pitchFamily="34" charset="0"/>
                    <a:ea typeface="+mn-ea"/>
                    <a:cs typeface="Calibri" panose="020F050202020403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Calibri Light" panose="020F0302020204030204" pitchFamily="34" charset="0"/>
                    <a:ea typeface="+mn-ea"/>
                    <a:cs typeface="Calibri" panose="020F050202020403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2400" dirty="0"/>
                  <a:t>Example 1 : </a:t>
                </a:r>
                <a:r>
                  <a:rPr lang="en-US" sz="2400" b="1" dirty="0"/>
                  <a:t>Without </a:t>
                </a:r>
                <a:r>
                  <a:rPr lang="en-US" sz="2400" dirty="0"/>
                  <a:t>interaction effects</a:t>
                </a:r>
                <a:endParaRPr lang="en-US" sz="2400" i="1" dirty="0">
                  <a:latin typeface="Cambria Math" panose="02040503050406030204" pitchFamily="18" charset="0"/>
                </a:endParaRPr>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𝑦</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nl-NL"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smtClean="0">
                              <a:solidFill>
                                <a:srgbClr val="FF0000"/>
                              </a:solidFill>
                              <a:latin typeface="Cambria Math" panose="02040503050406030204" pitchFamily="18" charset="0"/>
                            </a:rPr>
                          </m:ctrlPr>
                        </m:sSubPr>
                        <m:e>
                          <m:r>
                            <a:rPr lang="nl-NL" sz="2400" i="1">
                              <a:solidFill>
                                <a:srgbClr val="FF0000"/>
                              </a:solidFill>
                              <a:latin typeface="Cambria Math" panose="02040503050406030204" pitchFamily="18" charset="0"/>
                            </a:rPr>
                            <m:t>𝛽</m:t>
                          </m:r>
                        </m:e>
                        <m:sub>
                          <m:r>
                            <a:rPr lang="en-US" sz="2400" i="1">
                              <a:solidFill>
                                <a:srgbClr val="FF0000"/>
                              </a:solidFill>
                              <a:latin typeface="Cambria Math" panose="02040503050406030204" pitchFamily="18" charset="0"/>
                            </a:rPr>
                            <m:t>2</m:t>
                          </m:r>
                        </m:sub>
                      </m:sSub>
                      <m:r>
                        <a:rPr lang="en-US" sz="2400" i="1" smtClean="0">
                          <a:solidFill>
                            <a:srgbClr val="00B0F0"/>
                          </a:solidFill>
                          <a:latin typeface="Cambria Math" panose="02040503050406030204" pitchFamily="18" charset="0"/>
                        </a:rPr>
                        <m:t>𝑥</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nl-NL" sz="2400" i="1">
                              <a:latin typeface="Cambria Math" panose="02040503050406030204" pitchFamily="18" charset="0"/>
                            </a:rPr>
                            <m:t>𝛽</m:t>
                          </m:r>
                        </m:e>
                        <m:sub>
                          <m:r>
                            <a:rPr lang="en-US" sz="2400" i="1">
                              <a:latin typeface="Cambria Math" panose="02040503050406030204" pitchFamily="18" charset="0"/>
                            </a:rPr>
                            <m:t>3</m:t>
                          </m:r>
                        </m:sub>
                      </m:sSub>
                      <m:r>
                        <a:rPr lang="en-US" sz="2400" i="1">
                          <a:latin typeface="Cambria Math" panose="02040503050406030204" pitchFamily="18" charset="0"/>
                        </a:rPr>
                        <m:t>𝑧</m:t>
                      </m:r>
                      <m:r>
                        <a:rPr lang="en-US" sz="2400" i="1">
                          <a:latin typeface="Cambria Math" panose="02040503050406030204" pitchFamily="18" charset="0"/>
                        </a:rPr>
                        <m:t>+</m:t>
                      </m:r>
                      <m:r>
                        <a:rPr lang="en-US" sz="2400" i="1">
                          <a:latin typeface="Cambria Math" panose="02040503050406030204" pitchFamily="18" charset="0"/>
                        </a:rPr>
                        <m:t>𝜀</m:t>
                      </m:r>
                    </m:oMath>
                  </m:oMathPara>
                </a14:m>
                <a:endParaRPr lang="nl-NL" sz="2400" dirty="0"/>
              </a:p>
              <a:p>
                <a:pPr marL="0" indent="0" algn="ctr">
                  <a:buFont typeface="Arial" panose="020B0604020202020204" pitchFamily="34" charset="0"/>
                  <a:buNone/>
                </a:pPr>
                <a:r>
                  <a:rPr lang="en-US" sz="2400" dirty="0"/>
                  <a:t> </a:t>
                </a:r>
                <a14:m>
                  <m:oMath xmlns:m="http://schemas.openxmlformats.org/officeDocument/2006/math">
                    <m:f>
                      <m:fPr>
                        <m:type m:val="lin"/>
                        <m:ctrlPr>
                          <a:rPr lang="en-US" sz="2400" i="1">
                            <a:latin typeface="Cambria Math" panose="02040503050406030204" pitchFamily="18" charset="0"/>
                          </a:rPr>
                        </m:ctrlPr>
                      </m:fPr>
                      <m:num>
                        <m:r>
                          <a:rPr lang="en-GB" sz="2400" i="1">
                            <a:latin typeface="Cambria Math" panose="02040503050406030204" pitchFamily="18" charset="0"/>
                          </a:rPr>
                          <m:t>𝜕</m:t>
                        </m:r>
                        <m:r>
                          <a:rPr lang="en-US" sz="2400" i="1">
                            <a:latin typeface="Cambria Math" panose="02040503050406030204" pitchFamily="18" charset="0"/>
                          </a:rPr>
                          <m:t>𝑦</m:t>
                        </m:r>
                      </m:num>
                      <m:den>
                        <m:r>
                          <a:rPr lang="en-GB" sz="2400" i="1">
                            <a:latin typeface="Cambria Math" panose="02040503050406030204" pitchFamily="18" charset="0"/>
                          </a:rPr>
                          <m:t>𝜕</m:t>
                        </m:r>
                        <m:r>
                          <a:rPr lang="en-US" sz="2400" i="1" smtClean="0">
                            <a:solidFill>
                              <a:srgbClr val="00B0F0"/>
                            </a:solidFill>
                            <a:latin typeface="Cambria Math" panose="02040503050406030204" pitchFamily="18" charset="0"/>
                          </a:rPr>
                          <m:t>𝑥</m:t>
                        </m:r>
                      </m:den>
                    </m:f>
                    <m:r>
                      <a:rPr lang="en-US" sz="2400" i="1">
                        <a:latin typeface="Cambria Math" panose="02040503050406030204" pitchFamily="18" charset="0"/>
                      </a:rPr>
                      <m:t>=</m:t>
                    </m:r>
                    <m:sSub>
                      <m:sSubPr>
                        <m:ctrlPr>
                          <a:rPr lang="en-US" sz="2400" i="1" smtClean="0">
                            <a:solidFill>
                              <a:srgbClr val="FF0000"/>
                            </a:solidFill>
                            <a:latin typeface="Cambria Math" panose="02040503050406030204" pitchFamily="18" charset="0"/>
                          </a:rPr>
                        </m:ctrlPr>
                      </m:sSubPr>
                      <m:e>
                        <m:r>
                          <a:rPr lang="nl-NL" sz="2400" i="1">
                            <a:solidFill>
                              <a:srgbClr val="FF0000"/>
                            </a:solidFill>
                            <a:latin typeface="Cambria Math" panose="02040503050406030204" pitchFamily="18" charset="0"/>
                          </a:rPr>
                          <m:t>𝛽</m:t>
                        </m:r>
                      </m:e>
                      <m:sub>
                        <m:r>
                          <a:rPr lang="en-US" sz="2400" i="1">
                            <a:solidFill>
                              <a:srgbClr val="FF0000"/>
                            </a:solidFill>
                            <a:latin typeface="Cambria Math" panose="02040503050406030204" pitchFamily="18" charset="0"/>
                          </a:rPr>
                          <m:t>2</m:t>
                        </m:r>
                      </m:sub>
                    </m:sSub>
                  </m:oMath>
                </a14:m>
                <a:endParaRPr lang="en-US" sz="2400" dirty="0"/>
              </a:p>
              <a:p>
                <a:pPr marL="0" indent="0">
                  <a:buFont typeface="Arial" panose="020B0604020202020204" pitchFamily="34" charset="0"/>
                  <a:buNone/>
                </a:pPr>
                <a:endParaRPr lang="en-US" dirty="0"/>
              </a:p>
              <a:p>
                <a:pPr marL="0" indent="0">
                  <a:buFont typeface="Arial" panose="020B0604020202020204" pitchFamily="34" charset="0"/>
                  <a:buNone/>
                </a:pPr>
                <a:r>
                  <a:rPr lang="en-US" sz="2400" dirty="0"/>
                  <a:t>Example 2: </a:t>
                </a:r>
                <a:r>
                  <a:rPr lang="en-US" sz="2400" b="1" dirty="0"/>
                  <a:t>With</a:t>
                </a:r>
                <a:r>
                  <a:rPr lang="en-US" sz="2400" dirty="0"/>
                  <a:t> interaction effects</a:t>
                </a:r>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𝑦</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nl-NL" sz="2400" i="1">
                              <a:latin typeface="Cambria Math" panose="02040503050406030204" pitchFamily="18" charset="0"/>
                            </a:rPr>
                            <m:t>𝛽</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smtClean="0">
                              <a:solidFill>
                                <a:srgbClr val="FF0000"/>
                              </a:solidFill>
                              <a:latin typeface="Cambria Math" panose="02040503050406030204" pitchFamily="18" charset="0"/>
                            </a:rPr>
                          </m:ctrlPr>
                        </m:sSubPr>
                        <m:e>
                          <m:r>
                            <a:rPr lang="nl-NL" sz="2400" i="1">
                              <a:solidFill>
                                <a:srgbClr val="FF0000"/>
                              </a:solidFill>
                              <a:latin typeface="Cambria Math" panose="02040503050406030204" pitchFamily="18" charset="0"/>
                            </a:rPr>
                            <m:t>𝛽</m:t>
                          </m:r>
                        </m:e>
                        <m:sub>
                          <m:r>
                            <a:rPr lang="en-US" sz="2400" i="1">
                              <a:solidFill>
                                <a:srgbClr val="FF0000"/>
                              </a:solidFill>
                              <a:latin typeface="Cambria Math" panose="02040503050406030204" pitchFamily="18" charset="0"/>
                            </a:rPr>
                            <m:t>2</m:t>
                          </m:r>
                        </m:sub>
                      </m:sSub>
                      <m:r>
                        <a:rPr lang="en-US" sz="2400" i="1" smtClean="0">
                          <a:solidFill>
                            <a:srgbClr val="00B0F0"/>
                          </a:solidFill>
                          <a:latin typeface="Cambria Math" panose="02040503050406030204" pitchFamily="18" charset="0"/>
                        </a:rPr>
                        <m:t>𝑥</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nl-NL" sz="2400" i="1">
                              <a:latin typeface="Cambria Math" panose="02040503050406030204" pitchFamily="18" charset="0"/>
                            </a:rPr>
                            <m:t>𝛽</m:t>
                          </m:r>
                        </m:e>
                        <m:sub>
                          <m:r>
                            <a:rPr lang="en-US" sz="2400" i="1">
                              <a:latin typeface="Cambria Math" panose="02040503050406030204" pitchFamily="18" charset="0"/>
                            </a:rPr>
                            <m:t>3</m:t>
                          </m:r>
                        </m:sub>
                      </m:sSub>
                      <m:r>
                        <a:rPr lang="en-US" sz="2400" i="1">
                          <a:latin typeface="Cambria Math" panose="02040503050406030204" pitchFamily="18" charset="0"/>
                        </a:rPr>
                        <m:t>𝑧</m:t>
                      </m:r>
                      <m:r>
                        <a:rPr lang="en-US" sz="2400" i="1">
                          <a:latin typeface="Cambria Math" panose="02040503050406030204" pitchFamily="18" charset="0"/>
                        </a:rPr>
                        <m:t>+</m:t>
                      </m:r>
                      <m:sSub>
                        <m:sSubPr>
                          <m:ctrlPr>
                            <a:rPr lang="en-US" sz="2400" i="1" smtClean="0">
                              <a:solidFill>
                                <a:srgbClr val="FF00FF"/>
                              </a:solidFill>
                              <a:latin typeface="Cambria Math" panose="02040503050406030204" pitchFamily="18" charset="0"/>
                            </a:rPr>
                          </m:ctrlPr>
                        </m:sSubPr>
                        <m:e>
                          <m:r>
                            <a:rPr lang="nl-NL" sz="2400" i="1">
                              <a:solidFill>
                                <a:srgbClr val="FF00FF"/>
                              </a:solidFill>
                              <a:latin typeface="Cambria Math" panose="02040503050406030204" pitchFamily="18" charset="0"/>
                            </a:rPr>
                            <m:t>𝛽</m:t>
                          </m:r>
                        </m:e>
                        <m:sub>
                          <m:r>
                            <a:rPr lang="en-US" sz="2400" i="1">
                              <a:solidFill>
                                <a:srgbClr val="FF00FF"/>
                              </a:solidFill>
                              <a:latin typeface="Cambria Math" panose="02040503050406030204" pitchFamily="18" charset="0"/>
                            </a:rPr>
                            <m:t>4</m:t>
                          </m:r>
                        </m:sub>
                      </m:sSub>
                      <m:r>
                        <a:rPr lang="en-US" sz="2400" i="1" smtClean="0">
                          <a:solidFill>
                            <a:srgbClr val="00B0F0"/>
                          </a:solidFill>
                          <a:latin typeface="Cambria Math" panose="02040503050406030204" pitchFamily="18" charset="0"/>
                        </a:rPr>
                        <m:t>𝑥</m:t>
                      </m:r>
                      <m:r>
                        <a:rPr lang="en-US" sz="2400" i="1" smtClean="0">
                          <a:solidFill>
                            <a:srgbClr val="7030A0"/>
                          </a:solidFill>
                          <a:latin typeface="Cambria Math" panose="02040503050406030204" pitchFamily="18" charset="0"/>
                        </a:rPr>
                        <m:t>𝑧</m:t>
                      </m:r>
                      <m:r>
                        <a:rPr lang="en-US" sz="2400" i="1">
                          <a:latin typeface="Cambria Math" panose="02040503050406030204" pitchFamily="18" charset="0"/>
                        </a:rPr>
                        <m:t>+</m:t>
                      </m:r>
                      <m:r>
                        <a:rPr lang="en-US" sz="2400" i="1">
                          <a:latin typeface="Cambria Math" panose="02040503050406030204" pitchFamily="18" charset="0"/>
                        </a:rPr>
                        <m:t>𝜀</m:t>
                      </m:r>
                    </m:oMath>
                  </m:oMathPara>
                </a14:m>
                <a:endParaRPr lang="en-US" sz="2400" dirty="0"/>
              </a:p>
              <a:p>
                <a:pPr marL="0" indent="0">
                  <a:buFont typeface="Arial" panose="020B0604020202020204" pitchFamily="34" charset="0"/>
                  <a:buNone/>
                </a:pPr>
                <a:r>
                  <a:rPr lang="en-US" sz="2400" dirty="0"/>
                  <a:t> </a:t>
                </a:r>
                <a14:m>
                  <m:oMath xmlns:m="http://schemas.openxmlformats.org/officeDocument/2006/math">
                    <m:f>
                      <m:fPr>
                        <m:type m:val="lin"/>
                        <m:ctrlPr>
                          <a:rPr lang="en-US" sz="2400" i="1">
                            <a:latin typeface="Cambria Math" panose="02040503050406030204" pitchFamily="18" charset="0"/>
                          </a:rPr>
                        </m:ctrlPr>
                      </m:fPr>
                      <m:num>
                        <m:r>
                          <a:rPr lang="en-US" sz="2400" i="1">
                            <a:latin typeface="Cambria Math" panose="02040503050406030204" pitchFamily="18" charset="0"/>
                          </a:rPr>
                          <m:t>                          </m:t>
                        </m:r>
                        <m:r>
                          <a:rPr lang="en-GB" sz="2400" i="1">
                            <a:latin typeface="Cambria Math" panose="02040503050406030204" pitchFamily="18" charset="0"/>
                          </a:rPr>
                          <m:t>𝜕</m:t>
                        </m:r>
                        <m:r>
                          <a:rPr lang="en-US" sz="2400" i="1">
                            <a:latin typeface="Cambria Math" panose="02040503050406030204" pitchFamily="18" charset="0"/>
                          </a:rPr>
                          <m:t>𝑦</m:t>
                        </m:r>
                      </m:num>
                      <m:den>
                        <m:r>
                          <a:rPr lang="en-GB" sz="2400" i="1">
                            <a:latin typeface="Cambria Math" panose="02040503050406030204" pitchFamily="18" charset="0"/>
                          </a:rPr>
                          <m:t>𝜕</m:t>
                        </m:r>
                        <m:r>
                          <a:rPr lang="en-US" sz="2400" i="1" smtClean="0">
                            <a:solidFill>
                              <a:srgbClr val="00B0F0"/>
                            </a:solidFill>
                            <a:latin typeface="Cambria Math" panose="02040503050406030204" pitchFamily="18" charset="0"/>
                          </a:rPr>
                          <m:t>𝑥</m:t>
                        </m:r>
                      </m:den>
                    </m:f>
                    <m:r>
                      <a:rPr lang="en-US" sz="2400" i="1">
                        <a:latin typeface="Cambria Math" panose="02040503050406030204" pitchFamily="18" charset="0"/>
                      </a:rPr>
                      <m:t>=</m:t>
                    </m:r>
                    <m:sSub>
                      <m:sSubPr>
                        <m:ctrlPr>
                          <a:rPr lang="en-US" sz="2400" i="1" smtClean="0">
                            <a:solidFill>
                              <a:srgbClr val="FF0000"/>
                            </a:solidFill>
                            <a:latin typeface="Cambria Math" panose="02040503050406030204" pitchFamily="18" charset="0"/>
                          </a:rPr>
                        </m:ctrlPr>
                      </m:sSubPr>
                      <m:e>
                        <m:r>
                          <a:rPr lang="nl-NL" sz="2400" i="1">
                            <a:solidFill>
                              <a:srgbClr val="FF0000"/>
                            </a:solidFill>
                            <a:latin typeface="Cambria Math" panose="02040503050406030204" pitchFamily="18" charset="0"/>
                          </a:rPr>
                          <m:t>𝛽</m:t>
                        </m:r>
                      </m:e>
                      <m:sub>
                        <m:r>
                          <a:rPr lang="en-US" sz="2400" i="1">
                            <a:solidFill>
                              <a:srgbClr val="FF0000"/>
                            </a:solidFill>
                            <a:latin typeface="Cambria Math" panose="02040503050406030204" pitchFamily="18" charset="0"/>
                          </a:rPr>
                          <m:t>2</m:t>
                        </m:r>
                      </m:sub>
                    </m:sSub>
                    <m:r>
                      <a:rPr lang="en-US" sz="2400" i="1">
                        <a:latin typeface="Cambria Math" panose="02040503050406030204" pitchFamily="18" charset="0"/>
                      </a:rPr>
                      <m:t>+</m:t>
                    </m:r>
                    <m:sSub>
                      <m:sSubPr>
                        <m:ctrlPr>
                          <a:rPr lang="en-US" sz="2400" i="1" smtClean="0">
                            <a:solidFill>
                              <a:srgbClr val="FF00FF"/>
                            </a:solidFill>
                            <a:latin typeface="Cambria Math" panose="02040503050406030204" pitchFamily="18" charset="0"/>
                          </a:rPr>
                        </m:ctrlPr>
                      </m:sSubPr>
                      <m:e>
                        <m:r>
                          <a:rPr lang="nl-NL" sz="2400" i="1">
                            <a:solidFill>
                              <a:srgbClr val="FF00FF"/>
                            </a:solidFill>
                            <a:latin typeface="Cambria Math" panose="02040503050406030204" pitchFamily="18" charset="0"/>
                          </a:rPr>
                          <m:t>𝛽</m:t>
                        </m:r>
                      </m:e>
                      <m:sub>
                        <m:r>
                          <a:rPr lang="en-US" sz="2400" i="1">
                            <a:solidFill>
                              <a:srgbClr val="FF00FF"/>
                            </a:solidFill>
                            <a:latin typeface="Cambria Math" panose="02040503050406030204" pitchFamily="18" charset="0"/>
                          </a:rPr>
                          <m:t>4</m:t>
                        </m:r>
                      </m:sub>
                    </m:sSub>
                    <m:r>
                      <a:rPr lang="en-US" sz="2400" i="1" smtClean="0">
                        <a:solidFill>
                          <a:srgbClr val="7030A0"/>
                        </a:solidFill>
                        <a:latin typeface="Cambria Math" panose="02040503050406030204" pitchFamily="18" charset="0"/>
                      </a:rPr>
                      <m:t>𝑧</m:t>
                    </m:r>
                  </m:oMath>
                </a14:m>
                <a:endParaRPr lang="en-US" sz="2400" dirty="0">
                  <a:solidFill>
                    <a:srgbClr val="7030A0"/>
                  </a:solidFill>
                </a:endParaRPr>
              </a:p>
              <a:p>
                <a:pPr marL="0" indent="0">
                  <a:buFont typeface="Arial" panose="020B0604020202020204" pitchFamily="34" charset="0"/>
                  <a:buNone/>
                </a:pPr>
                <a:r>
                  <a:rPr lang="en-US" sz="2400" dirty="0"/>
                  <a:t>                          </a:t>
                </a:r>
                <a14:m>
                  <m:oMath xmlns:m="http://schemas.openxmlformats.org/officeDocument/2006/math">
                    <m:f>
                      <m:fPr>
                        <m:type m:val="lin"/>
                        <m:ctrlPr>
                          <a:rPr lang="en-US" sz="2400" i="1">
                            <a:latin typeface="Cambria Math" panose="02040503050406030204" pitchFamily="18" charset="0"/>
                          </a:rPr>
                        </m:ctrlPr>
                      </m:fPr>
                      <m:num>
                        <m:r>
                          <a:rPr lang="en-GB" sz="2400" i="1">
                            <a:latin typeface="Cambria Math" panose="02040503050406030204" pitchFamily="18" charset="0"/>
                          </a:rPr>
                          <m:t>𝜕</m:t>
                        </m:r>
                        <m:r>
                          <a:rPr lang="en-US" sz="2400" i="1">
                            <a:latin typeface="Cambria Math" panose="02040503050406030204" pitchFamily="18" charset="0"/>
                          </a:rPr>
                          <m:t>𝑦</m:t>
                        </m:r>
                      </m:num>
                      <m:den>
                        <m:r>
                          <a:rPr lang="en-GB" sz="2400" i="1">
                            <a:latin typeface="Cambria Math" panose="02040503050406030204" pitchFamily="18" charset="0"/>
                          </a:rPr>
                          <m:t>𝜕</m:t>
                        </m:r>
                        <m:r>
                          <a:rPr lang="en-GB" sz="2400" i="1" smtClean="0">
                            <a:solidFill>
                              <a:srgbClr val="7030A0"/>
                            </a:solidFill>
                            <a:latin typeface="Cambria Math" panose="02040503050406030204" pitchFamily="18" charset="0"/>
                          </a:rPr>
                          <m:t>𝑧</m:t>
                        </m:r>
                      </m:den>
                    </m:f>
                    <m:r>
                      <a:rPr lang="en-US" sz="2400" i="1">
                        <a:latin typeface="Cambria Math" panose="02040503050406030204" pitchFamily="18" charset="0"/>
                      </a:rPr>
                      <m:t>=</m:t>
                    </m:r>
                    <m:sSub>
                      <m:sSubPr>
                        <m:ctrlPr>
                          <a:rPr lang="en-US" sz="2400" i="1">
                            <a:latin typeface="Cambria Math" panose="02040503050406030204" pitchFamily="18" charset="0"/>
                          </a:rPr>
                        </m:ctrlPr>
                      </m:sSubPr>
                      <m:e>
                        <m:r>
                          <a:rPr lang="nl-NL" sz="2400" i="1">
                            <a:latin typeface="Cambria Math" panose="02040503050406030204" pitchFamily="18" charset="0"/>
                          </a:rPr>
                          <m:t>𝛽</m:t>
                        </m:r>
                      </m:e>
                      <m:sub>
                        <m:r>
                          <a:rPr lang="en-US" sz="2400" i="1">
                            <a:latin typeface="Cambria Math" panose="02040503050406030204" pitchFamily="18" charset="0"/>
                          </a:rPr>
                          <m:t>3</m:t>
                        </m:r>
                      </m:sub>
                    </m:sSub>
                    <m:r>
                      <a:rPr lang="en-US" sz="2400" i="1">
                        <a:latin typeface="Cambria Math" panose="02040503050406030204" pitchFamily="18" charset="0"/>
                      </a:rPr>
                      <m:t>+</m:t>
                    </m:r>
                    <m:sSub>
                      <m:sSubPr>
                        <m:ctrlPr>
                          <a:rPr lang="en-US" sz="2400" i="1" smtClean="0">
                            <a:solidFill>
                              <a:srgbClr val="FF00FF"/>
                            </a:solidFill>
                            <a:latin typeface="Cambria Math" panose="02040503050406030204" pitchFamily="18" charset="0"/>
                          </a:rPr>
                        </m:ctrlPr>
                      </m:sSubPr>
                      <m:e>
                        <m:r>
                          <a:rPr lang="nl-NL" sz="2400" i="1">
                            <a:solidFill>
                              <a:srgbClr val="FF00FF"/>
                            </a:solidFill>
                            <a:latin typeface="Cambria Math" panose="02040503050406030204" pitchFamily="18" charset="0"/>
                          </a:rPr>
                          <m:t>𝛽</m:t>
                        </m:r>
                      </m:e>
                      <m:sub>
                        <m:r>
                          <a:rPr lang="en-US" sz="2400" i="1">
                            <a:solidFill>
                              <a:srgbClr val="FF00FF"/>
                            </a:solidFill>
                            <a:latin typeface="Cambria Math" panose="02040503050406030204" pitchFamily="18" charset="0"/>
                          </a:rPr>
                          <m:t>4</m:t>
                        </m:r>
                      </m:sub>
                    </m:sSub>
                    <m:r>
                      <a:rPr lang="en-US" sz="2400" i="1" smtClean="0">
                        <a:solidFill>
                          <a:srgbClr val="00B0F0"/>
                        </a:solidFill>
                        <a:latin typeface="Cambria Math" panose="02040503050406030204" pitchFamily="18" charset="0"/>
                      </a:rPr>
                      <m:t>𝑥</m:t>
                    </m:r>
                  </m:oMath>
                </a14:m>
                <a:endParaRPr lang="en-US" sz="2400" dirty="0">
                  <a:solidFill>
                    <a:srgbClr val="00B0F0"/>
                  </a:solidFill>
                </a:endParaRP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755650" y="2205038"/>
                <a:ext cx="7934325" cy="3887787"/>
              </a:xfrm>
              <a:prstGeom prst="rect">
                <a:avLst/>
              </a:prstGeom>
              <a:blipFill>
                <a:blip r:embed="rId2"/>
                <a:stretch>
                  <a:fillRect l="-1229" t="-2198" b="-11931"/>
                </a:stretch>
              </a:blipFill>
            </p:spPr>
            <p:txBody>
              <a:bodyPr/>
              <a:lstStyle/>
              <a:p>
                <a:r>
                  <a:rPr lang="en-US">
                    <a:noFill/>
                  </a:rPr>
                  <a:t> </a:t>
                </a:r>
              </a:p>
            </p:txBody>
          </p:sp>
        </mc:Fallback>
      </mc:AlternateContent>
    </p:spTree>
    <p:extLst>
      <p:ext uri="{BB962C8B-B14F-4D97-AF65-F5344CB8AC3E}">
        <p14:creationId xmlns:p14="http://schemas.microsoft.com/office/powerpoint/2010/main" val="419135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highlight>
                  <a:srgbClr val="FFFF00"/>
                </a:highlight>
              </a:rPr>
              <a:t>AP Quiz – 1</a:t>
            </a:r>
            <a:endParaRPr lang="en-US" dirty="0">
              <a:solidFill>
                <a:srgbClr val="FF0000"/>
              </a:solidFill>
            </a:endParaRPr>
          </a:p>
        </p:txBody>
      </p:sp>
      <p:sp>
        <p:nvSpPr>
          <p:cNvPr id="3" name="Content Placeholder 2"/>
          <p:cNvSpPr>
            <a:spLocks noGrp="1"/>
          </p:cNvSpPr>
          <p:nvPr>
            <p:ph idx="1"/>
          </p:nvPr>
        </p:nvSpPr>
        <p:spPr/>
        <p:txBody>
          <a:bodyPr/>
          <a:lstStyle/>
          <a:p>
            <a:r>
              <a:rPr lang="en-US" dirty="0"/>
              <a:t>Consider dependent variable </a:t>
            </a:r>
            <a:r>
              <a:rPr lang="en-US" b="1" i="1" dirty="0">
                <a:solidFill>
                  <a:srgbClr val="FF0000"/>
                </a:solidFill>
              </a:rPr>
              <a:t>y</a:t>
            </a:r>
            <a:r>
              <a:rPr lang="en-US" dirty="0"/>
              <a:t> represents how (un)healthy a person is, measured by </a:t>
            </a:r>
            <a:r>
              <a:rPr lang="en-US" b="1" dirty="0">
                <a:solidFill>
                  <a:srgbClr val="FF0000"/>
                </a:solidFill>
              </a:rPr>
              <a:t>number of days sick in a year</a:t>
            </a:r>
            <a:r>
              <a:rPr lang="en-US" dirty="0"/>
              <a:t>. </a:t>
            </a:r>
          </a:p>
          <a:p>
            <a:r>
              <a:rPr lang="en-US" b="1" dirty="0">
                <a:solidFill>
                  <a:srgbClr val="0000FF"/>
                </a:solidFill>
              </a:rPr>
              <a:t>Drinking</a:t>
            </a:r>
            <a:r>
              <a:rPr lang="en-US" dirty="0"/>
              <a:t> is bad for health, and the </a:t>
            </a:r>
            <a:r>
              <a:rPr lang="en-US" b="1" dirty="0">
                <a:solidFill>
                  <a:srgbClr val="FF00FF"/>
                </a:solidFill>
              </a:rPr>
              <a:t>effect of drinking is worse</a:t>
            </a:r>
            <a:r>
              <a:rPr lang="en-US" dirty="0"/>
              <a:t> for:</a:t>
            </a:r>
          </a:p>
          <a:p>
            <a:pPr lvl="1"/>
            <a:r>
              <a:rPr lang="en-US" dirty="0"/>
              <a:t>People higher in </a:t>
            </a:r>
            <a:r>
              <a:rPr lang="en-US" b="1" dirty="0">
                <a:solidFill>
                  <a:srgbClr val="FF00FF"/>
                </a:solidFill>
              </a:rPr>
              <a:t>age</a:t>
            </a:r>
            <a:r>
              <a:rPr lang="en-US" dirty="0"/>
              <a:t>, and</a:t>
            </a:r>
          </a:p>
          <a:p>
            <a:pPr lvl="1"/>
            <a:r>
              <a:rPr lang="en-US" b="1" dirty="0">
                <a:solidFill>
                  <a:srgbClr val="FF00FF"/>
                </a:solidFill>
              </a:rPr>
              <a:t>Male</a:t>
            </a:r>
            <a:r>
              <a:rPr lang="en-US" dirty="0"/>
              <a:t>.</a:t>
            </a:r>
          </a:p>
          <a:p>
            <a:pPr lvl="1"/>
            <a:endParaRPr lang="en-US" dirty="0"/>
          </a:p>
          <a:p>
            <a:pPr marL="342900" lvl="1" indent="0">
              <a:buNone/>
            </a:pPr>
            <a:r>
              <a:rPr lang="en-US" sz="2800" b="1" dirty="0"/>
              <a:t>Questions</a:t>
            </a:r>
          </a:p>
          <a:p>
            <a:pPr marL="457200" indent="-457200">
              <a:buFont typeface="+mj-lt"/>
              <a:buAutoNum type="arabicParenR"/>
            </a:pPr>
            <a:r>
              <a:rPr lang="en-US" dirty="0"/>
              <a:t>Write down </a:t>
            </a:r>
            <a:r>
              <a:rPr lang="en-US" b="1" dirty="0">
                <a:solidFill>
                  <a:srgbClr val="FF0000"/>
                </a:solidFill>
              </a:rPr>
              <a:t>one regression equation which is able to test the above suggested two relationships</a:t>
            </a:r>
            <a:r>
              <a:rPr lang="en-US" dirty="0"/>
              <a:t>. Use b1, b2, b3, </a:t>
            </a:r>
            <a:r>
              <a:rPr lang="en-US" dirty="0" err="1"/>
              <a:t>etc</a:t>
            </a:r>
            <a:r>
              <a:rPr lang="en-US" dirty="0"/>
              <a:t> to represent the coefficients. </a:t>
            </a:r>
          </a:p>
          <a:p>
            <a:pPr marL="457200" indent="-457200">
              <a:buFont typeface="+mj-lt"/>
              <a:buAutoNum type="arabicParenR"/>
            </a:pPr>
            <a:r>
              <a:rPr lang="en-US" dirty="0"/>
              <a:t>What is the marginal effect of drinking on sickness? Give the equation for the marginal effect based on the regression equation you give in the above question.</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6</a:t>
            </a:fld>
            <a:endParaRPr lang="zh-CN" altLang="en-US" dirty="0"/>
          </a:p>
        </p:txBody>
      </p:sp>
    </p:spTree>
    <p:extLst>
      <p:ext uri="{BB962C8B-B14F-4D97-AF65-F5344CB8AC3E}">
        <p14:creationId xmlns:p14="http://schemas.microsoft.com/office/powerpoint/2010/main" val="2652214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What is a mediator? Is it the same?</a:t>
            </a:r>
          </a:p>
        </p:txBody>
      </p:sp>
      <p:sp>
        <p:nvSpPr>
          <p:cNvPr id="3" name="Content Placeholder 2"/>
          <p:cNvSpPr>
            <a:spLocks noGrp="1"/>
          </p:cNvSpPr>
          <p:nvPr>
            <p:ph idx="1"/>
          </p:nvPr>
        </p:nvSpPr>
        <p:spPr/>
        <p:txBody>
          <a:bodyPr/>
          <a:lstStyle/>
          <a:p>
            <a:r>
              <a:rPr lang="en-US" dirty="0"/>
              <a:t>NO. They are not the same.</a:t>
            </a:r>
          </a:p>
          <a:p>
            <a:r>
              <a:rPr lang="en-US" dirty="0"/>
              <a:t>A mediator: The effect of X on Y is driven (partly) by another variable (W). Mediator </a:t>
            </a:r>
            <a:r>
              <a:rPr lang="en-US" dirty="0">
                <a:solidFill>
                  <a:srgbClr val="FF0000"/>
                </a:solidFill>
              </a:rPr>
              <a:t>explains the process </a:t>
            </a:r>
            <a:r>
              <a:rPr lang="en-US" dirty="0"/>
              <a:t>between X and Y.</a:t>
            </a:r>
          </a:p>
          <a:p>
            <a:r>
              <a:rPr lang="en-US" dirty="0"/>
              <a:t>Recall that moderator shows the existence of a characteristic that influences the relationship. </a:t>
            </a:r>
          </a:p>
          <a:p>
            <a:endParaRPr lang="en-US" dirty="0"/>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7</a:t>
            </a:fld>
            <a:endParaRPr lang="zh-CN" altLang="en-US" dirty="0"/>
          </a:p>
        </p:txBody>
      </p:sp>
      <p:cxnSp>
        <p:nvCxnSpPr>
          <p:cNvPr id="5" name="Straight Arrow Connector 4"/>
          <p:cNvCxnSpPr/>
          <p:nvPr/>
        </p:nvCxnSpPr>
        <p:spPr>
          <a:xfrm>
            <a:off x="2952382" y="4449751"/>
            <a:ext cx="2628535" cy="0"/>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392238" y="4210125"/>
            <a:ext cx="771525" cy="461665"/>
          </a:xfrm>
          <a:prstGeom prst="rect">
            <a:avLst/>
          </a:prstGeom>
          <a:noFill/>
        </p:spPr>
        <p:txBody>
          <a:bodyPr wrap="square" rtlCol="0">
            <a:spAutoFit/>
          </a:bodyPr>
          <a:lstStyle/>
          <a:p>
            <a:r>
              <a:rPr lang="en-US" sz="2400" dirty="0"/>
              <a:t>X</a:t>
            </a:r>
          </a:p>
        </p:txBody>
      </p:sp>
      <p:sp>
        <p:nvSpPr>
          <p:cNvPr id="8" name="TextBox 7"/>
          <p:cNvSpPr txBox="1"/>
          <p:nvPr/>
        </p:nvSpPr>
        <p:spPr>
          <a:xfrm>
            <a:off x="5740644" y="4191590"/>
            <a:ext cx="771525" cy="461665"/>
          </a:xfrm>
          <a:prstGeom prst="rect">
            <a:avLst/>
          </a:prstGeom>
          <a:noFill/>
        </p:spPr>
        <p:txBody>
          <a:bodyPr wrap="square" rtlCol="0">
            <a:spAutoFit/>
          </a:bodyPr>
          <a:lstStyle/>
          <a:p>
            <a:r>
              <a:rPr lang="en-US" sz="2400" dirty="0"/>
              <a:t>Y</a:t>
            </a:r>
          </a:p>
        </p:txBody>
      </p:sp>
      <p:grpSp>
        <p:nvGrpSpPr>
          <p:cNvPr id="10" name="Group 9"/>
          <p:cNvGrpSpPr/>
          <p:nvPr/>
        </p:nvGrpSpPr>
        <p:grpSpPr>
          <a:xfrm>
            <a:off x="3394571" y="3499093"/>
            <a:ext cx="2031756" cy="950658"/>
            <a:chOff x="3394571" y="3499093"/>
            <a:chExt cx="2031756" cy="950658"/>
          </a:xfrm>
        </p:grpSpPr>
        <p:cxnSp>
          <p:nvCxnSpPr>
            <p:cNvPr id="6" name="Straight Arrow Connector 5"/>
            <p:cNvCxnSpPr/>
            <p:nvPr/>
          </p:nvCxnSpPr>
          <p:spPr>
            <a:xfrm flipH="1">
              <a:off x="4250529" y="3933429"/>
              <a:ext cx="5862" cy="516322"/>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94571" y="3499093"/>
              <a:ext cx="2031756" cy="461665"/>
            </a:xfrm>
            <a:prstGeom prst="rect">
              <a:avLst/>
            </a:prstGeom>
            <a:noFill/>
          </p:spPr>
          <p:txBody>
            <a:bodyPr wrap="square" rtlCol="0">
              <a:spAutoFit/>
            </a:bodyPr>
            <a:lstStyle/>
            <a:p>
              <a:r>
                <a:rPr lang="en-US" sz="2400" dirty="0"/>
                <a:t>Moderator Z</a:t>
              </a:r>
            </a:p>
          </p:txBody>
        </p:sp>
      </p:grpSp>
      <p:grpSp>
        <p:nvGrpSpPr>
          <p:cNvPr id="11" name="Group 10"/>
          <p:cNvGrpSpPr/>
          <p:nvPr/>
        </p:nvGrpSpPr>
        <p:grpSpPr>
          <a:xfrm>
            <a:off x="2778001" y="4653255"/>
            <a:ext cx="2802916" cy="1295501"/>
            <a:chOff x="2778001" y="4653255"/>
            <a:chExt cx="2802916" cy="1295501"/>
          </a:xfrm>
        </p:grpSpPr>
        <p:cxnSp>
          <p:nvCxnSpPr>
            <p:cNvPr id="12" name="Straight Arrow Connector 11"/>
            <p:cNvCxnSpPr/>
            <p:nvPr/>
          </p:nvCxnSpPr>
          <p:spPr>
            <a:xfrm>
              <a:off x="2778001" y="4653255"/>
              <a:ext cx="1165349" cy="756945"/>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468231" y="4671790"/>
              <a:ext cx="1112686" cy="73841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360675" y="5487091"/>
              <a:ext cx="2031756" cy="461665"/>
            </a:xfrm>
            <a:prstGeom prst="rect">
              <a:avLst/>
            </a:prstGeom>
            <a:noFill/>
          </p:spPr>
          <p:txBody>
            <a:bodyPr wrap="square" rtlCol="0">
              <a:spAutoFit/>
            </a:bodyPr>
            <a:lstStyle/>
            <a:p>
              <a:r>
                <a:rPr lang="en-US" sz="2400" dirty="0"/>
                <a:t>Mediator W</a:t>
              </a:r>
            </a:p>
          </p:txBody>
        </p:sp>
      </p:grpSp>
    </p:spTree>
    <p:extLst>
      <p:ext uri="{BB962C8B-B14F-4D97-AF65-F5344CB8AC3E}">
        <p14:creationId xmlns:p14="http://schemas.microsoft.com/office/powerpoint/2010/main" val="400831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mediator and moderator</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8</a:t>
            </a:fld>
            <a:endParaRPr lang="zh-CN" altLang="en-US" dirty="0"/>
          </a:p>
        </p:txBody>
      </p:sp>
      <p:cxnSp>
        <p:nvCxnSpPr>
          <p:cNvPr id="5" name="Straight Arrow Connector 4"/>
          <p:cNvCxnSpPr/>
          <p:nvPr/>
        </p:nvCxnSpPr>
        <p:spPr>
          <a:xfrm>
            <a:off x="3371482" y="3449626"/>
            <a:ext cx="2628535" cy="0"/>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260894" y="3948410"/>
            <a:ext cx="1973395" cy="461665"/>
          </a:xfrm>
          <a:prstGeom prst="rect">
            <a:avLst/>
          </a:prstGeom>
          <a:noFill/>
        </p:spPr>
        <p:txBody>
          <a:bodyPr wrap="square" rtlCol="0">
            <a:spAutoFit/>
          </a:bodyPr>
          <a:lstStyle/>
          <a:p>
            <a:r>
              <a:rPr lang="en-US" sz="2400" dirty="0"/>
              <a:t>Stupid Boss</a:t>
            </a:r>
          </a:p>
        </p:txBody>
      </p:sp>
      <p:grpSp>
        <p:nvGrpSpPr>
          <p:cNvPr id="3" name="Group 2"/>
          <p:cNvGrpSpPr/>
          <p:nvPr/>
        </p:nvGrpSpPr>
        <p:grpSpPr>
          <a:xfrm>
            <a:off x="3653751" y="1621956"/>
            <a:ext cx="2157780" cy="1827670"/>
            <a:chOff x="3653751" y="1621956"/>
            <a:chExt cx="2157780" cy="1827670"/>
          </a:xfrm>
        </p:grpSpPr>
        <p:cxnSp>
          <p:nvCxnSpPr>
            <p:cNvPr id="6" name="Straight Arrow Connector 5"/>
            <p:cNvCxnSpPr/>
            <p:nvPr/>
          </p:nvCxnSpPr>
          <p:spPr>
            <a:xfrm flipH="1">
              <a:off x="4669629" y="2933304"/>
              <a:ext cx="5862" cy="516322"/>
            </a:xfrm>
            <a:prstGeom prst="straightConnector1">
              <a:avLst/>
            </a:prstGeom>
            <a:ln w="28575">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53751" y="1621956"/>
              <a:ext cx="2157780" cy="1200329"/>
            </a:xfrm>
            <a:prstGeom prst="rect">
              <a:avLst/>
            </a:prstGeom>
            <a:noFill/>
          </p:spPr>
          <p:txBody>
            <a:bodyPr wrap="square" rtlCol="0">
              <a:spAutoFit/>
            </a:bodyPr>
            <a:lstStyle/>
            <a:p>
              <a:pPr algn="ctr"/>
              <a:r>
                <a:rPr lang="en-US" sz="2400" dirty="0"/>
                <a:t>Your ability to cope with stupid persons</a:t>
              </a:r>
            </a:p>
          </p:txBody>
        </p:sp>
      </p:grpSp>
      <p:grpSp>
        <p:nvGrpSpPr>
          <p:cNvPr id="8" name="Group 7"/>
          <p:cNvGrpSpPr/>
          <p:nvPr/>
        </p:nvGrpSpPr>
        <p:grpSpPr>
          <a:xfrm>
            <a:off x="3197101" y="3653130"/>
            <a:ext cx="2802916" cy="1664833"/>
            <a:chOff x="3197101" y="3653130"/>
            <a:chExt cx="2802916" cy="1664833"/>
          </a:xfrm>
        </p:grpSpPr>
        <p:cxnSp>
          <p:nvCxnSpPr>
            <p:cNvPr id="10" name="Straight Arrow Connector 9"/>
            <p:cNvCxnSpPr/>
            <p:nvPr/>
          </p:nvCxnSpPr>
          <p:spPr>
            <a:xfrm>
              <a:off x="3197101" y="3653130"/>
              <a:ext cx="1165349" cy="756945"/>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887331" y="3671665"/>
              <a:ext cx="1112686" cy="73841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79775" y="4486966"/>
              <a:ext cx="2031756" cy="830997"/>
            </a:xfrm>
            <a:prstGeom prst="rect">
              <a:avLst/>
            </a:prstGeom>
            <a:noFill/>
          </p:spPr>
          <p:txBody>
            <a:bodyPr wrap="square" rtlCol="0">
              <a:spAutoFit/>
            </a:bodyPr>
            <a:lstStyle/>
            <a:p>
              <a:r>
                <a:rPr lang="en-US" sz="2400" dirty="0"/>
                <a:t>Unreasonably high workload</a:t>
              </a:r>
            </a:p>
          </p:txBody>
        </p:sp>
      </p:grpSp>
      <p:pic>
        <p:nvPicPr>
          <p:cNvPr id="13" name="Picture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64421" y="2607700"/>
            <a:ext cx="1668061" cy="1309820"/>
          </a:xfrm>
          <a:prstGeom prst="rect">
            <a:avLst/>
          </a:prstGeom>
        </p:spPr>
      </p:pic>
      <p:pic>
        <p:nvPicPr>
          <p:cNvPr id="15" name="Picture 14"/>
          <p:cNvPicPr>
            <a:picLocks noChangeAspect="1"/>
          </p:cNvPicPr>
          <p:nvPr/>
        </p:nvPicPr>
        <p:blipFill>
          <a:blip r:embed="rId3"/>
          <a:stretch>
            <a:fillRect/>
          </a:stretch>
        </p:blipFill>
        <p:spPr>
          <a:xfrm>
            <a:off x="1181888" y="2460939"/>
            <a:ext cx="1927154" cy="1461051"/>
          </a:xfrm>
          <a:prstGeom prst="rect">
            <a:avLst/>
          </a:prstGeom>
        </p:spPr>
      </p:pic>
    </p:spTree>
    <p:extLst>
      <p:ext uri="{BB962C8B-B14F-4D97-AF65-F5344CB8AC3E}">
        <p14:creationId xmlns:p14="http://schemas.microsoft.com/office/powerpoint/2010/main" val="19380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t>
            </a:r>
            <a:r>
              <a:rPr lang="en-US" dirty="0" err="1"/>
              <a:t>Multicollinearity</a:t>
            </a:r>
            <a:endParaRPr lang="en-US" dirty="0"/>
          </a:p>
        </p:txBody>
      </p:sp>
      <p:sp>
        <p:nvSpPr>
          <p:cNvPr id="3" name="Content Placeholder 2"/>
          <p:cNvSpPr>
            <a:spLocks noGrp="1"/>
          </p:cNvSpPr>
          <p:nvPr>
            <p:ph idx="1"/>
          </p:nvPr>
        </p:nvSpPr>
        <p:spPr>
          <a:xfrm>
            <a:off x="628650" y="1131996"/>
            <a:ext cx="7886700" cy="5351351"/>
          </a:xfrm>
        </p:spPr>
        <p:txBody>
          <a:bodyPr>
            <a:noAutofit/>
          </a:bodyPr>
          <a:lstStyle/>
          <a:p>
            <a:pPr marL="0" indent="0">
              <a:buNone/>
            </a:pPr>
            <a:r>
              <a:rPr lang="en-US" dirty="0"/>
              <a:t>Table 1 presents correlations among variables. </a:t>
            </a:r>
          </a:p>
          <a:p>
            <a:pPr marL="0" indent="0">
              <a:buNone/>
            </a:pPr>
            <a:r>
              <a:rPr lang="en-US" dirty="0"/>
              <a:t>How should the correlation matrix be examined to detect possible multicollinearity?</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000" dirty="0"/>
          </a:p>
          <a:p>
            <a:pPr marL="0" indent="0">
              <a:buNone/>
            </a:pPr>
            <a:r>
              <a:rPr lang="en-US" sz="2000" dirty="0" err="1"/>
              <a:t>Multicolliearity</a:t>
            </a:r>
            <a:r>
              <a:rPr lang="en-US" sz="2000" dirty="0"/>
              <a:t> is a problem that can arise if </a:t>
            </a:r>
            <a:r>
              <a:rPr lang="en-US" sz="2000" dirty="0">
                <a:solidFill>
                  <a:srgbClr val="FF0000"/>
                </a:solidFill>
              </a:rPr>
              <a:t>some independent variables inside a same regression</a:t>
            </a:r>
            <a:r>
              <a:rPr lang="en-US" sz="2000" dirty="0"/>
              <a:t> are too highly correlated. </a:t>
            </a:r>
          </a:p>
          <a:p>
            <a:pPr marL="0" indent="0">
              <a:buNone/>
            </a:pPr>
            <a:r>
              <a:rPr lang="en-US" sz="2000" dirty="0"/>
              <a:t>liberal approach: exceeds 0.7 or even 0.8 (in absolute value).</a:t>
            </a:r>
            <a:br>
              <a:rPr lang="en-US" sz="2000" dirty="0"/>
            </a:br>
            <a:r>
              <a:rPr lang="en-US" sz="2000" dirty="0"/>
              <a:t>more conservative: 0.6 or even 0.5. (but always clarify your criteria used!)</a:t>
            </a:r>
          </a:p>
        </p:txBody>
      </p:sp>
      <p:sp>
        <p:nvSpPr>
          <p:cNvPr id="4" name="Slide Number Placeholder 3"/>
          <p:cNvSpPr>
            <a:spLocks noGrp="1"/>
          </p:cNvSpPr>
          <p:nvPr>
            <p:ph type="sldNum" sz="quarter" idx="12"/>
          </p:nvPr>
        </p:nvSpPr>
        <p:spPr/>
        <p:txBody>
          <a:bodyPr/>
          <a:lstStyle/>
          <a:p>
            <a:r>
              <a:rPr lang="en-US" altLang="zh-CN"/>
              <a:t>Empirical research project for BSc. IB –   Tutorial Week 6                    </a:t>
            </a:r>
            <a:fld id="{374D9BB2-CFE5-4495-A55B-45F8DE8A42AC}" type="slidenum">
              <a:rPr lang="zh-CN" altLang="en-US" smtClean="0"/>
              <a:pPr/>
              <a:t>9</a:t>
            </a:fld>
            <a:endParaRPr lang="zh-CN" alt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3117" y="2275062"/>
            <a:ext cx="8566398" cy="2420939"/>
          </a:xfrm>
          <a:prstGeom prst="rect">
            <a:avLst/>
          </a:prstGeom>
        </p:spPr>
      </p:pic>
      <p:sp>
        <p:nvSpPr>
          <p:cNvPr id="5" name="Rectangle 4"/>
          <p:cNvSpPr/>
          <p:nvPr/>
        </p:nvSpPr>
        <p:spPr>
          <a:xfrm>
            <a:off x="3823754" y="2554014"/>
            <a:ext cx="622121" cy="19706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F396485-59B6-4192-A25B-B02A7F9C4C0C}"/>
              </a:ext>
            </a:extLst>
          </p:cNvPr>
          <p:cNvSpPr txBox="1"/>
          <p:nvPr/>
        </p:nvSpPr>
        <p:spPr>
          <a:xfrm>
            <a:off x="3556952" y="4524703"/>
            <a:ext cx="1357948"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NO NEED</a:t>
            </a:r>
          </a:p>
        </p:txBody>
      </p:sp>
      <p:sp>
        <p:nvSpPr>
          <p:cNvPr id="8" name="Oval 7">
            <a:extLst>
              <a:ext uri="{FF2B5EF4-FFF2-40B4-BE49-F238E27FC236}">
                <a16:creationId xmlns:a16="http://schemas.microsoft.com/office/drawing/2014/main" id="{D0B72A38-F146-4CE0-9B2E-779D848A3693}"/>
              </a:ext>
            </a:extLst>
          </p:cNvPr>
          <p:cNvSpPr/>
          <p:nvPr/>
        </p:nvSpPr>
        <p:spPr>
          <a:xfrm>
            <a:off x="4428290" y="3209190"/>
            <a:ext cx="690349" cy="263631"/>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70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500"/>
                                        <p:tgtEl>
                                          <p:spTgt spid="3">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 presetClass="entr" presetSubtype="0" fill="hold"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3500</TotalTime>
  <Words>1700</Words>
  <Application>Microsoft Office PowerPoint</Application>
  <PresentationFormat>On-screen Show (4:3)</PresentationFormat>
  <Paragraphs>159</Paragraphs>
  <Slides>22</Slides>
  <Notes>1</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等线</vt:lpstr>
      <vt:lpstr>等线 Light</vt:lpstr>
      <vt:lpstr>Arial</vt:lpstr>
      <vt:lpstr>Calibri</vt:lpstr>
      <vt:lpstr>Calibri Light</vt:lpstr>
      <vt:lpstr>Cambria Math</vt:lpstr>
      <vt:lpstr>Times New Roman</vt:lpstr>
      <vt:lpstr>Office 主题​​</vt:lpstr>
      <vt:lpstr>Empirical Research Projects (for Intl. Business)</vt:lpstr>
      <vt:lpstr>Question 1. Moderator</vt:lpstr>
      <vt:lpstr>Question 1. Moderator</vt:lpstr>
      <vt:lpstr>Question 8</vt:lpstr>
      <vt:lpstr>Question 8</vt:lpstr>
      <vt:lpstr>AP Quiz – 1</vt:lpstr>
      <vt:lpstr>2. What is a mediator? Is it the same?</vt:lpstr>
      <vt:lpstr>Example of mediator and moderator</vt:lpstr>
      <vt:lpstr>3. Multicollinearity</vt:lpstr>
      <vt:lpstr>4. Have a look at Table 2.</vt:lpstr>
      <vt:lpstr>5. Looking at Table 3, …</vt:lpstr>
      <vt:lpstr>Question 6</vt:lpstr>
      <vt:lpstr>Question 6</vt:lpstr>
      <vt:lpstr>7. Explain the set-up of Table 3. </vt:lpstr>
      <vt:lpstr>9. Evaluate if hypotheses 2-4 are confirmed</vt:lpstr>
      <vt:lpstr>PowerPoint Presentation</vt:lpstr>
      <vt:lpstr>9. Evaluate if hypotheses 2-4 are confirmed</vt:lpstr>
      <vt:lpstr>10. Look at table 3, model 6:</vt:lpstr>
      <vt:lpstr>10. Look at table 3, model 6:</vt:lpstr>
      <vt:lpstr>AP Quiz – 2</vt:lpstr>
      <vt:lpstr>AP Quiz – 2</vt:lpstr>
      <vt:lpstr>AP Quiz –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Topics and Methods</dc:title>
  <dc:creator>dreamjia</dc:creator>
  <cp:lastModifiedBy>X. Ye</cp:lastModifiedBy>
  <cp:revision>400</cp:revision>
  <dcterms:created xsi:type="dcterms:W3CDTF">2019-08-25T11:49:12Z</dcterms:created>
  <dcterms:modified xsi:type="dcterms:W3CDTF">2025-10-13T08:01:17Z</dcterms:modified>
</cp:coreProperties>
</file>