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412" r:id="rId2"/>
    <p:sldId id="585" r:id="rId3"/>
    <p:sldId id="588" r:id="rId4"/>
    <p:sldId id="465" r:id="rId5"/>
    <p:sldId id="466" r:id="rId6"/>
    <p:sldId id="467" r:id="rId7"/>
    <p:sldId id="563" r:id="rId8"/>
    <p:sldId id="545" r:id="rId9"/>
    <p:sldId id="590" r:id="rId10"/>
    <p:sldId id="591" r:id="rId11"/>
    <p:sldId id="593" r:id="rId12"/>
    <p:sldId id="594" r:id="rId13"/>
    <p:sldId id="462" r:id="rId14"/>
    <p:sldId id="463" r:id="rId15"/>
    <p:sldId id="472" r:id="rId16"/>
    <p:sldId id="592" r:id="rId17"/>
    <p:sldId id="587" r:id="rId18"/>
  </p:sldIdLst>
  <p:sldSz cx="9144000" cy="6858000" type="screen4x3"/>
  <p:notesSz cx="6769100" cy="9906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FF5E31-BECE-48B4-848B-5613F0C2EAA1}">
          <p14:sldIdLst>
            <p14:sldId id="412"/>
            <p14:sldId id="585"/>
            <p14:sldId id="588"/>
            <p14:sldId id="465"/>
            <p14:sldId id="466"/>
            <p14:sldId id="467"/>
            <p14:sldId id="563"/>
            <p14:sldId id="545"/>
            <p14:sldId id="590"/>
            <p14:sldId id="591"/>
            <p14:sldId id="593"/>
            <p14:sldId id="594"/>
            <p14:sldId id="462"/>
            <p14:sldId id="463"/>
            <p14:sldId id="472"/>
            <p14:sldId id="592"/>
            <p14:sldId id="587"/>
          </p14:sldIdLst>
        </p14:section>
        <p14:section name="Untitled Section" id="{8DEDCF74-A6D3-43D6-890F-17190FCC45AC}">
          <p14:sldIdLst/>
        </p14:section>
        <p14:section name="Untitled Section" id="{73A93804-BF9E-4CF2-96C3-F6BBA04F550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B58"/>
    <a:srgbClr val="13343D"/>
    <a:srgbClr val="163C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 autoAdjust="0"/>
    <p:restoredTop sz="86721" autoAdjust="0"/>
  </p:normalViewPr>
  <p:slideViewPr>
    <p:cSldViewPr>
      <p:cViewPr varScale="1">
        <p:scale>
          <a:sx n="111" d="100"/>
          <a:sy n="111" d="100"/>
        </p:scale>
        <p:origin x="1040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33813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13ABD-34C0-B446-B5A2-7E45C00F961B}" type="datetimeFigureOut">
              <a:rPr lang="nl-NL" smtClean="0"/>
              <a:pPr/>
              <a:t>11-04-18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33813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F886A-2E77-FF4C-BBDE-C9C436CA2C7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733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FF0C9-86C8-4975-8C86-6DC8F7ADC5F6}" type="datetimeFigureOut">
              <a:rPr lang="nl-NL" smtClean="0"/>
              <a:pPr/>
              <a:t>11-04-18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910" y="4705350"/>
            <a:ext cx="541528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33277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4257" y="9408981"/>
            <a:ext cx="2933277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BD822-1E3E-42FC-93E6-E4F38D7938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871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004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968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07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244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2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6879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491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16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6458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17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465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980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600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450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953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754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47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30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8C68A1-C29A-4882-8654-D6887B32756E}" type="slidenum">
              <a:rPr lang="en-US" altLang="nl-NL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53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9"/>
          <p:cNvSpPr/>
          <p:nvPr userDrawn="1"/>
        </p:nvSpPr>
        <p:spPr>
          <a:xfrm>
            <a:off x="0" y="0"/>
            <a:ext cx="971550" cy="6858000"/>
          </a:xfrm>
          <a:prstGeom prst="rect">
            <a:avLst/>
          </a:prstGeom>
          <a:gradFill flip="none" rotWithShape="1">
            <a:gsLst>
              <a:gs pos="0">
                <a:srgbClr val="34B7C4">
                  <a:shade val="30000"/>
                  <a:satMod val="115000"/>
                </a:srgbClr>
              </a:gs>
              <a:gs pos="50000">
                <a:srgbClr val="34B7C4">
                  <a:shade val="67500"/>
                  <a:satMod val="115000"/>
                </a:srgbClr>
              </a:gs>
              <a:gs pos="100000">
                <a:srgbClr val="34B7C4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altLang="nl-NL" b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9962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E1B8BD24-B72E-47D2-8535-BF6959B719EC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BE6154CB-FBC2-4DA1-A92F-058061DF215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1419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FD8FD365-0B92-4838-A043-D97DACAE95F1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794EDB8A-8C9D-4089-8295-8992DC9E093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80644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DF8963E1-AE85-43BC-B44D-3F96A68F1AE1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66C0BF82-AA94-4C83-9F11-4AD6B15F0501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0892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EE814C7C-F2FE-4BCC-A3B6-43C28CF9AD05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C1DB1C82-20AB-47BA-B2A0-7F1D362D689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0714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9887EFC0-17B6-49EA-ADE0-DE43B05CAFC5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36A53625-7C22-4B72-B3FA-53CEB212E4A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3647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D4E0295D-B966-453C-87C7-5FB517C166FA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0E4B05A2-C051-434D-B41F-851B5E60397A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23565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62AFF738-5C2E-4A22-AC7B-70539FB9E4A8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EEC7891B-FF45-4EBE-96B0-83C6F3C63F9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53891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CCF4053E-8916-4F54-BD31-6C3DD27C2F32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9C74E88B-5525-4238-9A20-CA69367A8336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81835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444E8C0F-E039-4F82-B406-0FF486A976E7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2CE1EC7F-941C-4B3A-A264-D7A77092A5D6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605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FCB74185-D1BE-4624-9F53-D4637B98CCEC}" type="datetimeFigureOut">
              <a:rPr lang="nl-NL" altLang="nl-NL"/>
              <a:pPr>
                <a:defRPr/>
              </a:pPr>
              <a:t>11-04-18</a:t>
            </a:fld>
            <a:endParaRPr lang="nl-NL" alt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latin typeface="Verdana" pitchFamily="34" charset="0"/>
              </a:defRPr>
            </a:lvl1pPr>
          </a:lstStyle>
          <a:p>
            <a:pPr>
              <a:defRPr/>
            </a:pPr>
            <a:fld id="{2D7C961E-5DCD-4AAC-AFBC-E7CC070FA7C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2991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  <a:endParaRPr lang="nl-NL" altLang="nl-NL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  <a:endParaRPr lang="nl-NL" alt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8D5A2-0575-4696-8168-E8192F46F2DA}" type="datetimeFigureOut">
              <a:rPr lang="nl-NL" altLang="nl-NL"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11-04-18</a:t>
            </a:fld>
            <a:endParaRPr lang="nl-NL" altLang="nl-NL"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 altLang="nl-NL"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509593-A1D3-41C9-8B33-43D14B25DF6C}" type="slidenum">
              <a:rPr lang="nl-NL" altLang="nl-NL"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 altLang="nl-NL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0795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hyperlink" Target="https://twitter.com/SGL_Autisme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12" Type="http://schemas.openxmlformats.org/officeDocument/2006/relationships/hyperlink" Target="https://www.facebook.com/SensatievaneenGoedLeven/?ref=bookmark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hyperlink" Target="https://www.youtube.com/channel/UChuc1vGKGt_VHMELz_GNCZg" TargetMode="External"/><Relationship Id="rId5" Type="http://schemas.openxmlformats.org/officeDocument/2006/relationships/image" Target="../media/image3.jpeg"/><Relationship Id="rId15" Type="http://schemas.openxmlformats.org/officeDocument/2006/relationships/image" Target="../media/image24.jpg"/><Relationship Id="rId10" Type="http://schemas.openxmlformats.org/officeDocument/2006/relationships/hyperlink" Target="http://www.kennispleingehandicaptensector.nl/gehandicaptenzorg/de-sensatie-van-een-goed-leven.html" TargetMode="External"/><Relationship Id="rId4" Type="http://schemas.openxmlformats.org/officeDocument/2006/relationships/image" Target="../media/image2.jpeg"/><Relationship Id="rId9" Type="http://schemas.openxmlformats.org/officeDocument/2006/relationships/hyperlink" Target="https://mail.umcg.nl/owa/redir.aspx?C=sUk84JyRQLjXmKYqBddx2wBqz1E4dlTzi7TXhRjkBNTNXRZewWvUCA..&amp;URL=mailto:sgl@umcg.nl" TargetMode="External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JP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10.jpg"/><Relationship Id="rId4" Type="http://schemas.openxmlformats.org/officeDocument/2006/relationships/image" Target="../media/image1.jpe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hyperlink" Target="https://youtu.be/SNsPTkBOQ9k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hyperlink" Target="https://youtu.be/0vKwWYWFqq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58109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43953" y="-59005"/>
            <a:ext cx="8712968" cy="1457874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l-NL" sz="2800" b="1" dirty="0">
                <a:solidFill>
                  <a:schemeClr val="accent5">
                    <a:lumMod val="50000"/>
                  </a:schemeClr>
                </a:solidFill>
              </a:rPr>
              <a:t>PAR-dag, 12-4-2018, </a:t>
            </a:r>
            <a:r>
              <a:rPr lang="nl-NL" sz="2800" b="1" u="sng" dirty="0">
                <a:solidFill>
                  <a:schemeClr val="accent5">
                    <a:lumMod val="50000"/>
                  </a:schemeClr>
                </a:solidFill>
              </a:rPr>
              <a:t>De Sensatie van een Goed Leven</a:t>
            </a:r>
            <a:br>
              <a:rPr lang="nl-NL" sz="28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nl-NL" sz="2800" b="1" dirty="0">
                <a:solidFill>
                  <a:schemeClr val="accent5">
                    <a:lumMod val="50000"/>
                  </a:schemeClr>
                </a:solidFill>
              </a:rPr>
              <a:t>Workshop ‘</a:t>
            </a:r>
            <a:r>
              <a:rPr lang="nl-NL" sz="2400" b="1" i="1" dirty="0">
                <a:solidFill>
                  <a:schemeClr val="accent5">
                    <a:lumMod val="50000"/>
                  </a:schemeClr>
                </a:solidFill>
              </a:rPr>
              <a:t>Zonder gelijkwaardigheid geen communicatie’</a:t>
            </a:r>
            <a:endParaRPr lang="nl-NL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15" name="Rectangle 14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16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442076"/>
            <a:ext cx="974246" cy="415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Afbeeldingsresultaat voor kennisplein gehandicaptenzo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3" name="Afbeelding 62">
            <a:extLst>
              <a:ext uri="{FF2B5EF4-FFF2-40B4-BE49-F238E27FC236}">
                <a16:creationId xmlns:a16="http://schemas.microsoft.com/office/drawing/2014/main" id="{03CDDE13-C4FE-B546-8A2D-741EC44CE1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86" y="1265318"/>
            <a:ext cx="8073214" cy="559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85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36452" y="272821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Communiceren (deelproject 1 en 6)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Hoe?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47314" y="1101049"/>
            <a:ext cx="7996686" cy="269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Netwerkbijeenkomsten, 3 werkgroepen, opdrachten ter voorbereiding.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Creatieve werkvormen (gebruik van beeldende vormen, </a:t>
            </a:r>
            <a:r>
              <a:rPr lang="nl-NL" sz="2400" dirty="0" err="1">
                <a:solidFill>
                  <a:schemeClr val="accent5">
                    <a:lumMod val="50000"/>
                  </a:schemeClr>
                </a:solidFill>
              </a:rPr>
              <a:t>designthinking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, letterlijk uitbeelden).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Heel bewust werkvormen kiezen zodat iedereen aan het woord komt en zich gehoord voelt.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Nieuwsbrief (3-4 keer per jaar).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Website, filmjournaal en YouTube kanaal.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Presentaties geven.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 err="1">
                <a:solidFill>
                  <a:schemeClr val="accent5">
                    <a:lumMod val="50000"/>
                  </a:schemeClr>
                </a:solidFill>
              </a:rPr>
              <a:t>Social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 Media (Twitter en Facebook).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rgbClr val="FF0000"/>
                </a:solidFill>
              </a:rPr>
              <a:t>Flexibiliteit, veiligheid creëren: gelijkwaardigheid!.</a:t>
            </a:r>
          </a:p>
        </p:txBody>
      </p:sp>
      <p:pic>
        <p:nvPicPr>
          <p:cNvPr id="16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0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36452" y="272821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Gelijkwaardigheid in communicatie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?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36452" y="1101049"/>
            <a:ext cx="7950954" cy="269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Gelijkwaardigheid is voorwaarde voor succesvol communiceren.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Iemand die zich achtergesteld voelt, ziet acties van een ander als vijandig en kan dan boos reageren (=onveilig). 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Dus ‘lagere of hogere status’ van bepaalde deelnemers opheffen!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Ook je eigen eventuele ‘hogere status’ als onderzoeker.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Alleen in een </a:t>
            </a:r>
            <a:r>
              <a:rPr lang="nl-NL" sz="2400" dirty="0">
                <a:solidFill>
                  <a:srgbClr val="FF0000"/>
                </a:solidFill>
              </a:rPr>
              <a:t>veilige en vertrouwde omgeving 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kunnen mensen echt luisteren naar elkaar en op elkaar reageren.</a:t>
            </a:r>
          </a:p>
        </p:txBody>
      </p:sp>
      <p:pic>
        <p:nvPicPr>
          <p:cNvPr id="16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39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36452" y="272821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Veiligheid en vertrouwen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hoe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?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47314" y="1101049"/>
            <a:ext cx="7702624" cy="269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Verhalen delen.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Vragen stellen en laten stellen.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Echte interesse.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Samen op weg gaan en nieuwe dingen ontdekken.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Kwetsbaar op durven stellen en flexibel zijn/aanpassen (wij weten het ook allemaal niet precies).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Voorbeeld van hoe ik dit heb uitgelegd aan netwerk:</a:t>
            </a:r>
          </a:p>
        </p:txBody>
      </p:sp>
      <p:pic>
        <p:nvPicPr>
          <p:cNvPr id="16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1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87624" y="301798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Het project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deelname van betrokkenen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87624" y="2060848"/>
            <a:ext cx="770262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i="1" dirty="0">
                <a:solidFill>
                  <a:schemeClr val="accent5">
                    <a:lumMod val="50000"/>
                  </a:schemeClr>
                </a:solidFill>
              </a:rPr>
              <a:t>Niet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: groep die iets mag zeggen over wat onderzoekers doen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i="1" dirty="0">
                <a:solidFill>
                  <a:schemeClr val="accent5">
                    <a:lumMod val="50000"/>
                  </a:schemeClr>
                </a:solidFill>
              </a:rPr>
              <a:t>Wel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: iedereen wordt uitgenodigd iets te zeggen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nl-NL" sz="2400" b="1" dirty="0">
                <a:solidFill>
                  <a:schemeClr val="accent5">
                    <a:lumMod val="50000"/>
                  </a:schemeClr>
                </a:solidFill>
              </a:rPr>
              <a:t>We hebben een </a:t>
            </a:r>
            <a:r>
              <a:rPr lang="nl-NL" sz="2400" b="1" i="1" dirty="0">
                <a:solidFill>
                  <a:schemeClr val="accent5">
                    <a:lumMod val="50000"/>
                  </a:schemeClr>
                </a:solidFill>
              </a:rPr>
              <a:t>ontwikkel</a:t>
            </a:r>
            <a:r>
              <a:rPr lang="nl-NL" sz="2400" b="1" dirty="0">
                <a:solidFill>
                  <a:schemeClr val="accent5">
                    <a:lumMod val="50000"/>
                  </a:schemeClr>
                </a:solidFill>
              </a:rPr>
              <a:t>project 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63116"/>
            <a:ext cx="2514858" cy="22295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699461-BA3D-244A-B693-4B38E82CF96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792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87624" y="301798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Het project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Leren van verhalen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90328" y="2793016"/>
            <a:ext cx="770262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Begrijp je eigen verhaal.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Begrijp het verhaal van de ander.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Leer van elkaar.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nl-NL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nl-NL" sz="2400" b="1" dirty="0">
                <a:solidFill>
                  <a:schemeClr val="accent5">
                    <a:lumMod val="50000"/>
                  </a:schemeClr>
                </a:solidFill>
              </a:rPr>
              <a:t>We hebben 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nl-NL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nl-NL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nl-NL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nl-NL" sz="2400" b="1" dirty="0">
                <a:solidFill>
                  <a:schemeClr val="accent5">
                    <a:lumMod val="50000"/>
                  </a:schemeClr>
                </a:solidFill>
              </a:rPr>
              <a:t>	een </a:t>
            </a:r>
            <a:r>
              <a:rPr lang="nl-NL" sz="2400" b="1" i="1" dirty="0">
                <a:solidFill>
                  <a:schemeClr val="accent5">
                    <a:lumMod val="50000"/>
                  </a:schemeClr>
                </a:solidFill>
              </a:rPr>
              <a:t>			</a:t>
            </a:r>
            <a:r>
              <a:rPr lang="nl-NL" sz="2400" b="1" dirty="0">
                <a:solidFill>
                  <a:schemeClr val="accent5">
                    <a:lumMod val="50000"/>
                  </a:schemeClr>
                </a:solidFill>
              </a:rPr>
              <a:t>project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557" y="2921011"/>
            <a:ext cx="1592064" cy="159206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986" y="4653136"/>
            <a:ext cx="1651206" cy="16512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1C7B2E-F2E3-DB47-AC79-87251878F03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774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87624" y="301798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Voorbeeld werkvorm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5 vragen, 5 vingers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87624" y="1484784"/>
            <a:ext cx="795095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Duim: Wat kom je brengen, waar ben je goed in?</a:t>
            </a:r>
          </a:p>
          <a:p>
            <a:pPr marL="457200" indent="-457200" algn="l">
              <a:buFont typeface="+mj-lt"/>
              <a:buAutoNum type="arabicPeriod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Wijsvinger: Waar wil je naar toe?</a:t>
            </a:r>
          </a:p>
          <a:p>
            <a:pPr marL="457200" indent="-457200" algn="l">
              <a:buFont typeface="+mj-lt"/>
              <a:buAutoNum type="arabicPeriod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Middelvinger: Wat wil je niet, waar heb je een hekel aan?</a:t>
            </a:r>
          </a:p>
          <a:p>
            <a:pPr marL="457200" indent="-457200" algn="l">
              <a:buFont typeface="+mj-lt"/>
              <a:buAutoNum type="arabicPeriod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Ringvinger: Wat wil je vasthouden, waar ben je trouw aan?</a:t>
            </a:r>
          </a:p>
          <a:p>
            <a:pPr marL="457200" indent="-457200" algn="l">
              <a:buFont typeface="+mj-lt"/>
              <a:buAutoNum type="arabicPeriod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Pink: Waar zou je in willen groeien, waar ben je klein in?</a:t>
            </a:r>
          </a:p>
          <a:p>
            <a:pPr marL="800100" lvl="1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77" y="3554689"/>
            <a:ext cx="5076056" cy="23952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116323-FE7F-BE4E-9D16-1B08BA5A5F8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9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36452" y="272821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Voorbeelden van dilemma’s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aan de slag!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15022" y="980728"/>
            <a:ext cx="7702624" cy="269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Mensen met autisme en een verstandelijke beperking zijn minder goed belastbaar, hoe betrek je ze optimaal en gelijkwaardig?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Professionals op dit terrein willen niet overbodig worden en zich ook gehoord voelen.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Wetenschapper dringt eigen idee op van hoe het moet.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Of hebben jullie andere dilemma’s?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b="1" u="sng" dirty="0">
                <a:solidFill>
                  <a:srgbClr val="FF0000"/>
                </a:solidFill>
              </a:rPr>
              <a:t>Opdracht</a:t>
            </a:r>
            <a:r>
              <a:rPr lang="nl-NL" sz="2400" dirty="0">
                <a:solidFill>
                  <a:srgbClr val="FF0000"/>
                </a:solidFill>
              </a:rPr>
              <a:t>. Kies 1 van de 4 dilemma’s en ga in groepjes van 3-4 met elkaar in discussie over de vraag: </a:t>
            </a:r>
            <a:r>
              <a:rPr lang="nl-NL" sz="2400" i="1" dirty="0">
                <a:solidFill>
                  <a:srgbClr val="FF0000"/>
                </a:solidFill>
              </a:rPr>
              <a:t>hoe los je dit op met gelijkwaardige communicatie</a:t>
            </a:r>
            <a:r>
              <a:rPr lang="nl-NL" sz="2400" dirty="0">
                <a:solidFill>
                  <a:srgbClr val="FF0000"/>
                </a:solidFill>
              </a:rPr>
              <a:t>?</a:t>
            </a:r>
            <a:br>
              <a:rPr lang="nl-NL" sz="2400" dirty="0">
                <a:solidFill>
                  <a:srgbClr val="FF0000"/>
                </a:solidFill>
              </a:rPr>
            </a:br>
            <a:r>
              <a:rPr lang="nl-NL" sz="2400" dirty="0">
                <a:solidFill>
                  <a:srgbClr val="FF0000"/>
                </a:solidFill>
              </a:rPr>
              <a:t>Maak de brainstorm zo concreet mogelijk</a:t>
            </a:r>
            <a:br>
              <a:rPr lang="nl-NL" sz="2400" dirty="0">
                <a:solidFill>
                  <a:srgbClr val="FF0000"/>
                </a:solidFill>
              </a:rPr>
            </a:br>
            <a:r>
              <a:rPr lang="nl-NL" sz="2400" dirty="0">
                <a:solidFill>
                  <a:srgbClr val="FF0000"/>
                </a:solidFill>
              </a:rPr>
              <a:t>1 idee per post-</a:t>
            </a:r>
            <a:r>
              <a:rPr lang="nl-NL" sz="2400" dirty="0" err="1">
                <a:solidFill>
                  <a:srgbClr val="FF0000"/>
                </a:solidFill>
              </a:rPr>
              <a:t>it</a:t>
            </a:r>
            <a:endParaRPr lang="nl-NL" sz="2400" dirty="0">
              <a:solidFill>
                <a:srgbClr val="FF0000"/>
              </a:solidFill>
            </a:endParaRPr>
          </a:p>
        </p:txBody>
      </p:sp>
      <p:pic>
        <p:nvPicPr>
          <p:cNvPr id="16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57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02454" y="2918116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966178" y="89224"/>
            <a:ext cx="8424936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Samen leren, bedankt!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Goed leven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87" y="1024534"/>
            <a:ext cx="2582477" cy="182422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494" y="2934429"/>
            <a:ext cx="3469055" cy="1773019"/>
          </a:xfrm>
          <a:prstGeom prst="rect">
            <a:avLst/>
          </a:prstGeom>
        </p:spPr>
      </p:pic>
      <p:sp>
        <p:nvSpPr>
          <p:cNvPr id="11" name="Rechthoek 10"/>
          <p:cNvSpPr/>
          <p:nvPr/>
        </p:nvSpPr>
        <p:spPr>
          <a:xfrm>
            <a:off x="1162494" y="4707449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charset="0"/>
                <a:ea typeface="Times New Roman" charset="0"/>
                <a:cs typeface="Times New Roman" charset="0"/>
              </a:rPr>
              <a:t>Mail: </a:t>
            </a:r>
            <a:r>
              <a:rPr lang="en-US" dirty="0">
                <a:solidFill>
                  <a:srgbClr val="0563C1"/>
                </a:solidFill>
                <a:latin typeface="Calibri" charset="0"/>
                <a:ea typeface="Times New Roman" charset="0"/>
                <a:cs typeface="Times New Roman" charset="0"/>
                <a:hlinkClick r:id="rId9"/>
              </a:rPr>
              <a:t>sgl@umcg.nl</a:t>
            </a:r>
            <a:endParaRPr lang="nl-NL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charset="0"/>
                <a:ea typeface="Times New Roman" charset="0"/>
                <a:cs typeface="Times New Roman" charset="0"/>
              </a:rPr>
              <a:t>Website:</a:t>
            </a:r>
            <a:r>
              <a:rPr lang="en-US" u="sng" dirty="0">
                <a:solidFill>
                  <a:srgbClr val="000000"/>
                </a:solidFill>
                <a:latin typeface="Calibri" charset="0"/>
                <a:ea typeface="Times New Roman" charset="0"/>
                <a:cs typeface="Times New Roman" charset="0"/>
              </a:rPr>
              <a:t> </a:t>
            </a:r>
            <a:r>
              <a:rPr lang="en-US" u="sng" dirty="0">
                <a:solidFill>
                  <a:srgbClr val="0563C1"/>
                </a:solidFill>
                <a:latin typeface="Calibri" charset="0"/>
                <a:ea typeface="Times New Roman" charset="0"/>
                <a:cs typeface="Times New Roman" charset="0"/>
                <a:hlinkClick r:id="rId10"/>
              </a:rPr>
              <a:t>http://www.kennispleingehandicaptensector.nl/gehandicaptenzorg/de-sensatie-van-een-goed-leven.html</a:t>
            </a:r>
            <a:endParaRPr lang="nl-NL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charset="0"/>
                <a:ea typeface="Times New Roman" charset="0"/>
                <a:cs typeface="Times New Roman" charset="0"/>
              </a:rPr>
              <a:t>YouTube: </a:t>
            </a:r>
            <a:r>
              <a:rPr lang="en-US" dirty="0">
                <a:solidFill>
                  <a:srgbClr val="0563C1"/>
                </a:solidFill>
                <a:latin typeface="Calibri" charset="0"/>
                <a:ea typeface="Times New Roman" charset="0"/>
                <a:cs typeface="Times New Roman" charset="0"/>
                <a:hlinkClick r:id="rId11"/>
              </a:rPr>
              <a:t>https://www.youtube.com/channel/UChuc1vGKGt_VHMELz_GNCZg</a:t>
            </a:r>
            <a:endParaRPr lang="nl-NL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alibri" charset="0"/>
                <a:ea typeface="Times New Roman" charset="0"/>
                <a:cs typeface="Times New Roman" charset="0"/>
              </a:rPr>
              <a:t>Facebook: </a:t>
            </a:r>
            <a:r>
              <a:rPr lang="en-US" dirty="0">
                <a:solidFill>
                  <a:srgbClr val="0563C1"/>
                </a:solidFill>
                <a:latin typeface="Calibri" charset="0"/>
                <a:ea typeface="Times New Roman" charset="0"/>
                <a:cs typeface="Times New Roman" charset="0"/>
                <a:hlinkClick r:id="rId12"/>
              </a:rPr>
              <a:t>https://www.facebook.com/SensatievaneenGoedLeven</a:t>
            </a:r>
            <a:endParaRPr lang="nl-NL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solidFill>
                  <a:srgbClr val="000000"/>
                </a:solidFill>
                <a:latin typeface="Calibri" charset="0"/>
                <a:ea typeface="Times New Roman" charset="0"/>
                <a:cs typeface="Times New Roman" charset="0"/>
              </a:rPr>
              <a:t>Twitter: </a:t>
            </a:r>
            <a:r>
              <a:rPr lang="nl-NL" dirty="0">
                <a:solidFill>
                  <a:srgbClr val="0563C1"/>
                </a:solidFill>
                <a:latin typeface="Calibri" charset="0"/>
                <a:ea typeface="Times New Roman" charset="0"/>
                <a:cs typeface="Times New Roman" charset="0"/>
                <a:hlinkClick r:id="rId13"/>
              </a:rPr>
              <a:t>https://twitter.com/SGL_Autisme</a:t>
            </a:r>
            <a:endParaRPr lang="nl-NL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effectLst/>
                <a:latin typeface="Calibri" charset="0"/>
                <a:ea typeface="Calibri" charset="0"/>
                <a:cs typeface="Times New Roman" charset="0"/>
              </a:rPr>
              <a:t>Tel: 050 3616638</a:t>
            </a:r>
          </a:p>
        </p:txBody>
      </p:sp>
      <p:pic>
        <p:nvPicPr>
          <p:cNvPr id="17" name="Picture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588" y="814522"/>
            <a:ext cx="4135175" cy="413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754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42" y="2168434"/>
            <a:ext cx="3810000" cy="1993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 txBox="1">
            <a:spLocks/>
          </p:cNvSpPr>
          <p:nvPr/>
        </p:nvSpPr>
        <p:spPr bwMode="auto">
          <a:xfrm>
            <a:off x="966178" y="345530"/>
            <a:ext cx="5953160" cy="1498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nl-NL" sz="3200" b="1" dirty="0">
                <a:solidFill>
                  <a:srgbClr val="C00000"/>
                </a:solidFill>
              </a:rPr>
              <a:t>Het project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</a:t>
            </a:r>
            <a:r>
              <a:rPr lang="nl-NL" sz="32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 </a:t>
            </a:r>
            <a:br>
              <a:rPr lang="nl-NL" sz="32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</a:b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Over wie</a:t>
            </a:r>
            <a:b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</a:b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hebben we</a:t>
            </a:r>
            <a:b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</a:b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het?</a:t>
            </a:r>
            <a:endParaRPr lang="nl-NL" sz="3200" b="1" dirty="0">
              <a:solidFill>
                <a:schemeClr val="accent5">
                  <a:lumMod val="50000"/>
                </a:schemeClr>
              </a:solidFill>
              <a:sym typeface="Symbol"/>
            </a:endParaRPr>
          </a:p>
        </p:txBody>
      </p:sp>
      <p:pic>
        <p:nvPicPr>
          <p:cNvPr id="11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764" y="-59034"/>
            <a:ext cx="5763878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913187" y="6290872"/>
            <a:ext cx="1546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1400" i="1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Ymke</a:t>
            </a:r>
            <a:r>
              <a:rPr lang="nl-NL" sz="1400" i="1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Wieringa</a:t>
            </a:r>
          </a:p>
          <a:p>
            <a:pPr algn="r"/>
            <a:r>
              <a:rPr lang="nl-NL" sz="1400" i="1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Tekenjeverhaal.nu</a:t>
            </a:r>
            <a:endParaRPr lang="nl-NL" sz="1400" i="1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168" y="4247617"/>
            <a:ext cx="1362596" cy="204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16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36452" y="272821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SGL filmjournaal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hoe ervaart Ellis dit?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8F9F2513-730A-CE44-868D-8E0072FE6D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928" y="1556792"/>
            <a:ext cx="6588224" cy="4016667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C753A668-6B71-1740-9E71-849ABD0F158D}"/>
              </a:ext>
            </a:extLst>
          </p:cNvPr>
          <p:cNvSpPr txBox="1">
            <a:spLocks/>
          </p:cNvSpPr>
          <p:nvPr/>
        </p:nvSpPr>
        <p:spPr bwMode="auto">
          <a:xfrm>
            <a:off x="1147314" y="1101049"/>
            <a:ext cx="7702624" cy="269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  <a:hlinkClick r:id="rId9"/>
              </a:rPr>
              <a:t>Filmpje Ellis</a:t>
            </a: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58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87624" y="301798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Het project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waarom dit zo belangrijk is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47314" y="188640"/>
            <a:ext cx="770262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Veel mensen met autisme ook verstandelijke beperking</a:t>
            </a: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Prikkels worden anders verwerkt.</a:t>
            </a: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Deze mensen reageren vaak anders dan verwacht op:</a:t>
            </a: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3004659" y="2364465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geluiden die ze horen</a:t>
            </a:r>
          </a:p>
          <a:p>
            <a:endParaRPr lang="nl-NL" sz="24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dingen die ze zien</a:t>
            </a:r>
          </a:p>
          <a:p>
            <a:endParaRPr lang="nl-NL" sz="24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geuren die ze ruiken</a:t>
            </a:r>
          </a:p>
          <a:p>
            <a:endParaRPr lang="nl-NL" sz="24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smaken die ze proeven</a:t>
            </a:r>
          </a:p>
          <a:p>
            <a:endParaRPr lang="nl-NL" sz="24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r>
              <a:rPr lang="nl-NL" sz="24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aanraken en wat ze dan voelen</a:t>
            </a:r>
          </a:p>
        </p:txBody>
      </p:sp>
      <p:grpSp>
        <p:nvGrpSpPr>
          <p:cNvPr id="18" name="Groeperen 17"/>
          <p:cNvGrpSpPr>
            <a:grpSpLocks/>
          </p:cNvGrpSpPr>
          <p:nvPr/>
        </p:nvGrpSpPr>
        <p:grpSpPr>
          <a:xfrm>
            <a:off x="2195736" y="2388625"/>
            <a:ext cx="677728" cy="3491568"/>
            <a:chOff x="0" y="0"/>
            <a:chExt cx="347556" cy="1713230"/>
          </a:xfrm>
        </p:grpSpPr>
        <p:pic>
          <p:nvPicPr>
            <p:cNvPr id="19" name="Afbeelding 1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2" t="9848" r="78779" b="7576"/>
            <a:stretch>
              <a:fillRect/>
            </a:stretch>
          </p:blipFill>
          <p:spPr bwMode="auto">
            <a:xfrm>
              <a:off x="0" y="0"/>
              <a:ext cx="321945" cy="3124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Afbeelding 1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64" t="9848" r="60046" b="7576"/>
            <a:stretch>
              <a:fillRect/>
            </a:stretch>
          </p:blipFill>
          <p:spPr bwMode="auto">
            <a:xfrm>
              <a:off x="8466" y="364066"/>
              <a:ext cx="309245" cy="3067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Afbeelding 2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997" t="9848" r="40438" b="7576"/>
            <a:stretch>
              <a:fillRect/>
            </a:stretch>
          </p:blipFill>
          <p:spPr bwMode="auto">
            <a:xfrm>
              <a:off x="8466" y="702733"/>
              <a:ext cx="327660" cy="320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Afbeelding 2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62" t="9848" r="20916" b="7576"/>
            <a:stretch>
              <a:fillRect/>
            </a:stretch>
          </p:blipFill>
          <p:spPr bwMode="auto">
            <a:xfrm>
              <a:off x="8466" y="1024466"/>
              <a:ext cx="339090" cy="3289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Afbeelding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95" t="9848" r="1687" b="7576"/>
            <a:stretch>
              <a:fillRect/>
            </a:stretch>
          </p:blipFill>
          <p:spPr bwMode="auto">
            <a:xfrm>
              <a:off x="0" y="1397000"/>
              <a:ext cx="343535" cy="31623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" name="Picture 13">
            <a:extLst>
              <a:ext uri="{FF2B5EF4-FFF2-40B4-BE49-F238E27FC236}">
                <a16:creationId xmlns:a16="http://schemas.microsoft.com/office/drawing/2014/main" id="{7E649F5B-0C42-D64B-9CBF-42994FF7EB5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5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87624" y="301798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Het project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prikkels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47314" y="1773249"/>
            <a:ext cx="770262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Boos, zichzelf pijn doen, geen contact maken</a:t>
            </a: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Vervelend voor iedereen</a:t>
            </a: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Gedrag moeilijk te begrijpen</a:t>
            </a: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Leren te begrijpen is wat we willen</a:t>
            </a: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Instrument maken om te begrijpen</a:t>
            </a: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Zodat mensen met autisme en een verstandelijke beperking zich fijner voelen</a:t>
            </a:r>
          </a:p>
          <a:p>
            <a:pPr marL="800100" lvl="1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4" name="Afbeelding 2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4" t="8029" r="9626" b="8029"/>
          <a:stretch>
            <a:fillRect/>
          </a:stretch>
        </p:blipFill>
        <p:spPr bwMode="auto">
          <a:xfrm>
            <a:off x="7412870" y="1237106"/>
            <a:ext cx="1072515" cy="107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Afbeelding 2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62960"/>
            <a:ext cx="986790" cy="986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912E87-3CB8-254F-A644-B8FE676452A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3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87624" y="301798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Het project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instrument maken voor: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2976724" y="2758984"/>
            <a:ext cx="596522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    Mensen met autisme en een verstandelijke beperking </a:t>
            </a:r>
            <a:r>
              <a:rPr lang="nl-NL" sz="2400" i="1" dirty="0">
                <a:solidFill>
                  <a:schemeClr val="accent5">
                    <a:lumMod val="50000"/>
                  </a:schemeClr>
                </a:solidFill>
              </a:rPr>
              <a:t>van alle leeftijden en niveaus</a:t>
            </a: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nl-NL" sz="3200" b="1" dirty="0">
                <a:solidFill>
                  <a:schemeClr val="accent5">
                    <a:lumMod val="50000"/>
                  </a:schemeClr>
                </a:solidFill>
              </a:rPr>
              <a:t>B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egeleiders</a:t>
            </a: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nl-NL" sz="3200" b="1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uders </a:t>
            </a: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nl-NL" sz="3200" b="1" dirty="0">
                <a:solidFill>
                  <a:schemeClr val="accent5">
                    <a:lumMod val="50000"/>
                  </a:schemeClr>
                </a:solidFill>
              </a:rPr>
              <a:t>L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eerkrachten</a:t>
            </a:r>
          </a:p>
          <a:p>
            <a:pPr marL="800100" lvl="1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Arial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456" y="1304239"/>
            <a:ext cx="1618138" cy="4581128"/>
          </a:xfrm>
          <a:prstGeom prst="rect">
            <a:avLst/>
          </a:prstGeom>
        </p:spPr>
      </p:pic>
      <p:sp>
        <p:nvSpPr>
          <p:cNvPr id="3" name="Driehoek 2"/>
          <p:cNvSpPr/>
          <p:nvPr/>
        </p:nvSpPr>
        <p:spPr>
          <a:xfrm>
            <a:off x="3275856" y="1495515"/>
            <a:ext cx="360040" cy="349309"/>
          </a:xfrm>
          <a:prstGeom prst="triangle">
            <a:avLst>
              <a:gd name="adj" fmla="val 470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8BB391F-83BE-C84D-A866-963B76CEC52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84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42339" y="139341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Het project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methode: AIM/PAR</a:t>
            </a:r>
            <a:b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</a:br>
            <a:r>
              <a:rPr lang="nl-NL" sz="2000" b="1" i="1" dirty="0" err="1">
                <a:solidFill>
                  <a:schemeClr val="accent5">
                    <a:lumMod val="50000"/>
                  </a:schemeClr>
                </a:solidFill>
                <a:sym typeface="Symbol"/>
              </a:rPr>
              <a:t>Adapted</a:t>
            </a:r>
            <a:r>
              <a:rPr lang="nl-NL" sz="20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 </a:t>
            </a:r>
            <a:r>
              <a:rPr lang="nl-NL" sz="2000" b="1" i="1" dirty="0" err="1">
                <a:solidFill>
                  <a:schemeClr val="accent5">
                    <a:lumMod val="50000"/>
                  </a:schemeClr>
                </a:solidFill>
                <a:sym typeface="Symbol"/>
              </a:rPr>
              <a:t>Intervention</a:t>
            </a:r>
            <a:r>
              <a:rPr lang="nl-NL" sz="20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 </a:t>
            </a:r>
            <a:r>
              <a:rPr lang="nl-NL" sz="2000" b="1" i="1" dirty="0" err="1">
                <a:solidFill>
                  <a:schemeClr val="accent5">
                    <a:lumMod val="50000"/>
                  </a:schemeClr>
                </a:solidFill>
                <a:sym typeface="Symbol"/>
              </a:rPr>
              <a:t>Mapping</a:t>
            </a:r>
            <a:r>
              <a:rPr lang="nl-NL" sz="20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 en Participatief Actie Onderzoek</a:t>
            </a:r>
            <a:endParaRPr lang="nl-NL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39" name="Groep 38"/>
          <p:cNvGrpSpPr/>
          <p:nvPr/>
        </p:nvGrpSpPr>
        <p:grpSpPr>
          <a:xfrm>
            <a:off x="1651070" y="1985354"/>
            <a:ext cx="6781452" cy="2351804"/>
            <a:chOff x="1614250" y="1378118"/>
            <a:chExt cx="6781452" cy="2351804"/>
          </a:xfrm>
        </p:grpSpPr>
        <p:cxnSp>
          <p:nvCxnSpPr>
            <p:cNvPr id="32" name="Gebogen verbindingslijn 31"/>
            <p:cNvCxnSpPr>
              <a:endCxn id="26" idx="1"/>
            </p:cNvCxnSpPr>
            <p:nvPr/>
          </p:nvCxnSpPr>
          <p:spPr>
            <a:xfrm rot="10800000" flipV="1">
              <a:off x="1614250" y="1666150"/>
              <a:ext cx="12700" cy="1656184"/>
            </a:xfrm>
            <a:prstGeom prst="bentConnector3">
              <a:avLst>
                <a:gd name="adj1" fmla="val 1800000"/>
              </a:avLst>
            </a:prstGeom>
            <a:ln w="38100">
              <a:solidFill>
                <a:schemeClr val="accent5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17" name="Groep 16"/>
            <p:cNvGrpSpPr/>
            <p:nvPr/>
          </p:nvGrpSpPr>
          <p:grpSpPr>
            <a:xfrm>
              <a:off x="1614250" y="1378118"/>
              <a:ext cx="6781452" cy="2351804"/>
              <a:chOff x="1614250" y="1378118"/>
              <a:chExt cx="6781452" cy="2351804"/>
            </a:xfrm>
          </p:grpSpPr>
          <p:sp>
            <p:nvSpPr>
              <p:cNvPr id="18" name="Afgeronde rechthoek 17"/>
              <p:cNvSpPr/>
              <p:nvPr/>
            </p:nvSpPr>
            <p:spPr>
              <a:xfrm>
                <a:off x="1614250" y="1378118"/>
                <a:ext cx="6768752" cy="576064"/>
              </a:xfrm>
              <a:prstGeom prst="round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b="1" dirty="0"/>
                  <a:t>1. Deelname alle betrokkenen, netwerkactiviteiten</a:t>
                </a:r>
              </a:p>
            </p:txBody>
          </p:sp>
          <p:sp>
            <p:nvSpPr>
              <p:cNvPr id="19" name="Afgeronde rechthoek 18"/>
              <p:cNvSpPr/>
              <p:nvPr/>
            </p:nvSpPr>
            <p:spPr>
              <a:xfrm>
                <a:off x="1614250" y="3153858"/>
                <a:ext cx="6768752" cy="576064"/>
              </a:xfrm>
              <a:prstGeom prst="round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b="1" dirty="0"/>
                  <a:t>6. Kennis delen, verspreiden, toepassen, impact</a:t>
                </a:r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>
                <a:off x="1614250" y="2215363"/>
                <a:ext cx="1584176" cy="576064"/>
              </a:xfrm>
              <a:prstGeom prst="round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b="1" dirty="0"/>
                  <a:t>2. Kennis verzamelen</a:t>
                </a:r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>
                <a:off x="3383542" y="2227574"/>
                <a:ext cx="1656184" cy="576064"/>
              </a:xfrm>
              <a:prstGeom prst="round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b="1" dirty="0"/>
                  <a:t>3. Strategie/ Doel bepalen</a:t>
                </a:r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>
                <a:off x="5178646" y="2215363"/>
                <a:ext cx="1620180" cy="576064"/>
              </a:xfrm>
              <a:prstGeom prst="round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b="1" dirty="0"/>
                  <a:t>4. Ontwikkeling</a:t>
                </a:r>
              </a:p>
            </p:txBody>
          </p:sp>
          <p:sp>
            <p:nvSpPr>
              <p:cNvPr id="23" name="Afgeronde rechthoek 22"/>
              <p:cNvSpPr/>
              <p:nvPr/>
            </p:nvSpPr>
            <p:spPr>
              <a:xfrm>
                <a:off x="6978846" y="2209268"/>
                <a:ext cx="1404156" cy="576064"/>
              </a:xfrm>
              <a:prstGeom prst="round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b="1" dirty="0"/>
                  <a:t>5. Testen</a:t>
                </a:r>
              </a:p>
            </p:txBody>
          </p:sp>
          <p:cxnSp>
            <p:nvCxnSpPr>
              <p:cNvPr id="24" name="Rechte verbindingslijn met pijl 23"/>
              <p:cNvCxnSpPr/>
              <p:nvPr/>
            </p:nvCxnSpPr>
            <p:spPr>
              <a:xfrm>
                <a:off x="2406338" y="1954182"/>
                <a:ext cx="0" cy="255086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met pijl 24"/>
              <p:cNvCxnSpPr/>
              <p:nvPr/>
            </p:nvCxnSpPr>
            <p:spPr>
              <a:xfrm>
                <a:off x="4134530" y="1954182"/>
                <a:ext cx="0" cy="255086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6" name="Rechte verbindingslijn met pijl 25"/>
              <p:cNvCxnSpPr/>
              <p:nvPr/>
            </p:nvCxnSpPr>
            <p:spPr>
              <a:xfrm>
                <a:off x="5934730" y="1954182"/>
                <a:ext cx="0" cy="255086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7" name="Rechte verbindingslijn met pijl 26"/>
              <p:cNvCxnSpPr/>
              <p:nvPr/>
            </p:nvCxnSpPr>
            <p:spPr>
              <a:xfrm>
                <a:off x="7590914" y="1954182"/>
                <a:ext cx="0" cy="255086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8" name="Rechte verbindingslijn met pijl 27"/>
              <p:cNvCxnSpPr/>
              <p:nvPr/>
            </p:nvCxnSpPr>
            <p:spPr>
              <a:xfrm>
                <a:off x="2406338" y="2779216"/>
                <a:ext cx="0" cy="255086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met pijl 28"/>
              <p:cNvCxnSpPr/>
              <p:nvPr/>
            </p:nvCxnSpPr>
            <p:spPr>
              <a:xfrm>
                <a:off x="4115703" y="2791427"/>
                <a:ext cx="0" cy="255086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0" name="Rechte verbindingslijn met pijl 29"/>
              <p:cNvCxnSpPr/>
              <p:nvPr/>
            </p:nvCxnSpPr>
            <p:spPr>
              <a:xfrm>
                <a:off x="5930191" y="2791427"/>
                <a:ext cx="0" cy="255086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1" name="Rechte verbindingslijn met pijl 30"/>
              <p:cNvCxnSpPr/>
              <p:nvPr/>
            </p:nvCxnSpPr>
            <p:spPr>
              <a:xfrm>
                <a:off x="7614950" y="2779216"/>
                <a:ext cx="0" cy="255086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3" name="Gebogen verbindingslijn 32"/>
              <p:cNvCxnSpPr>
                <a:endCxn id="26" idx="3"/>
              </p:cNvCxnSpPr>
              <p:nvPr/>
            </p:nvCxnSpPr>
            <p:spPr>
              <a:xfrm>
                <a:off x="8383002" y="1666150"/>
                <a:ext cx="12700" cy="1656184"/>
              </a:xfrm>
              <a:prstGeom prst="bentConnector3">
                <a:avLst>
                  <a:gd name="adj1" fmla="val 1800000"/>
                </a:avLst>
              </a:prstGeom>
              <a:ln w="38100">
                <a:solidFill>
                  <a:schemeClr val="accent5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4" name="Rechte verbindingslijn met pijl 33"/>
              <p:cNvCxnSpPr>
                <a:stCxn id="29" idx="3"/>
                <a:endCxn id="31" idx="1"/>
              </p:cNvCxnSpPr>
              <p:nvPr/>
            </p:nvCxnSpPr>
            <p:spPr>
              <a:xfrm>
                <a:off x="3198426" y="2503395"/>
                <a:ext cx="185116" cy="12211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5" name="Rechte verbindingslijn met pijl 34"/>
              <p:cNvCxnSpPr/>
              <p:nvPr/>
            </p:nvCxnSpPr>
            <p:spPr>
              <a:xfrm flipV="1">
                <a:off x="5074951" y="2515606"/>
                <a:ext cx="138920" cy="12211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6" name="Rechte verbindingslijn met pijl 35"/>
              <p:cNvCxnSpPr/>
              <p:nvPr/>
            </p:nvCxnSpPr>
            <p:spPr>
              <a:xfrm flipV="1">
                <a:off x="6804701" y="2508604"/>
                <a:ext cx="215245" cy="1919"/>
              </a:xfrm>
              <a:prstGeom prst="straightConnector1">
                <a:avLst/>
              </a:prstGeom>
              <a:ln w="34925">
                <a:solidFill>
                  <a:schemeClr val="accent5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</p:grp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  <p:sp>
        <p:nvSpPr>
          <p:cNvPr id="37" name="Afgeronde rechthoek 36"/>
          <p:cNvSpPr/>
          <p:nvPr/>
        </p:nvSpPr>
        <p:spPr>
          <a:xfrm>
            <a:off x="1685803" y="4698367"/>
            <a:ext cx="6741925" cy="5760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Wetenschappelijke output: artikelen en proefschrift</a:t>
            </a:r>
          </a:p>
        </p:txBody>
      </p:sp>
      <p:sp>
        <p:nvSpPr>
          <p:cNvPr id="41" name="Ovaal 40"/>
          <p:cNvSpPr/>
          <p:nvPr/>
        </p:nvSpPr>
        <p:spPr>
          <a:xfrm>
            <a:off x="1142339" y="1682663"/>
            <a:ext cx="7704856" cy="109236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  <p:sp>
        <p:nvSpPr>
          <p:cNvPr id="40" name="Ovaal 39">
            <a:extLst>
              <a:ext uri="{FF2B5EF4-FFF2-40B4-BE49-F238E27FC236}">
                <a16:creationId xmlns:a16="http://schemas.microsoft.com/office/drawing/2014/main" id="{A0BB8F72-9DED-504E-9A6E-F3CF6FD90787}"/>
              </a:ext>
            </a:extLst>
          </p:cNvPr>
          <p:cNvSpPr/>
          <p:nvPr/>
        </p:nvSpPr>
        <p:spPr>
          <a:xfrm>
            <a:off x="1128204" y="3502941"/>
            <a:ext cx="7704856" cy="109236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62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36452" y="272821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Posters met resultaten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1 jaar onderweg!</a:t>
            </a:r>
            <a:b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</a:b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Te downloaden op onze website</a:t>
            </a:r>
            <a:r>
              <a:rPr lang="nl-NL" sz="16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 </a:t>
            </a:r>
            <a:br>
              <a:rPr lang="nl-NL" sz="16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</a:br>
            <a:r>
              <a:rPr lang="nl-NL" sz="16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(kennisplein gehandicaptensector-tabblad ‘Gewoon bijzonder’)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260617" y="2228818"/>
            <a:ext cx="770262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De reis: ons eigen ‘projectverhaal’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Reisgenoten: samen bruggen bouwen!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u="sng" dirty="0">
                <a:solidFill>
                  <a:schemeClr val="accent5">
                    <a:lumMod val="50000"/>
                  </a:schemeClr>
                </a:solidFill>
              </a:rPr>
              <a:t>Vraag 1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 “hoe je het </a:t>
            </a:r>
            <a:r>
              <a:rPr lang="nl-NL" sz="2400" b="1" i="1" dirty="0">
                <a:solidFill>
                  <a:schemeClr val="accent5">
                    <a:lumMod val="50000"/>
                  </a:schemeClr>
                </a:solidFill>
              </a:rPr>
              <a:t>niet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 wilt’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u="sng" dirty="0">
                <a:solidFill>
                  <a:schemeClr val="accent5">
                    <a:lumMod val="50000"/>
                  </a:schemeClr>
                </a:solidFill>
              </a:rPr>
              <a:t>Vraag 2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: ‘Hoe je het </a:t>
            </a:r>
            <a:r>
              <a:rPr lang="nl-NL" sz="2400" b="1" i="1" dirty="0">
                <a:solidFill>
                  <a:schemeClr val="accent5">
                    <a:lumMod val="50000"/>
                  </a:schemeClr>
                </a:solidFill>
              </a:rPr>
              <a:t>wel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 wilt’ - Waarvoor, wat is een goed leven? 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nl-NL" sz="2400" u="sng" dirty="0">
                <a:solidFill>
                  <a:schemeClr val="accent5">
                    <a:lumMod val="50000"/>
                  </a:schemeClr>
                </a:solidFill>
              </a:rPr>
              <a:t>Vraag 3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: ‘Wat is je aanpak?’: #</a:t>
            </a:r>
            <a:r>
              <a:rPr lang="nl-NL" sz="2400" dirty="0" err="1">
                <a:solidFill>
                  <a:schemeClr val="accent5">
                    <a:lumMod val="50000"/>
                  </a:schemeClr>
                </a:solidFill>
              </a:rPr>
              <a:t>hoedan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? - ontwikkeling praktische methodiek</a:t>
            </a:r>
            <a:endParaRPr lang="nl-NL" sz="24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  <p:sp>
        <p:nvSpPr>
          <p:cNvPr id="2" name="Ovaal 1">
            <a:extLst>
              <a:ext uri="{FF2B5EF4-FFF2-40B4-BE49-F238E27FC236}">
                <a16:creationId xmlns:a16="http://schemas.microsoft.com/office/drawing/2014/main" id="{09A5AE7D-9CBF-B246-B118-799B3A7408D7}"/>
              </a:ext>
            </a:extLst>
          </p:cNvPr>
          <p:cNvSpPr/>
          <p:nvPr/>
        </p:nvSpPr>
        <p:spPr>
          <a:xfrm>
            <a:off x="1157729" y="1802097"/>
            <a:ext cx="5688632" cy="7815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fgeronde rechthoek 2">
            <a:extLst>
              <a:ext uri="{FF2B5EF4-FFF2-40B4-BE49-F238E27FC236}">
                <a16:creationId xmlns:a16="http://schemas.microsoft.com/office/drawing/2014/main" id="{BAF95BB1-9703-2647-9F81-E1D026CB9104}"/>
              </a:ext>
            </a:extLst>
          </p:cNvPr>
          <p:cNvSpPr/>
          <p:nvPr/>
        </p:nvSpPr>
        <p:spPr>
          <a:xfrm>
            <a:off x="6919204" y="1520647"/>
            <a:ext cx="1871223" cy="72008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CABRIO-training co-onderzoekers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04F9E94-A9AB-7B4A-8750-767EDDF44A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9249" y="2299580"/>
            <a:ext cx="1814956" cy="38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3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6178" y="2204864"/>
            <a:ext cx="8064896" cy="6438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altLang="nl-NL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34" charset="-128"/>
              </a:rPr>
              <a:t> </a:t>
            </a:r>
            <a:endParaRPr lang="en-GB" sz="4000" b="1" i="1" dirty="0">
              <a:solidFill>
                <a:srgbClr val="1C4B58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0" name="Picture 34" descr="WK UMC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316" y="37416776"/>
            <a:ext cx="5646738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K UMC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40173275"/>
            <a:ext cx="1571106" cy="68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4" descr="WK UMC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373" y="34320432"/>
            <a:ext cx="1027943" cy="44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069" y="345530"/>
            <a:ext cx="958109" cy="734596"/>
            <a:chOff x="0" y="318140"/>
            <a:chExt cx="958109" cy="734596"/>
          </a:xfrm>
        </p:grpSpPr>
        <p:sp>
          <p:nvSpPr>
            <p:cNvPr id="4" name="Rectangle 3"/>
            <p:cNvSpPr/>
            <p:nvPr/>
          </p:nvSpPr>
          <p:spPr>
            <a:xfrm>
              <a:off x="0" y="318140"/>
              <a:ext cx="958109" cy="734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/>
            </a:p>
          </p:txBody>
        </p:sp>
        <p:pic>
          <p:nvPicPr>
            <p:cNvPr id="8" name="Afbeelding 2" descr="TGO-z.k.-fc-90x100.eps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11930"/>
              <a:ext cx="923658" cy="619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1136452" y="272821"/>
            <a:ext cx="7950954" cy="780281"/>
          </a:xfrm>
        </p:spPr>
        <p:txBody>
          <a:bodyPr/>
          <a:lstStyle/>
          <a:p>
            <a:pPr algn="l"/>
            <a:r>
              <a:rPr lang="nl-NL" sz="3200" b="1" dirty="0">
                <a:solidFill>
                  <a:srgbClr val="C00000"/>
                </a:solidFill>
              </a:rPr>
              <a:t>SGL-filmjournaal </a:t>
            </a:r>
            <a:r>
              <a:rPr lang="nl-NL" sz="4000" b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 </a:t>
            </a:r>
            <a:r>
              <a:rPr lang="nl-NL" sz="3200" b="1" i="1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We leren veel van elkaar!</a:t>
            </a:r>
            <a:endParaRPr lang="nl-NL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147314" y="1101049"/>
            <a:ext cx="7702624" cy="269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  <a:hlinkClick r:id="rId7"/>
              </a:rPr>
              <a:t>Filmpje Petra en Linda</a:t>
            </a: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52" y="6121242"/>
            <a:ext cx="1084340" cy="639248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DCF74992-9934-D149-BBA0-FC416BA549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912" y="1719216"/>
            <a:ext cx="6850176" cy="423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17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7736</TotalTime>
  <Words>799</Words>
  <Application>Microsoft Macintosh PowerPoint</Application>
  <PresentationFormat>Diavoorstelling (4:3)</PresentationFormat>
  <Paragraphs>167</Paragraphs>
  <Slides>17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4" baseType="lpstr">
      <vt:lpstr>ＭＳ Ｐゴシック</vt:lpstr>
      <vt:lpstr>Arial</vt:lpstr>
      <vt:lpstr>Calibri</vt:lpstr>
      <vt:lpstr>Symbol</vt:lpstr>
      <vt:lpstr>Times New Roman</vt:lpstr>
      <vt:lpstr>Verdana</vt:lpstr>
      <vt:lpstr>1_Office Theme</vt:lpstr>
      <vt:lpstr>PAR-dag, 12-4-2018, De Sensatie van een Goed Leven Workshop ‘Zonder gelijkwaardigheid geen communicatie’</vt:lpstr>
      <vt:lpstr>PowerPoint-presentatie</vt:lpstr>
      <vt:lpstr>SGL filmjournaal  hoe ervaart Ellis dit?</vt:lpstr>
      <vt:lpstr>Het project  waarom dit zo belangrijk is</vt:lpstr>
      <vt:lpstr>Het project  prikkels</vt:lpstr>
      <vt:lpstr>Het project  instrument maken voor:</vt:lpstr>
      <vt:lpstr>Het project  methode: AIM/PAR Adapted Intervention Mapping en Participatief Actie Onderzoek</vt:lpstr>
      <vt:lpstr>Posters met resultaten  1 jaar onderweg! Te downloaden op onze website  (kennisplein gehandicaptensector-tabblad ‘Gewoon bijzonder’)</vt:lpstr>
      <vt:lpstr>SGL-filmjournaal  We leren veel van elkaar!</vt:lpstr>
      <vt:lpstr>Communiceren (deelproject 1 en 6)  Hoe?</vt:lpstr>
      <vt:lpstr>Gelijkwaardigheid in communicatie  ?</vt:lpstr>
      <vt:lpstr>Veiligheid en vertrouwen  hoe?</vt:lpstr>
      <vt:lpstr>Het project  deelname van betrokkenen</vt:lpstr>
      <vt:lpstr>Het project  Leren van verhalen</vt:lpstr>
      <vt:lpstr>Voorbeeld werkvorm  5 vragen, 5 vingers</vt:lpstr>
      <vt:lpstr>Voorbeelden van dilemma’s  aan de slag!</vt:lpstr>
      <vt:lpstr>Samen leren, bedankt!  Goed leven</vt:lpstr>
    </vt:vector>
  </TitlesOfParts>
  <Company>UMCG Sector F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visser</dc:creator>
  <cp:lastModifiedBy>Jeanet Landsman</cp:lastModifiedBy>
  <cp:revision>395</cp:revision>
  <cp:lastPrinted>2017-02-07T09:52:50Z</cp:lastPrinted>
  <dcterms:created xsi:type="dcterms:W3CDTF">2013-12-12T10:38:22Z</dcterms:created>
  <dcterms:modified xsi:type="dcterms:W3CDTF">2018-04-12T05:23:10Z</dcterms:modified>
</cp:coreProperties>
</file>