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28"/>
  </p:notesMasterIdLst>
  <p:handoutMasterIdLst>
    <p:handoutMasterId r:id="rId29"/>
  </p:handoutMasterIdLst>
  <p:sldIdLst>
    <p:sldId id="256" r:id="rId2"/>
    <p:sldId id="324" r:id="rId3"/>
    <p:sldId id="313" r:id="rId4"/>
    <p:sldId id="270" r:id="rId5"/>
    <p:sldId id="325" r:id="rId6"/>
    <p:sldId id="303" r:id="rId7"/>
    <p:sldId id="323" r:id="rId8"/>
    <p:sldId id="314" r:id="rId9"/>
    <p:sldId id="315" r:id="rId10"/>
    <p:sldId id="305" r:id="rId11"/>
    <p:sldId id="316" r:id="rId12"/>
    <p:sldId id="317" r:id="rId13"/>
    <p:sldId id="320" r:id="rId14"/>
    <p:sldId id="321" r:id="rId15"/>
    <p:sldId id="318" r:id="rId16"/>
    <p:sldId id="319" r:id="rId17"/>
    <p:sldId id="322" r:id="rId18"/>
    <p:sldId id="309" r:id="rId19"/>
    <p:sldId id="306" r:id="rId20"/>
    <p:sldId id="310" r:id="rId21"/>
    <p:sldId id="312" r:id="rId22"/>
    <p:sldId id="311" r:id="rId23"/>
    <p:sldId id="326" r:id="rId24"/>
    <p:sldId id="327" r:id="rId25"/>
    <p:sldId id="296" r:id="rId26"/>
    <p:sldId id="328" r:id="rId27"/>
  </p:sldIdLst>
  <p:sldSz cx="12192000" cy="6858000"/>
  <p:notesSz cx="6858000" cy="9945688"/>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ijl, gemiddeld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varScale="1">
        <p:scale>
          <a:sx n="114" d="100"/>
          <a:sy n="114" d="100"/>
        </p:scale>
        <p:origin x="414" y="114"/>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1"/>
            <a:ext cx="2971800" cy="499011"/>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sz="quarter" idx="1"/>
          </p:nvPr>
        </p:nvSpPr>
        <p:spPr>
          <a:xfrm>
            <a:off x="3884613" y="1"/>
            <a:ext cx="2971800" cy="499011"/>
          </a:xfrm>
          <a:prstGeom prst="rect">
            <a:avLst/>
          </a:prstGeom>
        </p:spPr>
        <p:txBody>
          <a:bodyPr vert="horz" lIns="91440" tIns="45720" rIns="91440" bIns="45720" rtlCol="0"/>
          <a:lstStyle>
            <a:lvl1pPr algn="r">
              <a:defRPr sz="1200"/>
            </a:lvl1pPr>
          </a:lstStyle>
          <a:p>
            <a:fld id="{39B168E5-CBB3-40DB-8220-9C2F241ACC95}" type="datetimeFigureOut">
              <a:rPr lang="nl-NL" smtClean="0"/>
              <a:t>13-4-2018</a:t>
            </a:fld>
            <a:endParaRPr lang="nl-NL"/>
          </a:p>
        </p:txBody>
      </p:sp>
      <p:sp>
        <p:nvSpPr>
          <p:cNvPr id="4" name="Tijdelijke aanduiding voor voettekst 3"/>
          <p:cNvSpPr>
            <a:spLocks noGrp="1"/>
          </p:cNvSpPr>
          <p:nvPr>
            <p:ph type="ftr" sz="quarter" idx="2"/>
          </p:nvPr>
        </p:nvSpPr>
        <p:spPr>
          <a:xfrm>
            <a:off x="0" y="9446678"/>
            <a:ext cx="2971800" cy="499010"/>
          </a:xfrm>
          <a:prstGeom prst="rect">
            <a:avLst/>
          </a:prstGeom>
        </p:spPr>
        <p:txBody>
          <a:bodyPr vert="horz" lIns="91440" tIns="45720" rIns="91440" bIns="45720" rtlCol="0" anchor="b"/>
          <a:lstStyle>
            <a:lvl1pPr algn="l">
              <a:defRPr sz="1200"/>
            </a:lvl1pPr>
          </a:lstStyle>
          <a:p>
            <a:endParaRPr lang="nl-NL"/>
          </a:p>
        </p:txBody>
      </p:sp>
      <p:sp>
        <p:nvSpPr>
          <p:cNvPr id="5" name="Tijdelijke aanduiding voor dianummer 4"/>
          <p:cNvSpPr>
            <a:spLocks noGrp="1"/>
          </p:cNvSpPr>
          <p:nvPr>
            <p:ph type="sldNum" sz="quarter" idx="3"/>
          </p:nvPr>
        </p:nvSpPr>
        <p:spPr>
          <a:xfrm>
            <a:off x="3884613" y="9446678"/>
            <a:ext cx="2971800" cy="499010"/>
          </a:xfrm>
          <a:prstGeom prst="rect">
            <a:avLst/>
          </a:prstGeom>
        </p:spPr>
        <p:txBody>
          <a:bodyPr vert="horz" lIns="91440" tIns="45720" rIns="91440" bIns="45720" rtlCol="0" anchor="b"/>
          <a:lstStyle>
            <a:lvl1pPr algn="r">
              <a:defRPr sz="1200"/>
            </a:lvl1pPr>
          </a:lstStyle>
          <a:p>
            <a:fld id="{52CF07EA-AB3C-42FF-BADD-D1CDF4FAA02D}" type="slidenum">
              <a:rPr lang="nl-NL" smtClean="0"/>
              <a:t>‹nr.›</a:t>
            </a:fld>
            <a:endParaRPr lang="nl-NL"/>
          </a:p>
        </p:txBody>
      </p:sp>
    </p:spTree>
    <p:extLst>
      <p:ext uri="{BB962C8B-B14F-4D97-AF65-F5344CB8AC3E}">
        <p14:creationId xmlns:p14="http://schemas.microsoft.com/office/powerpoint/2010/main" val="382146565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1"/>
            <a:ext cx="2971800" cy="499011"/>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84613" y="1"/>
            <a:ext cx="2971800" cy="499011"/>
          </a:xfrm>
          <a:prstGeom prst="rect">
            <a:avLst/>
          </a:prstGeom>
        </p:spPr>
        <p:txBody>
          <a:bodyPr vert="horz" lIns="91440" tIns="45720" rIns="91440" bIns="45720" rtlCol="0"/>
          <a:lstStyle>
            <a:lvl1pPr algn="r">
              <a:defRPr sz="1200"/>
            </a:lvl1pPr>
          </a:lstStyle>
          <a:p>
            <a:fld id="{E572B0B7-0A1F-41F9-A55D-AB20C01EB926}" type="datetimeFigureOut">
              <a:rPr lang="nl-NL" smtClean="0"/>
              <a:t>13-4-2018</a:t>
            </a:fld>
            <a:endParaRPr lang="nl-NL"/>
          </a:p>
        </p:txBody>
      </p:sp>
      <p:sp>
        <p:nvSpPr>
          <p:cNvPr id="4" name="Tijdelijke aanduiding voor dia-afbeelding 3"/>
          <p:cNvSpPr>
            <a:spLocks noGrp="1" noRot="1" noChangeAspect="1"/>
          </p:cNvSpPr>
          <p:nvPr>
            <p:ph type="sldImg" idx="2"/>
          </p:nvPr>
        </p:nvSpPr>
        <p:spPr>
          <a:xfrm>
            <a:off x="444500" y="1243013"/>
            <a:ext cx="5969000" cy="3357562"/>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85800" y="4786362"/>
            <a:ext cx="5486400" cy="3916115"/>
          </a:xfrm>
          <a:prstGeom prst="rect">
            <a:avLst/>
          </a:prstGeom>
        </p:spPr>
        <p:txBody>
          <a:bodyPr vert="horz" lIns="91440" tIns="45720" rIns="91440" bIns="45720" rtlCol="0"/>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6" name="Tijdelijke aanduiding voor voettekst 5"/>
          <p:cNvSpPr>
            <a:spLocks noGrp="1"/>
          </p:cNvSpPr>
          <p:nvPr>
            <p:ph type="ftr" sz="quarter" idx="4"/>
          </p:nvPr>
        </p:nvSpPr>
        <p:spPr>
          <a:xfrm>
            <a:off x="0" y="9446678"/>
            <a:ext cx="2971800" cy="499010"/>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84613" y="9446678"/>
            <a:ext cx="2971800" cy="499010"/>
          </a:xfrm>
          <a:prstGeom prst="rect">
            <a:avLst/>
          </a:prstGeom>
        </p:spPr>
        <p:txBody>
          <a:bodyPr vert="horz" lIns="91440" tIns="45720" rIns="91440" bIns="45720" rtlCol="0" anchor="b"/>
          <a:lstStyle>
            <a:lvl1pPr algn="r">
              <a:defRPr sz="1200"/>
            </a:lvl1pPr>
          </a:lstStyle>
          <a:p>
            <a:fld id="{088404C5-DCFC-4121-B4F6-53E3572B168D}" type="slidenum">
              <a:rPr lang="nl-NL" smtClean="0"/>
              <a:t>‹nr.›</a:t>
            </a:fld>
            <a:endParaRPr lang="nl-NL"/>
          </a:p>
        </p:txBody>
      </p:sp>
    </p:spTree>
    <p:extLst>
      <p:ext uri="{BB962C8B-B14F-4D97-AF65-F5344CB8AC3E}">
        <p14:creationId xmlns:p14="http://schemas.microsoft.com/office/powerpoint/2010/main" val="423199856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1524000" y="1122363"/>
            <a:ext cx="9144000" cy="2387600"/>
          </a:xfrm>
        </p:spPr>
        <p:txBody>
          <a:bodyPr anchor="b"/>
          <a:lstStyle>
            <a:lvl1pPr algn="ctr">
              <a:defRPr sz="6000"/>
            </a:lvl1pPr>
          </a:lstStyle>
          <a:p>
            <a:r>
              <a:rPr lang="nl-NL"/>
              <a:t>Klik om de stijl te bewerken</a:t>
            </a:r>
          </a:p>
        </p:txBody>
      </p:sp>
      <p:sp>
        <p:nvSpPr>
          <p:cNvPr id="3" name="Ondertitel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Klik om de ondertitelstijl van het model te bewerken</a:t>
            </a:r>
          </a:p>
        </p:txBody>
      </p:sp>
      <p:sp>
        <p:nvSpPr>
          <p:cNvPr id="4" name="Tijdelijke aanduiding voor datum 3"/>
          <p:cNvSpPr>
            <a:spLocks noGrp="1"/>
          </p:cNvSpPr>
          <p:nvPr>
            <p:ph type="dt" sz="half" idx="10"/>
          </p:nvPr>
        </p:nvSpPr>
        <p:spPr/>
        <p:txBody>
          <a:bodyPr/>
          <a:lstStyle/>
          <a:p>
            <a:fld id="{0DB9DC73-AA8A-40F1-9729-A2E08D18DEF6}" type="datetime1">
              <a:rPr lang="nl-NL" smtClean="0"/>
              <a:t>13-4-2018</a:t>
            </a:fld>
            <a:endParaRPr lang="nl-NL"/>
          </a:p>
        </p:txBody>
      </p:sp>
      <p:sp>
        <p:nvSpPr>
          <p:cNvPr id="5" name="Tijdelijke aanduiding voor voettekst 4"/>
          <p:cNvSpPr>
            <a:spLocks noGrp="1"/>
          </p:cNvSpPr>
          <p:nvPr>
            <p:ph type="ftr" sz="quarter" idx="11"/>
          </p:nvPr>
        </p:nvSpPr>
        <p:spPr/>
        <p:txBody>
          <a:bodyPr/>
          <a:lstStyle/>
          <a:p>
            <a:r>
              <a:rPr lang="nl-NL"/>
              <a:t>Ben Boog presentatie  12 april 2018</a:t>
            </a:r>
          </a:p>
        </p:txBody>
      </p:sp>
      <p:sp>
        <p:nvSpPr>
          <p:cNvPr id="6" name="Tijdelijke aanduiding voor dianummer 5"/>
          <p:cNvSpPr>
            <a:spLocks noGrp="1"/>
          </p:cNvSpPr>
          <p:nvPr>
            <p:ph type="sldNum" sz="quarter" idx="12"/>
          </p:nvPr>
        </p:nvSpPr>
        <p:spPr/>
        <p:txBody>
          <a:bodyPr/>
          <a:lstStyle/>
          <a:p>
            <a:fld id="{61041863-61C3-415A-8D2C-8C0DE2C2B24B}" type="slidenum">
              <a:rPr lang="nl-NL" smtClean="0"/>
              <a:t>‹nr.›</a:t>
            </a:fld>
            <a:endParaRPr lang="nl-NL"/>
          </a:p>
        </p:txBody>
      </p:sp>
    </p:spTree>
    <p:extLst>
      <p:ext uri="{BB962C8B-B14F-4D97-AF65-F5344CB8AC3E}">
        <p14:creationId xmlns:p14="http://schemas.microsoft.com/office/powerpoint/2010/main" val="152138245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verticale tekst 2"/>
          <p:cNvSpPr>
            <a:spLocks noGrp="1"/>
          </p:cNvSpPr>
          <p:nvPr>
            <p:ph type="body" orient="vert" idx="1"/>
          </p:nvPr>
        </p:nvSpPr>
        <p:spPr/>
        <p:txBody>
          <a:bodyPr vert="eaVert"/>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p:cNvSpPr>
            <a:spLocks noGrp="1"/>
          </p:cNvSpPr>
          <p:nvPr>
            <p:ph type="dt" sz="half" idx="10"/>
          </p:nvPr>
        </p:nvSpPr>
        <p:spPr/>
        <p:txBody>
          <a:bodyPr/>
          <a:lstStyle/>
          <a:p>
            <a:fld id="{298D5F0F-7455-4969-85A1-0B97C1F461A2}" type="datetime1">
              <a:rPr lang="nl-NL" smtClean="0"/>
              <a:t>13-4-2018</a:t>
            </a:fld>
            <a:endParaRPr lang="nl-NL"/>
          </a:p>
        </p:txBody>
      </p:sp>
      <p:sp>
        <p:nvSpPr>
          <p:cNvPr id="5" name="Tijdelijke aanduiding voor voettekst 4"/>
          <p:cNvSpPr>
            <a:spLocks noGrp="1"/>
          </p:cNvSpPr>
          <p:nvPr>
            <p:ph type="ftr" sz="quarter" idx="11"/>
          </p:nvPr>
        </p:nvSpPr>
        <p:spPr/>
        <p:txBody>
          <a:bodyPr/>
          <a:lstStyle/>
          <a:p>
            <a:r>
              <a:rPr lang="nl-NL"/>
              <a:t>Ben Boog presentatie  12 april 2018</a:t>
            </a:r>
          </a:p>
        </p:txBody>
      </p:sp>
      <p:sp>
        <p:nvSpPr>
          <p:cNvPr id="6" name="Tijdelijke aanduiding voor dianummer 5"/>
          <p:cNvSpPr>
            <a:spLocks noGrp="1"/>
          </p:cNvSpPr>
          <p:nvPr>
            <p:ph type="sldNum" sz="quarter" idx="12"/>
          </p:nvPr>
        </p:nvSpPr>
        <p:spPr/>
        <p:txBody>
          <a:bodyPr/>
          <a:lstStyle/>
          <a:p>
            <a:fld id="{61041863-61C3-415A-8D2C-8C0DE2C2B24B}" type="slidenum">
              <a:rPr lang="nl-NL" smtClean="0"/>
              <a:t>‹nr.›</a:t>
            </a:fld>
            <a:endParaRPr lang="nl-NL"/>
          </a:p>
        </p:txBody>
      </p:sp>
    </p:spTree>
    <p:extLst>
      <p:ext uri="{BB962C8B-B14F-4D97-AF65-F5344CB8AC3E}">
        <p14:creationId xmlns:p14="http://schemas.microsoft.com/office/powerpoint/2010/main" val="87214840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8724900" y="365125"/>
            <a:ext cx="2628900" cy="5811838"/>
          </a:xfrm>
        </p:spPr>
        <p:txBody>
          <a:bodyPr vert="eaVert"/>
          <a:lstStyle/>
          <a:p>
            <a:r>
              <a:rPr lang="nl-NL"/>
              <a:t>Klik om de stijl te bewerken</a:t>
            </a:r>
          </a:p>
        </p:txBody>
      </p:sp>
      <p:sp>
        <p:nvSpPr>
          <p:cNvPr id="3" name="Tijdelijke aanduiding voor verticale tekst 2"/>
          <p:cNvSpPr>
            <a:spLocks noGrp="1"/>
          </p:cNvSpPr>
          <p:nvPr>
            <p:ph type="body" orient="vert" idx="1"/>
          </p:nvPr>
        </p:nvSpPr>
        <p:spPr>
          <a:xfrm>
            <a:off x="838200" y="365125"/>
            <a:ext cx="7734300" cy="5811838"/>
          </a:xfrm>
        </p:spPr>
        <p:txBody>
          <a:bodyPr vert="eaVert"/>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p:cNvSpPr>
            <a:spLocks noGrp="1"/>
          </p:cNvSpPr>
          <p:nvPr>
            <p:ph type="dt" sz="half" idx="10"/>
          </p:nvPr>
        </p:nvSpPr>
        <p:spPr/>
        <p:txBody>
          <a:bodyPr/>
          <a:lstStyle/>
          <a:p>
            <a:fld id="{983A6D2C-6A68-4995-B7CA-32723E9B6550}" type="datetime1">
              <a:rPr lang="nl-NL" smtClean="0"/>
              <a:t>13-4-2018</a:t>
            </a:fld>
            <a:endParaRPr lang="nl-NL"/>
          </a:p>
        </p:txBody>
      </p:sp>
      <p:sp>
        <p:nvSpPr>
          <p:cNvPr id="5" name="Tijdelijke aanduiding voor voettekst 4"/>
          <p:cNvSpPr>
            <a:spLocks noGrp="1"/>
          </p:cNvSpPr>
          <p:nvPr>
            <p:ph type="ftr" sz="quarter" idx="11"/>
          </p:nvPr>
        </p:nvSpPr>
        <p:spPr/>
        <p:txBody>
          <a:bodyPr/>
          <a:lstStyle/>
          <a:p>
            <a:r>
              <a:rPr lang="nl-NL"/>
              <a:t>Ben Boog presentatie  12 april 2018</a:t>
            </a:r>
          </a:p>
        </p:txBody>
      </p:sp>
      <p:sp>
        <p:nvSpPr>
          <p:cNvPr id="6" name="Tijdelijke aanduiding voor dianummer 5"/>
          <p:cNvSpPr>
            <a:spLocks noGrp="1"/>
          </p:cNvSpPr>
          <p:nvPr>
            <p:ph type="sldNum" sz="quarter" idx="12"/>
          </p:nvPr>
        </p:nvSpPr>
        <p:spPr/>
        <p:txBody>
          <a:bodyPr/>
          <a:lstStyle/>
          <a:p>
            <a:fld id="{61041863-61C3-415A-8D2C-8C0DE2C2B24B}" type="slidenum">
              <a:rPr lang="nl-NL" smtClean="0"/>
              <a:t>‹nr.›</a:t>
            </a:fld>
            <a:endParaRPr lang="nl-NL"/>
          </a:p>
        </p:txBody>
      </p:sp>
    </p:spTree>
    <p:extLst>
      <p:ext uri="{BB962C8B-B14F-4D97-AF65-F5344CB8AC3E}">
        <p14:creationId xmlns:p14="http://schemas.microsoft.com/office/powerpoint/2010/main" val="88145229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inhoud 2"/>
          <p:cNvSpPr>
            <a:spLocks noGrp="1"/>
          </p:cNvSpPr>
          <p:nvPr>
            <p:ph idx="1"/>
          </p:nvPr>
        </p:nvSpPr>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p:cNvSpPr>
            <a:spLocks noGrp="1"/>
          </p:cNvSpPr>
          <p:nvPr>
            <p:ph type="dt" sz="half" idx="10"/>
          </p:nvPr>
        </p:nvSpPr>
        <p:spPr/>
        <p:txBody>
          <a:bodyPr/>
          <a:lstStyle/>
          <a:p>
            <a:fld id="{3F40AB4F-19DA-40D4-B503-AA268EA5F95F}" type="datetime1">
              <a:rPr lang="nl-NL" smtClean="0"/>
              <a:t>13-4-2018</a:t>
            </a:fld>
            <a:endParaRPr lang="nl-NL"/>
          </a:p>
        </p:txBody>
      </p:sp>
      <p:sp>
        <p:nvSpPr>
          <p:cNvPr id="5" name="Tijdelijke aanduiding voor voettekst 4"/>
          <p:cNvSpPr>
            <a:spLocks noGrp="1"/>
          </p:cNvSpPr>
          <p:nvPr>
            <p:ph type="ftr" sz="quarter" idx="11"/>
          </p:nvPr>
        </p:nvSpPr>
        <p:spPr/>
        <p:txBody>
          <a:bodyPr/>
          <a:lstStyle/>
          <a:p>
            <a:r>
              <a:rPr lang="nl-NL"/>
              <a:t>Ben Boog presentatie  12 april 2018</a:t>
            </a:r>
          </a:p>
        </p:txBody>
      </p:sp>
      <p:sp>
        <p:nvSpPr>
          <p:cNvPr id="6" name="Tijdelijke aanduiding voor dianummer 5"/>
          <p:cNvSpPr>
            <a:spLocks noGrp="1"/>
          </p:cNvSpPr>
          <p:nvPr>
            <p:ph type="sldNum" sz="quarter" idx="12"/>
          </p:nvPr>
        </p:nvSpPr>
        <p:spPr/>
        <p:txBody>
          <a:bodyPr/>
          <a:lstStyle/>
          <a:p>
            <a:fld id="{61041863-61C3-415A-8D2C-8C0DE2C2B24B}" type="slidenum">
              <a:rPr lang="nl-NL" smtClean="0"/>
              <a:t>‹nr.›</a:t>
            </a:fld>
            <a:endParaRPr lang="nl-NL"/>
          </a:p>
        </p:txBody>
      </p:sp>
    </p:spTree>
    <p:extLst>
      <p:ext uri="{BB962C8B-B14F-4D97-AF65-F5344CB8AC3E}">
        <p14:creationId xmlns:p14="http://schemas.microsoft.com/office/powerpoint/2010/main" val="384881702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831850" y="1709738"/>
            <a:ext cx="10515600" cy="2852737"/>
          </a:xfrm>
        </p:spPr>
        <p:txBody>
          <a:bodyPr anchor="b"/>
          <a:lstStyle>
            <a:lvl1pPr>
              <a:defRPr sz="6000"/>
            </a:lvl1pPr>
          </a:lstStyle>
          <a:p>
            <a:r>
              <a:rPr lang="nl-NL"/>
              <a:t>Klik om de stijl te bewerken</a:t>
            </a:r>
          </a:p>
        </p:txBody>
      </p:sp>
      <p:sp>
        <p:nvSpPr>
          <p:cNvPr id="3" name="Tijdelijke aanduiding voor tekst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nl-NL"/>
              <a:t>Tekststijl van het model bewerken</a:t>
            </a:r>
          </a:p>
        </p:txBody>
      </p:sp>
      <p:sp>
        <p:nvSpPr>
          <p:cNvPr id="4" name="Tijdelijke aanduiding voor datum 3"/>
          <p:cNvSpPr>
            <a:spLocks noGrp="1"/>
          </p:cNvSpPr>
          <p:nvPr>
            <p:ph type="dt" sz="half" idx="10"/>
          </p:nvPr>
        </p:nvSpPr>
        <p:spPr/>
        <p:txBody>
          <a:bodyPr/>
          <a:lstStyle/>
          <a:p>
            <a:fld id="{52CA2D97-2F1F-4751-9EF2-F7D9A6243710}" type="datetime1">
              <a:rPr lang="nl-NL" smtClean="0"/>
              <a:t>13-4-2018</a:t>
            </a:fld>
            <a:endParaRPr lang="nl-NL"/>
          </a:p>
        </p:txBody>
      </p:sp>
      <p:sp>
        <p:nvSpPr>
          <p:cNvPr id="5" name="Tijdelijke aanduiding voor voettekst 4"/>
          <p:cNvSpPr>
            <a:spLocks noGrp="1"/>
          </p:cNvSpPr>
          <p:nvPr>
            <p:ph type="ftr" sz="quarter" idx="11"/>
          </p:nvPr>
        </p:nvSpPr>
        <p:spPr/>
        <p:txBody>
          <a:bodyPr/>
          <a:lstStyle/>
          <a:p>
            <a:r>
              <a:rPr lang="nl-NL"/>
              <a:t>Ben Boog presentatie  12 april 2018</a:t>
            </a:r>
          </a:p>
        </p:txBody>
      </p:sp>
      <p:sp>
        <p:nvSpPr>
          <p:cNvPr id="6" name="Tijdelijke aanduiding voor dianummer 5"/>
          <p:cNvSpPr>
            <a:spLocks noGrp="1"/>
          </p:cNvSpPr>
          <p:nvPr>
            <p:ph type="sldNum" sz="quarter" idx="12"/>
          </p:nvPr>
        </p:nvSpPr>
        <p:spPr/>
        <p:txBody>
          <a:bodyPr/>
          <a:lstStyle/>
          <a:p>
            <a:fld id="{61041863-61C3-415A-8D2C-8C0DE2C2B24B}" type="slidenum">
              <a:rPr lang="nl-NL" smtClean="0"/>
              <a:t>‹nr.›</a:t>
            </a:fld>
            <a:endParaRPr lang="nl-NL"/>
          </a:p>
        </p:txBody>
      </p:sp>
    </p:spTree>
    <p:extLst>
      <p:ext uri="{BB962C8B-B14F-4D97-AF65-F5344CB8AC3E}">
        <p14:creationId xmlns:p14="http://schemas.microsoft.com/office/powerpoint/2010/main" val="38582269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inhoud 2"/>
          <p:cNvSpPr>
            <a:spLocks noGrp="1"/>
          </p:cNvSpPr>
          <p:nvPr>
            <p:ph sz="half" idx="1"/>
          </p:nvPr>
        </p:nvSpPr>
        <p:spPr>
          <a:xfrm>
            <a:off x="838200" y="1825625"/>
            <a:ext cx="5181600" cy="4351338"/>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inhoud 3"/>
          <p:cNvSpPr>
            <a:spLocks noGrp="1"/>
          </p:cNvSpPr>
          <p:nvPr>
            <p:ph sz="half" idx="2"/>
          </p:nvPr>
        </p:nvSpPr>
        <p:spPr>
          <a:xfrm>
            <a:off x="6172200" y="1825625"/>
            <a:ext cx="5181600" cy="4351338"/>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datum 4"/>
          <p:cNvSpPr>
            <a:spLocks noGrp="1"/>
          </p:cNvSpPr>
          <p:nvPr>
            <p:ph type="dt" sz="half" idx="10"/>
          </p:nvPr>
        </p:nvSpPr>
        <p:spPr/>
        <p:txBody>
          <a:bodyPr/>
          <a:lstStyle/>
          <a:p>
            <a:fld id="{67A99589-B17E-4299-9E58-44178C8316D1}" type="datetime1">
              <a:rPr lang="nl-NL" smtClean="0"/>
              <a:t>13-4-2018</a:t>
            </a:fld>
            <a:endParaRPr lang="nl-NL"/>
          </a:p>
        </p:txBody>
      </p:sp>
      <p:sp>
        <p:nvSpPr>
          <p:cNvPr id="6" name="Tijdelijke aanduiding voor voettekst 5"/>
          <p:cNvSpPr>
            <a:spLocks noGrp="1"/>
          </p:cNvSpPr>
          <p:nvPr>
            <p:ph type="ftr" sz="quarter" idx="11"/>
          </p:nvPr>
        </p:nvSpPr>
        <p:spPr/>
        <p:txBody>
          <a:bodyPr/>
          <a:lstStyle/>
          <a:p>
            <a:r>
              <a:rPr lang="nl-NL"/>
              <a:t>Ben Boog presentatie  12 april 2018</a:t>
            </a:r>
          </a:p>
        </p:txBody>
      </p:sp>
      <p:sp>
        <p:nvSpPr>
          <p:cNvPr id="7" name="Tijdelijke aanduiding voor dianummer 6"/>
          <p:cNvSpPr>
            <a:spLocks noGrp="1"/>
          </p:cNvSpPr>
          <p:nvPr>
            <p:ph type="sldNum" sz="quarter" idx="12"/>
          </p:nvPr>
        </p:nvSpPr>
        <p:spPr/>
        <p:txBody>
          <a:bodyPr/>
          <a:lstStyle/>
          <a:p>
            <a:fld id="{61041863-61C3-415A-8D2C-8C0DE2C2B24B}" type="slidenum">
              <a:rPr lang="nl-NL" smtClean="0"/>
              <a:t>‹nr.›</a:t>
            </a:fld>
            <a:endParaRPr lang="nl-NL"/>
          </a:p>
        </p:txBody>
      </p:sp>
    </p:spTree>
    <p:extLst>
      <p:ext uri="{BB962C8B-B14F-4D97-AF65-F5344CB8AC3E}">
        <p14:creationId xmlns:p14="http://schemas.microsoft.com/office/powerpoint/2010/main" val="360684908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a:xfrm>
            <a:off x="839788" y="365125"/>
            <a:ext cx="10515600" cy="1325563"/>
          </a:xfrm>
        </p:spPr>
        <p:txBody>
          <a:bodyPr/>
          <a:lstStyle/>
          <a:p>
            <a:r>
              <a:rPr lang="nl-NL"/>
              <a:t>Klik om de stijl te bewerken</a:t>
            </a:r>
          </a:p>
        </p:txBody>
      </p:sp>
      <p:sp>
        <p:nvSpPr>
          <p:cNvPr id="3" name="Tijdelijke aanduiding voor tekst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4" name="Tijdelijke aanduiding voor inhoud 3"/>
          <p:cNvSpPr>
            <a:spLocks noGrp="1"/>
          </p:cNvSpPr>
          <p:nvPr>
            <p:ph sz="half" idx="2"/>
          </p:nvPr>
        </p:nvSpPr>
        <p:spPr>
          <a:xfrm>
            <a:off x="839788" y="2505075"/>
            <a:ext cx="5157787" cy="3684588"/>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tekst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6" name="Tijdelijke aanduiding voor inhoud 5"/>
          <p:cNvSpPr>
            <a:spLocks noGrp="1"/>
          </p:cNvSpPr>
          <p:nvPr>
            <p:ph sz="quarter" idx="4"/>
          </p:nvPr>
        </p:nvSpPr>
        <p:spPr>
          <a:xfrm>
            <a:off x="6172200" y="2505075"/>
            <a:ext cx="5183188" cy="3684588"/>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7" name="Tijdelijke aanduiding voor datum 6"/>
          <p:cNvSpPr>
            <a:spLocks noGrp="1"/>
          </p:cNvSpPr>
          <p:nvPr>
            <p:ph type="dt" sz="half" idx="10"/>
          </p:nvPr>
        </p:nvSpPr>
        <p:spPr/>
        <p:txBody>
          <a:bodyPr/>
          <a:lstStyle/>
          <a:p>
            <a:fld id="{418FEBE5-70A1-4756-A965-B7EA69A5668C}" type="datetime1">
              <a:rPr lang="nl-NL" smtClean="0"/>
              <a:t>13-4-2018</a:t>
            </a:fld>
            <a:endParaRPr lang="nl-NL"/>
          </a:p>
        </p:txBody>
      </p:sp>
      <p:sp>
        <p:nvSpPr>
          <p:cNvPr id="8" name="Tijdelijke aanduiding voor voettekst 7"/>
          <p:cNvSpPr>
            <a:spLocks noGrp="1"/>
          </p:cNvSpPr>
          <p:nvPr>
            <p:ph type="ftr" sz="quarter" idx="11"/>
          </p:nvPr>
        </p:nvSpPr>
        <p:spPr/>
        <p:txBody>
          <a:bodyPr/>
          <a:lstStyle/>
          <a:p>
            <a:r>
              <a:rPr lang="nl-NL"/>
              <a:t>Ben Boog presentatie  12 april 2018</a:t>
            </a:r>
          </a:p>
        </p:txBody>
      </p:sp>
      <p:sp>
        <p:nvSpPr>
          <p:cNvPr id="9" name="Tijdelijke aanduiding voor dianummer 8"/>
          <p:cNvSpPr>
            <a:spLocks noGrp="1"/>
          </p:cNvSpPr>
          <p:nvPr>
            <p:ph type="sldNum" sz="quarter" idx="12"/>
          </p:nvPr>
        </p:nvSpPr>
        <p:spPr/>
        <p:txBody>
          <a:bodyPr/>
          <a:lstStyle/>
          <a:p>
            <a:fld id="{61041863-61C3-415A-8D2C-8C0DE2C2B24B}" type="slidenum">
              <a:rPr lang="nl-NL" smtClean="0"/>
              <a:t>‹nr.›</a:t>
            </a:fld>
            <a:endParaRPr lang="nl-NL"/>
          </a:p>
        </p:txBody>
      </p:sp>
    </p:spTree>
    <p:extLst>
      <p:ext uri="{BB962C8B-B14F-4D97-AF65-F5344CB8AC3E}">
        <p14:creationId xmlns:p14="http://schemas.microsoft.com/office/powerpoint/2010/main" val="161952712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datum 2"/>
          <p:cNvSpPr>
            <a:spLocks noGrp="1"/>
          </p:cNvSpPr>
          <p:nvPr>
            <p:ph type="dt" sz="half" idx="10"/>
          </p:nvPr>
        </p:nvSpPr>
        <p:spPr/>
        <p:txBody>
          <a:bodyPr/>
          <a:lstStyle/>
          <a:p>
            <a:fld id="{40A27151-35DD-4FD4-A5C9-41FE88A90FBD}" type="datetime1">
              <a:rPr lang="nl-NL" smtClean="0"/>
              <a:t>13-4-2018</a:t>
            </a:fld>
            <a:endParaRPr lang="nl-NL"/>
          </a:p>
        </p:txBody>
      </p:sp>
      <p:sp>
        <p:nvSpPr>
          <p:cNvPr id="4" name="Tijdelijke aanduiding voor voettekst 3"/>
          <p:cNvSpPr>
            <a:spLocks noGrp="1"/>
          </p:cNvSpPr>
          <p:nvPr>
            <p:ph type="ftr" sz="quarter" idx="11"/>
          </p:nvPr>
        </p:nvSpPr>
        <p:spPr/>
        <p:txBody>
          <a:bodyPr/>
          <a:lstStyle/>
          <a:p>
            <a:r>
              <a:rPr lang="nl-NL"/>
              <a:t>Ben Boog presentatie  12 april 2018</a:t>
            </a:r>
          </a:p>
        </p:txBody>
      </p:sp>
      <p:sp>
        <p:nvSpPr>
          <p:cNvPr id="5" name="Tijdelijke aanduiding voor dianummer 4"/>
          <p:cNvSpPr>
            <a:spLocks noGrp="1"/>
          </p:cNvSpPr>
          <p:nvPr>
            <p:ph type="sldNum" sz="quarter" idx="12"/>
          </p:nvPr>
        </p:nvSpPr>
        <p:spPr/>
        <p:txBody>
          <a:bodyPr/>
          <a:lstStyle/>
          <a:p>
            <a:fld id="{61041863-61C3-415A-8D2C-8C0DE2C2B24B}" type="slidenum">
              <a:rPr lang="nl-NL" smtClean="0"/>
              <a:t>‹nr.›</a:t>
            </a:fld>
            <a:endParaRPr lang="nl-NL"/>
          </a:p>
        </p:txBody>
      </p:sp>
    </p:spTree>
    <p:extLst>
      <p:ext uri="{BB962C8B-B14F-4D97-AF65-F5344CB8AC3E}">
        <p14:creationId xmlns:p14="http://schemas.microsoft.com/office/powerpoint/2010/main" val="233025263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p:cNvSpPr>
            <a:spLocks noGrp="1"/>
          </p:cNvSpPr>
          <p:nvPr>
            <p:ph type="dt" sz="half" idx="10"/>
          </p:nvPr>
        </p:nvSpPr>
        <p:spPr/>
        <p:txBody>
          <a:bodyPr/>
          <a:lstStyle/>
          <a:p>
            <a:fld id="{5BF8A65C-380A-4DEC-985F-0FA6B8A4FE42}" type="datetime1">
              <a:rPr lang="nl-NL" smtClean="0"/>
              <a:t>13-4-2018</a:t>
            </a:fld>
            <a:endParaRPr lang="nl-NL"/>
          </a:p>
        </p:txBody>
      </p:sp>
      <p:sp>
        <p:nvSpPr>
          <p:cNvPr id="3" name="Tijdelijke aanduiding voor voettekst 2"/>
          <p:cNvSpPr>
            <a:spLocks noGrp="1"/>
          </p:cNvSpPr>
          <p:nvPr>
            <p:ph type="ftr" sz="quarter" idx="11"/>
          </p:nvPr>
        </p:nvSpPr>
        <p:spPr/>
        <p:txBody>
          <a:bodyPr/>
          <a:lstStyle/>
          <a:p>
            <a:r>
              <a:rPr lang="nl-NL"/>
              <a:t>Ben Boog presentatie  12 april 2018</a:t>
            </a:r>
          </a:p>
        </p:txBody>
      </p:sp>
      <p:sp>
        <p:nvSpPr>
          <p:cNvPr id="4" name="Tijdelijke aanduiding voor dianummer 3"/>
          <p:cNvSpPr>
            <a:spLocks noGrp="1"/>
          </p:cNvSpPr>
          <p:nvPr>
            <p:ph type="sldNum" sz="quarter" idx="12"/>
          </p:nvPr>
        </p:nvSpPr>
        <p:spPr/>
        <p:txBody>
          <a:bodyPr/>
          <a:lstStyle/>
          <a:p>
            <a:fld id="{61041863-61C3-415A-8D2C-8C0DE2C2B24B}" type="slidenum">
              <a:rPr lang="nl-NL" smtClean="0"/>
              <a:t>‹nr.›</a:t>
            </a:fld>
            <a:endParaRPr lang="nl-NL"/>
          </a:p>
        </p:txBody>
      </p:sp>
    </p:spTree>
    <p:extLst>
      <p:ext uri="{BB962C8B-B14F-4D97-AF65-F5344CB8AC3E}">
        <p14:creationId xmlns:p14="http://schemas.microsoft.com/office/powerpoint/2010/main" val="379809106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nl-NL"/>
              <a:t>Klik om de stijl te bewerken</a:t>
            </a:r>
          </a:p>
        </p:txBody>
      </p:sp>
      <p:sp>
        <p:nvSpPr>
          <p:cNvPr id="3" name="Tijdelijke aanduiding voor inhoud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tekst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Tekststijl van het model bewerken</a:t>
            </a:r>
          </a:p>
        </p:txBody>
      </p:sp>
      <p:sp>
        <p:nvSpPr>
          <p:cNvPr id="5" name="Tijdelijke aanduiding voor datum 4"/>
          <p:cNvSpPr>
            <a:spLocks noGrp="1"/>
          </p:cNvSpPr>
          <p:nvPr>
            <p:ph type="dt" sz="half" idx="10"/>
          </p:nvPr>
        </p:nvSpPr>
        <p:spPr/>
        <p:txBody>
          <a:bodyPr/>
          <a:lstStyle/>
          <a:p>
            <a:fld id="{EF4F91C1-A455-4F6A-8D65-ADB63F3420DD}" type="datetime1">
              <a:rPr lang="nl-NL" smtClean="0"/>
              <a:t>13-4-2018</a:t>
            </a:fld>
            <a:endParaRPr lang="nl-NL"/>
          </a:p>
        </p:txBody>
      </p:sp>
      <p:sp>
        <p:nvSpPr>
          <p:cNvPr id="6" name="Tijdelijke aanduiding voor voettekst 5"/>
          <p:cNvSpPr>
            <a:spLocks noGrp="1"/>
          </p:cNvSpPr>
          <p:nvPr>
            <p:ph type="ftr" sz="quarter" idx="11"/>
          </p:nvPr>
        </p:nvSpPr>
        <p:spPr/>
        <p:txBody>
          <a:bodyPr/>
          <a:lstStyle/>
          <a:p>
            <a:r>
              <a:rPr lang="nl-NL"/>
              <a:t>Ben Boog presentatie  12 april 2018</a:t>
            </a:r>
          </a:p>
        </p:txBody>
      </p:sp>
      <p:sp>
        <p:nvSpPr>
          <p:cNvPr id="7" name="Tijdelijke aanduiding voor dianummer 6"/>
          <p:cNvSpPr>
            <a:spLocks noGrp="1"/>
          </p:cNvSpPr>
          <p:nvPr>
            <p:ph type="sldNum" sz="quarter" idx="12"/>
          </p:nvPr>
        </p:nvSpPr>
        <p:spPr/>
        <p:txBody>
          <a:bodyPr/>
          <a:lstStyle/>
          <a:p>
            <a:fld id="{61041863-61C3-415A-8D2C-8C0DE2C2B24B}" type="slidenum">
              <a:rPr lang="nl-NL" smtClean="0"/>
              <a:t>‹nr.›</a:t>
            </a:fld>
            <a:endParaRPr lang="nl-NL"/>
          </a:p>
        </p:txBody>
      </p:sp>
    </p:spTree>
    <p:extLst>
      <p:ext uri="{BB962C8B-B14F-4D97-AF65-F5344CB8AC3E}">
        <p14:creationId xmlns:p14="http://schemas.microsoft.com/office/powerpoint/2010/main" val="428442247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nl-NL"/>
              <a:t>Klik om de stijl te bewerken</a:t>
            </a:r>
          </a:p>
        </p:txBody>
      </p:sp>
      <p:sp>
        <p:nvSpPr>
          <p:cNvPr id="3" name="Tijdelijke aanduiding voor afbeelding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a:p>
        </p:txBody>
      </p:sp>
      <p:sp>
        <p:nvSpPr>
          <p:cNvPr id="4" name="Tijdelijke aanduiding voor tekst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Tekststijl van het model bewerken</a:t>
            </a:r>
          </a:p>
        </p:txBody>
      </p:sp>
      <p:sp>
        <p:nvSpPr>
          <p:cNvPr id="5" name="Tijdelijke aanduiding voor datum 4"/>
          <p:cNvSpPr>
            <a:spLocks noGrp="1"/>
          </p:cNvSpPr>
          <p:nvPr>
            <p:ph type="dt" sz="half" idx="10"/>
          </p:nvPr>
        </p:nvSpPr>
        <p:spPr/>
        <p:txBody>
          <a:bodyPr/>
          <a:lstStyle/>
          <a:p>
            <a:fld id="{3DF2A29F-72BE-44E0-A325-108D3A224467}" type="datetime1">
              <a:rPr lang="nl-NL" smtClean="0"/>
              <a:t>13-4-2018</a:t>
            </a:fld>
            <a:endParaRPr lang="nl-NL"/>
          </a:p>
        </p:txBody>
      </p:sp>
      <p:sp>
        <p:nvSpPr>
          <p:cNvPr id="6" name="Tijdelijke aanduiding voor voettekst 5"/>
          <p:cNvSpPr>
            <a:spLocks noGrp="1"/>
          </p:cNvSpPr>
          <p:nvPr>
            <p:ph type="ftr" sz="quarter" idx="11"/>
          </p:nvPr>
        </p:nvSpPr>
        <p:spPr/>
        <p:txBody>
          <a:bodyPr/>
          <a:lstStyle/>
          <a:p>
            <a:r>
              <a:rPr lang="nl-NL"/>
              <a:t>Ben Boog presentatie  12 april 2018</a:t>
            </a:r>
          </a:p>
        </p:txBody>
      </p:sp>
      <p:sp>
        <p:nvSpPr>
          <p:cNvPr id="7" name="Tijdelijke aanduiding voor dianummer 6"/>
          <p:cNvSpPr>
            <a:spLocks noGrp="1"/>
          </p:cNvSpPr>
          <p:nvPr>
            <p:ph type="sldNum" sz="quarter" idx="12"/>
          </p:nvPr>
        </p:nvSpPr>
        <p:spPr/>
        <p:txBody>
          <a:bodyPr/>
          <a:lstStyle/>
          <a:p>
            <a:fld id="{61041863-61C3-415A-8D2C-8C0DE2C2B24B}" type="slidenum">
              <a:rPr lang="nl-NL" smtClean="0"/>
              <a:t>‹nr.›</a:t>
            </a:fld>
            <a:endParaRPr lang="nl-NL"/>
          </a:p>
        </p:txBody>
      </p:sp>
    </p:spTree>
    <p:extLst>
      <p:ext uri="{BB962C8B-B14F-4D97-AF65-F5344CB8AC3E}">
        <p14:creationId xmlns:p14="http://schemas.microsoft.com/office/powerpoint/2010/main" val="249082056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titel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nl-NL"/>
              <a:t>Klik om de stijl te bewerken</a:t>
            </a:r>
          </a:p>
        </p:txBody>
      </p:sp>
      <p:sp>
        <p:nvSpPr>
          <p:cNvPr id="3" name="Tijdelijke aanduiding voor tekst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159DE13-DB69-4C92-868C-0A37C198CF4A}" type="datetime1">
              <a:rPr lang="nl-NL" smtClean="0"/>
              <a:t>13-4-2018</a:t>
            </a:fld>
            <a:endParaRPr lang="nl-NL"/>
          </a:p>
        </p:txBody>
      </p:sp>
      <p:sp>
        <p:nvSpPr>
          <p:cNvPr id="5" name="Tijdelijke aanduiding voor voettekst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nl-NL"/>
              <a:t>Ben Boog presentatie  12 april 2018</a:t>
            </a:r>
          </a:p>
        </p:txBody>
      </p:sp>
      <p:sp>
        <p:nvSpPr>
          <p:cNvPr id="6" name="Tijdelijke aanduiding voor dianumm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1041863-61C3-415A-8D2C-8C0DE2C2B24B}" type="slidenum">
              <a:rPr lang="nl-NL" smtClean="0"/>
              <a:t>‹nr.›</a:t>
            </a:fld>
            <a:endParaRPr lang="nl-NL"/>
          </a:p>
        </p:txBody>
      </p:sp>
    </p:spTree>
    <p:extLst>
      <p:ext uri="{BB962C8B-B14F-4D97-AF65-F5344CB8AC3E}">
        <p14:creationId xmlns:p14="http://schemas.microsoft.com/office/powerpoint/2010/main" val="148774666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normAutofit/>
          </a:bodyPr>
          <a:lstStyle/>
          <a:p>
            <a:r>
              <a:rPr lang="nl-NL" dirty="0"/>
              <a:t>Presentatie</a:t>
            </a:r>
          </a:p>
        </p:txBody>
      </p:sp>
      <p:sp>
        <p:nvSpPr>
          <p:cNvPr id="3" name="Ondertitel 2"/>
          <p:cNvSpPr>
            <a:spLocks noGrp="1"/>
          </p:cNvSpPr>
          <p:nvPr>
            <p:ph type="subTitle" idx="1"/>
          </p:nvPr>
        </p:nvSpPr>
        <p:spPr/>
        <p:txBody>
          <a:bodyPr/>
          <a:lstStyle/>
          <a:p>
            <a:r>
              <a:rPr lang="nl-NL" dirty="0"/>
              <a:t>12 april 2018</a:t>
            </a:r>
          </a:p>
          <a:p>
            <a:r>
              <a:rPr lang="nl-NL" dirty="0"/>
              <a:t>Dr. Ben W. M. Boog</a:t>
            </a:r>
          </a:p>
        </p:txBody>
      </p:sp>
    </p:spTree>
    <p:extLst>
      <p:ext uri="{BB962C8B-B14F-4D97-AF65-F5344CB8AC3E}">
        <p14:creationId xmlns:p14="http://schemas.microsoft.com/office/powerpoint/2010/main" val="275079950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voettekst 1">
            <a:extLst>
              <a:ext uri="{FF2B5EF4-FFF2-40B4-BE49-F238E27FC236}">
                <a16:creationId xmlns:a16="http://schemas.microsoft.com/office/drawing/2014/main" id="{71D84C65-539B-47E8-8138-F3CFAC15285A}"/>
              </a:ext>
            </a:extLst>
          </p:cNvPr>
          <p:cNvSpPr>
            <a:spLocks noGrp="1"/>
          </p:cNvSpPr>
          <p:nvPr>
            <p:ph type="ftr" sz="quarter" idx="11"/>
          </p:nvPr>
        </p:nvSpPr>
        <p:spPr/>
        <p:txBody>
          <a:bodyPr/>
          <a:lstStyle/>
          <a:p>
            <a:r>
              <a:rPr lang="nl-NL"/>
              <a:t>Ben Boog presentatie  12 april 2018</a:t>
            </a:r>
          </a:p>
        </p:txBody>
      </p:sp>
      <p:sp>
        <p:nvSpPr>
          <p:cNvPr id="4" name="Tekstvak 3">
            <a:extLst>
              <a:ext uri="{FF2B5EF4-FFF2-40B4-BE49-F238E27FC236}">
                <a16:creationId xmlns:a16="http://schemas.microsoft.com/office/drawing/2014/main" id="{E83CEC9D-86F2-418E-86A1-66BFDE04405B}"/>
              </a:ext>
            </a:extLst>
          </p:cNvPr>
          <p:cNvSpPr txBox="1"/>
          <p:nvPr/>
        </p:nvSpPr>
        <p:spPr>
          <a:xfrm>
            <a:off x="2351377" y="1228397"/>
            <a:ext cx="7938083" cy="4401205"/>
          </a:xfrm>
          <a:prstGeom prst="rect">
            <a:avLst/>
          </a:prstGeom>
          <a:noFill/>
        </p:spPr>
        <p:txBody>
          <a:bodyPr wrap="square" rtlCol="0">
            <a:spAutoFit/>
          </a:bodyPr>
          <a:lstStyle/>
          <a:p>
            <a:pPr algn="ctr"/>
            <a:r>
              <a:rPr lang="nl-NL" sz="4000" b="1" dirty="0"/>
              <a:t>Elke periode van ontstaan, ontwikkeling en/ of heruitvinden van </a:t>
            </a:r>
            <a:r>
              <a:rPr lang="nl-NL" sz="4000" b="1" dirty="0" err="1"/>
              <a:t>aktie</a:t>
            </a:r>
            <a:r>
              <a:rPr lang="nl-NL" sz="4000" b="1" dirty="0"/>
              <a:t>-/handelingsonderzoek kende een typerend strijdtoneel(+“</a:t>
            </a:r>
            <a:r>
              <a:rPr lang="nl-NL" sz="4000" b="1" dirty="0" err="1"/>
              <a:t>Zeitgeist</a:t>
            </a:r>
            <a:r>
              <a:rPr lang="nl-NL" sz="4000" b="1" dirty="0"/>
              <a:t>”) tussen democraten en oligarchen, arbeid en kapitaal, wij en zij. </a:t>
            </a:r>
          </a:p>
        </p:txBody>
      </p:sp>
    </p:spTree>
    <p:extLst>
      <p:ext uri="{BB962C8B-B14F-4D97-AF65-F5344CB8AC3E}">
        <p14:creationId xmlns:p14="http://schemas.microsoft.com/office/powerpoint/2010/main" val="203100168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voettekst 1">
            <a:extLst>
              <a:ext uri="{FF2B5EF4-FFF2-40B4-BE49-F238E27FC236}">
                <a16:creationId xmlns:a16="http://schemas.microsoft.com/office/drawing/2014/main" id="{BE9EA4FD-222A-4E65-8BCF-B425059D5647}"/>
              </a:ext>
            </a:extLst>
          </p:cNvPr>
          <p:cNvSpPr>
            <a:spLocks noGrp="1"/>
          </p:cNvSpPr>
          <p:nvPr>
            <p:ph type="ftr" sz="quarter" idx="11"/>
          </p:nvPr>
        </p:nvSpPr>
        <p:spPr/>
        <p:txBody>
          <a:bodyPr/>
          <a:lstStyle/>
          <a:p>
            <a:r>
              <a:rPr lang="nl-NL"/>
              <a:t>Ben Boog presentatie  12 april 2018</a:t>
            </a:r>
          </a:p>
        </p:txBody>
      </p:sp>
      <p:sp>
        <p:nvSpPr>
          <p:cNvPr id="4" name="Tekstvak 3">
            <a:extLst>
              <a:ext uri="{FF2B5EF4-FFF2-40B4-BE49-F238E27FC236}">
                <a16:creationId xmlns:a16="http://schemas.microsoft.com/office/drawing/2014/main" id="{5AA476F4-ABD3-4E9D-952B-DC955C9F1A4D}"/>
              </a:ext>
            </a:extLst>
          </p:cNvPr>
          <p:cNvSpPr txBox="1"/>
          <p:nvPr/>
        </p:nvSpPr>
        <p:spPr>
          <a:xfrm>
            <a:off x="1042026" y="314823"/>
            <a:ext cx="10232778" cy="6186309"/>
          </a:xfrm>
          <a:prstGeom prst="rect">
            <a:avLst/>
          </a:prstGeom>
          <a:noFill/>
        </p:spPr>
        <p:txBody>
          <a:bodyPr wrap="square" rtlCol="0">
            <a:spAutoFit/>
          </a:bodyPr>
          <a:lstStyle/>
          <a:p>
            <a:r>
              <a:rPr lang="nl-NL" sz="4400" b="1" dirty="0"/>
              <a:t>Voor WO II</a:t>
            </a:r>
          </a:p>
          <a:p>
            <a:pPr marL="742950" indent="-742950">
              <a:buFont typeface="+mj-lt"/>
              <a:buAutoNum type="arabicPeriod"/>
            </a:pPr>
            <a:r>
              <a:rPr lang="nl-NL" sz="4400" b="1" dirty="0"/>
              <a:t>(Aristoteles: een rechtvaardige oligarchische democratie in stadsstaat)</a:t>
            </a:r>
          </a:p>
          <a:p>
            <a:pPr marL="742950" indent="-742950">
              <a:buFont typeface="+mj-lt"/>
              <a:buAutoNum type="arabicPeriod"/>
            </a:pPr>
            <a:r>
              <a:rPr lang="nl-NL" sz="4400" b="1" dirty="0"/>
              <a:t>Lewin (Moreno), </a:t>
            </a:r>
            <a:r>
              <a:rPr lang="nl-NL" sz="4400" b="1" dirty="0" err="1"/>
              <a:t>Dewey</a:t>
            </a:r>
            <a:r>
              <a:rPr lang="nl-NL" sz="4400" b="1" dirty="0"/>
              <a:t>: veldonderzoek en onderzochten als co-onderzoekers. Opbouwwerk Indianen; mensen bewust en sterk maken tegen nazisme/ fascisme en de propaganda daarvan(nep-nieuws!)</a:t>
            </a:r>
          </a:p>
        </p:txBody>
      </p:sp>
    </p:spTree>
    <p:extLst>
      <p:ext uri="{BB962C8B-B14F-4D97-AF65-F5344CB8AC3E}">
        <p14:creationId xmlns:p14="http://schemas.microsoft.com/office/powerpoint/2010/main" val="145180024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voettekst 1">
            <a:extLst>
              <a:ext uri="{FF2B5EF4-FFF2-40B4-BE49-F238E27FC236}">
                <a16:creationId xmlns:a16="http://schemas.microsoft.com/office/drawing/2014/main" id="{B2228B4C-00D7-4C4A-B5FD-391466409AA1}"/>
              </a:ext>
            </a:extLst>
          </p:cNvPr>
          <p:cNvSpPr>
            <a:spLocks noGrp="1"/>
          </p:cNvSpPr>
          <p:nvPr>
            <p:ph type="ftr" sz="quarter" idx="11"/>
          </p:nvPr>
        </p:nvSpPr>
        <p:spPr/>
        <p:txBody>
          <a:bodyPr/>
          <a:lstStyle/>
          <a:p>
            <a:r>
              <a:rPr lang="nl-NL"/>
              <a:t>Ben Boog presentatie  12 april 2018</a:t>
            </a:r>
          </a:p>
        </p:txBody>
      </p:sp>
      <p:sp>
        <p:nvSpPr>
          <p:cNvPr id="3" name="Tekstvak 2">
            <a:extLst>
              <a:ext uri="{FF2B5EF4-FFF2-40B4-BE49-F238E27FC236}">
                <a16:creationId xmlns:a16="http://schemas.microsoft.com/office/drawing/2014/main" id="{2CC97EBB-C81E-4ED4-B6C3-8E814C4CF6DA}"/>
              </a:ext>
            </a:extLst>
          </p:cNvPr>
          <p:cNvSpPr txBox="1"/>
          <p:nvPr/>
        </p:nvSpPr>
        <p:spPr>
          <a:xfrm>
            <a:off x="598728" y="275612"/>
            <a:ext cx="10776743" cy="6186309"/>
          </a:xfrm>
          <a:prstGeom prst="rect">
            <a:avLst/>
          </a:prstGeom>
          <a:noFill/>
        </p:spPr>
        <p:txBody>
          <a:bodyPr wrap="square" rtlCol="0">
            <a:spAutoFit/>
          </a:bodyPr>
          <a:lstStyle/>
          <a:p>
            <a:r>
              <a:rPr lang="nl-NL" sz="4400" b="1" dirty="0"/>
              <a:t>1945 – 1980 1: </a:t>
            </a:r>
          </a:p>
          <a:p>
            <a:pPr marL="742950" indent="-742950">
              <a:buFont typeface="+mj-lt"/>
              <a:buAutoNum type="arabicPeriod"/>
            </a:pPr>
            <a:r>
              <a:rPr lang="nl-NL" sz="4400" b="1" dirty="0"/>
              <a:t>verbond democratisch socialisme ((sterkere vakbeweging – [afbraak in de VS])en kapitalisme (hier wederopbouw tot welvaartstaat)) ; koude oorlog; van kolonialisme tot zgn. ontwikkelingssamenwerking</a:t>
            </a:r>
          </a:p>
          <a:p>
            <a:pPr marL="742950" indent="-742950">
              <a:buFont typeface="+mj-lt"/>
              <a:buAutoNum type="arabicPeriod"/>
            </a:pPr>
            <a:r>
              <a:rPr lang="nl-NL" sz="4400" b="1" dirty="0"/>
              <a:t>Langzaam ontstaan kritische beweging(en) </a:t>
            </a:r>
          </a:p>
        </p:txBody>
      </p:sp>
    </p:spTree>
    <p:extLst>
      <p:ext uri="{BB962C8B-B14F-4D97-AF65-F5344CB8AC3E}">
        <p14:creationId xmlns:p14="http://schemas.microsoft.com/office/powerpoint/2010/main" val="295142628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voettekst 1">
            <a:extLst>
              <a:ext uri="{FF2B5EF4-FFF2-40B4-BE49-F238E27FC236}">
                <a16:creationId xmlns:a16="http://schemas.microsoft.com/office/drawing/2014/main" id="{C7EBC1CB-24E5-4786-B4AF-33EC6C53E523}"/>
              </a:ext>
            </a:extLst>
          </p:cNvPr>
          <p:cNvSpPr>
            <a:spLocks noGrp="1"/>
          </p:cNvSpPr>
          <p:nvPr>
            <p:ph type="ftr" sz="quarter" idx="11"/>
          </p:nvPr>
        </p:nvSpPr>
        <p:spPr/>
        <p:txBody>
          <a:bodyPr/>
          <a:lstStyle/>
          <a:p>
            <a:r>
              <a:rPr lang="nl-NL"/>
              <a:t>Ben Boog presentatie  12 april 2018</a:t>
            </a:r>
          </a:p>
        </p:txBody>
      </p:sp>
      <p:sp>
        <p:nvSpPr>
          <p:cNvPr id="3" name="Tekstvak 2">
            <a:extLst>
              <a:ext uri="{FF2B5EF4-FFF2-40B4-BE49-F238E27FC236}">
                <a16:creationId xmlns:a16="http://schemas.microsoft.com/office/drawing/2014/main" id="{6AC1F06A-F245-4E6C-B147-06AE338F8030}"/>
              </a:ext>
            </a:extLst>
          </p:cNvPr>
          <p:cNvSpPr txBox="1"/>
          <p:nvPr/>
        </p:nvSpPr>
        <p:spPr>
          <a:xfrm>
            <a:off x="587230" y="136525"/>
            <a:ext cx="10494628" cy="6186309"/>
          </a:xfrm>
          <a:prstGeom prst="rect">
            <a:avLst/>
          </a:prstGeom>
          <a:noFill/>
        </p:spPr>
        <p:txBody>
          <a:bodyPr wrap="square" rtlCol="0">
            <a:spAutoFit/>
          </a:bodyPr>
          <a:lstStyle/>
          <a:p>
            <a:r>
              <a:rPr lang="nl-NL" sz="4400" b="1" dirty="0"/>
              <a:t>1945 – 1980 2:</a:t>
            </a:r>
          </a:p>
          <a:p>
            <a:pPr marL="742950" indent="-742950">
              <a:buFont typeface="+mj-lt"/>
              <a:buAutoNum type="arabicPeriod"/>
            </a:pPr>
            <a:r>
              <a:rPr lang="nl-NL" sz="4400" b="1" dirty="0"/>
              <a:t>Democratiseringsbeweging ’68 (wetenschapswinkels!)</a:t>
            </a:r>
          </a:p>
          <a:p>
            <a:pPr marL="742950" indent="-742950">
              <a:buFont typeface="+mj-lt"/>
              <a:buAutoNum type="arabicPeriod"/>
            </a:pPr>
            <a:r>
              <a:rPr lang="nl-NL" sz="4400" b="1" dirty="0"/>
              <a:t>Ontstaan PAR</a:t>
            </a:r>
          </a:p>
          <a:p>
            <a:pPr marL="742950" indent="-742950">
              <a:buFont typeface="+mj-lt"/>
              <a:buAutoNum type="arabicPeriod"/>
            </a:pPr>
            <a:r>
              <a:rPr lang="nl-NL" sz="4400" b="1" dirty="0"/>
              <a:t>Nieuwe sociale bewegingen: emancipatie EN empowerment</a:t>
            </a:r>
          </a:p>
          <a:p>
            <a:pPr marL="742950" indent="-742950">
              <a:buFont typeface="+mj-lt"/>
              <a:buAutoNum type="arabicPeriod"/>
            </a:pPr>
            <a:r>
              <a:rPr lang="nl-NL" sz="4400" b="1" dirty="0"/>
              <a:t>Actie/Handelingsonderzoek veelal ten onder aan “wetenschappelijk” (“objectief”) onderzoek</a:t>
            </a:r>
          </a:p>
        </p:txBody>
      </p:sp>
    </p:spTree>
    <p:extLst>
      <p:ext uri="{BB962C8B-B14F-4D97-AF65-F5344CB8AC3E}">
        <p14:creationId xmlns:p14="http://schemas.microsoft.com/office/powerpoint/2010/main" val="149661820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voettekst 1">
            <a:extLst>
              <a:ext uri="{FF2B5EF4-FFF2-40B4-BE49-F238E27FC236}">
                <a16:creationId xmlns:a16="http://schemas.microsoft.com/office/drawing/2014/main" id="{030838FF-60DA-427E-B781-C470E361B25B}"/>
              </a:ext>
            </a:extLst>
          </p:cNvPr>
          <p:cNvSpPr>
            <a:spLocks noGrp="1"/>
          </p:cNvSpPr>
          <p:nvPr>
            <p:ph type="ftr" sz="quarter" idx="11"/>
          </p:nvPr>
        </p:nvSpPr>
        <p:spPr/>
        <p:txBody>
          <a:bodyPr/>
          <a:lstStyle/>
          <a:p>
            <a:r>
              <a:rPr lang="nl-NL"/>
              <a:t>Ben Boog presentatie  12 april 2018</a:t>
            </a:r>
          </a:p>
        </p:txBody>
      </p:sp>
      <p:sp>
        <p:nvSpPr>
          <p:cNvPr id="3" name="Tekstvak 2">
            <a:extLst>
              <a:ext uri="{FF2B5EF4-FFF2-40B4-BE49-F238E27FC236}">
                <a16:creationId xmlns:a16="http://schemas.microsoft.com/office/drawing/2014/main" id="{371A3F55-A667-4BFF-8514-7F9CE2270316}"/>
              </a:ext>
            </a:extLst>
          </p:cNvPr>
          <p:cNvSpPr txBox="1"/>
          <p:nvPr/>
        </p:nvSpPr>
        <p:spPr>
          <a:xfrm>
            <a:off x="1884727" y="1266738"/>
            <a:ext cx="9230686" cy="4832092"/>
          </a:xfrm>
          <a:prstGeom prst="rect">
            <a:avLst/>
          </a:prstGeom>
          <a:noFill/>
        </p:spPr>
        <p:txBody>
          <a:bodyPr wrap="square" rtlCol="0">
            <a:spAutoFit/>
          </a:bodyPr>
          <a:lstStyle/>
          <a:p>
            <a:r>
              <a:rPr lang="nl-NL" sz="4400" b="1" dirty="0"/>
              <a:t>1945 – 1980 3:</a:t>
            </a:r>
          </a:p>
          <a:p>
            <a:endParaRPr lang="nl-NL" sz="4400" b="1" dirty="0"/>
          </a:p>
          <a:p>
            <a:pPr marL="742950" indent="-742950">
              <a:buFont typeface="+mj-lt"/>
              <a:buAutoNum type="arabicPeriod"/>
            </a:pPr>
            <a:r>
              <a:rPr lang="nl-NL" sz="4400" b="1" dirty="0"/>
              <a:t>Ontstaan besef ecologie/ klimaatverandering/ consumptiesamenleving/ noodzaak “</a:t>
            </a:r>
            <a:r>
              <a:rPr lang="nl-NL" sz="4400" b="1" dirty="0" err="1"/>
              <a:t>inclusief”denken</a:t>
            </a:r>
            <a:endParaRPr lang="nl-NL" sz="4400" b="1" dirty="0"/>
          </a:p>
          <a:p>
            <a:endParaRPr lang="nl-NL" sz="4400" dirty="0"/>
          </a:p>
        </p:txBody>
      </p:sp>
    </p:spTree>
    <p:extLst>
      <p:ext uri="{BB962C8B-B14F-4D97-AF65-F5344CB8AC3E}">
        <p14:creationId xmlns:p14="http://schemas.microsoft.com/office/powerpoint/2010/main" val="175719641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voettekst 1">
            <a:extLst>
              <a:ext uri="{FF2B5EF4-FFF2-40B4-BE49-F238E27FC236}">
                <a16:creationId xmlns:a16="http://schemas.microsoft.com/office/drawing/2014/main" id="{9844709C-517D-4274-9109-A12701C7BB92}"/>
              </a:ext>
            </a:extLst>
          </p:cNvPr>
          <p:cNvSpPr>
            <a:spLocks noGrp="1"/>
          </p:cNvSpPr>
          <p:nvPr>
            <p:ph type="ftr" sz="quarter" idx="11"/>
          </p:nvPr>
        </p:nvSpPr>
        <p:spPr/>
        <p:txBody>
          <a:bodyPr/>
          <a:lstStyle/>
          <a:p>
            <a:r>
              <a:rPr lang="nl-NL"/>
              <a:t>Ben Boog presentatie  12 april 2018</a:t>
            </a:r>
          </a:p>
        </p:txBody>
      </p:sp>
      <p:sp>
        <p:nvSpPr>
          <p:cNvPr id="3" name="Tekstvak 2">
            <a:extLst>
              <a:ext uri="{FF2B5EF4-FFF2-40B4-BE49-F238E27FC236}">
                <a16:creationId xmlns:a16="http://schemas.microsoft.com/office/drawing/2014/main" id="{028EBDD2-B287-409E-BAB6-CD44310B3C57}"/>
              </a:ext>
            </a:extLst>
          </p:cNvPr>
          <p:cNvSpPr txBox="1"/>
          <p:nvPr/>
        </p:nvSpPr>
        <p:spPr>
          <a:xfrm>
            <a:off x="671119" y="284848"/>
            <a:ext cx="10293292" cy="7540526"/>
          </a:xfrm>
          <a:prstGeom prst="rect">
            <a:avLst/>
          </a:prstGeom>
          <a:noFill/>
        </p:spPr>
        <p:txBody>
          <a:bodyPr wrap="square" rtlCol="0">
            <a:spAutoFit/>
          </a:bodyPr>
          <a:lstStyle/>
          <a:p>
            <a:r>
              <a:rPr lang="nl-NL" sz="4400" b="1" dirty="0"/>
              <a:t>1980 – 2018 1: </a:t>
            </a:r>
          </a:p>
          <a:p>
            <a:endParaRPr lang="nl-NL" sz="4400" b="1" dirty="0"/>
          </a:p>
          <a:p>
            <a:pPr marL="1200150" lvl="1" indent="-742950">
              <a:buFont typeface="+mj-lt"/>
              <a:buAutoNum type="arabicPeriod"/>
            </a:pPr>
            <a:r>
              <a:rPr lang="nl-NL" sz="4400" b="1" dirty="0"/>
              <a:t>Post-democratisch kapitalisme en (opnieuw) opkomend nationalisme en populisme; post-feiten-kapitalisme</a:t>
            </a:r>
          </a:p>
          <a:p>
            <a:pPr marL="1200150" lvl="1" indent="-742950">
              <a:buFont typeface="+mj-lt"/>
              <a:buAutoNum type="arabicPeriod"/>
            </a:pPr>
            <a:r>
              <a:rPr lang="nl-NL" sz="4400" b="1" dirty="0"/>
              <a:t>Hier: twee economische crisissen (</a:t>
            </a:r>
            <a:r>
              <a:rPr lang="nl-NL" sz="4400" b="1" dirty="0" err="1"/>
              <a:t>Neo-liberalisme</a:t>
            </a:r>
            <a:r>
              <a:rPr lang="nl-NL" sz="4400" b="1" dirty="0"/>
              <a:t>; Reagan, Thatcher en volgers in zelfs de </a:t>
            </a:r>
            <a:r>
              <a:rPr lang="nl-NL" sz="4400" b="1" dirty="0" err="1"/>
              <a:t>sociaal-democratie</a:t>
            </a:r>
            <a:r>
              <a:rPr lang="nl-NL" sz="4400" b="1" dirty="0"/>
              <a:t>)</a:t>
            </a:r>
          </a:p>
          <a:p>
            <a:endParaRPr lang="nl-NL" sz="4400" dirty="0"/>
          </a:p>
          <a:p>
            <a:endParaRPr lang="nl-NL" sz="4400" dirty="0"/>
          </a:p>
          <a:p>
            <a:endParaRPr lang="nl-NL" sz="4400" dirty="0"/>
          </a:p>
        </p:txBody>
      </p:sp>
    </p:spTree>
    <p:extLst>
      <p:ext uri="{BB962C8B-B14F-4D97-AF65-F5344CB8AC3E}">
        <p14:creationId xmlns:p14="http://schemas.microsoft.com/office/powerpoint/2010/main" val="18303220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voettekst 1">
            <a:extLst>
              <a:ext uri="{FF2B5EF4-FFF2-40B4-BE49-F238E27FC236}">
                <a16:creationId xmlns:a16="http://schemas.microsoft.com/office/drawing/2014/main" id="{526B6C6D-E169-4181-A2CE-DC8262CE8CF7}"/>
              </a:ext>
            </a:extLst>
          </p:cNvPr>
          <p:cNvSpPr>
            <a:spLocks noGrp="1"/>
          </p:cNvSpPr>
          <p:nvPr>
            <p:ph type="ftr" sz="quarter" idx="11"/>
          </p:nvPr>
        </p:nvSpPr>
        <p:spPr/>
        <p:txBody>
          <a:bodyPr/>
          <a:lstStyle/>
          <a:p>
            <a:r>
              <a:rPr lang="nl-NL"/>
              <a:t>Ben Boog presentatie  12 april 2018</a:t>
            </a:r>
          </a:p>
        </p:txBody>
      </p:sp>
      <p:sp>
        <p:nvSpPr>
          <p:cNvPr id="3" name="Tekstvak 2">
            <a:extLst>
              <a:ext uri="{FF2B5EF4-FFF2-40B4-BE49-F238E27FC236}">
                <a16:creationId xmlns:a16="http://schemas.microsoft.com/office/drawing/2014/main" id="{01C722B5-8E08-4E30-9C5E-1F389150EE9C}"/>
              </a:ext>
            </a:extLst>
          </p:cNvPr>
          <p:cNvSpPr txBox="1"/>
          <p:nvPr/>
        </p:nvSpPr>
        <p:spPr>
          <a:xfrm>
            <a:off x="1407559" y="729465"/>
            <a:ext cx="10488029" cy="5509200"/>
          </a:xfrm>
          <a:prstGeom prst="rect">
            <a:avLst/>
          </a:prstGeom>
          <a:noFill/>
        </p:spPr>
        <p:txBody>
          <a:bodyPr wrap="square" rtlCol="0">
            <a:spAutoFit/>
          </a:bodyPr>
          <a:lstStyle/>
          <a:p>
            <a:r>
              <a:rPr lang="nl-NL" sz="4400" b="1" dirty="0"/>
              <a:t>1980 – 2018 2:</a:t>
            </a:r>
          </a:p>
          <a:p>
            <a:pPr marL="1200150" lvl="1" indent="-742950">
              <a:buFont typeface="+mj-lt"/>
              <a:buAutoNum type="arabicPeriod"/>
            </a:pPr>
            <a:r>
              <a:rPr lang="nl-NL" sz="4400" b="1" dirty="0"/>
              <a:t>Erkenning en verdere ontwikkeling actie/ handelingsonderzoek </a:t>
            </a:r>
          </a:p>
          <a:p>
            <a:pPr marL="1200150" lvl="1" indent="-742950">
              <a:buFont typeface="+mj-lt"/>
              <a:buAutoNum type="arabicPeriod"/>
            </a:pPr>
            <a:r>
              <a:rPr lang="nl-NL" sz="4400" b="1" dirty="0"/>
              <a:t>Noodzaak duurzame, solidaire participatiesamenlevingen: kritische democratie (HOE??????)</a:t>
            </a:r>
          </a:p>
          <a:p>
            <a:endParaRPr lang="nl-NL" sz="4400" dirty="0"/>
          </a:p>
          <a:p>
            <a:endParaRPr lang="nl-NL" sz="4400" dirty="0"/>
          </a:p>
        </p:txBody>
      </p:sp>
    </p:spTree>
    <p:extLst>
      <p:ext uri="{BB962C8B-B14F-4D97-AF65-F5344CB8AC3E}">
        <p14:creationId xmlns:p14="http://schemas.microsoft.com/office/powerpoint/2010/main" val="245641629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voettekst 1">
            <a:extLst>
              <a:ext uri="{FF2B5EF4-FFF2-40B4-BE49-F238E27FC236}">
                <a16:creationId xmlns:a16="http://schemas.microsoft.com/office/drawing/2014/main" id="{855597B5-BBF6-449D-8766-E83B8E765D0B}"/>
              </a:ext>
            </a:extLst>
          </p:cNvPr>
          <p:cNvSpPr>
            <a:spLocks noGrp="1"/>
          </p:cNvSpPr>
          <p:nvPr>
            <p:ph type="ftr" sz="quarter" idx="11"/>
          </p:nvPr>
        </p:nvSpPr>
        <p:spPr/>
        <p:txBody>
          <a:bodyPr/>
          <a:lstStyle/>
          <a:p>
            <a:r>
              <a:rPr lang="nl-NL"/>
              <a:t>Ben Boog presentatie  12 april 2018</a:t>
            </a:r>
          </a:p>
        </p:txBody>
      </p:sp>
      <p:sp>
        <p:nvSpPr>
          <p:cNvPr id="3" name="Tekstvak 2">
            <a:extLst>
              <a:ext uri="{FF2B5EF4-FFF2-40B4-BE49-F238E27FC236}">
                <a16:creationId xmlns:a16="http://schemas.microsoft.com/office/drawing/2014/main" id="{F155A56E-AA83-42D6-AEAE-772DE61C3E63}"/>
              </a:ext>
            </a:extLst>
          </p:cNvPr>
          <p:cNvSpPr txBox="1"/>
          <p:nvPr/>
        </p:nvSpPr>
        <p:spPr>
          <a:xfrm>
            <a:off x="2080470" y="612396"/>
            <a:ext cx="8958318" cy="5509200"/>
          </a:xfrm>
          <a:prstGeom prst="rect">
            <a:avLst/>
          </a:prstGeom>
          <a:noFill/>
        </p:spPr>
        <p:txBody>
          <a:bodyPr wrap="square" rtlCol="0">
            <a:spAutoFit/>
          </a:bodyPr>
          <a:lstStyle/>
          <a:p>
            <a:r>
              <a:rPr lang="nl-NL" sz="4400" b="1" dirty="0"/>
              <a:t>1980 – 2018 3:</a:t>
            </a:r>
          </a:p>
          <a:p>
            <a:endParaRPr lang="nl-NL" sz="4400" b="1" dirty="0"/>
          </a:p>
          <a:p>
            <a:pPr marL="742950" indent="-742950">
              <a:buFont typeface="+mj-lt"/>
              <a:buAutoNum type="arabicPeriod"/>
            </a:pPr>
            <a:r>
              <a:rPr lang="nl-NL" sz="4400" b="1" dirty="0"/>
              <a:t>Klimaatverandering</a:t>
            </a:r>
          </a:p>
          <a:p>
            <a:pPr marL="742950" indent="-742950">
              <a:buFont typeface="+mj-lt"/>
              <a:buAutoNum type="arabicPeriod"/>
            </a:pPr>
            <a:r>
              <a:rPr lang="nl-NL" sz="4400" b="1" dirty="0"/>
              <a:t>Robotisering</a:t>
            </a:r>
          </a:p>
          <a:p>
            <a:pPr marL="742950" indent="-742950">
              <a:buFont typeface="+mj-lt"/>
              <a:buAutoNum type="arabicPeriod"/>
            </a:pPr>
            <a:r>
              <a:rPr lang="nl-NL" sz="4400" b="1" dirty="0"/>
              <a:t>Kloof rijk – arm groeit</a:t>
            </a:r>
          </a:p>
          <a:p>
            <a:pPr marL="742950" indent="-742950">
              <a:buFont typeface="+mj-lt"/>
              <a:buAutoNum type="arabicPeriod"/>
            </a:pPr>
            <a:r>
              <a:rPr lang="nl-NL" sz="4400" b="1"/>
              <a:t>Ontwikkeling wetenschappen, m.n. </a:t>
            </a:r>
            <a:r>
              <a:rPr lang="nl-NL" sz="4400" b="1" dirty="0"/>
              <a:t>(bio-)medische wetenschappen</a:t>
            </a:r>
          </a:p>
        </p:txBody>
      </p:sp>
    </p:spTree>
    <p:extLst>
      <p:ext uri="{BB962C8B-B14F-4D97-AF65-F5344CB8AC3E}">
        <p14:creationId xmlns:p14="http://schemas.microsoft.com/office/powerpoint/2010/main" val="83153049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voettekst 1">
            <a:extLst>
              <a:ext uri="{FF2B5EF4-FFF2-40B4-BE49-F238E27FC236}">
                <a16:creationId xmlns:a16="http://schemas.microsoft.com/office/drawing/2014/main" id="{E7D4A3F5-A9CC-4AD6-807D-EB8A54D2B29D}"/>
              </a:ext>
            </a:extLst>
          </p:cNvPr>
          <p:cNvSpPr>
            <a:spLocks noGrp="1"/>
          </p:cNvSpPr>
          <p:nvPr>
            <p:ph type="ftr" sz="quarter" idx="11"/>
          </p:nvPr>
        </p:nvSpPr>
        <p:spPr/>
        <p:txBody>
          <a:bodyPr/>
          <a:lstStyle/>
          <a:p>
            <a:r>
              <a:rPr lang="nl-NL"/>
              <a:t>Ben Boog presentatie  12 april 2018</a:t>
            </a:r>
          </a:p>
        </p:txBody>
      </p:sp>
      <p:sp>
        <p:nvSpPr>
          <p:cNvPr id="4" name="Tekstvak 3">
            <a:extLst>
              <a:ext uri="{FF2B5EF4-FFF2-40B4-BE49-F238E27FC236}">
                <a16:creationId xmlns:a16="http://schemas.microsoft.com/office/drawing/2014/main" id="{A6FCE422-22D8-49D2-ADFC-72B1BB3C4066}"/>
              </a:ext>
            </a:extLst>
          </p:cNvPr>
          <p:cNvSpPr txBox="1"/>
          <p:nvPr/>
        </p:nvSpPr>
        <p:spPr>
          <a:xfrm>
            <a:off x="1191237" y="1413749"/>
            <a:ext cx="10024844" cy="3416320"/>
          </a:xfrm>
          <a:prstGeom prst="rect">
            <a:avLst/>
          </a:prstGeom>
          <a:noFill/>
        </p:spPr>
        <p:txBody>
          <a:bodyPr wrap="square" rtlCol="0">
            <a:spAutoFit/>
          </a:bodyPr>
          <a:lstStyle/>
          <a:p>
            <a:pPr algn="ctr"/>
            <a:r>
              <a:rPr lang="nl-NL" sz="3600" b="1" dirty="0"/>
              <a:t>Het onderzoeksproject is – naast het uitbreiden van het handelingsrepertoire van de participerende medeonderzoekers – OOK ALTIJD een leerproces in “democratie” in het algemeen, naast de praktijkervaring in directe democratie (m.a.w. kritische democratie)</a:t>
            </a:r>
          </a:p>
        </p:txBody>
      </p:sp>
    </p:spTree>
    <p:extLst>
      <p:ext uri="{BB962C8B-B14F-4D97-AF65-F5344CB8AC3E}">
        <p14:creationId xmlns:p14="http://schemas.microsoft.com/office/powerpoint/2010/main" val="166495745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voettekst 1">
            <a:extLst>
              <a:ext uri="{FF2B5EF4-FFF2-40B4-BE49-F238E27FC236}">
                <a16:creationId xmlns:a16="http://schemas.microsoft.com/office/drawing/2014/main" id="{71802E78-EBCF-4520-99A2-8CE7853D01E1}"/>
              </a:ext>
            </a:extLst>
          </p:cNvPr>
          <p:cNvSpPr>
            <a:spLocks noGrp="1"/>
          </p:cNvSpPr>
          <p:nvPr>
            <p:ph type="ftr" sz="quarter" idx="11"/>
          </p:nvPr>
        </p:nvSpPr>
        <p:spPr/>
        <p:txBody>
          <a:bodyPr/>
          <a:lstStyle/>
          <a:p>
            <a:r>
              <a:rPr lang="nl-NL"/>
              <a:t>Ben Boog presentatie  12 april 2018</a:t>
            </a:r>
          </a:p>
        </p:txBody>
      </p:sp>
      <p:sp>
        <p:nvSpPr>
          <p:cNvPr id="4" name="Tekstvak 3">
            <a:extLst>
              <a:ext uri="{FF2B5EF4-FFF2-40B4-BE49-F238E27FC236}">
                <a16:creationId xmlns:a16="http://schemas.microsoft.com/office/drawing/2014/main" id="{0F9788D6-C2E9-47AD-BAB7-30DF51EAD2E0}"/>
              </a:ext>
            </a:extLst>
          </p:cNvPr>
          <p:cNvSpPr txBox="1"/>
          <p:nvPr/>
        </p:nvSpPr>
        <p:spPr>
          <a:xfrm>
            <a:off x="3053593" y="1249960"/>
            <a:ext cx="6803471" cy="4524315"/>
          </a:xfrm>
          <a:prstGeom prst="rect">
            <a:avLst/>
          </a:prstGeom>
          <a:noFill/>
        </p:spPr>
        <p:txBody>
          <a:bodyPr wrap="square" rtlCol="0">
            <a:spAutoFit/>
          </a:bodyPr>
          <a:lstStyle/>
          <a:p>
            <a:pPr algn="ctr"/>
            <a:r>
              <a:rPr lang="nl-NL" sz="3200" b="1" dirty="0"/>
              <a:t>Onderzoekers en onderzochten werken niet alleen aan het handelingsprobleem dat in het aktieonderzoek aan de orde is maar ook aan de democratisering van de samenleving (en verdere wereld) waar beide onderzoekspartners deel van uit maken.</a:t>
            </a:r>
          </a:p>
          <a:p>
            <a:pPr algn="ctr"/>
            <a:r>
              <a:rPr lang="nl-NL" sz="3200" b="1" dirty="0">
                <a:highlight>
                  <a:srgbClr val="FFFF00"/>
                </a:highlight>
              </a:rPr>
              <a:t>Hoe krijgt dat praktisch gestalte?</a:t>
            </a:r>
          </a:p>
        </p:txBody>
      </p:sp>
    </p:spTree>
    <p:extLst>
      <p:ext uri="{BB962C8B-B14F-4D97-AF65-F5344CB8AC3E}">
        <p14:creationId xmlns:p14="http://schemas.microsoft.com/office/powerpoint/2010/main" val="91411800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voettekst 1">
            <a:extLst>
              <a:ext uri="{FF2B5EF4-FFF2-40B4-BE49-F238E27FC236}">
                <a16:creationId xmlns:a16="http://schemas.microsoft.com/office/drawing/2014/main" id="{7378FB05-0DE6-455A-BA54-C266B0EEAAE6}"/>
              </a:ext>
            </a:extLst>
          </p:cNvPr>
          <p:cNvSpPr>
            <a:spLocks noGrp="1"/>
          </p:cNvSpPr>
          <p:nvPr>
            <p:ph type="ftr" sz="quarter" idx="11"/>
          </p:nvPr>
        </p:nvSpPr>
        <p:spPr/>
        <p:txBody>
          <a:bodyPr/>
          <a:lstStyle/>
          <a:p>
            <a:r>
              <a:rPr lang="nl-NL"/>
              <a:t>Ben Boog presentatie  12 april 2018</a:t>
            </a:r>
          </a:p>
        </p:txBody>
      </p:sp>
      <p:sp>
        <p:nvSpPr>
          <p:cNvPr id="3" name="Rechthoek 2">
            <a:extLst>
              <a:ext uri="{FF2B5EF4-FFF2-40B4-BE49-F238E27FC236}">
                <a16:creationId xmlns:a16="http://schemas.microsoft.com/office/drawing/2014/main" id="{FB2A87A3-DFE0-494A-A81B-35D319DB3126}"/>
              </a:ext>
            </a:extLst>
          </p:cNvPr>
          <p:cNvSpPr/>
          <p:nvPr/>
        </p:nvSpPr>
        <p:spPr>
          <a:xfrm>
            <a:off x="2829886" y="1166474"/>
            <a:ext cx="6096000" cy="4126771"/>
          </a:xfrm>
          <a:prstGeom prst="rect">
            <a:avLst/>
          </a:prstGeom>
        </p:spPr>
        <p:txBody>
          <a:bodyPr>
            <a:spAutoFit/>
          </a:bodyPr>
          <a:lstStyle/>
          <a:p>
            <a:pPr marL="457200">
              <a:lnSpc>
                <a:spcPct val="107000"/>
              </a:lnSpc>
              <a:spcAft>
                <a:spcPts val="120"/>
              </a:spcAft>
            </a:pPr>
            <a:r>
              <a:rPr lang="nl-NL" sz="2400" b="1" dirty="0">
                <a:solidFill>
                  <a:srgbClr val="222222"/>
                </a:solidFill>
                <a:latin typeface="Arial" panose="020B0604020202020204" pitchFamily="34" charset="0"/>
                <a:ea typeface="Times New Roman" panose="02020603050405020304" pitchFamily="18" charset="0"/>
                <a:cs typeface="Times New Roman" panose="02020603050405020304" pitchFamily="18" charset="0"/>
              </a:rPr>
              <a:t>Witte zwanen, zwarte zwanen</a:t>
            </a:r>
            <a:endParaRPr lang="nl-NL" sz="2400" dirty="0">
              <a:latin typeface="Calibri" panose="020F0502020204030204" pitchFamily="34" charset="0"/>
              <a:ea typeface="Calibri" panose="020F0502020204030204" pitchFamily="34" charset="0"/>
              <a:cs typeface="Times New Roman" panose="02020603050405020304" pitchFamily="18" charset="0"/>
            </a:endParaRPr>
          </a:p>
          <a:p>
            <a:pPr marL="457200">
              <a:lnSpc>
                <a:spcPct val="107000"/>
              </a:lnSpc>
              <a:spcAft>
                <a:spcPts val="120"/>
              </a:spcAft>
            </a:pPr>
            <a:r>
              <a:rPr lang="nl-NL" sz="2400" b="1" dirty="0">
                <a:solidFill>
                  <a:srgbClr val="222222"/>
                </a:solidFill>
                <a:latin typeface="Arial" panose="020B0604020202020204" pitchFamily="34" charset="0"/>
                <a:ea typeface="Times New Roman" panose="02020603050405020304" pitchFamily="18" charset="0"/>
                <a:cs typeface="Times New Roman" panose="02020603050405020304" pitchFamily="18" charset="0"/>
              </a:rPr>
              <a:t>wie gaat er mee naar Engeland varen?</a:t>
            </a:r>
            <a:endParaRPr lang="nl-NL" sz="2400" dirty="0">
              <a:latin typeface="Calibri" panose="020F0502020204030204" pitchFamily="34" charset="0"/>
              <a:ea typeface="Calibri" panose="020F0502020204030204" pitchFamily="34" charset="0"/>
              <a:cs typeface="Times New Roman" panose="02020603050405020304" pitchFamily="18" charset="0"/>
            </a:endParaRPr>
          </a:p>
          <a:p>
            <a:pPr marL="457200">
              <a:lnSpc>
                <a:spcPct val="107000"/>
              </a:lnSpc>
              <a:spcAft>
                <a:spcPts val="120"/>
              </a:spcAft>
            </a:pPr>
            <a:r>
              <a:rPr lang="nl-NL" sz="2400" b="1" dirty="0">
                <a:solidFill>
                  <a:srgbClr val="222222"/>
                </a:solidFill>
                <a:latin typeface="Arial" panose="020B0604020202020204" pitchFamily="34" charset="0"/>
                <a:ea typeface="Times New Roman" panose="02020603050405020304" pitchFamily="18" charset="0"/>
                <a:cs typeface="Times New Roman" panose="02020603050405020304" pitchFamily="18" charset="0"/>
              </a:rPr>
              <a:t>Engeland is gesloten</a:t>
            </a:r>
            <a:endParaRPr lang="nl-NL" sz="2400" dirty="0">
              <a:latin typeface="Calibri" panose="020F0502020204030204" pitchFamily="34" charset="0"/>
              <a:ea typeface="Calibri" panose="020F0502020204030204" pitchFamily="34" charset="0"/>
              <a:cs typeface="Times New Roman" panose="02020603050405020304" pitchFamily="18" charset="0"/>
            </a:endParaRPr>
          </a:p>
          <a:p>
            <a:pPr marL="457200">
              <a:lnSpc>
                <a:spcPct val="107000"/>
              </a:lnSpc>
              <a:spcAft>
                <a:spcPts val="120"/>
              </a:spcAft>
            </a:pPr>
            <a:r>
              <a:rPr lang="nl-NL" sz="2400" b="1" dirty="0">
                <a:solidFill>
                  <a:srgbClr val="222222"/>
                </a:solidFill>
                <a:latin typeface="Arial" panose="020B0604020202020204" pitchFamily="34" charset="0"/>
                <a:ea typeface="Times New Roman" panose="02020603050405020304" pitchFamily="18" charset="0"/>
                <a:cs typeface="Times New Roman" panose="02020603050405020304" pitchFamily="18" charset="0"/>
              </a:rPr>
              <a:t>de sleutel is gebroken.</a:t>
            </a:r>
            <a:endParaRPr lang="nl-NL" sz="2400" dirty="0">
              <a:latin typeface="Calibri" panose="020F0502020204030204" pitchFamily="34" charset="0"/>
              <a:ea typeface="Calibri" panose="020F0502020204030204" pitchFamily="34" charset="0"/>
              <a:cs typeface="Times New Roman" panose="02020603050405020304" pitchFamily="18" charset="0"/>
            </a:endParaRPr>
          </a:p>
          <a:p>
            <a:pPr marL="457200">
              <a:lnSpc>
                <a:spcPct val="107000"/>
              </a:lnSpc>
              <a:spcAft>
                <a:spcPts val="120"/>
              </a:spcAft>
            </a:pPr>
            <a:r>
              <a:rPr lang="nl-NL" sz="2400" b="1" dirty="0">
                <a:solidFill>
                  <a:srgbClr val="222222"/>
                </a:solidFill>
                <a:latin typeface="Arial" panose="020B0604020202020204" pitchFamily="34" charset="0"/>
                <a:ea typeface="Times New Roman" panose="02020603050405020304" pitchFamily="18" charset="0"/>
                <a:cs typeface="Times New Roman" panose="02020603050405020304" pitchFamily="18" charset="0"/>
              </a:rPr>
              <a:t>Is er dan geen timmerman</a:t>
            </a:r>
            <a:endParaRPr lang="nl-NL" sz="2400" dirty="0">
              <a:latin typeface="Calibri" panose="020F0502020204030204" pitchFamily="34" charset="0"/>
              <a:ea typeface="Calibri" panose="020F0502020204030204" pitchFamily="34" charset="0"/>
              <a:cs typeface="Times New Roman" panose="02020603050405020304" pitchFamily="18" charset="0"/>
            </a:endParaRPr>
          </a:p>
          <a:p>
            <a:pPr marL="457200">
              <a:lnSpc>
                <a:spcPct val="107000"/>
              </a:lnSpc>
              <a:spcAft>
                <a:spcPts val="120"/>
              </a:spcAft>
            </a:pPr>
            <a:r>
              <a:rPr lang="nl-NL" sz="2400" b="1" dirty="0">
                <a:solidFill>
                  <a:srgbClr val="222222"/>
                </a:solidFill>
                <a:latin typeface="Arial" panose="020B0604020202020204" pitchFamily="34" charset="0"/>
                <a:ea typeface="Times New Roman" panose="02020603050405020304" pitchFamily="18" charset="0"/>
                <a:cs typeface="Times New Roman" panose="02020603050405020304" pitchFamily="18" charset="0"/>
              </a:rPr>
              <a:t>die de sleutel maken kan?</a:t>
            </a:r>
            <a:endParaRPr lang="nl-NL" sz="2400" dirty="0">
              <a:latin typeface="Calibri" panose="020F0502020204030204" pitchFamily="34" charset="0"/>
              <a:ea typeface="Calibri" panose="020F0502020204030204" pitchFamily="34" charset="0"/>
              <a:cs typeface="Times New Roman" panose="02020603050405020304" pitchFamily="18" charset="0"/>
            </a:endParaRPr>
          </a:p>
          <a:p>
            <a:pPr marL="457200">
              <a:lnSpc>
                <a:spcPct val="107000"/>
              </a:lnSpc>
              <a:spcAft>
                <a:spcPts val="120"/>
              </a:spcAft>
            </a:pPr>
            <a:r>
              <a:rPr lang="nl-NL" sz="2400" b="1" dirty="0">
                <a:solidFill>
                  <a:srgbClr val="222222"/>
                </a:solidFill>
                <a:latin typeface="Arial" panose="020B0604020202020204" pitchFamily="34" charset="0"/>
                <a:ea typeface="Times New Roman" panose="02020603050405020304" pitchFamily="18" charset="0"/>
                <a:cs typeface="Times New Roman" panose="02020603050405020304" pitchFamily="18" charset="0"/>
              </a:rPr>
              <a:t>Laat doorgaan</a:t>
            </a:r>
            <a:endParaRPr lang="nl-NL" sz="2400" dirty="0">
              <a:latin typeface="Calibri" panose="020F0502020204030204" pitchFamily="34" charset="0"/>
              <a:ea typeface="Calibri" panose="020F0502020204030204" pitchFamily="34" charset="0"/>
              <a:cs typeface="Times New Roman" panose="02020603050405020304" pitchFamily="18" charset="0"/>
            </a:endParaRPr>
          </a:p>
          <a:p>
            <a:pPr marL="457200">
              <a:lnSpc>
                <a:spcPct val="107000"/>
              </a:lnSpc>
              <a:spcAft>
                <a:spcPts val="120"/>
              </a:spcAft>
            </a:pPr>
            <a:r>
              <a:rPr lang="nl-NL" sz="2400" b="1" dirty="0">
                <a:solidFill>
                  <a:srgbClr val="222222"/>
                </a:solidFill>
                <a:latin typeface="Arial" panose="020B0604020202020204" pitchFamily="34" charset="0"/>
                <a:ea typeface="Times New Roman" panose="02020603050405020304" pitchFamily="18" charset="0"/>
                <a:cs typeface="Times New Roman" panose="02020603050405020304" pitchFamily="18" charset="0"/>
              </a:rPr>
              <a:t>laat doorgaan</a:t>
            </a:r>
            <a:endParaRPr lang="nl-NL" sz="2400" dirty="0">
              <a:latin typeface="Calibri" panose="020F0502020204030204" pitchFamily="34" charset="0"/>
              <a:ea typeface="Calibri" panose="020F0502020204030204" pitchFamily="34" charset="0"/>
              <a:cs typeface="Times New Roman" panose="02020603050405020304" pitchFamily="18" charset="0"/>
            </a:endParaRPr>
          </a:p>
          <a:p>
            <a:pPr marL="457200">
              <a:lnSpc>
                <a:spcPct val="107000"/>
              </a:lnSpc>
              <a:spcAft>
                <a:spcPts val="120"/>
              </a:spcAft>
            </a:pPr>
            <a:r>
              <a:rPr lang="nl-NL" sz="2400" b="1" dirty="0">
                <a:solidFill>
                  <a:srgbClr val="222222"/>
                </a:solidFill>
                <a:latin typeface="Arial" panose="020B0604020202020204" pitchFamily="34" charset="0"/>
                <a:ea typeface="Times New Roman" panose="02020603050405020304" pitchFamily="18" charset="0"/>
                <a:cs typeface="Times New Roman" panose="02020603050405020304" pitchFamily="18" charset="0"/>
              </a:rPr>
              <a:t>wie achter is moet voorgaan!</a:t>
            </a:r>
            <a:endParaRPr lang="nl-NL" sz="24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4" name="Tekstvak 3">
            <a:extLst>
              <a:ext uri="{FF2B5EF4-FFF2-40B4-BE49-F238E27FC236}">
                <a16:creationId xmlns:a16="http://schemas.microsoft.com/office/drawing/2014/main" id="{A06CCFD4-A7CC-4349-BCEF-B4A5DA45A0D6}"/>
              </a:ext>
            </a:extLst>
          </p:cNvPr>
          <p:cNvSpPr txBox="1"/>
          <p:nvPr/>
        </p:nvSpPr>
        <p:spPr>
          <a:xfrm>
            <a:off x="544585" y="373312"/>
            <a:ext cx="7608815" cy="523220"/>
          </a:xfrm>
          <a:prstGeom prst="rect">
            <a:avLst/>
          </a:prstGeom>
          <a:noFill/>
        </p:spPr>
        <p:txBody>
          <a:bodyPr wrap="square" rtlCol="0">
            <a:spAutoFit/>
          </a:bodyPr>
          <a:lstStyle/>
          <a:p>
            <a:r>
              <a:rPr lang="nl-NL" sz="2800" b="1" dirty="0"/>
              <a:t>over de </a:t>
            </a:r>
            <a:r>
              <a:rPr lang="nl-NL" sz="2800" b="1" dirty="0" err="1"/>
              <a:t>Brexit</a:t>
            </a:r>
            <a:r>
              <a:rPr lang="nl-NL" sz="2800" b="1" dirty="0"/>
              <a:t> en “democratie”</a:t>
            </a:r>
          </a:p>
        </p:txBody>
      </p:sp>
    </p:spTree>
    <p:extLst>
      <p:ext uri="{BB962C8B-B14F-4D97-AF65-F5344CB8AC3E}">
        <p14:creationId xmlns:p14="http://schemas.microsoft.com/office/powerpoint/2010/main" val="47757761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voettekst 1">
            <a:extLst>
              <a:ext uri="{FF2B5EF4-FFF2-40B4-BE49-F238E27FC236}">
                <a16:creationId xmlns:a16="http://schemas.microsoft.com/office/drawing/2014/main" id="{102A8E01-7A3D-4B27-B494-2C34C6B6D963}"/>
              </a:ext>
            </a:extLst>
          </p:cNvPr>
          <p:cNvSpPr>
            <a:spLocks noGrp="1"/>
          </p:cNvSpPr>
          <p:nvPr>
            <p:ph type="ftr" sz="quarter" idx="11"/>
          </p:nvPr>
        </p:nvSpPr>
        <p:spPr/>
        <p:txBody>
          <a:bodyPr/>
          <a:lstStyle/>
          <a:p>
            <a:r>
              <a:rPr lang="nl-NL"/>
              <a:t>Ben Boog presentatie  12 april 2018</a:t>
            </a:r>
          </a:p>
        </p:txBody>
      </p:sp>
      <p:sp>
        <p:nvSpPr>
          <p:cNvPr id="4" name="Tekstvak 3">
            <a:extLst>
              <a:ext uri="{FF2B5EF4-FFF2-40B4-BE49-F238E27FC236}">
                <a16:creationId xmlns:a16="http://schemas.microsoft.com/office/drawing/2014/main" id="{3BB7353C-1FBB-421B-9B90-A9D1544E2C64}"/>
              </a:ext>
            </a:extLst>
          </p:cNvPr>
          <p:cNvSpPr txBox="1"/>
          <p:nvPr/>
        </p:nvSpPr>
        <p:spPr>
          <a:xfrm>
            <a:off x="1157681" y="780176"/>
            <a:ext cx="10402348" cy="5693866"/>
          </a:xfrm>
          <a:prstGeom prst="rect">
            <a:avLst/>
          </a:prstGeom>
          <a:noFill/>
        </p:spPr>
        <p:txBody>
          <a:bodyPr wrap="square" rtlCol="0">
            <a:spAutoFit/>
          </a:bodyPr>
          <a:lstStyle/>
          <a:p>
            <a:r>
              <a:rPr lang="nl-NL" sz="2800" b="1" u="sng" dirty="0">
                <a:effectLst>
                  <a:outerShdw blurRad="38100" dist="38100" dir="2700000" algn="tl">
                    <a:srgbClr val="000000">
                      <a:alpha val="43137"/>
                    </a:srgbClr>
                  </a:outerShdw>
                </a:effectLst>
              </a:rPr>
              <a:t>Maar ja….. Kritische democratie ?????? HOE, Wat, Waar, Wie</a:t>
            </a:r>
          </a:p>
          <a:p>
            <a:r>
              <a:rPr lang="nl-NL" sz="2800" b="1" dirty="0"/>
              <a:t>Directe democratie</a:t>
            </a:r>
          </a:p>
          <a:p>
            <a:r>
              <a:rPr lang="nl-NL" sz="2800" b="1" dirty="0"/>
              <a:t>Zelfbestuur</a:t>
            </a:r>
          </a:p>
          <a:p>
            <a:r>
              <a:rPr lang="nl-NL" sz="2800" b="1" dirty="0"/>
              <a:t>Representatieve democratie (de ijzeren wet van de oligarchie: Robert Michiels (1911))</a:t>
            </a:r>
          </a:p>
          <a:p>
            <a:r>
              <a:rPr lang="nl-NL" sz="2800" b="1" dirty="0"/>
              <a:t>Parlementaire democratie</a:t>
            </a:r>
          </a:p>
          <a:p>
            <a:r>
              <a:rPr lang="nl-NL" sz="2800" b="1" dirty="0" err="1"/>
              <a:t>Democratuur</a:t>
            </a:r>
            <a:r>
              <a:rPr lang="nl-NL" sz="2800" b="1" dirty="0"/>
              <a:t> (dictatuur in een democratisch jasje, een-partij-staat)</a:t>
            </a:r>
          </a:p>
          <a:p>
            <a:r>
              <a:rPr lang="nl-NL" sz="2800" b="1" dirty="0"/>
              <a:t>Bindend referendum</a:t>
            </a:r>
          </a:p>
          <a:p>
            <a:r>
              <a:rPr lang="nl-NL" sz="2800" b="1" dirty="0"/>
              <a:t>Raadplegend referendum</a:t>
            </a:r>
          </a:p>
          <a:p>
            <a:r>
              <a:rPr lang="nl-NL" sz="2800" b="1" dirty="0"/>
              <a:t>Weerbare democratie</a:t>
            </a:r>
          </a:p>
          <a:p>
            <a:r>
              <a:rPr lang="nl-NL" sz="2800" b="1" dirty="0"/>
              <a:t>Loting, David van </a:t>
            </a:r>
            <a:r>
              <a:rPr lang="nl-NL" sz="2800" b="1" dirty="0" err="1"/>
              <a:t>Reybrouck</a:t>
            </a:r>
            <a:r>
              <a:rPr lang="nl-NL" sz="2800" b="1" dirty="0"/>
              <a:t> (experiment Groningen [repressieve tolerantie?])</a:t>
            </a:r>
          </a:p>
          <a:p>
            <a:r>
              <a:rPr lang="nl-NL" sz="2800" b="1" dirty="0"/>
              <a:t>Consensus / </a:t>
            </a:r>
            <a:r>
              <a:rPr lang="nl-NL" sz="2800" b="1" dirty="0">
                <a:highlight>
                  <a:srgbClr val="FFFF00"/>
                </a:highlight>
              </a:rPr>
              <a:t>Consent</a:t>
            </a:r>
          </a:p>
        </p:txBody>
      </p:sp>
    </p:spTree>
    <p:extLst>
      <p:ext uri="{BB962C8B-B14F-4D97-AF65-F5344CB8AC3E}">
        <p14:creationId xmlns:p14="http://schemas.microsoft.com/office/powerpoint/2010/main" val="125879969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voettekst 1">
            <a:extLst>
              <a:ext uri="{FF2B5EF4-FFF2-40B4-BE49-F238E27FC236}">
                <a16:creationId xmlns:a16="http://schemas.microsoft.com/office/drawing/2014/main" id="{FDEC81EF-8A76-4F74-9E7F-08E39F5940E6}"/>
              </a:ext>
            </a:extLst>
          </p:cNvPr>
          <p:cNvSpPr>
            <a:spLocks noGrp="1"/>
          </p:cNvSpPr>
          <p:nvPr>
            <p:ph type="ftr" sz="quarter" idx="11"/>
          </p:nvPr>
        </p:nvSpPr>
        <p:spPr/>
        <p:txBody>
          <a:bodyPr/>
          <a:lstStyle/>
          <a:p>
            <a:r>
              <a:rPr lang="nl-NL"/>
              <a:t>Ben Boog presentatie  12 april 2018</a:t>
            </a:r>
          </a:p>
        </p:txBody>
      </p:sp>
      <p:sp>
        <p:nvSpPr>
          <p:cNvPr id="4" name="Tekstvak 3">
            <a:extLst>
              <a:ext uri="{FF2B5EF4-FFF2-40B4-BE49-F238E27FC236}">
                <a16:creationId xmlns:a16="http://schemas.microsoft.com/office/drawing/2014/main" id="{6BE07F3D-F98D-4267-AC21-A859758A5F7B}"/>
              </a:ext>
            </a:extLst>
          </p:cNvPr>
          <p:cNvSpPr txBox="1"/>
          <p:nvPr/>
        </p:nvSpPr>
        <p:spPr>
          <a:xfrm>
            <a:off x="1300294" y="738231"/>
            <a:ext cx="9764785" cy="5386090"/>
          </a:xfrm>
          <a:prstGeom prst="rect">
            <a:avLst/>
          </a:prstGeom>
          <a:noFill/>
        </p:spPr>
        <p:txBody>
          <a:bodyPr wrap="square" rtlCol="0">
            <a:spAutoFit/>
          </a:bodyPr>
          <a:lstStyle/>
          <a:p>
            <a:r>
              <a:rPr lang="nl-NL" sz="4400" b="1" dirty="0"/>
              <a:t>Wederkerige adequaatheid*</a:t>
            </a:r>
          </a:p>
          <a:p>
            <a:endParaRPr lang="nl-NL" sz="4400" b="1" dirty="0"/>
          </a:p>
          <a:p>
            <a:r>
              <a:rPr lang="nl-NL" sz="3200" b="1" dirty="0"/>
              <a:t>Een doorlopend proces; elke deelnemer of groep deelnemers checkt individueel/ in de groep/ in communicatie met andere deelnemers of het onderzoeksproces op dit moment en naar het beste weten adequaat is </a:t>
            </a:r>
            <a:r>
              <a:rPr lang="nl-NL" sz="3200" b="1" dirty="0" err="1"/>
              <a:t>vwbt</a:t>
            </a:r>
            <a:r>
              <a:rPr lang="nl-NL" sz="3200" b="1" dirty="0"/>
              <a:t>. resultaat tot nu toe en het te verwachten eindresultaat.</a:t>
            </a:r>
          </a:p>
          <a:p>
            <a:r>
              <a:rPr lang="nl-NL" sz="3200" b="1" dirty="0"/>
              <a:t>Is men tevreden over het resultaat en hoe dat bereikt is?</a:t>
            </a:r>
          </a:p>
          <a:p>
            <a:r>
              <a:rPr lang="nl-NL" sz="3200" b="1" dirty="0"/>
              <a:t>*</a:t>
            </a:r>
            <a:r>
              <a:rPr lang="nl-NL" b="1" dirty="0"/>
              <a:t>Harry Coenen: Exemplarisch handelingsonderzoek (1987 en herzien 2012)</a:t>
            </a:r>
          </a:p>
        </p:txBody>
      </p:sp>
    </p:spTree>
    <p:extLst>
      <p:ext uri="{BB962C8B-B14F-4D97-AF65-F5344CB8AC3E}">
        <p14:creationId xmlns:p14="http://schemas.microsoft.com/office/powerpoint/2010/main" val="23378549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voettekst 1">
            <a:extLst>
              <a:ext uri="{FF2B5EF4-FFF2-40B4-BE49-F238E27FC236}">
                <a16:creationId xmlns:a16="http://schemas.microsoft.com/office/drawing/2014/main" id="{82EB0805-1342-4071-B1B4-6B0322788F14}"/>
              </a:ext>
            </a:extLst>
          </p:cNvPr>
          <p:cNvSpPr>
            <a:spLocks noGrp="1"/>
          </p:cNvSpPr>
          <p:nvPr>
            <p:ph type="ftr" sz="quarter" idx="11"/>
          </p:nvPr>
        </p:nvSpPr>
        <p:spPr/>
        <p:txBody>
          <a:bodyPr/>
          <a:lstStyle/>
          <a:p>
            <a:r>
              <a:rPr lang="nl-NL"/>
              <a:t>Ben Boog presentatie  12 april 2018</a:t>
            </a:r>
          </a:p>
        </p:txBody>
      </p:sp>
      <p:sp>
        <p:nvSpPr>
          <p:cNvPr id="5" name="Tijdelijke aanduiding voor voettekst 1">
            <a:extLst>
              <a:ext uri="{FF2B5EF4-FFF2-40B4-BE49-F238E27FC236}">
                <a16:creationId xmlns:a16="http://schemas.microsoft.com/office/drawing/2014/main" id="{415F8081-498C-4767-944A-A643CAA73611}"/>
              </a:ext>
            </a:extLst>
          </p:cNvPr>
          <p:cNvSpPr txBox="1">
            <a:spLocks/>
          </p:cNvSpPr>
          <p:nvPr/>
        </p:nvSpPr>
        <p:spPr>
          <a:xfrm>
            <a:off x="4038600" y="6356350"/>
            <a:ext cx="4114800" cy="365125"/>
          </a:xfrm>
          <a:prstGeom prst="rect">
            <a:avLst/>
          </a:prstGeom>
        </p:spPr>
        <p:txBody>
          <a:bodyPr vert="horz" lIns="91440" tIns="45720" rIns="91440" bIns="45720" rtlCol="0" anchor="ctr"/>
          <a:lstStyle>
            <a:defPPr>
              <a:defRPr lang="nl-NL"/>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nl-NL"/>
              <a:t>Ben Boog presentatie  HAN juli 2016</a:t>
            </a:r>
          </a:p>
        </p:txBody>
      </p:sp>
      <p:sp>
        <p:nvSpPr>
          <p:cNvPr id="6" name="Tijdelijke aanduiding voor dianummer 2">
            <a:extLst>
              <a:ext uri="{FF2B5EF4-FFF2-40B4-BE49-F238E27FC236}">
                <a16:creationId xmlns:a16="http://schemas.microsoft.com/office/drawing/2014/main" id="{93707A91-B7B5-4042-9FFB-ED16BCEDDC55}"/>
              </a:ext>
            </a:extLst>
          </p:cNvPr>
          <p:cNvSpPr txBox="1">
            <a:spLocks/>
          </p:cNvSpPr>
          <p:nvPr/>
        </p:nvSpPr>
        <p:spPr>
          <a:xfrm>
            <a:off x="8610600" y="6356350"/>
            <a:ext cx="2743200" cy="365125"/>
          </a:xfrm>
          <a:prstGeom prst="rect">
            <a:avLst/>
          </a:prstGeom>
        </p:spPr>
        <p:txBody>
          <a:bodyPr vert="horz" lIns="91440" tIns="45720" rIns="91440" bIns="45720" rtlCol="0" anchor="ctr"/>
          <a:lstStyle>
            <a:defPPr>
              <a:defRPr lang="nl-NL"/>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61041863-61C3-415A-8D2C-8C0DE2C2B24B}" type="slidenum">
              <a:rPr lang="nl-NL" sz="2000" b="1" smtClean="0"/>
              <a:pPr/>
              <a:t>22</a:t>
            </a:fld>
            <a:endParaRPr lang="nl-NL" sz="2000" b="1" dirty="0"/>
          </a:p>
        </p:txBody>
      </p:sp>
      <p:sp>
        <p:nvSpPr>
          <p:cNvPr id="7" name="Text Box 2">
            <a:extLst>
              <a:ext uri="{FF2B5EF4-FFF2-40B4-BE49-F238E27FC236}">
                <a16:creationId xmlns:a16="http://schemas.microsoft.com/office/drawing/2014/main" id="{763AC9CE-680E-48C3-BB5C-2B0B82C19E60}"/>
              </a:ext>
            </a:extLst>
          </p:cNvPr>
          <p:cNvSpPr txBox="1">
            <a:spLocks noChangeArrowheads="1"/>
          </p:cNvSpPr>
          <p:nvPr/>
        </p:nvSpPr>
        <p:spPr bwMode="auto">
          <a:xfrm>
            <a:off x="1130300" y="549275"/>
            <a:ext cx="7956550" cy="457200"/>
          </a:xfrm>
          <a:prstGeom prst="rect">
            <a:avLst/>
          </a:prstGeom>
          <a:noFill/>
          <a:ln w="12700" cap="sq">
            <a:noFill/>
            <a:miter lim="800000"/>
            <a:headEnd type="none" w="sm" len="sm"/>
            <a:tailEnd type="none" w="sm" len="sm"/>
          </a:ln>
          <a:effectLst/>
        </p:spPr>
        <p:txBody>
          <a:bodyPr>
            <a:spAutoFit/>
          </a:bodyPr>
          <a:lstStyle/>
          <a:p>
            <a:pPr algn="l" eaLnBrk="1" hangingPunct="1">
              <a:spcBef>
                <a:spcPct val="50000"/>
              </a:spcBef>
            </a:pPr>
            <a:r>
              <a:rPr lang="nl-NL" sz="2400" b="1" dirty="0">
                <a:effectLst>
                  <a:outerShdw blurRad="38100" dist="38100" dir="2700000" algn="tl">
                    <a:srgbClr val="000000"/>
                  </a:outerShdw>
                </a:effectLst>
                <a:latin typeface="Arial" charset="0"/>
              </a:rPr>
              <a:t>belangrijk : openheid</a:t>
            </a:r>
            <a:r>
              <a:rPr lang="nl-NL" sz="1600" b="1" dirty="0">
                <a:effectLst>
                  <a:outerShdw blurRad="38100" dist="38100" dir="2700000" algn="tl">
                    <a:srgbClr val="000000"/>
                  </a:outerShdw>
                </a:effectLst>
                <a:latin typeface="Arial" charset="0"/>
              </a:rPr>
              <a:t> (</a:t>
            </a:r>
            <a:r>
              <a:rPr lang="nl-NL" sz="1600" b="1" dirty="0" err="1">
                <a:effectLst>
                  <a:outerShdw blurRad="38100" dist="38100" dir="2700000" algn="tl">
                    <a:srgbClr val="000000"/>
                  </a:outerShdw>
                </a:effectLst>
                <a:latin typeface="Arial" charset="0"/>
              </a:rPr>
              <a:t>Smaling</a:t>
            </a:r>
            <a:r>
              <a:rPr lang="nl-NL" sz="1600" b="1" dirty="0">
                <a:effectLst>
                  <a:outerShdw blurRad="38100" dist="38100" dir="2700000" algn="tl">
                    <a:srgbClr val="000000"/>
                  </a:outerShdw>
                </a:effectLst>
                <a:latin typeface="Arial" charset="0"/>
              </a:rPr>
              <a:t>) </a:t>
            </a:r>
            <a:endParaRPr lang="nl-NL" sz="2400" b="1" dirty="0">
              <a:effectLst>
                <a:outerShdw blurRad="38100" dist="38100" dir="2700000" algn="tl">
                  <a:srgbClr val="000000"/>
                </a:outerShdw>
              </a:effectLst>
              <a:latin typeface="Arial" charset="0"/>
            </a:endParaRPr>
          </a:p>
        </p:txBody>
      </p:sp>
      <p:sp>
        <p:nvSpPr>
          <p:cNvPr id="8" name="Text Box 3">
            <a:extLst>
              <a:ext uri="{FF2B5EF4-FFF2-40B4-BE49-F238E27FC236}">
                <a16:creationId xmlns:a16="http://schemas.microsoft.com/office/drawing/2014/main" id="{EB879923-03F8-48EE-B3FD-E96F65C70BA3}"/>
              </a:ext>
            </a:extLst>
          </p:cNvPr>
          <p:cNvSpPr txBox="1">
            <a:spLocks noChangeArrowheads="1"/>
          </p:cNvSpPr>
          <p:nvPr/>
        </p:nvSpPr>
        <p:spPr bwMode="auto">
          <a:xfrm>
            <a:off x="1313411" y="1786345"/>
            <a:ext cx="2829300" cy="2123658"/>
          </a:xfrm>
          <a:prstGeom prst="rect">
            <a:avLst/>
          </a:prstGeom>
          <a:noFill/>
          <a:ln w="12700" cap="sq">
            <a:noFill/>
            <a:miter lim="800000"/>
            <a:headEnd type="none" w="sm" len="sm"/>
            <a:tailEnd type="none" w="sm" len="sm"/>
          </a:ln>
          <a:effectLst/>
        </p:spPr>
        <p:txBody>
          <a:bodyPr wrap="square">
            <a:spAutoFit/>
          </a:bodyPr>
          <a:lstStyle/>
          <a:p>
            <a:pPr algn="l" eaLnBrk="1" hangingPunct="1">
              <a:spcBef>
                <a:spcPct val="50000"/>
              </a:spcBef>
            </a:pPr>
            <a:r>
              <a:rPr lang="nl-NL" sz="2400" b="1" i="1" dirty="0">
                <a:effectLst>
                  <a:outerShdw blurRad="38100" dist="38100" dir="2700000" algn="tl">
                    <a:srgbClr val="000000"/>
                  </a:outerShdw>
                </a:effectLst>
                <a:latin typeface="Arial" charset="0"/>
              </a:rPr>
              <a:t>Openheid</a:t>
            </a:r>
          </a:p>
          <a:p>
            <a:pPr algn="l" eaLnBrk="1" hangingPunct="1">
              <a:spcBef>
                <a:spcPct val="50000"/>
              </a:spcBef>
              <a:buFontTx/>
              <a:buChar char="-"/>
            </a:pPr>
            <a:r>
              <a:rPr lang="nl-NL" sz="2400" b="1" dirty="0">
                <a:effectLst>
                  <a:outerShdw blurRad="38100" dist="38100" dir="2700000" algn="tl">
                    <a:srgbClr val="000000"/>
                  </a:outerShdw>
                </a:effectLst>
                <a:latin typeface="Arial" charset="0"/>
              </a:rPr>
              <a:t>Van geest en hart</a:t>
            </a:r>
          </a:p>
          <a:p>
            <a:pPr algn="l" eaLnBrk="1" hangingPunct="1">
              <a:spcBef>
                <a:spcPct val="50000"/>
              </a:spcBef>
              <a:buFontTx/>
              <a:buChar char="-"/>
            </a:pPr>
            <a:r>
              <a:rPr lang="nl-NL" sz="2400" b="1" dirty="0" err="1">
                <a:effectLst>
                  <a:outerShdw blurRad="38100" dist="38100" dir="2700000" algn="tl">
                    <a:srgbClr val="000000"/>
                  </a:outerShdw>
                </a:effectLst>
                <a:latin typeface="Arial" charset="0"/>
              </a:rPr>
              <a:t>Bracketing</a:t>
            </a:r>
            <a:r>
              <a:rPr lang="nl-NL" sz="2400" b="1" dirty="0">
                <a:effectLst>
                  <a:outerShdw blurRad="38100" dist="38100" dir="2700000" algn="tl">
                    <a:srgbClr val="000000"/>
                  </a:outerShdw>
                </a:effectLst>
                <a:latin typeface="Arial" charset="0"/>
              </a:rPr>
              <a:t> “…”</a:t>
            </a:r>
          </a:p>
          <a:p>
            <a:pPr algn="l" eaLnBrk="1" hangingPunct="1">
              <a:spcBef>
                <a:spcPct val="50000"/>
              </a:spcBef>
              <a:buFontTx/>
              <a:buChar char="-"/>
            </a:pPr>
            <a:endParaRPr lang="nl-NL" sz="2400" b="1" i="1" dirty="0">
              <a:solidFill>
                <a:srgbClr val="FFFF00"/>
              </a:solidFill>
              <a:effectLst>
                <a:outerShdw blurRad="38100" dist="38100" dir="2700000" algn="tl">
                  <a:srgbClr val="000000"/>
                </a:outerShdw>
              </a:effectLst>
              <a:latin typeface="Arial" charset="0"/>
            </a:endParaRPr>
          </a:p>
        </p:txBody>
      </p:sp>
      <p:sp>
        <p:nvSpPr>
          <p:cNvPr id="9" name="Text Box 4">
            <a:extLst>
              <a:ext uri="{FF2B5EF4-FFF2-40B4-BE49-F238E27FC236}">
                <a16:creationId xmlns:a16="http://schemas.microsoft.com/office/drawing/2014/main" id="{3CE0BFA1-9D5C-4205-8591-EEBB1FB1DDF5}"/>
              </a:ext>
            </a:extLst>
          </p:cNvPr>
          <p:cNvSpPr txBox="1">
            <a:spLocks noChangeArrowheads="1"/>
          </p:cNvSpPr>
          <p:nvPr/>
        </p:nvSpPr>
        <p:spPr bwMode="auto">
          <a:xfrm>
            <a:off x="7378007" y="1786345"/>
            <a:ext cx="3417685" cy="1569660"/>
          </a:xfrm>
          <a:prstGeom prst="rect">
            <a:avLst/>
          </a:prstGeom>
          <a:noFill/>
          <a:ln w="12700" cap="sq">
            <a:noFill/>
            <a:miter lim="800000"/>
            <a:headEnd type="none" w="sm" len="sm"/>
            <a:tailEnd type="none" w="sm" len="sm"/>
          </a:ln>
          <a:effectLst/>
        </p:spPr>
        <p:txBody>
          <a:bodyPr wrap="square">
            <a:spAutoFit/>
          </a:bodyPr>
          <a:lstStyle/>
          <a:p>
            <a:pPr algn="l" eaLnBrk="1" hangingPunct="1">
              <a:spcBef>
                <a:spcPct val="50000"/>
              </a:spcBef>
            </a:pPr>
            <a:r>
              <a:rPr lang="nl-NL" sz="2400" b="1" i="1" dirty="0">
                <a:effectLst>
                  <a:outerShdw blurRad="38100" dist="38100" dir="2700000" algn="tl">
                    <a:srgbClr val="000000"/>
                  </a:outerShdw>
                </a:effectLst>
                <a:latin typeface="Arial" charset="0"/>
              </a:rPr>
              <a:t>Gesloten zijn</a:t>
            </a:r>
          </a:p>
          <a:p>
            <a:pPr algn="l" eaLnBrk="1" hangingPunct="1">
              <a:spcBef>
                <a:spcPct val="50000"/>
              </a:spcBef>
            </a:pPr>
            <a:r>
              <a:rPr lang="nl-NL" sz="2400" b="1" i="1" dirty="0">
                <a:effectLst>
                  <a:outerShdw blurRad="38100" dist="38100" dir="2700000" algn="tl">
                    <a:srgbClr val="000000"/>
                  </a:outerShdw>
                </a:effectLst>
                <a:latin typeface="Arial" charset="0"/>
              </a:rPr>
              <a:t>Integriteit &amp; veiligheid</a:t>
            </a:r>
          </a:p>
          <a:p>
            <a:pPr algn="l" eaLnBrk="1" hangingPunct="1">
              <a:spcBef>
                <a:spcPct val="50000"/>
              </a:spcBef>
            </a:pPr>
            <a:r>
              <a:rPr lang="nl-NL" sz="2400" b="1" i="1" dirty="0">
                <a:effectLst>
                  <a:outerShdw blurRad="38100" dist="38100" dir="2700000" algn="tl">
                    <a:srgbClr val="000000"/>
                  </a:outerShdw>
                </a:effectLst>
                <a:latin typeface="Arial" charset="0"/>
              </a:rPr>
              <a:t>En “rigiditeit”</a:t>
            </a:r>
            <a:endParaRPr lang="nl-NL" sz="2400" b="1" dirty="0">
              <a:effectLst>
                <a:outerShdw blurRad="38100" dist="38100" dir="2700000" algn="tl">
                  <a:srgbClr val="000000"/>
                </a:outerShdw>
              </a:effectLst>
              <a:latin typeface="Arial" charset="0"/>
            </a:endParaRPr>
          </a:p>
        </p:txBody>
      </p:sp>
      <p:sp>
        <p:nvSpPr>
          <p:cNvPr id="10" name="AutoShape 5">
            <a:extLst>
              <a:ext uri="{FF2B5EF4-FFF2-40B4-BE49-F238E27FC236}">
                <a16:creationId xmlns:a16="http://schemas.microsoft.com/office/drawing/2014/main" id="{9BD21797-D06C-49DE-8A5D-26FBFA0DD692}"/>
              </a:ext>
            </a:extLst>
          </p:cNvPr>
          <p:cNvSpPr>
            <a:spLocks noChangeArrowheads="1"/>
          </p:cNvSpPr>
          <p:nvPr/>
        </p:nvSpPr>
        <p:spPr bwMode="auto">
          <a:xfrm>
            <a:off x="4325246" y="2367251"/>
            <a:ext cx="2728913" cy="503238"/>
          </a:xfrm>
          <a:prstGeom prst="leftRightArrow">
            <a:avLst>
              <a:gd name="adj1" fmla="val 50000"/>
              <a:gd name="adj2" fmla="val 108454"/>
            </a:avLst>
          </a:prstGeom>
          <a:noFill/>
          <a:ln w="38100" cap="sq">
            <a:solidFill>
              <a:schemeClr val="tx1"/>
            </a:solidFill>
            <a:miter lim="800000"/>
            <a:headEnd type="none" w="sm" len="sm"/>
            <a:tailEnd type="none" w="sm" len="sm"/>
          </a:ln>
          <a:effectLst/>
        </p:spPr>
        <p:txBody>
          <a:bodyPr wrap="none" anchor="ctr"/>
          <a:lstStyle/>
          <a:p>
            <a:endParaRPr lang="nl-NL"/>
          </a:p>
        </p:txBody>
      </p:sp>
      <p:sp>
        <p:nvSpPr>
          <p:cNvPr id="11" name="AutoShape 6">
            <a:extLst>
              <a:ext uri="{FF2B5EF4-FFF2-40B4-BE49-F238E27FC236}">
                <a16:creationId xmlns:a16="http://schemas.microsoft.com/office/drawing/2014/main" id="{4E27BC94-3B26-4BF0-8B7A-C9E55455FF25}"/>
              </a:ext>
            </a:extLst>
          </p:cNvPr>
          <p:cNvSpPr>
            <a:spLocks noChangeArrowheads="1"/>
          </p:cNvSpPr>
          <p:nvPr/>
        </p:nvSpPr>
        <p:spPr bwMode="auto">
          <a:xfrm>
            <a:off x="5534127" y="2885426"/>
            <a:ext cx="311150" cy="1295400"/>
          </a:xfrm>
          <a:prstGeom prst="downArrow">
            <a:avLst>
              <a:gd name="adj1" fmla="val 50000"/>
              <a:gd name="adj2" fmla="val 104082"/>
            </a:avLst>
          </a:prstGeom>
          <a:noFill/>
          <a:ln w="38100" cap="sq">
            <a:solidFill>
              <a:schemeClr val="tx1"/>
            </a:solidFill>
            <a:miter lim="800000"/>
            <a:headEnd type="none" w="sm" len="sm"/>
            <a:tailEnd type="none" w="sm" len="sm"/>
          </a:ln>
          <a:effectLst/>
        </p:spPr>
        <p:txBody>
          <a:bodyPr wrap="none" anchor="ctr"/>
          <a:lstStyle/>
          <a:p>
            <a:endParaRPr lang="nl-NL"/>
          </a:p>
        </p:txBody>
      </p:sp>
      <p:sp>
        <p:nvSpPr>
          <p:cNvPr id="12" name="Text Box 7">
            <a:extLst>
              <a:ext uri="{FF2B5EF4-FFF2-40B4-BE49-F238E27FC236}">
                <a16:creationId xmlns:a16="http://schemas.microsoft.com/office/drawing/2014/main" id="{40F7EBEB-947A-4D93-B056-7656286E4997}"/>
              </a:ext>
            </a:extLst>
          </p:cNvPr>
          <p:cNvSpPr txBox="1">
            <a:spLocks noChangeArrowheads="1"/>
          </p:cNvSpPr>
          <p:nvPr/>
        </p:nvSpPr>
        <p:spPr bwMode="auto">
          <a:xfrm>
            <a:off x="2806686" y="4229706"/>
            <a:ext cx="6077181" cy="1077218"/>
          </a:xfrm>
          <a:prstGeom prst="rect">
            <a:avLst/>
          </a:prstGeom>
          <a:noFill/>
          <a:ln w="12700" cap="sq">
            <a:noFill/>
            <a:miter lim="800000"/>
            <a:headEnd type="none" w="sm" len="sm"/>
            <a:tailEnd type="none" w="sm" len="sm"/>
          </a:ln>
          <a:effectLst/>
        </p:spPr>
        <p:txBody>
          <a:bodyPr wrap="square">
            <a:spAutoFit/>
          </a:bodyPr>
          <a:lstStyle/>
          <a:p>
            <a:pPr eaLnBrk="1" hangingPunct="1">
              <a:spcBef>
                <a:spcPct val="50000"/>
              </a:spcBef>
            </a:pPr>
            <a:r>
              <a:rPr lang="nl-NL" sz="3200" b="1" dirty="0">
                <a:effectLst>
                  <a:outerShdw blurRad="38100" dist="38100" dir="2700000" algn="tl">
                    <a:srgbClr val="000000"/>
                  </a:outerShdw>
                </a:effectLst>
                <a:latin typeface="Arial" charset="0"/>
              </a:rPr>
              <a:t>Wederkerig begrip (adequaatheid)/ vertrouwen</a:t>
            </a:r>
          </a:p>
        </p:txBody>
      </p:sp>
      <p:sp>
        <p:nvSpPr>
          <p:cNvPr id="13" name="Text Box 8">
            <a:extLst>
              <a:ext uri="{FF2B5EF4-FFF2-40B4-BE49-F238E27FC236}">
                <a16:creationId xmlns:a16="http://schemas.microsoft.com/office/drawing/2014/main" id="{95ADBCE4-996E-4D81-8B84-A81D5AC99BB2}"/>
              </a:ext>
            </a:extLst>
          </p:cNvPr>
          <p:cNvSpPr txBox="1">
            <a:spLocks noChangeArrowheads="1"/>
          </p:cNvSpPr>
          <p:nvPr/>
        </p:nvSpPr>
        <p:spPr bwMode="auto">
          <a:xfrm>
            <a:off x="3367376" y="5355804"/>
            <a:ext cx="6121400" cy="1006475"/>
          </a:xfrm>
          <a:prstGeom prst="rect">
            <a:avLst/>
          </a:prstGeom>
          <a:noFill/>
          <a:ln w="9525">
            <a:noFill/>
            <a:miter lim="800000"/>
            <a:headEnd/>
            <a:tailEnd/>
          </a:ln>
          <a:effectLst/>
        </p:spPr>
        <p:txBody>
          <a:bodyPr>
            <a:spAutoFit/>
          </a:bodyPr>
          <a:lstStyle/>
          <a:p>
            <a:pPr algn="l" eaLnBrk="1" hangingPunct="1">
              <a:spcBef>
                <a:spcPct val="50000"/>
              </a:spcBef>
            </a:pPr>
            <a:r>
              <a:rPr lang="nl-NL" sz="2000" b="1" dirty="0" err="1">
                <a:latin typeface="Arial" charset="0"/>
              </a:rPr>
              <a:t>Openness</a:t>
            </a:r>
            <a:r>
              <a:rPr lang="nl-NL" sz="2000" b="1" dirty="0">
                <a:latin typeface="Arial" charset="0"/>
              </a:rPr>
              <a:t> is “</a:t>
            </a:r>
            <a:r>
              <a:rPr lang="nl-NL" sz="2000" b="1" dirty="0" err="1">
                <a:latin typeface="Arial" charset="0"/>
              </a:rPr>
              <a:t>objectivity</a:t>
            </a:r>
            <a:r>
              <a:rPr lang="nl-NL" sz="2000" b="1" dirty="0">
                <a:latin typeface="Arial" charset="0"/>
              </a:rPr>
              <a:t>”,  partners put </a:t>
            </a:r>
            <a:r>
              <a:rPr lang="nl-NL" sz="2000" b="1" dirty="0" err="1">
                <a:latin typeface="Arial" charset="0"/>
              </a:rPr>
              <a:t>their</a:t>
            </a:r>
            <a:r>
              <a:rPr lang="nl-NL" sz="2000" b="1" dirty="0">
                <a:latin typeface="Arial" charset="0"/>
              </a:rPr>
              <a:t> </a:t>
            </a:r>
            <a:r>
              <a:rPr lang="nl-NL" sz="2000" b="1" dirty="0" err="1">
                <a:latin typeface="Arial" charset="0"/>
              </a:rPr>
              <a:t>worlds</a:t>
            </a:r>
            <a:r>
              <a:rPr lang="nl-NL" sz="2000" b="1" dirty="0">
                <a:latin typeface="Arial" charset="0"/>
              </a:rPr>
              <a:t> </a:t>
            </a:r>
            <a:r>
              <a:rPr lang="nl-NL" sz="2000" b="1" dirty="0" err="1">
                <a:latin typeface="Arial" charset="0"/>
              </a:rPr>
              <a:t>between</a:t>
            </a:r>
            <a:r>
              <a:rPr lang="nl-NL" sz="2000" b="1" dirty="0">
                <a:latin typeface="Arial" charset="0"/>
              </a:rPr>
              <a:t> </a:t>
            </a:r>
            <a:r>
              <a:rPr lang="nl-NL" sz="2000" b="1" dirty="0" err="1">
                <a:latin typeface="Arial" charset="0"/>
              </a:rPr>
              <a:t>brackets</a:t>
            </a:r>
            <a:r>
              <a:rPr lang="nl-NL" sz="2000" b="1" dirty="0">
                <a:latin typeface="Arial" charset="0"/>
              </a:rPr>
              <a:t> (“…”) … </a:t>
            </a:r>
            <a:r>
              <a:rPr lang="nl-NL" sz="2000" b="1" dirty="0" err="1">
                <a:latin typeface="Arial" charset="0"/>
              </a:rPr>
              <a:t>it</a:t>
            </a:r>
            <a:r>
              <a:rPr lang="nl-NL" sz="2000" b="1" dirty="0">
                <a:latin typeface="Arial" charset="0"/>
              </a:rPr>
              <a:t> is </a:t>
            </a:r>
            <a:r>
              <a:rPr lang="nl-NL" sz="2000" b="1" dirty="0" err="1">
                <a:latin typeface="Arial" charset="0"/>
              </a:rPr>
              <a:t>recognition</a:t>
            </a:r>
            <a:r>
              <a:rPr lang="nl-NL" sz="2000" b="1" dirty="0">
                <a:latin typeface="Arial" charset="0"/>
              </a:rPr>
              <a:t> (De Boer / </a:t>
            </a:r>
            <a:r>
              <a:rPr lang="nl-NL" sz="2000" b="1" dirty="0" err="1">
                <a:latin typeface="Arial" charset="0"/>
              </a:rPr>
              <a:t>Ricoeur</a:t>
            </a:r>
            <a:r>
              <a:rPr lang="nl-NL" sz="2000" b="1" dirty="0">
                <a:latin typeface="Arial" charset="0"/>
              </a:rPr>
              <a:t>) </a:t>
            </a:r>
          </a:p>
        </p:txBody>
      </p:sp>
    </p:spTree>
    <p:extLst>
      <p:ext uri="{BB962C8B-B14F-4D97-AF65-F5344CB8AC3E}">
        <p14:creationId xmlns:p14="http://schemas.microsoft.com/office/powerpoint/2010/main" val="86015284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voettekst 1">
            <a:extLst>
              <a:ext uri="{FF2B5EF4-FFF2-40B4-BE49-F238E27FC236}">
                <a16:creationId xmlns:a16="http://schemas.microsoft.com/office/drawing/2014/main" id="{15BB2389-230F-4B41-BF94-5B770831320C}"/>
              </a:ext>
            </a:extLst>
          </p:cNvPr>
          <p:cNvSpPr>
            <a:spLocks noGrp="1"/>
          </p:cNvSpPr>
          <p:nvPr>
            <p:ph type="ftr" sz="quarter" idx="11"/>
          </p:nvPr>
        </p:nvSpPr>
        <p:spPr/>
        <p:txBody>
          <a:bodyPr/>
          <a:lstStyle/>
          <a:p>
            <a:r>
              <a:rPr lang="nl-NL"/>
              <a:t>Ben Boog presentatie  12 april 2018</a:t>
            </a:r>
          </a:p>
        </p:txBody>
      </p:sp>
      <p:sp>
        <p:nvSpPr>
          <p:cNvPr id="3" name="Tekstvak 2">
            <a:extLst>
              <a:ext uri="{FF2B5EF4-FFF2-40B4-BE49-F238E27FC236}">
                <a16:creationId xmlns:a16="http://schemas.microsoft.com/office/drawing/2014/main" id="{37E4C117-C617-4934-B691-484D7B5A76D4}"/>
              </a:ext>
            </a:extLst>
          </p:cNvPr>
          <p:cNvSpPr txBox="1"/>
          <p:nvPr/>
        </p:nvSpPr>
        <p:spPr>
          <a:xfrm>
            <a:off x="1929468" y="947956"/>
            <a:ext cx="7633982" cy="3785652"/>
          </a:xfrm>
          <a:prstGeom prst="rect">
            <a:avLst/>
          </a:prstGeom>
          <a:noFill/>
        </p:spPr>
        <p:txBody>
          <a:bodyPr wrap="square" rtlCol="0">
            <a:spAutoFit/>
          </a:bodyPr>
          <a:lstStyle/>
          <a:p>
            <a:pPr algn="ctr"/>
            <a:r>
              <a:rPr lang="nl-NL" sz="4000" b="1" dirty="0"/>
              <a:t>Hoe krijgen we een verbinding tussen kritische democratie, uitbreiding handelingsrepertoire co-onderzoekers (empowerment en emancipatie) in een handelingsonderzoeksproject?</a:t>
            </a:r>
          </a:p>
        </p:txBody>
      </p:sp>
    </p:spTree>
    <p:extLst>
      <p:ext uri="{BB962C8B-B14F-4D97-AF65-F5344CB8AC3E}">
        <p14:creationId xmlns:p14="http://schemas.microsoft.com/office/powerpoint/2010/main" val="301833009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voettekst 1">
            <a:extLst>
              <a:ext uri="{FF2B5EF4-FFF2-40B4-BE49-F238E27FC236}">
                <a16:creationId xmlns:a16="http://schemas.microsoft.com/office/drawing/2014/main" id="{107B8FB7-2331-4F3E-B4F4-E6BCDE32DA8D}"/>
              </a:ext>
            </a:extLst>
          </p:cNvPr>
          <p:cNvSpPr>
            <a:spLocks noGrp="1"/>
          </p:cNvSpPr>
          <p:nvPr>
            <p:ph type="ftr" sz="quarter" idx="11"/>
          </p:nvPr>
        </p:nvSpPr>
        <p:spPr/>
        <p:txBody>
          <a:bodyPr/>
          <a:lstStyle/>
          <a:p>
            <a:r>
              <a:rPr lang="nl-NL"/>
              <a:t>Ben Boog presentatie  12 april 2018</a:t>
            </a:r>
          </a:p>
        </p:txBody>
      </p:sp>
      <p:sp>
        <p:nvSpPr>
          <p:cNvPr id="3" name="Tekstvak 2">
            <a:extLst>
              <a:ext uri="{FF2B5EF4-FFF2-40B4-BE49-F238E27FC236}">
                <a16:creationId xmlns:a16="http://schemas.microsoft.com/office/drawing/2014/main" id="{E473707B-82F5-4F7A-8BDC-4EED8C226B79}"/>
              </a:ext>
            </a:extLst>
          </p:cNvPr>
          <p:cNvSpPr txBox="1"/>
          <p:nvPr/>
        </p:nvSpPr>
        <p:spPr>
          <a:xfrm>
            <a:off x="1812022" y="1040235"/>
            <a:ext cx="7759817" cy="1200329"/>
          </a:xfrm>
          <a:prstGeom prst="rect">
            <a:avLst/>
          </a:prstGeom>
          <a:noFill/>
        </p:spPr>
        <p:txBody>
          <a:bodyPr wrap="square" rtlCol="0">
            <a:spAutoFit/>
          </a:bodyPr>
          <a:lstStyle/>
          <a:p>
            <a:pPr algn="ctr"/>
            <a:r>
              <a:rPr lang="nl-NL" sz="3600" b="1" dirty="0"/>
              <a:t>Gaan actie/handelingsonderzoekers zich organiseren?</a:t>
            </a:r>
          </a:p>
        </p:txBody>
      </p:sp>
    </p:spTree>
    <p:extLst>
      <p:ext uri="{BB962C8B-B14F-4D97-AF65-F5344CB8AC3E}">
        <p14:creationId xmlns:p14="http://schemas.microsoft.com/office/powerpoint/2010/main" val="310905129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voettekst 1"/>
          <p:cNvSpPr>
            <a:spLocks noGrp="1"/>
          </p:cNvSpPr>
          <p:nvPr>
            <p:ph type="ftr" sz="quarter" idx="11"/>
          </p:nvPr>
        </p:nvSpPr>
        <p:spPr/>
        <p:txBody>
          <a:bodyPr/>
          <a:lstStyle/>
          <a:p>
            <a:r>
              <a:rPr lang="nl-NL"/>
              <a:t>Ben Boog presentatie  12 april 2018</a:t>
            </a:r>
          </a:p>
        </p:txBody>
      </p:sp>
      <p:sp>
        <p:nvSpPr>
          <p:cNvPr id="8" name="Tekstvak 7"/>
          <p:cNvSpPr txBox="1"/>
          <p:nvPr/>
        </p:nvSpPr>
        <p:spPr>
          <a:xfrm>
            <a:off x="755576" y="1052736"/>
            <a:ext cx="7920880" cy="1723549"/>
          </a:xfrm>
          <a:prstGeom prst="rect">
            <a:avLst/>
          </a:prstGeom>
          <a:noFill/>
        </p:spPr>
        <p:txBody>
          <a:bodyPr wrap="square" rtlCol="0">
            <a:spAutoFit/>
          </a:bodyPr>
          <a:lstStyle/>
          <a:p>
            <a:r>
              <a:rPr lang="nl-NL" sz="3200" b="1" dirty="0">
                <a:effectLst>
                  <a:outerShdw blurRad="38100" dist="38100" dir="2700000" algn="tl">
                    <a:srgbClr val="000000">
                      <a:alpha val="43137"/>
                    </a:srgbClr>
                  </a:outerShdw>
                </a:effectLst>
              </a:rPr>
              <a:t>Be </a:t>
            </a:r>
            <a:r>
              <a:rPr lang="nl-NL" sz="3200" b="1" dirty="0" err="1">
                <a:effectLst>
                  <a:outerShdw blurRad="38100" dist="38100" dir="2700000" algn="tl">
                    <a:srgbClr val="000000">
                      <a:alpha val="43137"/>
                    </a:srgbClr>
                  </a:outerShdw>
                </a:effectLst>
              </a:rPr>
              <a:t>realistic</a:t>
            </a:r>
            <a:r>
              <a:rPr lang="nl-NL" sz="3200" b="1" dirty="0">
                <a:effectLst>
                  <a:outerShdw blurRad="38100" dist="38100" dir="2700000" algn="tl">
                    <a:srgbClr val="000000">
                      <a:alpha val="43137"/>
                    </a:srgbClr>
                  </a:outerShdw>
                </a:effectLst>
              </a:rPr>
              <a:t>. </a:t>
            </a:r>
            <a:r>
              <a:rPr lang="nl-NL" sz="3200" b="1" dirty="0" err="1">
                <a:effectLst>
                  <a:outerShdw blurRad="38100" dist="38100" dir="2700000" algn="tl">
                    <a:srgbClr val="000000">
                      <a:alpha val="43137"/>
                    </a:srgbClr>
                  </a:outerShdw>
                </a:effectLst>
              </a:rPr>
              <a:t>Think</a:t>
            </a:r>
            <a:r>
              <a:rPr lang="nl-NL" sz="3200" b="1" dirty="0">
                <a:effectLst>
                  <a:outerShdw blurRad="38100" dist="38100" dir="2700000" algn="tl">
                    <a:srgbClr val="000000">
                      <a:alpha val="43137"/>
                    </a:srgbClr>
                  </a:outerShdw>
                </a:effectLst>
              </a:rPr>
              <a:t> the </a:t>
            </a:r>
            <a:r>
              <a:rPr lang="nl-NL" sz="3200" b="1" dirty="0" err="1">
                <a:effectLst>
                  <a:outerShdw blurRad="38100" dist="38100" dir="2700000" algn="tl">
                    <a:srgbClr val="000000">
                      <a:alpha val="43137"/>
                    </a:srgbClr>
                  </a:outerShdw>
                </a:effectLst>
              </a:rPr>
              <a:t>impossible</a:t>
            </a:r>
            <a:endParaRPr lang="nl-NL" sz="3200" b="1" dirty="0">
              <a:effectLst>
                <a:outerShdw blurRad="38100" dist="38100" dir="2700000" algn="tl">
                  <a:srgbClr val="000000">
                    <a:alpha val="43137"/>
                  </a:srgbClr>
                </a:outerShdw>
              </a:effectLst>
            </a:endParaRPr>
          </a:p>
          <a:p>
            <a:r>
              <a:rPr lang="nl-NL" sz="1400" b="1" dirty="0">
                <a:effectLst>
                  <a:outerShdw blurRad="38100" dist="38100" dir="2700000" algn="tl">
                    <a:srgbClr val="000000">
                      <a:alpha val="43137"/>
                    </a:srgbClr>
                  </a:outerShdw>
                </a:effectLst>
              </a:rPr>
              <a:t>(Ernst </a:t>
            </a:r>
            <a:r>
              <a:rPr lang="nl-NL" sz="1400" b="1" dirty="0" err="1">
                <a:effectLst>
                  <a:outerShdw blurRad="38100" dist="38100" dir="2700000" algn="tl">
                    <a:srgbClr val="000000">
                      <a:alpha val="43137"/>
                    </a:srgbClr>
                  </a:outerShdw>
                </a:effectLst>
              </a:rPr>
              <a:t>Bloch</a:t>
            </a:r>
            <a:r>
              <a:rPr lang="nl-NL" sz="1400" b="1" dirty="0">
                <a:effectLst>
                  <a:outerShdw blurRad="38100" dist="38100" dir="2700000" algn="tl">
                    <a:srgbClr val="000000">
                      <a:alpha val="43137"/>
                    </a:srgbClr>
                  </a:outerShdw>
                </a:effectLst>
              </a:rPr>
              <a:t>)</a:t>
            </a:r>
          </a:p>
          <a:p>
            <a:endParaRPr lang="nl-NL" sz="1400" b="1" dirty="0">
              <a:effectLst>
                <a:outerShdw blurRad="38100" dist="38100" dir="2700000" algn="tl">
                  <a:srgbClr val="000000">
                    <a:alpha val="43137"/>
                  </a:srgbClr>
                </a:outerShdw>
              </a:effectLst>
            </a:endParaRPr>
          </a:p>
          <a:p>
            <a:r>
              <a:rPr lang="nl-NL" sz="3200" b="1" dirty="0">
                <a:effectLst>
                  <a:outerShdw blurRad="38100" dist="38100" dir="2700000" algn="tl">
                    <a:srgbClr val="000000">
                      <a:alpha val="43137"/>
                    </a:srgbClr>
                  </a:outerShdw>
                </a:effectLst>
              </a:rPr>
              <a:t>Be </a:t>
            </a:r>
            <a:r>
              <a:rPr lang="nl-NL" sz="3200" b="1" dirty="0" err="1">
                <a:effectLst>
                  <a:outerShdw blurRad="38100" dist="38100" dir="2700000" algn="tl">
                    <a:srgbClr val="000000">
                      <a:alpha val="43137"/>
                    </a:srgbClr>
                  </a:outerShdw>
                </a:effectLst>
              </a:rPr>
              <a:t>realistic</a:t>
            </a:r>
            <a:r>
              <a:rPr lang="nl-NL" sz="3200" b="1" dirty="0">
                <a:effectLst>
                  <a:outerShdw blurRad="38100" dist="38100" dir="2700000" algn="tl">
                    <a:srgbClr val="000000">
                      <a:alpha val="43137"/>
                    </a:srgbClr>
                  </a:outerShdw>
                </a:effectLst>
              </a:rPr>
              <a:t>. </a:t>
            </a:r>
            <a:r>
              <a:rPr lang="nl-NL" sz="3200" b="1" dirty="0" err="1">
                <a:effectLst>
                  <a:outerShdw blurRad="38100" dist="38100" dir="2700000" algn="tl">
                    <a:srgbClr val="000000">
                      <a:alpha val="43137"/>
                    </a:srgbClr>
                  </a:outerShdw>
                </a:effectLst>
              </a:rPr>
              <a:t>Demand</a:t>
            </a:r>
            <a:r>
              <a:rPr lang="nl-NL" sz="3200" b="1" dirty="0">
                <a:effectLst>
                  <a:outerShdw blurRad="38100" dist="38100" dir="2700000" algn="tl">
                    <a:srgbClr val="000000">
                      <a:alpha val="43137"/>
                    </a:srgbClr>
                  </a:outerShdw>
                </a:effectLst>
              </a:rPr>
              <a:t> the </a:t>
            </a:r>
            <a:r>
              <a:rPr lang="nl-NL" sz="3200" b="1" dirty="0" err="1">
                <a:effectLst>
                  <a:outerShdw blurRad="38100" dist="38100" dir="2700000" algn="tl">
                    <a:srgbClr val="000000">
                      <a:alpha val="43137"/>
                    </a:srgbClr>
                  </a:outerShdw>
                </a:effectLst>
              </a:rPr>
              <a:t>impossible</a:t>
            </a:r>
            <a:r>
              <a:rPr lang="nl-NL" sz="3200" b="1" dirty="0">
                <a:effectLst>
                  <a:outerShdw blurRad="38100" dist="38100" dir="2700000" algn="tl">
                    <a:srgbClr val="000000">
                      <a:alpha val="43137"/>
                    </a:srgbClr>
                  </a:outerShdw>
                </a:effectLst>
              </a:rPr>
              <a:t>. </a:t>
            </a:r>
          </a:p>
          <a:p>
            <a:r>
              <a:rPr lang="nl-NL" sz="1400" b="1" dirty="0">
                <a:effectLst>
                  <a:outerShdw blurRad="38100" dist="38100" dir="2700000" algn="tl">
                    <a:srgbClr val="000000">
                      <a:alpha val="43137"/>
                    </a:srgbClr>
                  </a:outerShdw>
                </a:effectLst>
              </a:rPr>
              <a:t>(</a:t>
            </a:r>
            <a:r>
              <a:rPr lang="nl-NL" sz="1400" b="1" dirty="0" err="1">
                <a:effectLst>
                  <a:outerShdw blurRad="38100" dist="38100" dir="2700000" algn="tl">
                    <a:srgbClr val="000000">
                      <a:alpha val="43137"/>
                    </a:srgbClr>
                  </a:outerShdw>
                </a:effectLst>
              </a:rPr>
              <a:t>Ernesto</a:t>
            </a:r>
            <a:r>
              <a:rPr lang="nl-NL" sz="1400" b="1" dirty="0">
                <a:effectLst>
                  <a:outerShdw blurRad="38100" dist="38100" dir="2700000" algn="tl">
                    <a:srgbClr val="000000">
                      <a:alpha val="43137"/>
                    </a:srgbClr>
                  </a:outerShdw>
                </a:effectLst>
              </a:rPr>
              <a:t> Che Guevara)</a:t>
            </a:r>
          </a:p>
        </p:txBody>
      </p:sp>
      <p:sp>
        <p:nvSpPr>
          <p:cNvPr id="9" name="Tekstvak 8"/>
          <p:cNvSpPr txBox="1"/>
          <p:nvPr/>
        </p:nvSpPr>
        <p:spPr>
          <a:xfrm>
            <a:off x="4608004" y="4941168"/>
            <a:ext cx="6120680" cy="461665"/>
          </a:xfrm>
          <a:prstGeom prst="rect">
            <a:avLst/>
          </a:prstGeom>
          <a:noFill/>
        </p:spPr>
        <p:txBody>
          <a:bodyPr wrap="square" rtlCol="0">
            <a:spAutoFit/>
          </a:bodyPr>
          <a:lstStyle/>
          <a:p>
            <a:r>
              <a:rPr lang="nl-NL" sz="2400" b="1" dirty="0">
                <a:effectLst>
                  <a:outerShdw blurRad="38100" dist="38100" dir="2700000" algn="tl">
                    <a:srgbClr val="000000">
                      <a:alpha val="43137"/>
                    </a:srgbClr>
                  </a:outerShdw>
                </a:effectLst>
              </a:rPr>
              <a:t>Dank…….</a:t>
            </a:r>
          </a:p>
        </p:txBody>
      </p:sp>
    </p:spTree>
    <p:extLst>
      <p:ext uri="{BB962C8B-B14F-4D97-AF65-F5344CB8AC3E}">
        <p14:creationId xmlns:p14="http://schemas.microsoft.com/office/powerpoint/2010/main" val="82835260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voettekst 1">
            <a:extLst>
              <a:ext uri="{FF2B5EF4-FFF2-40B4-BE49-F238E27FC236}">
                <a16:creationId xmlns:a16="http://schemas.microsoft.com/office/drawing/2014/main" id="{637D3CE0-A61F-4F8D-A2BC-8C87F7252EDA}"/>
              </a:ext>
            </a:extLst>
          </p:cNvPr>
          <p:cNvSpPr>
            <a:spLocks noGrp="1"/>
          </p:cNvSpPr>
          <p:nvPr>
            <p:ph type="ftr" sz="quarter" idx="11"/>
          </p:nvPr>
        </p:nvSpPr>
        <p:spPr/>
        <p:txBody>
          <a:bodyPr/>
          <a:lstStyle/>
          <a:p>
            <a:r>
              <a:rPr lang="nl-NL"/>
              <a:t>Ben Boog presentatie  12 april 2018</a:t>
            </a:r>
          </a:p>
        </p:txBody>
      </p:sp>
      <p:sp>
        <p:nvSpPr>
          <p:cNvPr id="3" name="Tekstvak 2">
            <a:extLst>
              <a:ext uri="{FF2B5EF4-FFF2-40B4-BE49-F238E27FC236}">
                <a16:creationId xmlns:a16="http://schemas.microsoft.com/office/drawing/2014/main" id="{3510E13D-D857-4093-AC47-BBE7D122AE72}"/>
              </a:ext>
            </a:extLst>
          </p:cNvPr>
          <p:cNvSpPr txBox="1"/>
          <p:nvPr/>
        </p:nvSpPr>
        <p:spPr>
          <a:xfrm>
            <a:off x="964734" y="335560"/>
            <a:ext cx="9605395" cy="5170646"/>
          </a:xfrm>
          <a:prstGeom prst="rect">
            <a:avLst/>
          </a:prstGeom>
          <a:noFill/>
        </p:spPr>
        <p:txBody>
          <a:bodyPr wrap="square" rtlCol="0">
            <a:spAutoFit/>
          </a:bodyPr>
          <a:lstStyle/>
          <a:p>
            <a:endParaRPr lang="nl-NL" dirty="0"/>
          </a:p>
          <a:p>
            <a:r>
              <a:rPr lang="nl-NL" sz="1200" dirty="0"/>
              <a:t>(selectie eigen </a:t>
            </a:r>
            <a:r>
              <a:rPr lang="nl-NL" sz="1200" dirty="0" err="1"/>
              <a:t>publikaties</a:t>
            </a:r>
            <a:r>
              <a:rPr lang="nl-NL" sz="1200" dirty="0"/>
              <a:t>.)</a:t>
            </a:r>
          </a:p>
          <a:p>
            <a:r>
              <a:rPr lang="en-GB" sz="1200" dirty="0"/>
              <a:t>Boog, B. (1998). The Dialectic of Adequacy and Empowerment: The Learning Process of Action Researchers. In: B. Boog, H. </a:t>
            </a:r>
            <a:r>
              <a:rPr lang="en-GB" sz="1200" dirty="0" err="1"/>
              <a:t>Coenen</a:t>
            </a:r>
            <a:r>
              <a:rPr lang="en-GB" sz="1200" dirty="0"/>
              <a:t>, L. </a:t>
            </a:r>
            <a:r>
              <a:rPr lang="en-GB" sz="1200" dirty="0" err="1"/>
              <a:t>Keune</a:t>
            </a:r>
            <a:r>
              <a:rPr lang="en-GB" sz="1200" dirty="0"/>
              <a:t>, and R. </a:t>
            </a:r>
            <a:r>
              <a:rPr lang="en-GB" sz="1200" dirty="0" err="1"/>
              <a:t>Lammerts</a:t>
            </a:r>
            <a:r>
              <a:rPr lang="en-GB" sz="1200" dirty="0"/>
              <a:t> (eds.): </a:t>
            </a:r>
            <a:r>
              <a:rPr lang="en-GB" sz="1200" i="1" dirty="0"/>
              <a:t>The Complexity of Relationships in Action Research</a:t>
            </a:r>
            <a:r>
              <a:rPr lang="en-GB" sz="1200" dirty="0"/>
              <a:t>. </a:t>
            </a:r>
            <a:r>
              <a:rPr lang="nl-NL" sz="1200" dirty="0"/>
              <a:t>Tilburg: Tilburg University Press,  51- 63.</a:t>
            </a:r>
          </a:p>
          <a:p>
            <a:r>
              <a:rPr lang="en-US" sz="1200" dirty="0"/>
              <a:t>Boog, B.W.M., </a:t>
            </a:r>
            <a:r>
              <a:rPr lang="en-US" sz="1200" dirty="0" err="1"/>
              <a:t>Keune</a:t>
            </a:r>
            <a:r>
              <a:rPr lang="en-US" sz="1200" dirty="0"/>
              <a:t>, L, Tromp, C. (2003) Action research and emancipation. Editorial. </a:t>
            </a:r>
            <a:r>
              <a:rPr lang="en-US" sz="1200" i="1" dirty="0"/>
              <a:t>Journal of Community &amp; Applied Social Psychology</a:t>
            </a:r>
            <a:r>
              <a:rPr lang="en-US" sz="1200" dirty="0"/>
              <a:t>, Vol. 13, 6, 419-425.</a:t>
            </a:r>
            <a:endParaRPr lang="nl-NL" sz="1200" dirty="0"/>
          </a:p>
          <a:p>
            <a:r>
              <a:rPr lang="en-US" sz="1200" dirty="0"/>
              <a:t>Boog, B.W.M. (2003). The emancipatory character of action research, its history and the present state of the art. </a:t>
            </a:r>
            <a:r>
              <a:rPr lang="en-US" sz="1200" i="1" dirty="0"/>
              <a:t>Journal of Community &amp; Applied Social Psychology</a:t>
            </a:r>
            <a:r>
              <a:rPr lang="en-US" sz="1200" dirty="0"/>
              <a:t>, Vol. 13, 6, 426-438.</a:t>
            </a:r>
            <a:endParaRPr lang="nl-NL" sz="1200" dirty="0"/>
          </a:p>
          <a:p>
            <a:r>
              <a:rPr lang="nl-NL" sz="1200" dirty="0"/>
              <a:t>Boog, Ben (2007). </a:t>
            </a:r>
            <a:r>
              <a:rPr lang="en-US" sz="1200" dirty="0"/>
              <a:t>Quality of Action Research: Reciprocal understanding of academic researchers an participating researchers. In: Petra Ponte &amp; Ben Smit (eds.). </a:t>
            </a:r>
            <a:r>
              <a:rPr lang="en-US" sz="1200" i="1" dirty="0"/>
              <a:t>The Quality of Practitioner Research. Reflections on the Position of the Researcher and the Researched.</a:t>
            </a:r>
            <a:r>
              <a:rPr lang="en-US" sz="1200" dirty="0"/>
              <a:t> </a:t>
            </a:r>
            <a:r>
              <a:rPr lang="nl-NL" sz="1200" dirty="0"/>
              <a:t>Rotterdam/ Taipei: Sense </a:t>
            </a:r>
            <a:r>
              <a:rPr lang="nl-NL" sz="1200" dirty="0" err="1"/>
              <a:t>Publishers</a:t>
            </a:r>
            <a:r>
              <a:rPr lang="nl-NL" sz="1200" dirty="0"/>
              <a:t>,  65-76.</a:t>
            </a:r>
          </a:p>
          <a:p>
            <a:r>
              <a:rPr lang="nl-NL" sz="1200" dirty="0"/>
              <a:t>Boog, Ben (2008). Exemplarisch handelingsonderzoek: een methodologie voor meester-professionals. In: Gaby Jacobs, Ruud Meij, Hans </a:t>
            </a:r>
            <a:r>
              <a:rPr lang="nl-NL" sz="1200" dirty="0" err="1"/>
              <a:t>Tenwolde</a:t>
            </a:r>
            <a:r>
              <a:rPr lang="nl-NL" sz="1200" dirty="0"/>
              <a:t> en </a:t>
            </a:r>
            <a:r>
              <a:rPr lang="nl-NL" sz="1200" dirty="0" err="1"/>
              <a:t>Yanaika</a:t>
            </a:r>
            <a:r>
              <a:rPr lang="nl-NL" sz="1200" dirty="0"/>
              <a:t> Zomer (red.) </a:t>
            </a:r>
            <a:r>
              <a:rPr lang="nl-NL" sz="1200" i="1" dirty="0"/>
              <a:t>Goed </a:t>
            </a:r>
            <a:r>
              <a:rPr lang="nl-NL" sz="1200" i="1" dirty="0" err="1"/>
              <a:t>Werk.Verkenningen</a:t>
            </a:r>
            <a:r>
              <a:rPr lang="nl-NL" sz="1200" i="1" dirty="0"/>
              <a:t> van normatieve professionalisering.</a:t>
            </a:r>
            <a:r>
              <a:rPr lang="nl-NL" sz="1200" dirty="0"/>
              <a:t> Amsterdam: SWP, 244-255.</a:t>
            </a:r>
          </a:p>
          <a:p>
            <a:r>
              <a:rPr lang="nl-NL" sz="1200" dirty="0"/>
              <a:t>Ben Boog, Meindert Slagter and Jacques Zeelen (2008e).</a:t>
            </a:r>
            <a:r>
              <a:rPr lang="nl-NL" sz="1200" b="1" dirty="0"/>
              <a:t> </a:t>
            </a:r>
            <a:r>
              <a:rPr lang="en-US" sz="1200" dirty="0"/>
              <a:t>Developing Ethics and Standards in Action Research. </a:t>
            </a:r>
            <a:r>
              <a:rPr lang="en-US" sz="1200" i="1" dirty="0" err="1"/>
              <a:t>Sociale</a:t>
            </a:r>
            <a:r>
              <a:rPr lang="en-US" sz="1200" i="1" dirty="0"/>
              <a:t> </a:t>
            </a:r>
            <a:r>
              <a:rPr lang="en-US" sz="1200" i="1" dirty="0" err="1"/>
              <a:t>Interventie</a:t>
            </a:r>
            <a:r>
              <a:rPr lang="en-US" sz="1200" dirty="0"/>
              <a:t>, 17, 4, pp. 15 – 28.</a:t>
            </a:r>
            <a:endParaRPr lang="nl-NL" sz="1200" dirty="0"/>
          </a:p>
          <a:p>
            <a:r>
              <a:rPr lang="nl-NL" sz="1200" dirty="0"/>
              <a:t>Boog, B. (2014). </a:t>
            </a:r>
            <a:r>
              <a:rPr lang="nl-NL" sz="1200" dirty="0" err="1"/>
              <a:t>Exemplarian</a:t>
            </a:r>
            <a:r>
              <a:rPr lang="nl-NL" sz="1200" dirty="0"/>
              <a:t> Action Research. </a:t>
            </a:r>
            <a:r>
              <a:rPr lang="en-GB" sz="1200" dirty="0"/>
              <a:t>Four decades of critical adult education in the Netherlands. </a:t>
            </a:r>
            <a:r>
              <a:rPr lang="nl-NL" sz="1200" dirty="0"/>
              <a:t>In: </a:t>
            </a:r>
            <a:r>
              <a:rPr lang="nl-NL" sz="1200" dirty="0" err="1"/>
              <a:t>Wabike</a:t>
            </a:r>
            <a:r>
              <a:rPr lang="nl-NL" sz="1200" dirty="0"/>
              <a:t>, P., Boele van Hensbroek, P., </a:t>
            </a:r>
            <a:r>
              <a:rPr lang="nl-NL" sz="1200" dirty="0" err="1"/>
              <a:t>Jester</a:t>
            </a:r>
            <a:r>
              <a:rPr lang="nl-NL" sz="1200" dirty="0"/>
              <a:t>, M., </a:t>
            </a:r>
            <a:r>
              <a:rPr lang="nl-NL" sz="1200" dirty="0" err="1"/>
              <a:t>Ladaah</a:t>
            </a:r>
            <a:r>
              <a:rPr lang="nl-NL" sz="1200" dirty="0"/>
              <a:t> </a:t>
            </a:r>
            <a:r>
              <a:rPr lang="nl-NL" sz="1200" dirty="0" err="1"/>
              <a:t>Openjuru</a:t>
            </a:r>
            <a:r>
              <a:rPr lang="nl-NL" sz="1200" dirty="0"/>
              <a:t>, G. (</a:t>
            </a:r>
            <a:r>
              <a:rPr lang="nl-NL" sz="1200" dirty="0" err="1"/>
              <a:t>eds</a:t>
            </a:r>
            <a:r>
              <a:rPr lang="nl-NL" sz="1200" dirty="0"/>
              <a:t>.). </a:t>
            </a:r>
            <a:r>
              <a:rPr lang="en-GB" sz="1200" i="1" dirty="0"/>
              <a:t>Education for Social Inclusion. </a:t>
            </a:r>
            <a:r>
              <a:rPr lang="en-GB" sz="1200" dirty="0"/>
              <a:t>Groningen: Globalisation Studies Groningen &amp; Early School Leaving Africa, p. 9 – 26.</a:t>
            </a:r>
          </a:p>
          <a:p>
            <a:r>
              <a:rPr lang="en-GB" sz="1200" dirty="0"/>
              <a:t>(</a:t>
            </a:r>
            <a:r>
              <a:rPr lang="en-GB" sz="1200" dirty="0" err="1"/>
              <a:t>inspiratie</a:t>
            </a:r>
            <a:r>
              <a:rPr lang="en-GB" sz="1200" dirty="0"/>
              <a:t> </a:t>
            </a:r>
            <a:r>
              <a:rPr lang="en-GB" sz="1200" dirty="0" err="1"/>
              <a:t>voor</a:t>
            </a:r>
            <a:r>
              <a:rPr lang="en-GB" sz="1200" dirty="0"/>
              <a:t> </a:t>
            </a:r>
            <a:r>
              <a:rPr lang="en-GB" sz="1200" dirty="0" err="1"/>
              <a:t>deze</a:t>
            </a:r>
            <a:r>
              <a:rPr lang="en-GB" sz="1200" dirty="0"/>
              <a:t> key-note.)</a:t>
            </a:r>
          </a:p>
          <a:p>
            <a:r>
              <a:rPr lang="nl-NL" sz="1200" dirty="0"/>
              <a:t>Bakewell, S. (2016) </a:t>
            </a:r>
            <a:r>
              <a:rPr lang="nl-NL" sz="1200" i="1" dirty="0"/>
              <a:t>De Existentialisten. Filosoferen over vrijheid, zijn, en cocktails. </a:t>
            </a:r>
            <a:r>
              <a:rPr lang="nl-NL" sz="1200" dirty="0"/>
              <a:t>Utrecht: Ten Have.</a:t>
            </a:r>
          </a:p>
          <a:p>
            <a:r>
              <a:rPr lang="nl-NL" sz="1200" dirty="0"/>
              <a:t>Blom, Ph. (2017) </a:t>
            </a:r>
            <a:r>
              <a:rPr lang="nl-NL" sz="1200" i="1" dirty="0"/>
              <a:t>Wat op het spel staat. </a:t>
            </a:r>
            <a:r>
              <a:rPr lang="nl-NL" sz="1200" dirty="0"/>
              <a:t>Amsterdam: De Bezige Bij.</a:t>
            </a:r>
          </a:p>
          <a:p>
            <a:r>
              <a:rPr lang="nl-NL" sz="1200" dirty="0" err="1"/>
              <a:t>Chomsky</a:t>
            </a:r>
            <a:r>
              <a:rPr lang="nl-NL" sz="1200" dirty="0"/>
              <a:t>, N. (2017) </a:t>
            </a:r>
            <a:r>
              <a:rPr lang="nl-NL" sz="1200" i="1" dirty="0"/>
              <a:t>Het einde van de </a:t>
            </a:r>
            <a:r>
              <a:rPr lang="nl-NL" sz="1200" i="1" dirty="0" err="1"/>
              <a:t>amerikaanse</a:t>
            </a:r>
            <a:r>
              <a:rPr lang="nl-NL" sz="1200" i="1" dirty="0"/>
              <a:t> droom. De tien principes voor de concentratie van rijkdom en macht. </a:t>
            </a:r>
            <a:r>
              <a:rPr lang="nl-NL" sz="1200" dirty="0"/>
              <a:t> Utrecht: Ten Have.</a:t>
            </a:r>
          </a:p>
          <a:p>
            <a:r>
              <a:rPr lang="nl-NL" sz="1200" dirty="0"/>
              <a:t>Coenen, H. (2012). </a:t>
            </a:r>
            <a:r>
              <a:rPr lang="nl-NL" sz="1200" i="1" dirty="0"/>
              <a:t>Exemplarisch handelingsonderzoek. Herziene uitgave onder redactie van Marianne Coenen en Ben Valkenburg. </a:t>
            </a:r>
            <a:r>
              <a:rPr lang="nl-NL" sz="1200" dirty="0"/>
              <a:t>Utrecht: Jan van Arkel</a:t>
            </a:r>
          </a:p>
          <a:p>
            <a:r>
              <a:rPr lang="nl-NL" sz="1200" dirty="0"/>
              <a:t>Heijne, B. (2017). </a:t>
            </a:r>
            <a:r>
              <a:rPr lang="nl-NL" sz="1200" i="1" dirty="0"/>
              <a:t>Wereldverbeteraars. Gandhi, King, Mandela – hun erfenis. </a:t>
            </a:r>
            <a:r>
              <a:rPr lang="nl-NL" sz="1200" dirty="0"/>
              <a:t>Amsterdam : Prometheus.</a:t>
            </a:r>
          </a:p>
          <a:p>
            <a:r>
              <a:rPr lang="nl-NL" sz="1200" dirty="0" err="1"/>
              <a:t>Latour</a:t>
            </a:r>
            <a:r>
              <a:rPr lang="nl-NL" sz="1200" dirty="0"/>
              <a:t>, B. (2017). </a:t>
            </a:r>
            <a:r>
              <a:rPr lang="nl-NL" sz="1200" i="1" dirty="0"/>
              <a:t>Oog in oog met </a:t>
            </a:r>
            <a:r>
              <a:rPr lang="nl-NL" sz="1200" i="1" dirty="0" err="1"/>
              <a:t>Gaia</a:t>
            </a:r>
            <a:r>
              <a:rPr lang="nl-NL" sz="1200" i="1" dirty="0"/>
              <a:t>. Acht lezingen over het Nieuwe Klimaatregime.  </a:t>
            </a:r>
            <a:r>
              <a:rPr lang="nl-NL" sz="1200" dirty="0"/>
              <a:t>Amsterdam : Octavo.</a:t>
            </a:r>
          </a:p>
          <a:p>
            <a:r>
              <a:rPr lang="nl-NL" sz="1200" dirty="0" err="1"/>
              <a:t>Rancière</a:t>
            </a:r>
            <a:r>
              <a:rPr lang="nl-NL" sz="1200" dirty="0"/>
              <a:t>, J. (2007) </a:t>
            </a:r>
            <a:r>
              <a:rPr lang="nl-NL" sz="1200" i="1" dirty="0"/>
              <a:t>Het esthetische denken. </a:t>
            </a:r>
            <a:r>
              <a:rPr lang="nl-NL" sz="1200" dirty="0"/>
              <a:t>Amsterdam: </a:t>
            </a:r>
            <a:r>
              <a:rPr lang="nl-NL" sz="1200" dirty="0" err="1"/>
              <a:t>Valiz</a:t>
            </a:r>
            <a:r>
              <a:rPr lang="nl-NL" sz="1200" dirty="0"/>
              <a:t>.</a:t>
            </a:r>
          </a:p>
          <a:p>
            <a:r>
              <a:rPr lang="nl-NL" sz="1200" dirty="0" err="1"/>
              <a:t>Rijpkema</a:t>
            </a:r>
            <a:r>
              <a:rPr lang="nl-NL" sz="1200" dirty="0"/>
              <a:t>, B. (2015) </a:t>
            </a:r>
            <a:r>
              <a:rPr lang="nl-NL" sz="1200" i="1" dirty="0"/>
              <a:t>Weerbare democratie. De grenzen van democratische tolerantie. </a:t>
            </a:r>
            <a:r>
              <a:rPr lang="nl-NL" sz="1200" dirty="0"/>
              <a:t>Amsterdam: Nieuw Amsterdam.</a:t>
            </a:r>
          </a:p>
          <a:p>
            <a:r>
              <a:rPr lang="nl-NL" sz="1200" dirty="0"/>
              <a:t>Sloterdijk, P. (2006) </a:t>
            </a:r>
            <a:r>
              <a:rPr lang="nl-NL" sz="1200" i="1" dirty="0"/>
              <a:t>Het kristalpaleis. Een filosofie van de globalisering. </a:t>
            </a:r>
            <a:r>
              <a:rPr lang="nl-NL" sz="1200" dirty="0"/>
              <a:t>Amsterdam: SUN.</a:t>
            </a:r>
          </a:p>
          <a:p>
            <a:r>
              <a:rPr lang="nl-NL" sz="1200" dirty="0" err="1"/>
              <a:t>Wallage</a:t>
            </a:r>
            <a:r>
              <a:rPr lang="nl-NL" sz="1200" dirty="0"/>
              <a:t>, J. (2018). </a:t>
            </a:r>
            <a:r>
              <a:rPr lang="nl-NL" sz="1200" i="1" dirty="0"/>
              <a:t>Het land achter de heuvels. Politiek als ambacht, 1968 – 2018. </a:t>
            </a:r>
            <a:r>
              <a:rPr lang="nl-NL" sz="1200" dirty="0"/>
              <a:t>Amsterdam : </a:t>
            </a:r>
            <a:r>
              <a:rPr lang="nl-NL" sz="1200" dirty="0" err="1"/>
              <a:t>Cossee</a:t>
            </a:r>
            <a:r>
              <a:rPr lang="nl-NL" sz="1200" dirty="0"/>
              <a:t>.</a:t>
            </a:r>
          </a:p>
        </p:txBody>
      </p:sp>
    </p:spTree>
    <p:extLst>
      <p:ext uri="{BB962C8B-B14F-4D97-AF65-F5344CB8AC3E}">
        <p14:creationId xmlns:p14="http://schemas.microsoft.com/office/powerpoint/2010/main" val="267964725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voettekst 1">
            <a:extLst>
              <a:ext uri="{FF2B5EF4-FFF2-40B4-BE49-F238E27FC236}">
                <a16:creationId xmlns:a16="http://schemas.microsoft.com/office/drawing/2014/main" id="{00568C68-BC7E-4646-BA84-3040509D2D55}"/>
              </a:ext>
            </a:extLst>
          </p:cNvPr>
          <p:cNvSpPr>
            <a:spLocks noGrp="1"/>
          </p:cNvSpPr>
          <p:nvPr>
            <p:ph type="ftr" sz="quarter" idx="11"/>
          </p:nvPr>
        </p:nvSpPr>
        <p:spPr/>
        <p:txBody>
          <a:bodyPr/>
          <a:lstStyle/>
          <a:p>
            <a:r>
              <a:rPr lang="nl-NL" dirty="0"/>
              <a:t>Ben Boog presentatie  12 april 2018</a:t>
            </a:r>
          </a:p>
        </p:txBody>
      </p:sp>
      <p:sp>
        <p:nvSpPr>
          <p:cNvPr id="4" name="Tekstvak 3">
            <a:extLst>
              <a:ext uri="{FF2B5EF4-FFF2-40B4-BE49-F238E27FC236}">
                <a16:creationId xmlns:a16="http://schemas.microsoft.com/office/drawing/2014/main" id="{5D1010A9-D781-425A-AE69-941AFFE641D6}"/>
              </a:ext>
            </a:extLst>
          </p:cNvPr>
          <p:cNvSpPr txBox="1"/>
          <p:nvPr/>
        </p:nvSpPr>
        <p:spPr>
          <a:xfrm>
            <a:off x="2095500" y="1362075"/>
            <a:ext cx="8591550" cy="4247317"/>
          </a:xfrm>
          <a:prstGeom prst="rect">
            <a:avLst/>
          </a:prstGeom>
          <a:noFill/>
        </p:spPr>
        <p:txBody>
          <a:bodyPr wrap="square" rtlCol="0">
            <a:spAutoFit/>
          </a:bodyPr>
          <a:lstStyle/>
          <a:p>
            <a:pPr algn="ctr"/>
            <a:r>
              <a:rPr lang="nl-NL" sz="5400" b="1" dirty="0"/>
              <a:t>Liever </a:t>
            </a:r>
          </a:p>
          <a:p>
            <a:pPr algn="ctr"/>
            <a:r>
              <a:rPr lang="nl-NL" sz="5400" b="1" dirty="0"/>
              <a:t>HANDELINGSONDERZOEK</a:t>
            </a:r>
          </a:p>
          <a:p>
            <a:pPr algn="ctr"/>
            <a:r>
              <a:rPr lang="nl-NL" sz="5400" b="1" dirty="0"/>
              <a:t>Voor actieonderzoek</a:t>
            </a:r>
          </a:p>
          <a:p>
            <a:pPr algn="ctr"/>
            <a:r>
              <a:rPr lang="nl-NL" sz="5400" b="1" dirty="0"/>
              <a:t>Het gaat om “human agency”</a:t>
            </a:r>
          </a:p>
          <a:p>
            <a:pPr algn="ctr"/>
            <a:r>
              <a:rPr lang="nl-NL" sz="5400" b="1" dirty="0"/>
              <a:t>En “</a:t>
            </a:r>
            <a:r>
              <a:rPr lang="nl-NL" sz="5400" b="1" dirty="0" err="1"/>
              <a:t>ethics</a:t>
            </a:r>
            <a:r>
              <a:rPr lang="nl-NL" sz="5400" b="1" dirty="0"/>
              <a:t> first”</a:t>
            </a:r>
          </a:p>
        </p:txBody>
      </p:sp>
    </p:spTree>
    <p:extLst>
      <p:ext uri="{BB962C8B-B14F-4D97-AF65-F5344CB8AC3E}">
        <p14:creationId xmlns:p14="http://schemas.microsoft.com/office/powerpoint/2010/main" val="199550351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val 6"/>
          <p:cNvSpPr>
            <a:spLocks noChangeArrowheads="1"/>
          </p:cNvSpPr>
          <p:nvPr/>
        </p:nvSpPr>
        <p:spPr bwMode="auto">
          <a:xfrm>
            <a:off x="1662256" y="430235"/>
            <a:ext cx="8715375" cy="6215062"/>
          </a:xfrm>
          <a:prstGeom prst="ellipse">
            <a:avLst/>
          </a:prstGeom>
          <a:noFill/>
          <a:ln w="76200">
            <a:solidFill>
              <a:schemeClr val="tx1"/>
            </a:solidFill>
            <a:round/>
            <a:headEnd/>
            <a:tailEnd/>
          </a:ln>
        </p:spPr>
        <p:txBody>
          <a:bodyPr wrap="none" anchor="ctr"/>
          <a:lstStyle/>
          <a:p>
            <a:endParaRPr lang="nl-NL">
              <a:latin typeface="Calibri" pitchFamily="34" charset="0"/>
            </a:endParaRPr>
          </a:p>
        </p:txBody>
      </p:sp>
      <p:sp>
        <p:nvSpPr>
          <p:cNvPr id="3" name="Text Box 11"/>
          <p:cNvSpPr txBox="1">
            <a:spLocks noChangeArrowheads="1"/>
          </p:cNvSpPr>
          <p:nvPr/>
        </p:nvSpPr>
        <p:spPr bwMode="auto">
          <a:xfrm>
            <a:off x="3448050" y="3631398"/>
            <a:ext cx="2626302" cy="1200329"/>
          </a:xfrm>
          <a:prstGeom prst="rect">
            <a:avLst/>
          </a:prstGeom>
          <a:noFill/>
          <a:ln w="9525">
            <a:noFill/>
            <a:miter lim="800000"/>
            <a:headEnd/>
            <a:tailEnd/>
          </a:ln>
          <a:effectLst/>
        </p:spPr>
        <p:txBody>
          <a:bodyPr wrap="square">
            <a:spAutoFit/>
          </a:bodyPr>
          <a:lstStyle/>
          <a:p>
            <a:pPr algn="ctr" fontAlgn="auto">
              <a:spcBef>
                <a:spcPct val="50000"/>
              </a:spcBef>
              <a:spcAft>
                <a:spcPts val="0"/>
              </a:spcAft>
              <a:defRPr/>
            </a:pPr>
            <a:r>
              <a:rPr lang="nl-NL" b="1" dirty="0">
                <a:effectLst>
                  <a:outerShdw blurRad="38100" dist="38100" dir="2700000" algn="tl">
                    <a:srgbClr val="000000"/>
                  </a:outerShdw>
                </a:effectLst>
              </a:rPr>
              <a:t>Natuurwetenschappelijk</a:t>
            </a:r>
          </a:p>
          <a:p>
            <a:pPr algn="ctr" fontAlgn="auto">
              <a:spcBef>
                <a:spcPct val="50000"/>
              </a:spcBef>
              <a:spcAft>
                <a:spcPts val="0"/>
              </a:spcAft>
              <a:defRPr/>
            </a:pPr>
            <a:r>
              <a:rPr lang="nl-NL" b="1" dirty="0">
                <a:effectLst>
                  <a:outerShdw blurRad="38100" dist="38100" dir="2700000" algn="tl">
                    <a:srgbClr val="000000"/>
                  </a:outerShdw>
                </a:effectLst>
                <a:latin typeface="+mn-lt"/>
              </a:rPr>
              <a:t>Onderzoek(</a:t>
            </a:r>
            <a:r>
              <a:rPr lang="nl-NL" b="1" dirty="0" err="1">
                <a:effectLst>
                  <a:outerShdw blurRad="38100" dist="38100" dir="2700000" algn="tl">
                    <a:srgbClr val="000000"/>
                  </a:outerShdw>
                </a:effectLst>
                <a:latin typeface="+mn-lt"/>
              </a:rPr>
              <a:t>sbenadering</a:t>
            </a:r>
            <a:r>
              <a:rPr lang="nl-NL" b="1" dirty="0">
                <a:effectLst>
                  <a:outerShdw blurRad="38100" dist="38100" dir="2700000" algn="tl">
                    <a:srgbClr val="000000"/>
                  </a:outerShdw>
                </a:effectLst>
                <a:latin typeface="+mn-lt"/>
              </a:rPr>
              <a:t>)</a:t>
            </a:r>
          </a:p>
          <a:p>
            <a:pPr algn="ctr" fontAlgn="auto">
              <a:spcBef>
                <a:spcPct val="50000"/>
              </a:spcBef>
              <a:spcAft>
                <a:spcPts val="0"/>
              </a:spcAft>
              <a:defRPr/>
            </a:pPr>
            <a:r>
              <a:rPr lang="nl-NL" b="1" dirty="0">
                <a:effectLst>
                  <a:outerShdw blurRad="38100" dist="38100" dir="2700000" algn="tl">
                    <a:srgbClr val="000000"/>
                  </a:outerShdw>
                </a:effectLst>
              </a:rPr>
              <a:t>Idem-data</a:t>
            </a:r>
            <a:endParaRPr lang="nl-NL" b="1" dirty="0">
              <a:effectLst>
                <a:outerShdw blurRad="38100" dist="38100" dir="2700000" algn="tl">
                  <a:srgbClr val="000000"/>
                </a:outerShdw>
              </a:effectLst>
              <a:latin typeface="+mn-lt"/>
            </a:endParaRPr>
          </a:p>
        </p:txBody>
      </p:sp>
      <p:sp>
        <p:nvSpPr>
          <p:cNvPr id="4" name="Text Box 12"/>
          <p:cNvSpPr txBox="1">
            <a:spLocks noChangeArrowheads="1"/>
          </p:cNvSpPr>
          <p:nvPr/>
        </p:nvSpPr>
        <p:spPr bwMode="auto">
          <a:xfrm>
            <a:off x="6228394" y="3567922"/>
            <a:ext cx="2071687" cy="1061829"/>
          </a:xfrm>
          <a:prstGeom prst="rect">
            <a:avLst/>
          </a:prstGeom>
          <a:noFill/>
          <a:ln w="9525">
            <a:noFill/>
            <a:miter lim="800000"/>
            <a:headEnd/>
            <a:tailEnd/>
          </a:ln>
        </p:spPr>
        <p:txBody>
          <a:bodyPr>
            <a:spAutoFit/>
          </a:bodyPr>
          <a:lstStyle/>
          <a:p>
            <a:pPr>
              <a:spcBef>
                <a:spcPct val="50000"/>
              </a:spcBef>
            </a:pPr>
            <a:r>
              <a:rPr lang="nl-NL" b="1" dirty="0">
                <a:effectLst>
                  <a:outerShdw blurRad="38100" dist="38100" dir="2700000" algn="tl">
                    <a:srgbClr val="000000">
                      <a:alpha val="43137"/>
                    </a:srgbClr>
                  </a:outerShdw>
                </a:effectLst>
              </a:rPr>
              <a:t>Interpretatief/communicatief</a:t>
            </a:r>
          </a:p>
          <a:p>
            <a:pPr>
              <a:spcBef>
                <a:spcPct val="50000"/>
              </a:spcBef>
            </a:pPr>
            <a:r>
              <a:rPr lang="nl-NL" b="1" dirty="0" err="1">
                <a:effectLst>
                  <a:outerShdw blurRad="38100" dist="38100" dir="2700000" algn="tl">
                    <a:srgbClr val="000000">
                      <a:alpha val="43137"/>
                    </a:srgbClr>
                  </a:outerShdw>
                </a:effectLst>
              </a:rPr>
              <a:t>ipse</a:t>
            </a:r>
            <a:r>
              <a:rPr lang="nl-NL" b="1" dirty="0">
                <a:effectLst>
                  <a:outerShdw blurRad="38100" dist="38100" dir="2700000" algn="tl">
                    <a:srgbClr val="000000">
                      <a:alpha val="43137"/>
                    </a:srgbClr>
                  </a:outerShdw>
                </a:effectLst>
              </a:rPr>
              <a:t>-data</a:t>
            </a:r>
          </a:p>
        </p:txBody>
      </p:sp>
      <p:sp>
        <p:nvSpPr>
          <p:cNvPr id="5" name="Text Box 13"/>
          <p:cNvSpPr txBox="1">
            <a:spLocks noChangeArrowheads="1"/>
          </p:cNvSpPr>
          <p:nvPr/>
        </p:nvSpPr>
        <p:spPr bwMode="auto">
          <a:xfrm rot="20701355">
            <a:off x="2958854" y="2270738"/>
            <a:ext cx="4249737" cy="401638"/>
          </a:xfrm>
          <a:prstGeom prst="rect">
            <a:avLst/>
          </a:prstGeom>
          <a:noFill/>
          <a:ln w="9525">
            <a:noFill/>
            <a:miter lim="800000"/>
            <a:headEnd/>
            <a:tailEnd/>
          </a:ln>
          <a:effectLst/>
        </p:spPr>
        <p:txBody>
          <a:bodyPr>
            <a:spAutoFit/>
          </a:bodyPr>
          <a:lstStyle/>
          <a:p>
            <a:pPr fontAlgn="auto">
              <a:spcBef>
                <a:spcPct val="50000"/>
              </a:spcBef>
              <a:spcAft>
                <a:spcPts val="0"/>
              </a:spcAft>
              <a:defRPr/>
            </a:pPr>
            <a:r>
              <a:rPr lang="nl-NL" sz="2000" b="1" dirty="0">
                <a:effectLst>
                  <a:outerShdw blurRad="38100" dist="38100" dir="2700000" algn="tl">
                    <a:srgbClr val="000000"/>
                  </a:outerShdw>
                </a:effectLst>
                <a:latin typeface="+mn-lt"/>
              </a:rPr>
              <a:t>Interventies in ….</a:t>
            </a:r>
          </a:p>
        </p:txBody>
      </p:sp>
      <p:sp>
        <p:nvSpPr>
          <p:cNvPr id="6" name="Text Box 14"/>
          <p:cNvSpPr txBox="1">
            <a:spLocks noChangeArrowheads="1"/>
          </p:cNvSpPr>
          <p:nvPr/>
        </p:nvSpPr>
        <p:spPr bwMode="auto">
          <a:xfrm rot="20492634">
            <a:off x="5539442" y="4868713"/>
            <a:ext cx="4032250" cy="396875"/>
          </a:xfrm>
          <a:prstGeom prst="rect">
            <a:avLst/>
          </a:prstGeom>
          <a:noFill/>
          <a:ln w="9525">
            <a:noFill/>
            <a:miter lim="800000"/>
            <a:headEnd/>
            <a:tailEnd/>
          </a:ln>
          <a:effectLst/>
        </p:spPr>
        <p:txBody>
          <a:bodyPr>
            <a:spAutoFit/>
          </a:bodyPr>
          <a:lstStyle/>
          <a:p>
            <a:pPr algn="ctr" fontAlgn="auto">
              <a:spcBef>
                <a:spcPct val="50000"/>
              </a:spcBef>
              <a:spcAft>
                <a:spcPts val="0"/>
              </a:spcAft>
              <a:defRPr/>
            </a:pPr>
            <a:r>
              <a:rPr lang="nl-NL" sz="2000" b="1" dirty="0">
                <a:solidFill>
                  <a:srgbClr val="660033"/>
                </a:solidFill>
                <a:effectLst>
                  <a:outerShdw blurRad="38100" dist="38100" dir="2700000" algn="tl">
                    <a:srgbClr val="000000"/>
                  </a:outerShdw>
                </a:effectLst>
              </a:rPr>
              <a:t>handelingsonderzoek</a:t>
            </a:r>
            <a:endParaRPr lang="nl-NL" sz="2000" dirty="0">
              <a:solidFill>
                <a:srgbClr val="660033"/>
              </a:solidFill>
              <a:effectLst>
                <a:outerShdw blurRad="38100" dist="38100" dir="2700000" algn="tl">
                  <a:srgbClr val="000000"/>
                </a:outerShdw>
              </a:effectLst>
              <a:latin typeface="+mn-lt"/>
            </a:endParaRPr>
          </a:p>
        </p:txBody>
      </p:sp>
      <p:sp>
        <p:nvSpPr>
          <p:cNvPr id="7" name="Oval 5"/>
          <p:cNvSpPr>
            <a:spLocks noChangeArrowheads="1"/>
          </p:cNvSpPr>
          <p:nvPr/>
        </p:nvSpPr>
        <p:spPr bwMode="auto">
          <a:xfrm>
            <a:off x="3376028" y="3057864"/>
            <a:ext cx="5086348" cy="2010489"/>
          </a:xfrm>
          <a:prstGeom prst="ellipse">
            <a:avLst/>
          </a:prstGeom>
          <a:noFill/>
          <a:ln w="57150">
            <a:solidFill>
              <a:schemeClr val="tx1"/>
            </a:solidFill>
            <a:round/>
            <a:headEnd/>
            <a:tailEnd/>
          </a:ln>
        </p:spPr>
        <p:txBody>
          <a:bodyPr wrap="none" anchor="ctr"/>
          <a:lstStyle/>
          <a:p>
            <a:endParaRPr lang="nl-NL">
              <a:latin typeface="Calibri" pitchFamily="34" charset="0"/>
            </a:endParaRPr>
          </a:p>
        </p:txBody>
      </p:sp>
      <p:sp>
        <p:nvSpPr>
          <p:cNvPr id="8" name="Line 7"/>
          <p:cNvSpPr>
            <a:spLocks noChangeShapeType="1"/>
          </p:cNvSpPr>
          <p:nvPr/>
        </p:nvSpPr>
        <p:spPr bwMode="auto">
          <a:xfrm>
            <a:off x="6074352" y="3162995"/>
            <a:ext cx="0" cy="1800225"/>
          </a:xfrm>
          <a:prstGeom prst="line">
            <a:avLst/>
          </a:prstGeom>
          <a:noFill/>
          <a:ln w="38100">
            <a:solidFill>
              <a:schemeClr val="tx1"/>
            </a:solidFill>
            <a:round/>
            <a:headEnd/>
            <a:tailEnd/>
          </a:ln>
        </p:spPr>
        <p:txBody>
          <a:bodyPr/>
          <a:lstStyle/>
          <a:p>
            <a:endParaRPr lang="nl-NL"/>
          </a:p>
        </p:txBody>
      </p:sp>
      <p:sp>
        <p:nvSpPr>
          <p:cNvPr id="9" name="Line 9"/>
          <p:cNvSpPr>
            <a:spLocks noChangeShapeType="1"/>
          </p:cNvSpPr>
          <p:nvPr/>
        </p:nvSpPr>
        <p:spPr bwMode="auto">
          <a:xfrm flipV="1">
            <a:off x="7920297" y="3198020"/>
            <a:ext cx="1452225" cy="276615"/>
          </a:xfrm>
          <a:prstGeom prst="line">
            <a:avLst/>
          </a:prstGeom>
          <a:noFill/>
          <a:ln w="38100">
            <a:solidFill>
              <a:schemeClr val="tx1"/>
            </a:solidFill>
            <a:round/>
            <a:headEnd/>
            <a:tailEnd/>
          </a:ln>
        </p:spPr>
        <p:txBody>
          <a:bodyPr/>
          <a:lstStyle/>
          <a:p>
            <a:endParaRPr lang="nl-NL"/>
          </a:p>
        </p:txBody>
      </p:sp>
      <p:sp>
        <p:nvSpPr>
          <p:cNvPr id="10" name="Line 10"/>
          <p:cNvSpPr>
            <a:spLocks noChangeShapeType="1"/>
          </p:cNvSpPr>
          <p:nvPr/>
        </p:nvSpPr>
        <p:spPr bwMode="auto">
          <a:xfrm flipV="1">
            <a:off x="2501590" y="3537766"/>
            <a:ext cx="1279732" cy="292915"/>
          </a:xfrm>
          <a:prstGeom prst="line">
            <a:avLst/>
          </a:prstGeom>
          <a:noFill/>
          <a:ln w="38100">
            <a:solidFill>
              <a:schemeClr val="tx1"/>
            </a:solidFill>
            <a:round/>
            <a:headEnd/>
            <a:tailEnd/>
          </a:ln>
        </p:spPr>
        <p:txBody>
          <a:bodyPr/>
          <a:lstStyle/>
          <a:p>
            <a:endParaRPr lang="nl-NL"/>
          </a:p>
        </p:txBody>
      </p:sp>
      <p:sp>
        <p:nvSpPr>
          <p:cNvPr id="11" name="Oval 6"/>
          <p:cNvSpPr>
            <a:spLocks noChangeArrowheads="1"/>
          </p:cNvSpPr>
          <p:nvPr/>
        </p:nvSpPr>
        <p:spPr bwMode="auto">
          <a:xfrm>
            <a:off x="2478536" y="1759687"/>
            <a:ext cx="7200900" cy="4288688"/>
          </a:xfrm>
          <a:prstGeom prst="ellipse">
            <a:avLst/>
          </a:prstGeom>
          <a:noFill/>
          <a:ln w="76200">
            <a:solidFill>
              <a:schemeClr val="tx1"/>
            </a:solidFill>
            <a:round/>
            <a:headEnd/>
            <a:tailEnd/>
          </a:ln>
        </p:spPr>
        <p:txBody>
          <a:bodyPr wrap="none" anchor="ctr"/>
          <a:lstStyle/>
          <a:p>
            <a:endParaRPr lang="nl-NL">
              <a:latin typeface="Calibri" pitchFamily="34" charset="0"/>
            </a:endParaRPr>
          </a:p>
        </p:txBody>
      </p:sp>
      <p:sp>
        <p:nvSpPr>
          <p:cNvPr id="12" name="Tekstvak 11"/>
          <p:cNvSpPr txBox="1"/>
          <p:nvPr/>
        </p:nvSpPr>
        <p:spPr>
          <a:xfrm>
            <a:off x="4519776" y="928690"/>
            <a:ext cx="3071812" cy="830997"/>
          </a:xfrm>
          <a:prstGeom prst="rect">
            <a:avLst/>
          </a:prstGeom>
          <a:noFill/>
        </p:spPr>
        <p:txBody>
          <a:bodyPr>
            <a:spAutoFit/>
          </a:bodyPr>
          <a:lstStyle/>
          <a:p>
            <a:pPr algn="ctr" fontAlgn="auto">
              <a:spcBef>
                <a:spcPts val="0"/>
              </a:spcBef>
              <a:spcAft>
                <a:spcPts val="0"/>
              </a:spcAft>
              <a:defRPr/>
            </a:pPr>
            <a:r>
              <a:rPr lang="nl-NL" sz="2400" b="1" dirty="0">
                <a:effectLst>
                  <a:outerShdw blurRad="38100" dist="38100" dir="2700000" algn="tl">
                    <a:srgbClr val="000000">
                      <a:alpha val="43137"/>
                    </a:srgbClr>
                  </a:outerShdw>
                </a:effectLst>
              </a:rPr>
              <a:t>Wereld</a:t>
            </a:r>
          </a:p>
          <a:p>
            <a:pPr algn="ctr" fontAlgn="auto">
              <a:spcBef>
                <a:spcPts val="0"/>
              </a:spcBef>
              <a:spcAft>
                <a:spcPts val="0"/>
              </a:spcAft>
              <a:defRPr/>
            </a:pPr>
            <a:r>
              <a:rPr lang="nl-NL" sz="2400" b="1" dirty="0">
                <a:effectLst>
                  <a:outerShdw blurRad="38100" dist="38100" dir="2700000" algn="tl">
                    <a:srgbClr val="000000">
                      <a:alpha val="43137"/>
                    </a:srgbClr>
                  </a:outerShdw>
                </a:effectLst>
                <a:latin typeface="+mn-lt"/>
              </a:rPr>
              <a:t>pr</a:t>
            </a:r>
            <a:r>
              <a:rPr lang="nl-NL" sz="2400" b="1" dirty="0">
                <a:effectLst>
                  <a:outerShdw blurRad="38100" dist="38100" dir="2700000" algn="tl">
                    <a:srgbClr val="000000">
                      <a:alpha val="43137"/>
                    </a:srgbClr>
                  </a:outerShdw>
                </a:effectLst>
              </a:rPr>
              <a:t>aktijken</a:t>
            </a:r>
            <a:r>
              <a:rPr lang="nl-NL" sz="2400" b="1" dirty="0">
                <a:effectLst>
                  <a:outerShdw blurRad="38100" dist="38100" dir="2700000" algn="tl">
                    <a:srgbClr val="000000">
                      <a:alpha val="43137"/>
                    </a:srgbClr>
                  </a:outerShdw>
                </a:effectLst>
                <a:latin typeface="+mn-lt"/>
              </a:rPr>
              <a:t> </a:t>
            </a:r>
          </a:p>
        </p:txBody>
      </p:sp>
      <p:sp>
        <p:nvSpPr>
          <p:cNvPr id="13" name="Tijdelijke aanduiding voor voettekst 12"/>
          <p:cNvSpPr>
            <a:spLocks noGrp="1"/>
          </p:cNvSpPr>
          <p:nvPr>
            <p:ph type="ftr" sz="quarter" idx="11"/>
          </p:nvPr>
        </p:nvSpPr>
        <p:spPr/>
        <p:txBody>
          <a:bodyPr/>
          <a:lstStyle/>
          <a:p>
            <a:r>
              <a:rPr lang="nl-NL"/>
              <a:t>Ben Boog presentatie  12 april 2018</a:t>
            </a:r>
          </a:p>
        </p:txBody>
      </p:sp>
      <p:sp>
        <p:nvSpPr>
          <p:cNvPr id="15" name="Tekstvak 14">
            <a:extLst>
              <a:ext uri="{FF2B5EF4-FFF2-40B4-BE49-F238E27FC236}">
                <a16:creationId xmlns:a16="http://schemas.microsoft.com/office/drawing/2014/main" id="{53940790-2EF4-4DDE-AA57-CA339D491754}"/>
              </a:ext>
            </a:extLst>
          </p:cNvPr>
          <p:cNvSpPr txBox="1"/>
          <p:nvPr/>
        </p:nvSpPr>
        <p:spPr>
          <a:xfrm>
            <a:off x="-58723" y="1612091"/>
            <a:ext cx="3145872" cy="400110"/>
          </a:xfrm>
          <a:prstGeom prst="rect">
            <a:avLst/>
          </a:prstGeom>
          <a:noFill/>
        </p:spPr>
        <p:txBody>
          <a:bodyPr wrap="square" rtlCol="0">
            <a:spAutoFit/>
          </a:bodyPr>
          <a:lstStyle/>
          <a:p>
            <a:pPr algn="ctr"/>
            <a:r>
              <a:rPr lang="nl-NL" sz="2000" b="1" dirty="0" err="1">
                <a:effectLst>
                  <a:outerShdw blurRad="38100" dist="38100" dir="2700000" algn="tl">
                    <a:srgbClr val="000000">
                      <a:alpha val="43137"/>
                    </a:srgbClr>
                  </a:outerShdw>
                </a:effectLst>
              </a:rPr>
              <a:t>Zeitgeist</a:t>
            </a:r>
            <a:endParaRPr lang="nl-NL" sz="2000" b="1" dirty="0">
              <a:effectLst>
                <a:outerShdw blurRad="38100" dist="38100" dir="2700000" algn="tl">
                  <a:srgbClr val="000000">
                    <a:alpha val="43137"/>
                  </a:srgbClr>
                </a:outerShdw>
              </a:effectLst>
            </a:endParaRPr>
          </a:p>
        </p:txBody>
      </p:sp>
      <p:sp>
        <p:nvSpPr>
          <p:cNvPr id="16" name="Tekstvak 15">
            <a:extLst>
              <a:ext uri="{FF2B5EF4-FFF2-40B4-BE49-F238E27FC236}">
                <a16:creationId xmlns:a16="http://schemas.microsoft.com/office/drawing/2014/main" id="{A154D9F5-2EE3-4C51-985D-F5A0A5002AB2}"/>
              </a:ext>
            </a:extLst>
          </p:cNvPr>
          <p:cNvSpPr txBox="1"/>
          <p:nvPr/>
        </p:nvSpPr>
        <p:spPr>
          <a:xfrm>
            <a:off x="9160571" y="4484084"/>
            <a:ext cx="3145872" cy="400110"/>
          </a:xfrm>
          <a:prstGeom prst="rect">
            <a:avLst/>
          </a:prstGeom>
          <a:noFill/>
        </p:spPr>
        <p:txBody>
          <a:bodyPr wrap="square" rtlCol="0">
            <a:spAutoFit/>
          </a:bodyPr>
          <a:lstStyle/>
          <a:p>
            <a:pPr algn="ctr"/>
            <a:r>
              <a:rPr lang="nl-NL" sz="2000" b="1" dirty="0" err="1">
                <a:effectLst>
                  <a:outerShdw blurRad="38100" dist="38100" dir="2700000" algn="tl">
                    <a:srgbClr val="000000">
                      <a:alpha val="43137"/>
                    </a:srgbClr>
                  </a:outerShdw>
                </a:effectLst>
              </a:rPr>
              <a:t>Zeitgeist</a:t>
            </a:r>
            <a:endParaRPr lang="nl-NL" sz="2000" b="1" dirty="0">
              <a:effectLst>
                <a:outerShdw blurRad="38100" dist="38100" dir="2700000" algn="tl">
                  <a:srgbClr val="000000">
                    <a:alpha val="43137"/>
                  </a:srgbClr>
                </a:outerShdw>
              </a:effectLst>
            </a:endParaRPr>
          </a:p>
        </p:txBody>
      </p:sp>
      <p:sp>
        <p:nvSpPr>
          <p:cNvPr id="17" name="Tekstvak 16">
            <a:extLst>
              <a:ext uri="{FF2B5EF4-FFF2-40B4-BE49-F238E27FC236}">
                <a16:creationId xmlns:a16="http://schemas.microsoft.com/office/drawing/2014/main" id="{81551862-07A5-44CC-A065-2103A74741DD}"/>
              </a:ext>
            </a:extLst>
          </p:cNvPr>
          <p:cNvSpPr txBox="1"/>
          <p:nvPr/>
        </p:nvSpPr>
        <p:spPr>
          <a:xfrm>
            <a:off x="7719844" y="729180"/>
            <a:ext cx="3145872" cy="400110"/>
          </a:xfrm>
          <a:prstGeom prst="rect">
            <a:avLst/>
          </a:prstGeom>
          <a:noFill/>
        </p:spPr>
        <p:txBody>
          <a:bodyPr wrap="square" rtlCol="0">
            <a:spAutoFit/>
          </a:bodyPr>
          <a:lstStyle/>
          <a:p>
            <a:pPr algn="ctr"/>
            <a:r>
              <a:rPr lang="nl-NL" sz="2000" b="1" dirty="0" err="1">
                <a:effectLst>
                  <a:outerShdw blurRad="38100" dist="38100" dir="2700000" algn="tl">
                    <a:srgbClr val="000000">
                      <a:alpha val="43137"/>
                    </a:srgbClr>
                  </a:outerShdw>
                </a:effectLst>
              </a:rPr>
              <a:t>Zeitgeist</a:t>
            </a:r>
            <a:endParaRPr lang="nl-NL" sz="2000" b="1" dirty="0">
              <a:effectLst>
                <a:outerShdw blurRad="38100" dist="38100" dir="2700000" algn="tl">
                  <a:srgbClr val="000000">
                    <a:alpha val="43137"/>
                  </a:srgbClr>
                </a:outerShdw>
              </a:effectLst>
            </a:endParaRPr>
          </a:p>
        </p:txBody>
      </p:sp>
      <p:sp>
        <p:nvSpPr>
          <p:cNvPr id="18" name="Tekstvak 17">
            <a:extLst>
              <a:ext uri="{FF2B5EF4-FFF2-40B4-BE49-F238E27FC236}">
                <a16:creationId xmlns:a16="http://schemas.microsoft.com/office/drawing/2014/main" id="{6CF61678-7489-474D-AD6B-31E3FBCA8E2B}"/>
              </a:ext>
            </a:extLst>
          </p:cNvPr>
          <p:cNvSpPr txBox="1"/>
          <p:nvPr/>
        </p:nvSpPr>
        <p:spPr>
          <a:xfrm>
            <a:off x="612396" y="5720518"/>
            <a:ext cx="3145872" cy="400110"/>
          </a:xfrm>
          <a:prstGeom prst="rect">
            <a:avLst/>
          </a:prstGeom>
          <a:noFill/>
        </p:spPr>
        <p:txBody>
          <a:bodyPr wrap="square" rtlCol="0">
            <a:spAutoFit/>
          </a:bodyPr>
          <a:lstStyle/>
          <a:p>
            <a:pPr algn="ctr"/>
            <a:r>
              <a:rPr lang="nl-NL" sz="2000" b="1" dirty="0" err="1">
                <a:effectLst>
                  <a:outerShdw blurRad="38100" dist="38100" dir="2700000" algn="tl">
                    <a:srgbClr val="000000">
                      <a:alpha val="43137"/>
                    </a:srgbClr>
                  </a:outerShdw>
                </a:effectLst>
              </a:rPr>
              <a:t>Zeitgeist</a:t>
            </a:r>
            <a:endParaRPr lang="nl-NL" sz="2000" b="1"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211366195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voettekst 1">
            <a:extLst>
              <a:ext uri="{FF2B5EF4-FFF2-40B4-BE49-F238E27FC236}">
                <a16:creationId xmlns:a16="http://schemas.microsoft.com/office/drawing/2014/main" id="{2BB97AC9-65E3-4912-8B8D-6F2D50A848F7}"/>
              </a:ext>
            </a:extLst>
          </p:cNvPr>
          <p:cNvSpPr>
            <a:spLocks noGrp="1"/>
          </p:cNvSpPr>
          <p:nvPr>
            <p:ph type="ftr" sz="quarter" idx="11"/>
          </p:nvPr>
        </p:nvSpPr>
        <p:spPr/>
        <p:txBody>
          <a:bodyPr/>
          <a:lstStyle/>
          <a:p>
            <a:r>
              <a:rPr lang="nl-NL"/>
              <a:t>Ben Boog presentatie  12 april 2018</a:t>
            </a:r>
          </a:p>
        </p:txBody>
      </p:sp>
      <p:sp>
        <p:nvSpPr>
          <p:cNvPr id="3" name="Oval 6">
            <a:extLst>
              <a:ext uri="{FF2B5EF4-FFF2-40B4-BE49-F238E27FC236}">
                <a16:creationId xmlns:a16="http://schemas.microsoft.com/office/drawing/2014/main" id="{39E8BD2F-7104-45F0-B600-D7A867EDE844}"/>
              </a:ext>
            </a:extLst>
          </p:cNvPr>
          <p:cNvSpPr>
            <a:spLocks noChangeArrowheads="1"/>
          </p:cNvSpPr>
          <p:nvPr/>
        </p:nvSpPr>
        <p:spPr bwMode="auto">
          <a:xfrm>
            <a:off x="1662256" y="430235"/>
            <a:ext cx="8715375" cy="6215062"/>
          </a:xfrm>
          <a:prstGeom prst="ellipse">
            <a:avLst/>
          </a:prstGeom>
          <a:noFill/>
          <a:ln w="76200">
            <a:solidFill>
              <a:schemeClr val="tx1"/>
            </a:solidFill>
            <a:round/>
            <a:headEnd/>
            <a:tailEnd/>
          </a:ln>
        </p:spPr>
        <p:txBody>
          <a:bodyPr wrap="none" anchor="ctr"/>
          <a:lstStyle/>
          <a:p>
            <a:endParaRPr lang="nl-NL">
              <a:latin typeface="Calibri" pitchFamily="34" charset="0"/>
            </a:endParaRPr>
          </a:p>
        </p:txBody>
      </p:sp>
      <p:sp>
        <p:nvSpPr>
          <p:cNvPr id="6" name="Text Box 13">
            <a:extLst>
              <a:ext uri="{FF2B5EF4-FFF2-40B4-BE49-F238E27FC236}">
                <a16:creationId xmlns:a16="http://schemas.microsoft.com/office/drawing/2014/main" id="{D639790B-91FA-4EDF-9F5F-0AFBF61300A4}"/>
              </a:ext>
            </a:extLst>
          </p:cNvPr>
          <p:cNvSpPr txBox="1">
            <a:spLocks noChangeArrowheads="1"/>
          </p:cNvSpPr>
          <p:nvPr/>
        </p:nvSpPr>
        <p:spPr bwMode="auto">
          <a:xfrm rot="20701355">
            <a:off x="2958854" y="2270738"/>
            <a:ext cx="4249737" cy="401638"/>
          </a:xfrm>
          <a:prstGeom prst="rect">
            <a:avLst/>
          </a:prstGeom>
          <a:noFill/>
          <a:ln w="9525">
            <a:noFill/>
            <a:miter lim="800000"/>
            <a:headEnd/>
            <a:tailEnd/>
          </a:ln>
          <a:effectLst/>
        </p:spPr>
        <p:txBody>
          <a:bodyPr>
            <a:spAutoFit/>
          </a:bodyPr>
          <a:lstStyle/>
          <a:p>
            <a:pPr fontAlgn="auto">
              <a:spcBef>
                <a:spcPct val="50000"/>
              </a:spcBef>
              <a:spcAft>
                <a:spcPts val="0"/>
              </a:spcAft>
              <a:defRPr/>
            </a:pPr>
            <a:r>
              <a:rPr lang="nl-NL" sz="2000" b="1" dirty="0">
                <a:effectLst>
                  <a:outerShdw blurRad="38100" dist="38100" dir="2700000" algn="tl">
                    <a:srgbClr val="000000"/>
                  </a:outerShdw>
                </a:effectLst>
                <a:latin typeface="+mn-lt"/>
              </a:rPr>
              <a:t>Interventies in ….</a:t>
            </a:r>
          </a:p>
        </p:txBody>
      </p:sp>
      <p:sp>
        <p:nvSpPr>
          <p:cNvPr id="7" name="Text Box 14">
            <a:extLst>
              <a:ext uri="{FF2B5EF4-FFF2-40B4-BE49-F238E27FC236}">
                <a16:creationId xmlns:a16="http://schemas.microsoft.com/office/drawing/2014/main" id="{1F187C54-1995-42E7-9844-FF03F18B501A}"/>
              </a:ext>
            </a:extLst>
          </p:cNvPr>
          <p:cNvSpPr txBox="1">
            <a:spLocks noChangeArrowheads="1"/>
          </p:cNvSpPr>
          <p:nvPr/>
        </p:nvSpPr>
        <p:spPr bwMode="auto">
          <a:xfrm rot="20492634">
            <a:off x="5539442" y="4868713"/>
            <a:ext cx="4032250" cy="396875"/>
          </a:xfrm>
          <a:prstGeom prst="rect">
            <a:avLst/>
          </a:prstGeom>
          <a:noFill/>
          <a:ln w="9525">
            <a:noFill/>
            <a:miter lim="800000"/>
            <a:headEnd/>
            <a:tailEnd/>
          </a:ln>
          <a:effectLst/>
        </p:spPr>
        <p:txBody>
          <a:bodyPr>
            <a:spAutoFit/>
          </a:bodyPr>
          <a:lstStyle/>
          <a:p>
            <a:pPr algn="ctr" fontAlgn="auto">
              <a:spcBef>
                <a:spcPct val="50000"/>
              </a:spcBef>
              <a:spcAft>
                <a:spcPts val="0"/>
              </a:spcAft>
              <a:defRPr/>
            </a:pPr>
            <a:r>
              <a:rPr lang="nl-NL" sz="2000" b="1" dirty="0">
                <a:solidFill>
                  <a:srgbClr val="660033"/>
                </a:solidFill>
                <a:effectLst>
                  <a:outerShdw blurRad="38100" dist="38100" dir="2700000" algn="tl">
                    <a:srgbClr val="000000"/>
                  </a:outerShdw>
                </a:effectLst>
              </a:rPr>
              <a:t>handelingsonderzoek</a:t>
            </a:r>
            <a:endParaRPr lang="nl-NL" sz="2000" dirty="0">
              <a:solidFill>
                <a:srgbClr val="660033"/>
              </a:solidFill>
              <a:effectLst>
                <a:outerShdw blurRad="38100" dist="38100" dir="2700000" algn="tl">
                  <a:srgbClr val="000000"/>
                </a:outerShdw>
              </a:effectLst>
              <a:latin typeface="+mn-lt"/>
            </a:endParaRPr>
          </a:p>
        </p:txBody>
      </p:sp>
      <p:sp>
        <p:nvSpPr>
          <p:cNvPr id="8" name="Oval 5">
            <a:extLst>
              <a:ext uri="{FF2B5EF4-FFF2-40B4-BE49-F238E27FC236}">
                <a16:creationId xmlns:a16="http://schemas.microsoft.com/office/drawing/2014/main" id="{28B63C16-52B8-4047-9034-61BAB83AFF8C}"/>
              </a:ext>
            </a:extLst>
          </p:cNvPr>
          <p:cNvSpPr>
            <a:spLocks noChangeArrowheads="1"/>
          </p:cNvSpPr>
          <p:nvPr/>
        </p:nvSpPr>
        <p:spPr bwMode="auto">
          <a:xfrm>
            <a:off x="3376028" y="2785644"/>
            <a:ext cx="5086348" cy="2282710"/>
          </a:xfrm>
          <a:prstGeom prst="ellipse">
            <a:avLst/>
          </a:prstGeom>
          <a:noFill/>
          <a:ln w="57150">
            <a:solidFill>
              <a:schemeClr val="tx1"/>
            </a:solidFill>
            <a:round/>
            <a:headEnd/>
            <a:tailEnd/>
          </a:ln>
        </p:spPr>
        <p:txBody>
          <a:bodyPr wrap="none" anchor="ctr"/>
          <a:lstStyle/>
          <a:p>
            <a:endParaRPr lang="nl-NL">
              <a:latin typeface="Calibri" pitchFamily="34" charset="0"/>
            </a:endParaRPr>
          </a:p>
        </p:txBody>
      </p:sp>
      <p:sp>
        <p:nvSpPr>
          <p:cNvPr id="10" name="Line 9">
            <a:extLst>
              <a:ext uri="{FF2B5EF4-FFF2-40B4-BE49-F238E27FC236}">
                <a16:creationId xmlns:a16="http://schemas.microsoft.com/office/drawing/2014/main" id="{A8D6AD9A-0165-426D-B3E3-2C361786FACC}"/>
              </a:ext>
            </a:extLst>
          </p:cNvPr>
          <p:cNvSpPr>
            <a:spLocks noChangeShapeType="1"/>
          </p:cNvSpPr>
          <p:nvPr/>
        </p:nvSpPr>
        <p:spPr bwMode="auto">
          <a:xfrm flipV="1">
            <a:off x="8238164" y="3198019"/>
            <a:ext cx="1134358" cy="217349"/>
          </a:xfrm>
          <a:prstGeom prst="line">
            <a:avLst/>
          </a:prstGeom>
          <a:noFill/>
          <a:ln w="38100">
            <a:solidFill>
              <a:schemeClr val="tx1"/>
            </a:solidFill>
            <a:round/>
            <a:headEnd/>
            <a:tailEnd/>
          </a:ln>
        </p:spPr>
        <p:txBody>
          <a:bodyPr/>
          <a:lstStyle/>
          <a:p>
            <a:endParaRPr lang="nl-NL"/>
          </a:p>
        </p:txBody>
      </p:sp>
      <p:sp>
        <p:nvSpPr>
          <p:cNvPr id="11" name="Line 10">
            <a:extLst>
              <a:ext uri="{FF2B5EF4-FFF2-40B4-BE49-F238E27FC236}">
                <a16:creationId xmlns:a16="http://schemas.microsoft.com/office/drawing/2014/main" id="{FA148902-E5E9-4204-9665-34AC970252EB}"/>
              </a:ext>
            </a:extLst>
          </p:cNvPr>
          <p:cNvSpPr>
            <a:spLocks noChangeShapeType="1"/>
          </p:cNvSpPr>
          <p:nvPr/>
        </p:nvSpPr>
        <p:spPr bwMode="auto">
          <a:xfrm flipV="1">
            <a:off x="2501590" y="3643298"/>
            <a:ext cx="954674" cy="187382"/>
          </a:xfrm>
          <a:prstGeom prst="line">
            <a:avLst/>
          </a:prstGeom>
          <a:noFill/>
          <a:ln w="38100">
            <a:solidFill>
              <a:schemeClr val="tx1"/>
            </a:solidFill>
            <a:round/>
            <a:headEnd/>
            <a:tailEnd/>
          </a:ln>
        </p:spPr>
        <p:txBody>
          <a:bodyPr/>
          <a:lstStyle/>
          <a:p>
            <a:endParaRPr lang="nl-NL"/>
          </a:p>
        </p:txBody>
      </p:sp>
      <p:sp>
        <p:nvSpPr>
          <p:cNvPr id="12" name="Oval 6">
            <a:extLst>
              <a:ext uri="{FF2B5EF4-FFF2-40B4-BE49-F238E27FC236}">
                <a16:creationId xmlns:a16="http://schemas.microsoft.com/office/drawing/2014/main" id="{4BEBC295-A4C2-4240-9B10-1331688074F1}"/>
              </a:ext>
            </a:extLst>
          </p:cNvPr>
          <p:cNvSpPr>
            <a:spLocks noChangeArrowheads="1"/>
          </p:cNvSpPr>
          <p:nvPr/>
        </p:nvSpPr>
        <p:spPr bwMode="auto">
          <a:xfrm>
            <a:off x="2478536" y="1759687"/>
            <a:ext cx="7200900" cy="4288688"/>
          </a:xfrm>
          <a:prstGeom prst="ellipse">
            <a:avLst/>
          </a:prstGeom>
          <a:noFill/>
          <a:ln w="76200">
            <a:solidFill>
              <a:schemeClr val="tx1"/>
            </a:solidFill>
            <a:round/>
            <a:headEnd/>
            <a:tailEnd/>
          </a:ln>
        </p:spPr>
        <p:txBody>
          <a:bodyPr wrap="none" anchor="ctr"/>
          <a:lstStyle/>
          <a:p>
            <a:endParaRPr lang="nl-NL">
              <a:latin typeface="Calibri" pitchFamily="34" charset="0"/>
            </a:endParaRPr>
          </a:p>
        </p:txBody>
      </p:sp>
      <p:sp>
        <p:nvSpPr>
          <p:cNvPr id="13" name="Tekstvak 12">
            <a:extLst>
              <a:ext uri="{FF2B5EF4-FFF2-40B4-BE49-F238E27FC236}">
                <a16:creationId xmlns:a16="http://schemas.microsoft.com/office/drawing/2014/main" id="{47A0B57B-DDBF-496E-BFE0-BB951FF7F5D9}"/>
              </a:ext>
            </a:extLst>
          </p:cNvPr>
          <p:cNvSpPr txBox="1"/>
          <p:nvPr/>
        </p:nvSpPr>
        <p:spPr>
          <a:xfrm>
            <a:off x="4519776" y="928690"/>
            <a:ext cx="3071812" cy="830997"/>
          </a:xfrm>
          <a:prstGeom prst="rect">
            <a:avLst/>
          </a:prstGeom>
          <a:noFill/>
        </p:spPr>
        <p:txBody>
          <a:bodyPr>
            <a:spAutoFit/>
          </a:bodyPr>
          <a:lstStyle/>
          <a:p>
            <a:pPr algn="ctr" fontAlgn="auto">
              <a:spcBef>
                <a:spcPts val="0"/>
              </a:spcBef>
              <a:spcAft>
                <a:spcPts val="0"/>
              </a:spcAft>
              <a:defRPr/>
            </a:pPr>
            <a:r>
              <a:rPr lang="nl-NL" sz="2400" b="1" dirty="0">
                <a:effectLst>
                  <a:outerShdw blurRad="38100" dist="38100" dir="2700000" algn="tl">
                    <a:srgbClr val="000000">
                      <a:alpha val="43137"/>
                    </a:srgbClr>
                  </a:outerShdw>
                </a:effectLst>
              </a:rPr>
              <a:t>Wereld</a:t>
            </a:r>
          </a:p>
          <a:p>
            <a:pPr algn="ctr" fontAlgn="auto">
              <a:spcBef>
                <a:spcPts val="0"/>
              </a:spcBef>
              <a:spcAft>
                <a:spcPts val="0"/>
              </a:spcAft>
              <a:defRPr/>
            </a:pPr>
            <a:r>
              <a:rPr lang="nl-NL" sz="2400" b="1" dirty="0">
                <a:effectLst>
                  <a:outerShdw blurRad="38100" dist="38100" dir="2700000" algn="tl">
                    <a:srgbClr val="000000">
                      <a:alpha val="43137"/>
                    </a:srgbClr>
                  </a:outerShdw>
                </a:effectLst>
                <a:latin typeface="+mn-lt"/>
              </a:rPr>
              <a:t>pr</a:t>
            </a:r>
            <a:r>
              <a:rPr lang="nl-NL" sz="2400" b="1" dirty="0">
                <a:effectLst>
                  <a:outerShdw blurRad="38100" dist="38100" dir="2700000" algn="tl">
                    <a:srgbClr val="000000">
                      <a:alpha val="43137"/>
                    </a:srgbClr>
                  </a:outerShdw>
                </a:effectLst>
              </a:rPr>
              <a:t>aktijken</a:t>
            </a:r>
            <a:r>
              <a:rPr lang="nl-NL" sz="2400" b="1" dirty="0">
                <a:effectLst>
                  <a:outerShdw blurRad="38100" dist="38100" dir="2700000" algn="tl">
                    <a:srgbClr val="000000">
                      <a:alpha val="43137"/>
                    </a:srgbClr>
                  </a:outerShdw>
                </a:effectLst>
                <a:latin typeface="+mn-lt"/>
              </a:rPr>
              <a:t> </a:t>
            </a:r>
          </a:p>
        </p:txBody>
      </p:sp>
      <p:sp>
        <p:nvSpPr>
          <p:cNvPr id="14" name="Tijdelijke aanduiding voor voettekst 12">
            <a:extLst>
              <a:ext uri="{FF2B5EF4-FFF2-40B4-BE49-F238E27FC236}">
                <a16:creationId xmlns:a16="http://schemas.microsoft.com/office/drawing/2014/main" id="{7997CDCA-68E4-4982-A835-39CEFF86E663}"/>
              </a:ext>
            </a:extLst>
          </p:cNvPr>
          <p:cNvSpPr txBox="1">
            <a:spLocks/>
          </p:cNvSpPr>
          <p:nvPr/>
        </p:nvSpPr>
        <p:spPr>
          <a:xfrm>
            <a:off x="4038600" y="6356350"/>
            <a:ext cx="4114800" cy="365125"/>
          </a:xfrm>
          <a:prstGeom prst="rect">
            <a:avLst/>
          </a:prstGeom>
        </p:spPr>
        <p:txBody>
          <a:bodyPr vert="horz" lIns="91440" tIns="45720" rIns="91440" bIns="45720" rtlCol="0" anchor="ctr"/>
          <a:lstStyle>
            <a:defPPr>
              <a:defRPr lang="nl-NL"/>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nl-NL"/>
              <a:t>Ben Boog presentatie  12 april 2018</a:t>
            </a:r>
          </a:p>
        </p:txBody>
      </p:sp>
      <p:sp>
        <p:nvSpPr>
          <p:cNvPr id="15" name="Tekstvak 14">
            <a:extLst>
              <a:ext uri="{FF2B5EF4-FFF2-40B4-BE49-F238E27FC236}">
                <a16:creationId xmlns:a16="http://schemas.microsoft.com/office/drawing/2014/main" id="{E64A561B-4818-4D00-A58F-3F19952BF9F9}"/>
              </a:ext>
            </a:extLst>
          </p:cNvPr>
          <p:cNvSpPr txBox="1"/>
          <p:nvPr/>
        </p:nvSpPr>
        <p:spPr>
          <a:xfrm>
            <a:off x="-58723" y="1612091"/>
            <a:ext cx="3145872" cy="400110"/>
          </a:xfrm>
          <a:prstGeom prst="rect">
            <a:avLst/>
          </a:prstGeom>
          <a:noFill/>
        </p:spPr>
        <p:txBody>
          <a:bodyPr wrap="square" rtlCol="0">
            <a:spAutoFit/>
          </a:bodyPr>
          <a:lstStyle/>
          <a:p>
            <a:pPr algn="ctr"/>
            <a:r>
              <a:rPr lang="nl-NL" sz="2000" b="1" dirty="0" err="1">
                <a:effectLst>
                  <a:outerShdw blurRad="38100" dist="38100" dir="2700000" algn="tl">
                    <a:srgbClr val="000000">
                      <a:alpha val="43137"/>
                    </a:srgbClr>
                  </a:outerShdw>
                </a:effectLst>
              </a:rPr>
              <a:t>Zeitgeist</a:t>
            </a:r>
            <a:endParaRPr lang="nl-NL" sz="2000" b="1" dirty="0">
              <a:effectLst>
                <a:outerShdw blurRad="38100" dist="38100" dir="2700000" algn="tl">
                  <a:srgbClr val="000000">
                    <a:alpha val="43137"/>
                  </a:srgbClr>
                </a:outerShdw>
              </a:effectLst>
            </a:endParaRPr>
          </a:p>
        </p:txBody>
      </p:sp>
      <p:sp>
        <p:nvSpPr>
          <p:cNvPr id="16" name="Tekstvak 15">
            <a:extLst>
              <a:ext uri="{FF2B5EF4-FFF2-40B4-BE49-F238E27FC236}">
                <a16:creationId xmlns:a16="http://schemas.microsoft.com/office/drawing/2014/main" id="{0867DFCD-821E-445E-A65D-2CC9AC3129C4}"/>
              </a:ext>
            </a:extLst>
          </p:cNvPr>
          <p:cNvSpPr txBox="1"/>
          <p:nvPr/>
        </p:nvSpPr>
        <p:spPr>
          <a:xfrm>
            <a:off x="9160571" y="4484084"/>
            <a:ext cx="3145872" cy="400110"/>
          </a:xfrm>
          <a:prstGeom prst="rect">
            <a:avLst/>
          </a:prstGeom>
          <a:noFill/>
        </p:spPr>
        <p:txBody>
          <a:bodyPr wrap="square" rtlCol="0">
            <a:spAutoFit/>
          </a:bodyPr>
          <a:lstStyle/>
          <a:p>
            <a:pPr algn="ctr"/>
            <a:r>
              <a:rPr lang="nl-NL" sz="2000" b="1" dirty="0" err="1">
                <a:effectLst>
                  <a:outerShdw blurRad="38100" dist="38100" dir="2700000" algn="tl">
                    <a:srgbClr val="000000">
                      <a:alpha val="43137"/>
                    </a:srgbClr>
                  </a:outerShdw>
                </a:effectLst>
              </a:rPr>
              <a:t>Zeitgeist</a:t>
            </a:r>
            <a:endParaRPr lang="nl-NL" sz="2000" b="1" dirty="0">
              <a:effectLst>
                <a:outerShdw blurRad="38100" dist="38100" dir="2700000" algn="tl">
                  <a:srgbClr val="000000">
                    <a:alpha val="43137"/>
                  </a:srgbClr>
                </a:outerShdw>
              </a:effectLst>
            </a:endParaRPr>
          </a:p>
        </p:txBody>
      </p:sp>
      <p:sp>
        <p:nvSpPr>
          <p:cNvPr id="17" name="Tekstvak 16">
            <a:extLst>
              <a:ext uri="{FF2B5EF4-FFF2-40B4-BE49-F238E27FC236}">
                <a16:creationId xmlns:a16="http://schemas.microsoft.com/office/drawing/2014/main" id="{706C3A2A-91F9-40E4-8EEE-81484B04464C}"/>
              </a:ext>
            </a:extLst>
          </p:cNvPr>
          <p:cNvSpPr txBox="1"/>
          <p:nvPr/>
        </p:nvSpPr>
        <p:spPr>
          <a:xfrm>
            <a:off x="7719844" y="729180"/>
            <a:ext cx="3145872" cy="400110"/>
          </a:xfrm>
          <a:prstGeom prst="rect">
            <a:avLst/>
          </a:prstGeom>
          <a:noFill/>
        </p:spPr>
        <p:txBody>
          <a:bodyPr wrap="square" rtlCol="0">
            <a:spAutoFit/>
          </a:bodyPr>
          <a:lstStyle/>
          <a:p>
            <a:pPr algn="ctr"/>
            <a:r>
              <a:rPr lang="nl-NL" sz="2000" b="1" dirty="0" err="1">
                <a:effectLst>
                  <a:outerShdw blurRad="38100" dist="38100" dir="2700000" algn="tl">
                    <a:srgbClr val="000000">
                      <a:alpha val="43137"/>
                    </a:srgbClr>
                  </a:outerShdw>
                </a:effectLst>
              </a:rPr>
              <a:t>Zeitgeist</a:t>
            </a:r>
            <a:endParaRPr lang="nl-NL" sz="2000" b="1" dirty="0">
              <a:effectLst>
                <a:outerShdw blurRad="38100" dist="38100" dir="2700000" algn="tl">
                  <a:srgbClr val="000000">
                    <a:alpha val="43137"/>
                  </a:srgbClr>
                </a:outerShdw>
              </a:effectLst>
            </a:endParaRPr>
          </a:p>
        </p:txBody>
      </p:sp>
      <p:sp>
        <p:nvSpPr>
          <p:cNvPr id="18" name="Tekstvak 17">
            <a:extLst>
              <a:ext uri="{FF2B5EF4-FFF2-40B4-BE49-F238E27FC236}">
                <a16:creationId xmlns:a16="http://schemas.microsoft.com/office/drawing/2014/main" id="{8C8C7FA4-6DAD-4D60-8A98-05F80B84B5AE}"/>
              </a:ext>
            </a:extLst>
          </p:cNvPr>
          <p:cNvSpPr txBox="1"/>
          <p:nvPr/>
        </p:nvSpPr>
        <p:spPr>
          <a:xfrm>
            <a:off x="612396" y="5720518"/>
            <a:ext cx="3145872" cy="400110"/>
          </a:xfrm>
          <a:prstGeom prst="rect">
            <a:avLst/>
          </a:prstGeom>
          <a:noFill/>
        </p:spPr>
        <p:txBody>
          <a:bodyPr wrap="square" rtlCol="0">
            <a:spAutoFit/>
          </a:bodyPr>
          <a:lstStyle/>
          <a:p>
            <a:pPr algn="ctr"/>
            <a:r>
              <a:rPr lang="nl-NL" sz="2000" b="1" dirty="0" err="1">
                <a:effectLst>
                  <a:outerShdw blurRad="38100" dist="38100" dir="2700000" algn="tl">
                    <a:srgbClr val="000000">
                      <a:alpha val="43137"/>
                    </a:srgbClr>
                  </a:outerShdw>
                </a:effectLst>
              </a:rPr>
              <a:t>Zeitgeist</a:t>
            </a:r>
            <a:endParaRPr lang="nl-NL" sz="2000" b="1" dirty="0">
              <a:effectLst>
                <a:outerShdw blurRad="38100" dist="38100" dir="2700000" algn="tl">
                  <a:srgbClr val="000000">
                    <a:alpha val="43137"/>
                  </a:srgbClr>
                </a:outerShdw>
              </a:effectLst>
            </a:endParaRPr>
          </a:p>
        </p:txBody>
      </p:sp>
      <p:sp>
        <p:nvSpPr>
          <p:cNvPr id="19" name="Tekstvak 18">
            <a:extLst>
              <a:ext uri="{FF2B5EF4-FFF2-40B4-BE49-F238E27FC236}">
                <a16:creationId xmlns:a16="http://schemas.microsoft.com/office/drawing/2014/main" id="{48B32F05-FD69-47F6-8383-F5EE92F55DE4}"/>
              </a:ext>
            </a:extLst>
          </p:cNvPr>
          <p:cNvSpPr txBox="1"/>
          <p:nvPr/>
        </p:nvSpPr>
        <p:spPr>
          <a:xfrm>
            <a:off x="3758268" y="3214702"/>
            <a:ext cx="4479896" cy="1200329"/>
          </a:xfrm>
          <a:prstGeom prst="rect">
            <a:avLst/>
          </a:prstGeom>
          <a:noFill/>
        </p:spPr>
        <p:txBody>
          <a:bodyPr wrap="square" rtlCol="0">
            <a:spAutoFit/>
          </a:bodyPr>
          <a:lstStyle/>
          <a:p>
            <a:pPr algn="ctr"/>
            <a:r>
              <a:rPr lang="nl-NL" sz="2400" b="1" dirty="0">
                <a:effectLst>
                  <a:outerShdw blurRad="38100" dist="38100" dir="2700000" algn="tl">
                    <a:srgbClr val="000000">
                      <a:alpha val="43137"/>
                    </a:srgbClr>
                  </a:outerShdw>
                </a:effectLst>
                <a:highlight>
                  <a:srgbClr val="FFFF00"/>
                </a:highlight>
              </a:rPr>
              <a:t>De data zijn onvervreemdbaar eigendom van de “onderzochten” die deze hebben aangeleverd</a:t>
            </a:r>
          </a:p>
        </p:txBody>
      </p:sp>
    </p:spTree>
    <p:extLst>
      <p:ext uri="{BB962C8B-B14F-4D97-AF65-F5344CB8AC3E}">
        <p14:creationId xmlns:p14="http://schemas.microsoft.com/office/powerpoint/2010/main" val="114779696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voettekst 1">
            <a:extLst>
              <a:ext uri="{FF2B5EF4-FFF2-40B4-BE49-F238E27FC236}">
                <a16:creationId xmlns:a16="http://schemas.microsoft.com/office/drawing/2014/main" id="{817A8A73-1F98-4EB6-AEFA-60ECD73D2D57}"/>
              </a:ext>
            </a:extLst>
          </p:cNvPr>
          <p:cNvSpPr>
            <a:spLocks noGrp="1"/>
          </p:cNvSpPr>
          <p:nvPr>
            <p:ph type="ftr" sz="quarter" idx="11"/>
          </p:nvPr>
        </p:nvSpPr>
        <p:spPr/>
        <p:txBody>
          <a:bodyPr/>
          <a:lstStyle/>
          <a:p>
            <a:r>
              <a:rPr lang="nl-NL"/>
              <a:t>Ben Boog presentatie  12 april 2018</a:t>
            </a:r>
          </a:p>
        </p:txBody>
      </p:sp>
      <p:sp>
        <p:nvSpPr>
          <p:cNvPr id="5" name="Tekstvak 4">
            <a:extLst>
              <a:ext uri="{FF2B5EF4-FFF2-40B4-BE49-F238E27FC236}">
                <a16:creationId xmlns:a16="http://schemas.microsoft.com/office/drawing/2014/main" id="{28BBE4DA-3392-4DA4-B7AC-FD0E4379B54C}"/>
              </a:ext>
            </a:extLst>
          </p:cNvPr>
          <p:cNvSpPr txBox="1"/>
          <p:nvPr/>
        </p:nvSpPr>
        <p:spPr>
          <a:xfrm>
            <a:off x="1368804" y="683112"/>
            <a:ext cx="8900719" cy="5632311"/>
          </a:xfrm>
          <a:prstGeom prst="rect">
            <a:avLst/>
          </a:prstGeom>
          <a:noFill/>
        </p:spPr>
        <p:txBody>
          <a:bodyPr wrap="square" rtlCol="0">
            <a:spAutoFit/>
          </a:bodyPr>
          <a:lstStyle/>
          <a:p>
            <a:pPr algn="ctr"/>
            <a:r>
              <a:rPr lang="nl-NL" sz="4000" b="1" dirty="0"/>
              <a:t>Vanaf het begin is actieonderzoek / of handelingsonderzoek altijd fundamenteel </a:t>
            </a:r>
            <a:r>
              <a:rPr lang="nl-NL" sz="4000" b="1" dirty="0">
                <a:highlight>
                  <a:srgbClr val="FFFF00"/>
                </a:highlight>
              </a:rPr>
              <a:t>“kritisch” democratisch </a:t>
            </a:r>
            <a:r>
              <a:rPr lang="nl-NL" sz="4000" b="1" dirty="0"/>
              <a:t>geweest </a:t>
            </a:r>
          </a:p>
          <a:p>
            <a:pPr algn="ctr"/>
            <a:r>
              <a:rPr lang="nl-NL" sz="4000" b="1" dirty="0"/>
              <a:t>( =meebeslissen, vrijheid, autonomie, gelijkheid en gelijke kansen, solidariteit rechtvaardigheid, wederkerig respect op alle maatschappelijke niveaus )</a:t>
            </a:r>
          </a:p>
          <a:p>
            <a:pPr algn="ctr"/>
            <a:r>
              <a:rPr lang="nl-NL" sz="4000" b="1" dirty="0"/>
              <a:t>Deze </a:t>
            </a:r>
            <a:r>
              <a:rPr lang="nl-NL" sz="4000" b="1" dirty="0">
                <a:highlight>
                  <a:srgbClr val="FFFF00"/>
                </a:highlight>
              </a:rPr>
              <a:t>democratische ethiek </a:t>
            </a:r>
            <a:r>
              <a:rPr lang="nl-NL" sz="4000" b="1" dirty="0"/>
              <a:t>staat voorop.</a:t>
            </a:r>
          </a:p>
        </p:txBody>
      </p:sp>
    </p:spTree>
    <p:extLst>
      <p:ext uri="{BB962C8B-B14F-4D97-AF65-F5344CB8AC3E}">
        <p14:creationId xmlns:p14="http://schemas.microsoft.com/office/powerpoint/2010/main" val="333758827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voettekst 1">
            <a:extLst>
              <a:ext uri="{FF2B5EF4-FFF2-40B4-BE49-F238E27FC236}">
                <a16:creationId xmlns:a16="http://schemas.microsoft.com/office/drawing/2014/main" id="{BCE0173B-A067-40C9-AA41-A22CFDAEAC75}"/>
              </a:ext>
            </a:extLst>
          </p:cNvPr>
          <p:cNvSpPr>
            <a:spLocks noGrp="1"/>
          </p:cNvSpPr>
          <p:nvPr>
            <p:ph type="ftr" sz="quarter" idx="11"/>
          </p:nvPr>
        </p:nvSpPr>
        <p:spPr/>
        <p:txBody>
          <a:bodyPr/>
          <a:lstStyle/>
          <a:p>
            <a:r>
              <a:rPr lang="nl-NL"/>
              <a:t>Ben Boog presentatie  12 april 2018</a:t>
            </a:r>
          </a:p>
        </p:txBody>
      </p:sp>
      <p:sp>
        <p:nvSpPr>
          <p:cNvPr id="3" name="Tekstvak 2">
            <a:extLst>
              <a:ext uri="{FF2B5EF4-FFF2-40B4-BE49-F238E27FC236}">
                <a16:creationId xmlns:a16="http://schemas.microsoft.com/office/drawing/2014/main" id="{41DF39DF-94D3-4D57-A68C-ADD8B4BC58EF}"/>
              </a:ext>
            </a:extLst>
          </p:cNvPr>
          <p:cNvSpPr txBox="1"/>
          <p:nvPr/>
        </p:nvSpPr>
        <p:spPr>
          <a:xfrm>
            <a:off x="886437" y="1258349"/>
            <a:ext cx="10419126" cy="4154984"/>
          </a:xfrm>
          <a:prstGeom prst="rect">
            <a:avLst/>
          </a:prstGeom>
          <a:noFill/>
        </p:spPr>
        <p:txBody>
          <a:bodyPr wrap="square" rtlCol="0">
            <a:spAutoFit/>
          </a:bodyPr>
          <a:lstStyle/>
          <a:p>
            <a:pPr algn="ctr"/>
            <a:r>
              <a:rPr lang="nl-NL" sz="4400" b="1" dirty="0"/>
              <a:t>(kritische, alledaagse) Democratie als ethisch-praktisch fundament van het alledaagse leven.</a:t>
            </a:r>
          </a:p>
          <a:p>
            <a:pPr algn="ctr"/>
            <a:r>
              <a:rPr lang="nl-NL" sz="4400" b="1" dirty="0"/>
              <a:t>En spiegel voor de institutionele democratie (parlementaire democratie, bedrijven, instellingen, verenigingen, kerken,  </a:t>
            </a:r>
            <a:r>
              <a:rPr lang="nl-NL" sz="4400" b="1" dirty="0" err="1"/>
              <a:t>etc</a:t>
            </a:r>
            <a:r>
              <a:rPr lang="nl-NL" sz="4400" b="1" dirty="0"/>
              <a:t>….. )</a:t>
            </a:r>
          </a:p>
        </p:txBody>
      </p:sp>
      <p:sp>
        <p:nvSpPr>
          <p:cNvPr id="4" name="Tekstvak 3">
            <a:extLst>
              <a:ext uri="{FF2B5EF4-FFF2-40B4-BE49-F238E27FC236}">
                <a16:creationId xmlns:a16="http://schemas.microsoft.com/office/drawing/2014/main" id="{36E0C4D4-B7B4-4AF5-ACD4-424C1AAF29B1}"/>
              </a:ext>
            </a:extLst>
          </p:cNvPr>
          <p:cNvSpPr txBox="1"/>
          <p:nvPr/>
        </p:nvSpPr>
        <p:spPr>
          <a:xfrm>
            <a:off x="2835479" y="444617"/>
            <a:ext cx="5083728" cy="707886"/>
          </a:xfrm>
          <a:prstGeom prst="rect">
            <a:avLst/>
          </a:prstGeom>
          <a:noFill/>
        </p:spPr>
        <p:txBody>
          <a:bodyPr wrap="square" rtlCol="0">
            <a:spAutoFit/>
          </a:bodyPr>
          <a:lstStyle/>
          <a:p>
            <a:r>
              <a:rPr lang="nl-NL" sz="4000" b="1" dirty="0">
                <a:highlight>
                  <a:srgbClr val="FFFF00"/>
                </a:highlight>
              </a:rPr>
              <a:t>Deze ethiek is:</a:t>
            </a:r>
          </a:p>
        </p:txBody>
      </p:sp>
    </p:spTree>
    <p:extLst>
      <p:ext uri="{BB962C8B-B14F-4D97-AF65-F5344CB8AC3E}">
        <p14:creationId xmlns:p14="http://schemas.microsoft.com/office/powerpoint/2010/main" val="387723752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voettekst 1">
            <a:extLst>
              <a:ext uri="{FF2B5EF4-FFF2-40B4-BE49-F238E27FC236}">
                <a16:creationId xmlns:a16="http://schemas.microsoft.com/office/drawing/2014/main" id="{5AC81C0D-66AA-401F-83E8-8443750E7270}"/>
              </a:ext>
            </a:extLst>
          </p:cNvPr>
          <p:cNvSpPr>
            <a:spLocks noGrp="1"/>
          </p:cNvSpPr>
          <p:nvPr>
            <p:ph type="ftr" sz="quarter" idx="11"/>
          </p:nvPr>
        </p:nvSpPr>
        <p:spPr/>
        <p:txBody>
          <a:bodyPr/>
          <a:lstStyle/>
          <a:p>
            <a:r>
              <a:rPr lang="nl-NL"/>
              <a:t>Ben Boog presentatie  12 april 2018</a:t>
            </a:r>
          </a:p>
        </p:txBody>
      </p:sp>
      <p:sp>
        <p:nvSpPr>
          <p:cNvPr id="3" name="Tekstvak 2">
            <a:extLst>
              <a:ext uri="{FF2B5EF4-FFF2-40B4-BE49-F238E27FC236}">
                <a16:creationId xmlns:a16="http://schemas.microsoft.com/office/drawing/2014/main" id="{10919051-1102-415F-8BCF-26B0F74300EB}"/>
              </a:ext>
            </a:extLst>
          </p:cNvPr>
          <p:cNvSpPr txBox="1"/>
          <p:nvPr/>
        </p:nvSpPr>
        <p:spPr>
          <a:xfrm>
            <a:off x="1552575" y="2052429"/>
            <a:ext cx="8753475" cy="2800767"/>
          </a:xfrm>
          <a:prstGeom prst="rect">
            <a:avLst/>
          </a:prstGeom>
          <a:noFill/>
        </p:spPr>
        <p:txBody>
          <a:bodyPr wrap="square" rtlCol="0">
            <a:spAutoFit/>
          </a:bodyPr>
          <a:lstStyle/>
          <a:p>
            <a:pPr algn="ctr"/>
            <a:r>
              <a:rPr lang="nl-NL" sz="4400" b="1" dirty="0"/>
              <a:t>Handelingsonderzoekers maken deel uit van een maatschappijkritische democratische beweging.</a:t>
            </a:r>
          </a:p>
          <a:p>
            <a:pPr algn="ctr"/>
            <a:r>
              <a:rPr lang="nl-NL" sz="4400" b="1" dirty="0"/>
              <a:t>Dat is altijd zo geweest. </a:t>
            </a:r>
          </a:p>
        </p:txBody>
      </p:sp>
    </p:spTree>
    <p:extLst>
      <p:ext uri="{BB962C8B-B14F-4D97-AF65-F5344CB8AC3E}">
        <p14:creationId xmlns:p14="http://schemas.microsoft.com/office/powerpoint/2010/main" val="198500903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voettekst 1">
            <a:extLst>
              <a:ext uri="{FF2B5EF4-FFF2-40B4-BE49-F238E27FC236}">
                <a16:creationId xmlns:a16="http://schemas.microsoft.com/office/drawing/2014/main" id="{28C7EEDE-DF24-4B9A-A540-8311BD3C406B}"/>
              </a:ext>
            </a:extLst>
          </p:cNvPr>
          <p:cNvSpPr>
            <a:spLocks noGrp="1"/>
          </p:cNvSpPr>
          <p:nvPr>
            <p:ph type="ftr" sz="quarter" idx="11"/>
          </p:nvPr>
        </p:nvSpPr>
        <p:spPr/>
        <p:txBody>
          <a:bodyPr/>
          <a:lstStyle/>
          <a:p>
            <a:r>
              <a:rPr lang="nl-NL"/>
              <a:t>Ben Boog presentatie  12 april 2018</a:t>
            </a:r>
          </a:p>
        </p:txBody>
      </p:sp>
      <p:sp>
        <p:nvSpPr>
          <p:cNvPr id="3" name="Gelijkbenige driehoek 2">
            <a:extLst>
              <a:ext uri="{FF2B5EF4-FFF2-40B4-BE49-F238E27FC236}">
                <a16:creationId xmlns:a16="http://schemas.microsoft.com/office/drawing/2014/main" id="{2A237985-A0B6-412F-8666-95D97B46601C}"/>
              </a:ext>
            </a:extLst>
          </p:cNvPr>
          <p:cNvSpPr/>
          <p:nvPr/>
        </p:nvSpPr>
        <p:spPr>
          <a:xfrm>
            <a:off x="3905250" y="1381125"/>
            <a:ext cx="4248150" cy="3211423"/>
          </a:xfrm>
          <a:prstGeom prst="triangle">
            <a:avLst/>
          </a:prstGeom>
          <a:noFill/>
          <a:ln w="1079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4" name="Tekstvak 3">
            <a:extLst>
              <a:ext uri="{FF2B5EF4-FFF2-40B4-BE49-F238E27FC236}">
                <a16:creationId xmlns:a16="http://schemas.microsoft.com/office/drawing/2014/main" id="{23E6FF7C-9973-480C-A220-F665D671C6F6}"/>
              </a:ext>
            </a:extLst>
          </p:cNvPr>
          <p:cNvSpPr txBox="1"/>
          <p:nvPr/>
        </p:nvSpPr>
        <p:spPr>
          <a:xfrm>
            <a:off x="2577208" y="722736"/>
            <a:ext cx="6904234" cy="646331"/>
          </a:xfrm>
          <a:prstGeom prst="rect">
            <a:avLst/>
          </a:prstGeom>
          <a:noFill/>
        </p:spPr>
        <p:txBody>
          <a:bodyPr wrap="square" rtlCol="0">
            <a:spAutoFit/>
          </a:bodyPr>
          <a:lstStyle/>
          <a:p>
            <a:pPr algn="ctr"/>
            <a:r>
              <a:rPr lang="nl-NL" sz="3600" b="1" dirty="0"/>
              <a:t>kritische democratie</a:t>
            </a:r>
          </a:p>
        </p:txBody>
      </p:sp>
      <p:sp>
        <p:nvSpPr>
          <p:cNvPr id="5" name="Tekstvak 4">
            <a:extLst>
              <a:ext uri="{FF2B5EF4-FFF2-40B4-BE49-F238E27FC236}">
                <a16:creationId xmlns:a16="http://schemas.microsoft.com/office/drawing/2014/main" id="{3806B893-5615-4E2C-BCB6-81AEF65AD19B}"/>
              </a:ext>
            </a:extLst>
          </p:cNvPr>
          <p:cNvSpPr txBox="1"/>
          <p:nvPr/>
        </p:nvSpPr>
        <p:spPr>
          <a:xfrm>
            <a:off x="1417835" y="4604606"/>
            <a:ext cx="3411020" cy="584775"/>
          </a:xfrm>
          <a:prstGeom prst="rect">
            <a:avLst/>
          </a:prstGeom>
          <a:noFill/>
        </p:spPr>
        <p:txBody>
          <a:bodyPr wrap="square" rtlCol="0">
            <a:spAutoFit/>
          </a:bodyPr>
          <a:lstStyle/>
          <a:p>
            <a:pPr algn="ctr"/>
            <a:r>
              <a:rPr lang="nl-NL" sz="3200" b="1" dirty="0"/>
              <a:t>emancipatie</a:t>
            </a:r>
          </a:p>
        </p:txBody>
      </p:sp>
      <p:sp>
        <p:nvSpPr>
          <p:cNvPr id="6" name="Tekstvak 5">
            <a:extLst>
              <a:ext uri="{FF2B5EF4-FFF2-40B4-BE49-F238E27FC236}">
                <a16:creationId xmlns:a16="http://schemas.microsoft.com/office/drawing/2014/main" id="{C1AE106F-6F1D-4239-A2C0-6893A18F95D0}"/>
              </a:ext>
            </a:extLst>
          </p:cNvPr>
          <p:cNvSpPr txBox="1"/>
          <p:nvPr/>
        </p:nvSpPr>
        <p:spPr>
          <a:xfrm>
            <a:off x="7363147" y="4561814"/>
            <a:ext cx="3020602" cy="584775"/>
          </a:xfrm>
          <a:prstGeom prst="rect">
            <a:avLst/>
          </a:prstGeom>
          <a:noFill/>
        </p:spPr>
        <p:txBody>
          <a:bodyPr wrap="square" rtlCol="0">
            <a:spAutoFit/>
          </a:bodyPr>
          <a:lstStyle/>
          <a:p>
            <a:pPr algn="ctr"/>
            <a:r>
              <a:rPr lang="nl-NL" sz="3200" b="1" dirty="0"/>
              <a:t>empowerment</a:t>
            </a:r>
          </a:p>
        </p:txBody>
      </p:sp>
    </p:spTree>
    <p:extLst>
      <p:ext uri="{BB962C8B-B14F-4D97-AF65-F5344CB8AC3E}">
        <p14:creationId xmlns:p14="http://schemas.microsoft.com/office/powerpoint/2010/main" val="2335446525"/>
      </p:ext>
    </p:extLst>
  </p:cSld>
  <p:clrMapOvr>
    <a:masterClrMapping/>
  </p:clrMapOvr>
</p:sld>
</file>

<file path=ppt/theme/theme1.xml><?xml version="1.0" encoding="utf-8"?>
<a:theme xmlns:a="http://schemas.openxmlformats.org/drawingml/2006/main" name="Kantoorthema">
  <a:themeElements>
    <a:clrScheme name="Kantoor">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antoor">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Kantoorthema">
  <a:themeElements>
    <a:clrScheme name="Kantoor">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antoor">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Kantoorthema">
  <a:themeElements>
    <a:clrScheme name="Kantoor">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antoor">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976</TotalTime>
  <Words>1548</Words>
  <Application>Microsoft Office PowerPoint</Application>
  <PresentationFormat>Breedbeeld</PresentationFormat>
  <Paragraphs>164</Paragraphs>
  <Slides>26</Slides>
  <Notes>0</Notes>
  <HiddenSlides>0</HiddenSlides>
  <MMClips>0</MMClips>
  <ScaleCrop>false</ScaleCrop>
  <HeadingPairs>
    <vt:vector size="6" baseType="variant">
      <vt:variant>
        <vt:lpstr>Gebruikte lettertypen</vt:lpstr>
      </vt:variant>
      <vt:variant>
        <vt:i4>4</vt:i4>
      </vt:variant>
      <vt:variant>
        <vt:lpstr>Thema</vt:lpstr>
      </vt:variant>
      <vt:variant>
        <vt:i4>1</vt:i4>
      </vt:variant>
      <vt:variant>
        <vt:lpstr>Diatitels</vt:lpstr>
      </vt:variant>
      <vt:variant>
        <vt:i4>26</vt:i4>
      </vt:variant>
    </vt:vector>
  </HeadingPairs>
  <TitlesOfParts>
    <vt:vector size="31" baseType="lpstr">
      <vt:lpstr>Arial</vt:lpstr>
      <vt:lpstr>Calibri</vt:lpstr>
      <vt:lpstr>Calibri Light</vt:lpstr>
      <vt:lpstr>Times New Roman</vt:lpstr>
      <vt:lpstr>Kantoorthema</vt:lpstr>
      <vt:lpstr>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Presentatie Handelingsonderzoek  Avans Hogeschool</dc:title>
  <dc:creator>Ben Boog</dc:creator>
  <cp:lastModifiedBy>Ben Boog</cp:lastModifiedBy>
  <cp:revision>159</cp:revision>
  <cp:lastPrinted>2018-04-11T13:13:37Z</cp:lastPrinted>
  <dcterms:created xsi:type="dcterms:W3CDTF">2015-12-28T12:29:17Z</dcterms:created>
  <dcterms:modified xsi:type="dcterms:W3CDTF">2018-04-13T10:08:11Z</dcterms:modified>
</cp:coreProperties>
</file>