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70" r:id="rId15"/>
    <p:sldId id="271" r:id="rId16"/>
    <p:sldId id="272" r:id="rId17"/>
    <p:sldId id="267" r:id="rId18"/>
    <p:sldId id="273" r:id="rId19"/>
    <p:sldId id="278" r:id="rId20"/>
    <p:sldId id="275" r:id="rId21"/>
    <p:sldId id="276" r:id="rId22"/>
    <p:sldId id="279" r:id="rId23"/>
    <p:sldId id="277" r:id="rId24"/>
    <p:sldId id="280" r:id="rId25"/>
    <p:sldId id="281" r:id="rId26"/>
    <p:sldId id="282" r:id="rId27"/>
    <p:sldId id="283" r:id="rId28"/>
    <p:sldId id="284" r:id="rId29"/>
    <p:sldId id="28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9" autoAdjust="0"/>
    <p:restoredTop sz="94660"/>
  </p:normalViewPr>
  <p:slideViewPr>
    <p:cSldViewPr snapToGrid="0" snapToObjects="1">
      <p:cViewPr>
        <p:scale>
          <a:sx n="95" d="100"/>
          <a:sy n="95" d="100"/>
        </p:scale>
        <p:origin x="-852"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B40704-3EFE-0B40-89BE-E5F5C6698191}" type="datetimeFigureOut">
              <a:rPr lang="nl-NL" smtClean="0"/>
              <a:t>19-10-2013</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CAC6D8-5CC1-D947-985A-9411D93AC873}" type="slidenum">
              <a:rPr lang="nl-NL" smtClean="0"/>
              <a:t>‹nr.›</a:t>
            </a:fld>
            <a:endParaRPr lang="nl-NL"/>
          </a:p>
        </p:txBody>
      </p:sp>
    </p:spTree>
    <p:extLst>
      <p:ext uri="{BB962C8B-B14F-4D97-AF65-F5344CB8AC3E}">
        <p14:creationId xmlns:p14="http://schemas.microsoft.com/office/powerpoint/2010/main" val="37872188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4C007-9A1B-3044-9C20-D74D418C6C70}" type="datetimeFigureOut">
              <a:rPr lang="nl-NL" smtClean="0"/>
              <a:t>19-10-2013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5B9367-701C-B944-B271-36DC9BDA6F9E}" type="slidenum">
              <a:rPr lang="nl-NL" smtClean="0"/>
              <a:t>‹nr.›</a:t>
            </a:fld>
            <a:endParaRPr lang="nl-NL"/>
          </a:p>
        </p:txBody>
      </p:sp>
    </p:spTree>
    <p:extLst>
      <p:ext uri="{BB962C8B-B14F-4D97-AF65-F5344CB8AC3E}">
        <p14:creationId xmlns:p14="http://schemas.microsoft.com/office/powerpoint/2010/main" val="62725860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45B9367-701C-B944-B271-36DC9BDA6F9E}" type="slidenum">
              <a:rPr lang="nl-NL" smtClean="0"/>
              <a:t>22</a:t>
            </a:fld>
            <a:endParaRPr lang="nl-NL"/>
          </a:p>
        </p:txBody>
      </p:sp>
    </p:spTree>
    <p:extLst>
      <p:ext uri="{BB962C8B-B14F-4D97-AF65-F5344CB8AC3E}">
        <p14:creationId xmlns:p14="http://schemas.microsoft.com/office/powerpoint/2010/main" val="3524405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45B9367-701C-B944-B271-36DC9BDA6F9E}" type="slidenum">
              <a:rPr lang="nl-NL" smtClean="0"/>
              <a:t>29</a:t>
            </a:fld>
            <a:endParaRPr lang="nl-NL"/>
          </a:p>
        </p:txBody>
      </p:sp>
    </p:spTree>
    <p:extLst>
      <p:ext uri="{BB962C8B-B14F-4D97-AF65-F5344CB8AC3E}">
        <p14:creationId xmlns:p14="http://schemas.microsoft.com/office/powerpoint/2010/main" val="1152248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nl-NL" smtClean="0"/>
              <a:t>Titelstijl van model bewerken</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dirty="0"/>
          </a:p>
        </p:txBody>
      </p:sp>
      <p:sp>
        <p:nvSpPr>
          <p:cNvPr id="4" name="Date Placeholder 3"/>
          <p:cNvSpPr>
            <a:spLocks noGrp="1"/>
          </p:cNvSpPr>
          <p:nvPr>
            <p:ph type="dt" sz="half" idx="10"/>
          </p:nvPr>
        </p:nvSpPr>
        <p:spPr/>
        <p:txBody>
          <a:bodyPr/>
          <a:lstStyle/>
          <a:p>
            <a:fld id="{F464BFA5-0C3A-354F-9541-D5E2BB1AAC8C}"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nl-NL" smtClean="0"/>
              <a:t>Titelstijl van model bewerken</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nl-NL" smtClean="0"/>
              <a:t>Klik om de tekststijl van het model te bewerken</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CA872E68-9A93-7C4B-AEF7-D3F2B61C2007}" type="datetime1">
              <a:rPr lang="en-US" smtClean="0"/>
              <a:t>10/19/2013</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boven bijschrift">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nl-NL" smtClean="0"/>
              <a:t>Titelstijl van model bewerken</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74740D9-5D5C-B342-B809-00277A381460}" type="datetime1">
              <a:rPr lang="en-US" smtClean="0"/>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fsluit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37D34429-1785-0E4C-BE05-B6A74608EC6E}" type="datetime1">
              <a:rPr lang="en-US" smtClean="0"/>
              <a:t>10/19/2013</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74C7E049-B585-4EE6-96C0-EEB30EAA14FD}" type="slidenum">
              <a:rPr lang="en-US" smtClean="0"/>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nl-NL" smtClean="0"/>
              <a:t>Titelstijl van model bewerken</a:t>
            </a:r>
            <a:endParaRPr/>
          </a:p>
        </p:txBody>
      </p:sp>
      <p:sp>
        <p:nvSpPr>
          <p:cNvPr id="3" name="Vertical Text Placeholder 2"/>
          <p:cNvSpPr>
            <a:spLocks noGrp="1"/>
          </p:cNvSpPr>
          <p:nvPr>
            <p:ph type="body" orient="vert" idx="1"/>
          </p:nvPr>
        </p:nvSpPr>
        <p:spPr/>
        <p:txBody>
          <a:bodyPr vert="eaVert"/>
          <a:lstStyle>
            <a:lvl5pPr>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Date Placeholder 3"/>
          <p:cNvSpPr>
            <a:spLocks noGrp="1"/>
          </p:cNvSpPr>
          <p:nvPr>
            <p:ph type="dt" sz="half" idx="10"/>
          </p:nvPr>
        </p:nvSpPr>
        <p:spPr/>
        <p:txBody>
          <a:bodyPr/>
          <a:lstStyle/>
          <a:p>
            <a:fld id="{B78243E9-072E-3D47-B3A1-4C668B14D1CC}"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nl-NL" smtClean="0"/>
              <a:t>Titelstijl van model bewerken</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F7443BDD-5AA4-8F42-A20C-B2CC85142CBF}"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nl-NL" smtClean="0"/>
              <a:t>Titelstijl van model bewerken</a:t>
            </a:r>
            <a:endParaRPr/>
          </a:p>
        </p:txBody>
      </p:sp>
      <p:sp>
        <p:nvSpPr>
          <p:cNvPr id="3" name="Content Placeholder 2"/>
          <p:cNvSpPr>
            <a:spLocks noGrp="1"/>
          </p:cNvSpPr>
          <p:nvPr>
            <p:ph idx="1"/>
          </p:nvPr>
        </p:nvSpPr>
        <p:spPr/>
        <p:txBody>
          <a:bodyPr/>
          <a:lstStyle>
            <a:lvl5pPr>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Date Placeholder 3"/>
          <p:cNvSpPr>
            <a:spLocks noGrp="1"/>
          </p:cNvSpPr>
          <p:nvPr>
            <p:ph type="dt" sz="half" idx="10"/>
          </p:nvPr>
        </p:nvSpPr>
        <p:spPr/>
        <p:txBody>
          <a:bodyPr/>
          <a:lstStyle/>
          <a:p>
            <a:fld id="{B6B90D6A-71C3-2F40-A985-287FEED5D96F}"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dia met afbeelding">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nl-NL" smtClean="0"/>
              <a:t>Titelstijl van model bewerken</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dirty="0"/>
          </a:p>
        </p:txBody>
      </p:sp>
      <p:sp>
        <p:nvSpPr>
          <p:cNvPr id="4" name="Date Placeholder 3"/>
          <p:cNvSpPr>
            <a:spLocks noGrp="1"/>
          </p:cNvSpPr>
          <p:nvPr>
            <p:ph type="dt" sz="half" idx="10"/>
          </p:nvPr>
        </p:nvSpPr>
        <p:spPr/>
        <p:txBody>
          <a:bodyPr/>
          <a:lstStyle/>
          <a:p>
            <a:fld id="{43571AE1-740B-B942-8A7C-A696F574FA2F}"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nl-NL" smtClean="0"/>
              <a:t>Sleep de afbeelding naar de tijdelijke aanduiding of klik op het pictogram als u een afbeelding wilt toevoegen</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nl-NL" smtClean="0"/>
              <a:t>Titelstijl van model bewerken</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8311CF9-A83B-544C-8351-5A17B43C9235}" type="datetime1">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nl-NL" smtClean="0"/>
              <a:t>Titelstijl van model bewerken</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5" name="Date Placeholder 4"/>
          <p:cNvSpPr>
            <a:spLocks noGrp="1"/>
          </p:cNvSpPr>
          <p:nvPr>
            <p:ph type="dt" sz="half" idx="10"/>
          </p:nvPr>
        </p:nvSpPr>
        <p:spPr/>
        <p:txBody>
          <a:bodyPr/>
          <a:lstStyle/>
          <a:p>
            <a:fld id="{7F9C6FDE-9413-DD45-B698-548E9E33F055}" type="datetime1">
              <a:rPr lang="en-US" smtClean="0"/>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nl-NL" smtClean="0"/>
              <a:t>Titelstijl van model bewerken</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7" name="Date Placeholder 6"/>
          <p:cNvSpPr>
            <a:spLocks noGrp="1"/>
          </p:cNvSpPr>
          <p:nvPr>
            <p:ph type="dt" sz="half" idx="10"/>
          </p:nvPr>
        </p:nvSpPr>
        <p:spPr/>
        <p:txBody>
          <a:bodyPr/>
          <a:lstStyle/>
          <a:p>
            <a:fld id="{6FA02AB1-8E5F-D94B-8D6D-8319F7D9B8F1}" type="datetime1">
              <a:rPr lang="en-US" smtClean="0"/>
              <a:t>10/19/2013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nl-NL" smtClean="0"/>
              <a:t>Titelstijl van model bewerken</a:t>
            </a:r>
            <a:endParaRPr/>
          </a:p>
        </p:txBody>
      </p:sp>
      <p:sp>
        <p:nvSpPr>
          <p:cNvPr id="3" name="Date Placeholder 2"/>
          <p:cNvSpPr>
            <a:spLocks noGrp="1"/>
          </p:cNvSpPr>
          <p:nvPr>
            <p:ph type="dt" sz="half" idx="10"/>
          </p:nvPr>
        </p:nvSpPr>
        <p:spPr/>
        <p:txBody>
          <a:bodyPr/>
          <a:lstStyle/>
          <a:p>
            <a:fld id="{61FAA711-ACE9-5349-9F99-ABDD8FF4D9CF}" type="datetime1">
              <a:rPr lang="en-US" smtClean="0"/>
              <a:t>10/19/2013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7E049-B585-4EE6-96C0-EEB30EAA14FD}" type="slidenum">
              <a:rPr lang="en-US" smtClean="0"/>
              <a:t>‹nr.›</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99497E34-E836-0542-87D0-C8E3F4543501}" type="datetime1">
              <a:rPr lang="en-US" smtClean="0"/>
              <a:t>10/19/2013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7E049-B585-4EE6-96C0-EEB30EAA14FD}"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nl-NL" smtClean="0"/>
              <a:t>Titelstijl van model bewerken</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0AD4853-E1E9-BF48-A43E-AA097A958C72}" type="datetime1">
              <a:rPr lang="en-US" smtClean="0"/>
              <a:t>10/19/2013</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‹nr.›</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nl-NL" smtClean="0"/>
              <a:t>Titelstijl van model bewerken</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EB36D6B2-3D33-A847-834C-2F30C6A1761D}" type="datetime1">
              <a:rPr lang="en-US" smtClean="0"/>
              <a:t>10/19/2013</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74C7E049-B585-4EE6-96C0-EEB30EAA14FD}"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0733" y="1857442"/>
            <a:ext cx="7583488" cy="1470025"/>
          </a:xfrm>
        </p:spPr>
        <p:txBody>
          <a:bodyPr/>
          <a:lstStyle/>
          <a:p>
            <a:r>
              <a:rPr lang="nl-NL" b="1" dirty="0" smtClean="0"/>
              <a:t>Over </a:t>
            </a:r>
            <a:r>
              <a:rPr lang="nl-NL" b="1" i="1" dirty="0" smtClean="0"/>
              <a:t>Post </a:t>
            </a:r>
            <a:r>
              <a:rPr lang="nl-NL" b="1" i="1" dirty="0" err="1" smtClean="0"/>
              <a:t>Mortem</a:t>
            </a:r>
            <a:endParaRPr lang="nl-NL" b="1" i="1" dirty="0"/>
          </a:p>
        </p:txBody>
      </p:sp>
      <p:sp>
        <p:nvSpPr>
          <p:cNvPr id="3" name="Subtitel 2"/>
          <p:cNvSpPr>
            <a:spLocks noGrp="1"/>
          </p:cNvSpPr>
          <p:nvPr>
            <p:ph type="subTitle" idx="1"/>
          </p:nvPr>
        </p:nvSpPr>
        <p:spPr/>
        <p:txBody>
          <a:bodyPr/>
          <a:lstStyle/>
          <a:p>
            <a:endParaRPr lang="nl-NL" dirty="0" smtClean="0"/>
          </a:p>
          <a:p>
            <a:endParaRPr lang="nl-NL" dirty="0"/>
          </a:p>
          <a:p>
            <a:r>
              <a:rPr lang="nl-NL" dirty="0" smtClean="0"/>
              <a:t>Frank Berndsen</a:t>
            </a:r>
          </a:p>
          <a:p>
            <a:r>
              <a:rPr lang="nl-NL" dirty="0" smtClean="0"/>
              <a:t>Oktober 2013</a:t>
            </a:r>
            <a:endParaRPr lang="nl-NL" dirty="0"/>
          </a:p>
        </p:txBody>
      </p:sp>
    </p:spTree>
    <p:extLst>
      <p:ext uri="{BB962C8B-B14F-4D97-AF65-F5344CB8AC3E}">
        <p14:creationId xmlns:p14="http://schemas.microsoft.com/office/powerpoint/2010/main" val="3221093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HERLEZEN VAN DE ROMAN</a:t>
            </a:r>
            <a:endParaRPr lang="nl-NL" b="1" dirty="0"/>
          </a:p>
        </p:txBody>
      </p:sp>
      <p:sp>
        <p:nvSpPr>
          <p:cNvPr id="3" name="Tijdelijke aanduiding voor inhoud 2"/>
          <p:cNvSpPr>
            <a:spLocks noGrp="1"/>
          </p:cNvSpPr>
          <p:nvPr>
            <p:ph idx="1"/>
          </p:nvPr>
        </p:nvSpPr>
        <p:spPr/>
        <p:txBody>
          <a:bodyPr/>
          <a:lstStyle/>
          <a:p>
            <a:pPr marL="0" indent="0">
              <a:buNone/>
            </a:pPr>
            <a:endParaRPr lang="nl-NL" dirty="0" smtClean="0"/>
          </a:p>
          <a:p>
            <a:r>
              <a:rPr lang="nl-NL" dirty="0" smtClean="0"/>
              <a:t>Bij herlezen kom je m.i. niet meer te weten </a:t>
            </a:r>
            <a:r>
              <a:rPr lang="nl-NL" smtClean="0"/>
              <a:t>over wat Renée </a:t>
            </a:r>
            <a:r>
              <a:rPr lang="nl-NL" dirty="0" smtClean="0"/>
              <a:t>doormaakt en wat de effecten daarvan op haar ouders Emiel en </a:t>
            </a:r>
            <a:r>
              <a:rPr lang="nl-NL" dirty="0" err="1" smtClean="0"/>
              <a:t>Tereza</a:t>
            </a:r>
            <a:r>
              <a:rPr lang="nl-NL" dirty="0" smtClean="0"/>
              <a:t> zijn. Het emotionele effect ervan op de lezer zal ook niet toenemen, terwijl de suspense verdwenen is.</a:t>
            </a:r>
          </a:p>
          <a:p>
            <a:r>
              <a:rPr lang="nl-NL" dirty="0" smtClean="0"/>
              <a:t>Bij herlezen kom je m.i. niet (veel) meer te weten over de diverse thema’s in de roman. </a:t>
            </a:r>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10</a:t>
            </a:fld>
            <a:endParaRPr lang="en-US"/>
          </a:p>
        </p:txBody>
      </p:sp>
    </p:spTree>
    <p:extLst>
      <p:ext uri="{BB962C8B-B14F-4D97-AF65-F5344CB8AC3E}">
        <p14:creationId xmlns:p14="http://schemas.microsoft.com/office/powerpoint/2010/main" val="2723260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r>
              <a:rPr lang="nl-NL" dirty="0" smtClean="0"/>
              <a:t>Bij herlezen m.i. vooral aandacht voor de constructie van de roman. Dus aandacht voor het literaire werk op zich en voor het schrijven en lezen dat daarmee samenhangt.</a:t>
            </a:r>
          </a:p>
          <a:p>
            <a:r>
              <a:rPr lang="nl-NL" dirty="0" smtClean="0"/>
              <a:t>Dus: bij herlezen raakt m.i. </a:t>
            </a:r>
            <a:r>
              <a:rPr lang="nl-NL" i="1" dirty="0" smtClean="0"/>
              <a:t>Post </a:t>
            </a:r>
            <a:r>
              <a:rPr lang="nl-NL" i="1" dirty="0" err="1" smtClean="0"/>
              <a:t>Mortem</a:t>
            </a:r>
            <a:r>
              <a:rPr lang="nl-NL" i="1" dirty="0" smtClean="0"/>
              <a:t> </a:t>
            </a:r>
            <a:r>
              <a:rPr lang="nl-NL" dirty="0" smtClean="0"/>
              <a:t>als modern literair (auto)biografisch werk verregaand buiten beeld en wordt de roman vooral als ‘gewoon’ modern literair werk in ogenschouw genomen.</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11</a:t>
            </a:fld>
            <a:endParaRPr lang="en-US"/>
          </a:p>
        </p:txBody>
      </p:sp>
    </p:spTree>
    <p:extLst>
      <p:ext uri="{BB962C8B-B14F-4D97-AF65-F5344CB8AC3E}">
        <p14:creationId xmlns:p14="http://schemas.microsoft.com/office/powerpoint/2010/main" val="3736852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Deel i - Hoofdstuk 1 als 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8 pagina’s met op de voorgrond één scène: shampoo in respectievelijk uit de ogen. Een samenhangend geheel.</a:t>
            </a:r>
          </a:p>
          <a:p>
            <a:r>
              <a:rPr lang="nl-NL" dirty="0" smtClean="0"/>
              <a:t>Dit is </a:t>
            </a:r>
            <a:r>
              <a:rPr lang="nl-NL" dirty="0" err="1" smtClean="0"/>
              <a:t>gesemantiseerd</a:t>
            </a:r>
            <a:r>
              <a:rPr lang="nl-NL" dirty="0" smtClean="0"/>
              <a:t>, heeft extra betekenis: </a:t>
            </a:r>
            <a:r>
              <a:rPr lang="nl-NL" b="1" dirty="0" smtClean="0"/>
              <a:t>{14}</a:t>
            </a:r>
            <a:r>
              <a:rPr lang="nl-NL" dirty="0" smtClean="0"/>
              <a:t>. Zie dit ook bij ‘Wegens nogal moeilijke tijden in de </a:t>
            </a:r>
            <a:r>
              <a:rPr lang="nl-NL" dirty="0" err="1" smtClean="0"/>
              <a:t>fami-lie</a:t>
            </a:r>
            <a:r>
              <a:rPr lang="nl-NL" dirty="0" smtClean="0"/>
              <a:t>’.</a:t>
            </a:r>
          </a:p>
          <a:p>
            <a:r>
              <a:rPr lang="nl-NL" dirty="0" smtClean="0"/>
              <a:t>ES is 40 (11), net als PT in 2008 bij herseninfarct Renée. ES net als PT: 5 boeken, 10 jaar schrijven [Debuut: </a:t>
            </a:r>
            <a:r>
              <a:rPr lang="nl-NL" i="1" dirty="0" smtClean="0"/>
              <a:t>De code; Verhalen</a:t>
            </a:r>
            <a:r>
              <a:rPr lang="nl-NL" dirty="0" smtClean="0"/>
              <a:t>, 1998] (15). ES net als PT weinig erkenning (15).</a:t>
            </a:r>
          </a:p>
          <a:p>
            <a:r>
              <a:rPr lang="nl-NL" dirty="0" smtClean="0"/>
              <a:t>Zelfbeschrijving midden pag. 17.</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12</a:t>
            </a:fld>
            <a:endParaRPr lang="en-US"/>
          </a:p>
        </p:txBody>
      </p:sp>
    </p:spTree>
    <p:extLst>
      <p:ext uri="{BB962C8B-B14F-4D97-AF65-F5344CB8AC3E}">
        <p14:creationId xmlns:p14="http://schemas.microsoft.com/office/powerpoint/2010/main" val="2896914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r>
              <a:rPr lang="nl-NL" dirty="0" smtClean="0"/>
              <a:t>Poëtica: ‘Een schrijver, dat was toch iemand die de wereld naar zijn hand zette?’ (12)</a:t>
            </a:r>
          </a:p>
          <a:p>
            <a:r>
              <a:rPr lang="nl-NL" dirty="0" err="1" smtClean="0"/>
              <a:t>O.t.t</a:t>
            </a:r>
            <a:r>
              <a:rPr lang="nl-NL" dirty="0" smtClean="0"/>
              <a:t>. zich voorstellen: </a:t>
            </a:r>
            <a:r>
              <a:rPr lang="nl-NL" b="1" dirty="0" smtClean="0"/>
              <a:t>{15}</a:t>
            </a:r>
            <a:r>
              <a:rPr lang="nl-NL" dirty="0" smtClean="0"/>
              <a:t>.</a:t>
            </a:r>
          </a:p>
          <a:p>
            <a:r>
              <a:rPr lang="nl-NL" dirty="0" smtClean="0"/>
              <a:t>‘Zenuwaandoening’ (12) en ‘sluimerende </a:t>
            </a:r>
            <a:r>
              <a:rPr lang="nl-NL" dirty="0" err="1" smtClean="0"/>
              <a:t>oogaandoe-ning</a:t>
            </a:r>
            <a:r>
              <a:rPr lang="nl-NL" dirty="0" smtClean="0"/>
              <a:t>’ (13) als </a:t>
            </a:r>
            <a:r>
              <a:rPr lang="nl-NL" dirty="0" err="1" smtClean="0"/>
              <a:t>vooruitverwijzing</a:t>
            </a:r>
            <a:r>
              <a:rPr lang="nl-NL" dirty="0" smtClean="0"/>
              <a:t> naar tumor (270).</a:t>
            </a:r>
          </a:p>
          <a:p>
            <a:r>
              <a:rPr lang="nl-NL" dirty="0" smtClean="0"/>
              <a:t>‘Meneer de Uil’ (13) keert in verband met Emiel en Renée terug op p. 168.</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13</a:t>
            </a:fld>
            <a:endParaRPr lang="en-US"/>
          </a:p>
        </p:txBody>
      </p:sp>
    </p:spTree>
    <p:extLst>
      <p:ext uri="{BB962C8B-B14F-4D97-AF65-F5344CB8AC3E}">
        <p14:creationId xmlns:p14="http://schemas.microsoft.com/office/powerpoint/2010/main" val="2018456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marL="0" indent="0">
              <a:buNone/>
            </a:pPr>
            <a:r>
              <a:rPr lang="nl-NL" u="sng" dirty="0" smtClean="0"/>
              <a:t>ES </a:t>
            </a:r>
            <a:r>
              <a:rPr lang="nl-NL" i="1" u="sng" dirty="0" smtClean="0"/>
              <a:t>De moordenaar </a:t>
            </a:r>
            <a:r>
              <a:rPr lang="nl-NL" u="sng" dirty="0" smtClean="0"/>
              <a:t>versus </a:t>
            </a:r>
            <a:r>
              <a:rPr lang="nl-NL" u="sng" dirty="0" err="1" smtClean="0"/>
              <a:t>PT’s</a:t>
            </a:r>
            <a:r>
              <a:rPr lang="nl-NL" u="sng" dirty="0" smtClean="0"/>
              <a:t> werk</a:t>
            </a:r>
            <a:r>
              <a:rPr lang="nl-NL" dirty="0" smtClean="0"/>
              <a:t>:</a:t>
            </a:r>
          </a:p>
          <a:p>
            <a:r>
              <a:rPr lang="nl-NL" dirty="0" smtClean="0"/>
              <a:t>Inhoudelijk is de verhaallijn van </a:t>
            </a:r>
            <a:r>
              <a:rPr lang="nl-NL" i="1" dirty="0" smtClean="0"/>
              <a:t>De moordenaar </a:t>
            </a:r>
            <a:r>
              <a:rPr lang="nl-NL" dirty="0" smtClean="0"/>
              <a:t>dezelfde als van </a:t>
            </a:r>
            <a:r>
              <a:rPr lang="nl-NL" dirty="0" err="1" smtClean="0"/>
              <a:t>PT’s</a:t>
            </a:r>
            <a:r>
              <a:rPr lang="nl-NL" dirty="0" smtClean="0"/>
              <a:t> verhaal ‘De moordenaar’ in de bundel </a:t>
            </a:r>
            <a:r>
              <a:rPr lang="nl-NL" i="1" dirty="0" smtClean="0"/>
              <a:t>De bijeneters; Zeven variaties</a:t>
            </a:r>
            <a:r>
              <a:rPr lang="nl-NL" dirty="0" smtClean="0"/>
              <a:t>, 2006. </a:t>
            </a:r>
          </a:p>
          <a:p>
            <a:r>
              <a:rPr lang="nl-NL" dirty="0" smtClean="0"/>
              <a:t>De professor (107) leest de roman van ES op de wijze van het vroege werk van PT, terwijl ES het leest op de wijze van </a:t>
            </a:r>
            <a:r>
              <a:rPr lang="nl-NL" i="1" dirty="0" smtClean="0"/>
              <a:t>Post </a:t>
            </a:r>
            <a:r>
              <a:rPr lang="nl-NL" i="1" dirty="0" err="1" smtClean="0"/>
              <a:t>Mortem</a:t>
            </a:r>
            <a:r>
              <a:rPr lang="nl-NL" dirty="0" smtClean="0"/>
              <a:t> (107+109).</a:t>
            </a:r>
          </a:p>
          <a:p>
            <a:r>
              <a:rPr lang="nl-NL" dirty="0" smtClean="0"/>
              <a:t>Een grapje: </a:t>
            </a:r>
            <a:r>
              <a:rPr lang="nl-NL" b="1" dirty="0" smtClean="0"/>
              <a:t>{16}</a:t>
            </a:r>
            <a:r>
              <a:rPr lang="nl-NL" dirty="0" smtClean="0"/>
              <a:t>.</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14</a:t>
            </a:fld>
            <a:endParaRPr lang="en-US"/>
          </a:p>
        </p:txBody>
      </p:sp>
    </p:spTree>
    <p:extLst>
      <p:ext uri="{BB962C8B-B14F-4D97-AF65-F5344CB8AC3E}">
        <p14:creationId xmlns:p14="http://schemas.microsoft.com/office/powerpoint/2010/main" val="3084276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marL="0" indent="0">
              <a:buNone/>
            </a:pPr>
            <a:endParaRPr lang="nl-NL" dirty="0" smtClean="0"/>
          </a:p>
          <a:p>
            <a:pPr marL="0" indent="0">
              <a:buNone/>
            </a:pPr>
            <a:r>
              <a:rPr lang="nl-NL" dirty="0" smtClean="0"/>
              <a:t>Gebruik van namen:</a:t>
            </a:r>
          </a:p>
          <a:p>
            <a:r>
              <a:rPr lang="nl-NL" dirty="0" smtClean="0"/>
              <a:t>‘Emiel </a:t>
            </a:r>
            <a:r>
              <a:rPr lang="nl-NL" dirty="0" err="1" smtClean="0"/>
              <a:t>Steegman</a:t>
            </a:r>
            <a:r>
              <a:rPr lang="nl-NL" dirty="0" smtClean="0"/>
              <a:t>’ (11), ‘</a:t>
            </a:r>
            <a:r>
              <a:rPr lang="nl-NL" dirty="0" err="1" smtClean="0"/>
              <a:t>Steegman</a:t>
            </a:r>
            <a:r>
              <a:rPr lang="nl-NL" dirty="0" smtClean="0"/>
              <a:t>’ (17), ‘Renée’ (17), naamloze Estse schrijvers (14), naamloze directrice, ‘Otto Richter’ (12).</a:t>
            </a:r>
            <a:endParaRPr lang="nl-NL" dirty="0"/>
          </a:p>
          <a:p>
            <a:r>
              <a:rPr lang="nl-NL" dirty="0" smtClean="0"/>
              <a:t>In eerdere boeken: </a:t>
            </a:r>
            <a:r>
              <a:rPr lang="nl-NL" b="1" dirty="0" smtClean="0"/>
              <a:t>{17}</a:t>
            </a:r>
            <a:r>
              <a:rPr lang="nl-NL" dirty="0" smtClean="0"/>
              <a:t>.</a:t>
            </a:r>
            <a:endParaRPr lang="nl-NL" dirty="0"/>
          </a:p>
          <a:p>
            <a:r>
              <a:rPr lang="nl-NL" dirty="0" smtClean="0"/>
              <a:t>Verder in de </a:t>
            </a:r>
            <a:r>
              <a:rPr lang="nl-NL" b="1" dirty="0" smtClean="0"/>
              <a:t>Delen 1</a:t>
            </a:r>
            <a:r>
              <a:rPr lang="nl-NL" dirty="0" smtClean="0"/>
              <a:t>, </a:t>
            </a:r>
            <a:r>
              <a:rPr lang="nl-NL" b="1" dirty="0" smtClean="0"/>
              <a:t>2</a:t>
            </a:r>
            <a:r>
              <a:rPr lang="nl-NL" dirty="0" smtClean="0"/>
              <a:t> en </a:t>
            </a:r>
            <a:r>
              <a:rPr lang="nl-NL" b="1" dirty="0" smtClean="0"/>
              <a:t>3</a:t>
            </a:r>
            <a:r>
              <a:rPr lang="nl-NL" dirty="0" smtClean="0"/>
              <a:t>.</a:t>
            </a:r>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15</a:t>
            </a:fld>
            <a:endParaRPr lang="en-US"/>
          </a:p>
        </p:txBody>
      </p:sp>
    </p:spTree>
    <p:extLst>
      <p:ext uri="{BB962C8B-B14F-4D97-AF65-F5344CB8AC3E}">
        <p14:creationId xmlns:p14="http://schemas.microsoft.com/office/powerpoint/2010/main" val="3522747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De stijl vind ik, in Hoofdstuk 1 en het hele boek, helder, precies en prettig.</a:t>
            </a:r>
          </a:p>
          <a:p>
            <a:r>
              <a:rPr lang="nl-NL" dirty="0" smtClean="0"/>
              <a:t>Van belang bij een literair werk is altijd de toon, de stem waarin het geschreven is. Vaak wordt daar in Nederland, in tegenstelling tot bijvoorbeeld wat in Groot Brittannië gebeurt, weinig aandacht aan besteed. </a:t>
            </a:r>
            <a:r>
              <a:rPr lang="nl-NL" b="1" dirty="0" smtClean="0"/>
              <a:t>{18}</a:t>
            </a:r>
          </a:p>
          <a:p>
            <a:r>
              <a:rPr lang="nl-NL" dirty="0" smtClean="0"/>
              <a:t>M.i. is de toon hier humaan en wordt ze gekenmerkt door empathie. Met die toon en stem neemt de auteur een houding aan t.a.v. wat hij aanwezig stelt. </a:t>
            </a:r>
          </a:p>
          <a:p>
            <a:pPr marL="0" indent="0">
              <a:buNone/>
            </a:pPr>
            <a:endParaRPr lang="nl-NL" dirty="0"/>
          </a:p>
          <a:p>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16</a:t>
            </a:fld>
            <a:endParaRPr lang="en-US"/>
          </a:p>
        </p:txBody>
      </p:sp>
    </p:spTree>
    <p:extLst>
      <p:ext uri="{BB962C8B-B14F-4D97-AF65-F5344CB8AC3E}">
        <p14:creationId xmlns:p14="http://schemas.microsoft.com/office/powerpoint/2010/main" val="47593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smtClean="0"/>
              <a:t>PROBlEMEN</a:t>
            </a:r>
            <a:r>
              <a:rPr lang="nl-NL" b="1" dirty="0" smtClean="0"/>
              <a:t> 1: De titel</a:t>
            </a:r>
            <a:endParaRPr lang="nl-NL" b="1" dirty="0"/>
          </a:p>
        </p:txBody>
      </p:sp>
      <p:sp>
        <p:nvSpPr>
          <p:cNvPr id="3" name="Tijdelijke aanduiding voor inhoud 2"/>
          <p:cNvSpPr>
            <a:spLocks noGrp="1"/>
          </p:cNvSpPr>
          <p:nvPr>
            <p:ph idx="1"/>
          </p:nvPr>
        </p:nvSpPr>
        <p:spPr/>
        <p:txBody>
          <a:bodyPr/>
          <a:lstStyle/>
          <a:p>
            <a:pPr marL="0" indent="0">
              <a:buNone/>
            </a:pPr>
            <a:r>
              <a:rPr lang="nl-NL" dirty="0" smtClean="0"/>
              <a:t>‘Post </a:t>
            </a:r>
            <a:r>
              <a:rPr lang="nl-NL" dirty="0" err="1" smtClean="0"/>
              <a:t>mortem</a:t>
            </a:r>
            <a:r>
              <a:rPr lang="nl-NL" dirty="0" smtClean="0"/>
              <a:t>’ = </a:t>
            </a:r>
            <a:r>
              <a:rPr lang="nl-NL" dirty="0"/>
              <a:t>n</a:t>
            </a:r>
            <a:r>
              <a:rPr lang="nl-NL" dirty="0" smtClean="0"/>
              <a:t>a de dood van:</a:t>
            </a:r>
          </a:p>
          <a:p>
            <a:pPr marL="0" indent="0">
              <a:buNone/>
            </a:pPr>
            <a:endParaRPr lang="nl-NL" dirty="0" smtClean="0"/>
          </a:p>
          <a:p>
            <a:r>
              <a:rPr lang="nl-NL" dirty="0" smtClean="0"/>
              <a:t>Vicky? </a:t>
            </a:r>
          </a:p>
          <a:p>
            <a:r>
              <a:rPr lang="nl-NL" dirty="0" smtClean="0"/>
              <a:t>T?</a:t>
            </a:r>
          </a:p>
          <a:p>
            <a:r>
              <a:rPr lang="nl-NL" dirty="0" smtClean="0"/>
              <a:t>Sandra V. / Sandra </a:t>
            </a:r>
            <a:r>
              <a:rPr lang="nl-NL" dirty="0" err="1" smtClean="0"/>
              <a:t>Volckaert</a:t>
            </a:r>
            <a:r>
              <a:rPr lang="nl-NL" dirty="0" smtClean="0"/>
              <a:t>?</a:t>
            </a:r>
          </a:p>
          <a:p>
            <a:r>
              <a:rPr lang="nl-NL" dirty="0" smtClean="0"/>
              <a:t>Emiel </a:t>
            </a:r>
            <a:r>
              <a:rPr lang="nl-NL" dirty="0" err="1" smtClean="0"/>
              <a:t>Steegman</a:t>
            </a:r>
            <a:r>
              <a:rPr lang="nl-NL" dirty="0" smtClean="0"/>
              <a:t>?</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17</a:t>
            </a:fld>
            <a:endParaRPr lang="en-US"/>
          </a:p>
        </p:txBody>
      </p:sp>
    </p:spTree>
    <p:extLst>
      <p:ext uri="{BB962C8B-B14F-4D97-AF65-F5344CB8AC3E}">
        <p14:creationId xmlns:p14="http://schemas.microsoft.com/office/powerpoint/2010/main" val="3153760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Problemen 2: de vertelwijze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Alles is uiteraard geschreven door Peter </a:t>
            </a:r>
            <a:r>
              <a:rPr lang="nl-NL" dirty="0" err="1" smtClean="0"/>
              <a:t>Terrin</a:t>
            </a:r>
            <a:r>
              <a:rPr lang="nl-NL" dirty="0" smtClean="0"/>
              <a:t>.</a:t>
            </a:r>
          </a:p>
          <a:p>
            <a:r>
              <a:rPr lang="nl-NL" dirty="0" smtClean="0"/>
              <a:t>De hoofdtekst in vooral de </a:t>
            </a:r>
            <a:r>
              <a:rPr lang="nl-NL" dirty="0" err="1" smtClean="0"/>
              <a:t>o.v.t</a:t>
            </a:r>
            <a:r>
              <a:rPr lang="nl-NL" dirty="0" smtClean="0"/>
              <a:t>. van </a:t>
            </a:r>
            <a:r>
              <a:rPr lang="nl-NL" b="1" dirty="0" smtClean="0"/>
              <a:t>Deel 1</a:t>
            </a:r>
            <a:r>
              <a:rPr lang="nl-NL" dirty="0" smtClean="0"/>
              <a:t> wordt verteld vanuit het perspectief van ES.</a:t>
            </a:r>
          </a:p>
          <a:p>
            <a:r>
              <a:rPr lang="nl-NL" dirty="0" smtClean="0"/>
              <a:t>De tekst van </a:t>
            </a:r>
            <a:r>
              <a:rPr lang="nl-NL" b="1" dirty="0" smtClean="0"/>
              <a:t>Deel 2</a:t>
            </a:r>
            <a:r>
              <a:rPr lang="nl-NL" dirty="0" smtClean="0"/>
              <a:t> is in vooral de </a:t>
            </a:r>
            <a:r>
              <a:rPr lang="nl-NL" dirty="0" err="1" smtClean="0"/>
              <a:t>o.t.t</a:t>
            </a:r>
            <a:r>
              <a:rPr lang="nl-NL" dirty="0" smtClean="0"/>
              <a:t>. geschreven door </a:t>
            </a:r>
            <a:r>
              <a:rPr lang="nl-NL" smtClean="0"/>
              <a:t>ES. </a:t>
            </a:r>
            <a:endParaRPr lang="nl-NL" dirty="0" smtClean="0"/>
          </a:p>
          <a:p>
            <a:r>
              <a:rPr lang="nl-NL" dirty="0" smtClean="0"/>
              <a:t>De tekst van </a:t>
            </a:r>
            <a:r>
              <a:rPr lang="nl-NL" b="1" dirty="0" smtClean="0"/>
              <a:t>Deel 3</a:t>
            </a:r>
            <a:r>
              <a:rPr lang="nl-NL" dirty="0" smtClean="0"/>
              <a:t> wordt vooral in de </a:t>
            </a:r>
            <a:r>
              <a:rPr lang="nl-NL" dirty="0" err="1" smtClean="0"/>
              <a:t>o.t.t</a:t>
            </a:r>
            <a:r>
              <a:rPr lang="nl-NL" dirty="0" smtClean="0"/>
              <a:t>. verteld vanuit het perspectief van de biograaf.</a:t>
            </a:r>
          </a:p>
          <a:p>
            <a:r>
              <a:rPr lang="nl-NL" b="1" dirty="0" smtClean="0"/>
              <a:t>Probleem</a:t>
            </a:r>
            <a:r>
              <a:rPr lang="nl-NL" dirty="0" smtClean="0"/>
              <a:t>: vormen de drie delen dan wel één </a:t>
            </a:r>
            <a:r>
              <a:rPr lang="nl-NL" dirty="0" err="1" smtClean="0"/>
              <a:t>samen-hangend</a:t>
            </a:r>
            <a:r>
              <a:rPr lang="nl-NL" dirty="0" smtClean="0"/>
              <a:t> geheel? En, zo ja, hoe dan?</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18</a:t>
            </a:fld>
            <a:endParaRPr lang="en-US"/>
          </a:p>
        </p:txBody>
      </p:sp>
    </p:spTree>
    <p:extLst>
      <p:ext uri="{BB962C8B-B14F-4D97-AF65-F5344CB8AC3E}">
        <p14:creationId xmlns:p14="http://schemas.microsoft.com/office/powerpoint/2010/main" val="2937028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Oplossingen?</a:t>
            </a:r>
            <a:endParaRPr lang="nl-NL" dirty="0"/>
          </a:p>
        </p:txBody>
      </p:sp>
      <p:sp>
        <p:nvSpPr>
          <p:cNvPr id="3" name="Tijdelijke aanduiding voor inhoud 2"/>
          <p:cNvSpPr>
            <a:spLocks noGrp="1"/>
          </p:cNvSpPr>
          <p:nvPr>
            <p:ph idx="1"/>
          </p:nvPr>
        </p:nvSpPr>
        <p:spPr/>
        <p:txBody>
          <a:bodyPr/>
          <a:lstStyle/>
          <a:p>
            <a:endParaRPr lang="nl-NL" b="1" dirty="0" smtClean="0"/>
          </a:p>
          <a:p>
            <a:r>
              <a:rPr lang="nl-NL" b="1" dirty="0" smtClean="0"/>
              <a:t>[a]</a:t>
            </a:r>
            <a:r>
              <a:rPr lang="nl-NL" dirty="0" smtClean="0"/>
              <a:t> Alle drie delen van de roman verteld vanuit het perspectief van de biograaf.</a:t>
            </a:r>
          </a:p>
          <a:p>
            <a:endParaRPr lang="nl-NL" dirty="0" smtClean="0"/>
          </a:p>
          <a:p>
            <a:r>
              <a:rPr lang="nl-NL" b="1" dirty="0" smtClean="0"/>
              <a:t>[b]</a:t>
            </a:r>
            <a:r>
              <a:rPr lang="nl-NL" dirty="0" smtClean="0"/>
              <a:t> Alle drie delen van de roman verteld vanuit het perspectief van Emiel </a:t>
            </a:r>
            <a:r>
              <a:rPr lang="nl-NL" dirty="0" err="1" smtClean="0"/>
              <a:t>Steegman</a:t>
            </a:r>
            <a:r>
              <a:rPr lang="nl-NL" dirty="0" smtClean="0"/>
              <a:t>.</a:t>
            </a:r>
          </a:p>
          <a:p>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19</a:t>
            </a:fld>
            <a:endParaRPr lang="en-US"/>
          </a:p>
        </p:txBody>
      </p:sp>
    </p:spTree>
    <p:extLst>
      <p:ext uri="{BB962C8B-B14F-4D97-AF65-F5344CB8AC3E}">
        <p14:creationId xmlns:p14="http://schemas.microsoft.com/office/powerpoint/2010/main" val="1834254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Het werk bij eerste lezing</a:t>
            </a:r>
            <a:endParaRPr lang="nl-NL" b="1" dirty="0"/>
          </a:p>
        </p:txBody>
      </p:sp>
      <p:sp>
        <p:nvSpPr>
          <p:cNvPr id="3" name="Tijdelijke aanduiding voor inhoud 2"/>
          <p:cNvSpPr>
            <a:spLocks noGrp="1"/>
          </p:cNvSpPr>
          <p:nvPr>
            <p:ph idx="1"/>
          </p:nvPr>
        </p:nvSpPr>
        <p:spPr/>
        <p:txBody>
          <a:bodyPr/>
          <a:lstStyle/>
          <a:p>
            <a:r>
              <a:rPr lang="nl-NL" dirty="0" smtClean="0"/>
              <a:t>Zowel qua aandacht als beleving: primair het verhaal van Emiel, </a:t>
            </a:r>
            <a:r>
              <a:rPr lang="nl-NL" dirty="0" err="1" smtClean="0"/>
              <a:t>Tereza</a:t>
            </a:r>
            <a:r>
              <a:rPr lang="nl-NL" dirty="0" smtClean="0"/>
              <a:t> en Renée </a:t>
            </a:r>
            <a:r>
              <a:rPr lang="nl-NL" dirty="0" err="1" smtClean="0"/>
              <a:t>Steegman</a:t>
            </a:r>
            <a:r>
              <a:rPr lang="nl-NL" dirty="0" smtClean="0"/>
              <a:t> waarin Renée een herseninfarct krijgt, dat overleeft en daarvan </a:t>
            </a:r>
            <a:r>
              <a:rPr lang="nl-NL" dirty="0" err="1" smtClean="0"/>
              <a:t>won-derlijk</a:t>
            </a:r>
            <a:r>
              <a:rPr lang="nl-NL" dirty="0" smtClean="0"/>
              <a:t> goed herstelt. </a:t>
            </a:r>
            <a:r>
              <a:rPr lang="nl-NL" b="1" dirty="0" smtClean="0"/>
              <a:t>{1} {2}</a:t>
            </a:r>
          </a:p>
          <a:p>
            <a:r>
              <a:rPr lang="nl-NL" dirty="0" smtClean="0"/>
              <a:t>Vooral wordt ingezoomd op het onderzoek en de diagnose, het al dan niet overleven, de prognose en het begin van het herstel: </a:t>
            </a:r>
            <a:r>
              <a:rPr lang="nl-NL" b="1" dirty="0" smtClean="0"/>
              <a:t>Deel 2</a:t>
            </a:r>
            <a:r>
              <a:rPr lang="nl-NL" dirty="0" smtClean="0"/>
              <a:t>. </a:t>
            </a:r>
            <a:r>
              <a:rPr lang="nl-NL" b="1" dirty="0" smtClean="0"/>
              <a:t>Deel 1</a:t>
            </a:r>
            <a:r>
              <a:rPr lang="nl-NL" dirty="0" smtClean="0"/>
              <a:t> is de aanloop en het intreden, terwijl </a:t>
            </a:r>
            <a:r>
              <a:rPr lang="nl-NL" b="1" dirty="0" smtClean="0"/>
              <a:t>Deel 3</a:t>
            </a:r>
            <a:r>
              <a:rPr lang="nl-NL" dirty="0" smtClean="0"/>
              <a:t> het verdere verloop behandelt. </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2</a:t>
            </a:fld>
            <a:endParaRPr lang="en-US" b="1" dirty="0"/>
          </a:p>
        </p:txBody>
      </p:sp>
    </p:spTree>
    <p:extLst>
      <p:ext uri="{BB962C8B-B14F-4D97-AF65-F5344CB8AC3E}">
        <p14:creationId xmlns:p14="http://schemas.microsoft.com/office/powerpoint/2010/main" val="4197106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Alle drie de delen verteld vanuit het perspectief van Emiel </a:t>
            </a:r>
            <a:r>
              <a:rPr lang="nl-NL" dirty="0" err="1" smtClean="0"/>
              <a:t>Steegman</a:t>
            </a:r>
            <a:r>
              <a:rPr lang="nl-NL" dirty="0" smtClean="0"/>
              <a:t>. Enkele overwegingen:</a:t>
            </a:r>
          </a:p>
          <a:p>
            <a:pPr marL="457200" indent="-457200">
              <a:buFont typeface="+mj-lt"/>
              <a:buAutoNum type="arabicPeriod"/>
            </a:pPr>
            <a:r>
              <a:rPr lang="nl-NL" dirty="0" err="1" smtClean="0"/>
              <a:t>‘T</a:t>
            </a:r>
            <a:r>
              <a:rPr lang="nl-NL" dirty="0" smtClean="0"/>
              <a:t>’ is niet tot een echte naam geworden. [De roman </a:t>
            </a:r>
            <a:r>
              <a:rPr lang="nl-NL" i="1" dirty="0" smtClean="0"/>
              <a:t>T </a:t>
            </a:r>
            <a:r>
              <a:rPr lang="nl-NL" dirty="0" smtClean="0"/>
              <a:t>is dus niet geschreven.]</a:t>
            </a:r>
          </a:p>
          <a:p>
            <a:pPr marL="457200" indent="-457200">
              <a:buFont typeface="+mj-lt"/>
              <a:buAutoNum type="arabicPeriod"/>
            </a:pPr>
            <a:r>
              <a:rPr lang="nl-NL" dirty="0" smtClean="0"/>
              <a:t>De biograaf heeft geen naam.</a:t>
            </a:r>
          </a:p>
          <a:p>
            <a:pPr marL="457200" indent="-457200">
              <a:buFont typeface="+mj-lt"/>
              <a:buAutoNum type="arabicPeriod"/>
            </a:pPr>
            <a:r>
              <a:rPr lang="nl-NL" b="1" dirty="0" smtClean="0"/>
              <a:t>Deel 3</a:t>
            </a:r>
            <a:r>
              <a:rPr lang="nl-NL" dirty="0" smtClean="0"/>
              <a:t> van deze zeer realistische roman speelt zich niet in heden of verleden af, maar in de toekomst, in 2018.</a:t>
            </a:r>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20</a:t>
            </a:fld>
            <a:endParaRPr lang="en-US"/>
          </a:p>
        </p:txBody>
      </p:sp>
    </p:spTree>
    <p:extLst>
      <p:ext uri="{BB962C8B-B14F-4D97-AF65-F5344CB8AC3E}">
        <p14:creationId xmlns:p14="http://schemas.microsoft.com/office/powerpoint/2010/main" val="2362603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457200" indent="-457200">
              <a:buAutoNum type="arabicPeriod" startAt="4"/>
            </a:pPr>
            <a:r>
              <a:rPr lang="nl-NL" dirty="0" smtClean="0"/>
              <a:t>Zie: </a:t>
            </a:r>
            <a:r>
              <a:rPr lang="nl-NL" b="1" dirty="0" smtClean="0"/>
              <a:t>{26}</a:t>
            </a:r>
            <a:r>
              <a:rPr lang="nl-NL" dirty="0" smtClean="0"/>
              <a:t>.</a:t>
            </a:r>
          </a:p>
          <a:p>
            <a:pPr marL="457200" indent="-457200">
              <a:buAutoNum type="arabicPeriod" startAt="4"/>
            </a:pPr>
            <a:r>
              <a:rPr lang="nl-NL" dirty="0" smtClean="0"/>
              <a:t>Vergelijk </a:t>
            </a:r>
            <a:r>
              <a:rPr lang="nl-NL" b="1" dirty="0" smtClean="0"/>
              <a:t>{27}</a:t>
            </a:r>
            <a:r>
              <a:rPr lang="nl-NL" dirty="0" smtClean="0"/>
              <a:t> met </a:t>
            </a:r>
            <a:r>
              <a:rPr lang="nl-NL" b="1" dirty="0" smtClean="0"/>
              <a:t>Deel 3</a:t>
            </a:r>
            <a:r>
              <a:rPr lang="nl-NL" dirty="0" smtClean="0"/>
              <a:t>.</a:t>
            </a:r>
          </a:p>
          <a:p>
            <a:pPr marL="457200" indent="-457200">
              <a:buAutoNum type="arabicPeriod" startAt="4"/>
            </a:pPr>
            <a:r>
              <a:rPr lang="nl-NL" dirty="0" smtClean="0"/>
              <a:t>De slotzin van de roman: </a:t>
            </a:r>
            <a:r>
              <a:rPr lang="nl-NL" b="1" dirty="0" smtClean="0"/>
              <a:t>{28}</a:t>
            </a:r>
            <a:r>
              <a:rPr lang="nl-NL" dirty="0" smtClean="0"/>
              <a:t>.</a:t>
            </a:r>
          </a:p>
          <a:p>
            <a:pPr marL="457200" indent="-457200">
              <a:buAutoNum type="arabicPeriod" startAt="4"/>
            </a:pPr>
            <a:r>
              <a:rPr lang="nl-NL" dirty="0" smtClean="0"/>
              <a:t>Vergelijk </a:t>
            </a:r>
            <a:r>
              <a:rPr lang="nl-NL" b="1" dirty="0" smtClean="0"/>
              <a:t>{29} </a:t>
            </a:r>
            <a:r>
              <a:rPr lang="nl-NL" dirty="0" smtClean="0"/>
              <a:t>en </a:t>
            </a:r>
            <a:r>
              <a:rPr lang="nl-NL" b="1" dirty="0" smtClean="0"/>
              <a:t>Deel 3</a:t>
            </a:r>
            <a:r>
              <a:rPr lang="nl-NL" dirty="0" smtClean="0"/>
              <a:t>.</a:t>
            </a:r>
          </a:p>
          <a:p>
            <a:pPr marL="457200" indent="-457200">
              <a:buAutoNum type="arabicPeriod" startAt="4"/>
            </a:pPr>
            <a:r>
              <a:rPr lang="nl-NL" dirty="0" smtClean="0"/>
              <a:t>Vooral: de interpretaties door de biograaf van wat hij op de videobeelden ziet.</a:t>
            </a:r>
          </a:p>
          <a:p>
            <a:pPr marL="457200" indent="-457200">
              <a:buAutoNum type="arabicPeriod" startAt="4"/>
            </a:pPr>
            <a:r>
              <a:rPr lang="nl-NL" dirty="0" smtClean="0"/>
              <a:t>Grapje: zie </a:t>
            </a:r>
            <a:r>
              <a:rPr lang="nl-NL" b="1" dirty="0" smtClean="0"/>
              <a:t>{31}</a:t>
            </a:r>
            <a:r>
              <a:rPr lang="nl-NL" dirty="0" smtClean="0"/>
              <a:t>.</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21</a:t>
            </a:fld>
            <a:endParaRPr lang="en-US"/>
          </a:p>
        </p:txBody>
      </p:sp>
    </p:spTree>
    <p:extLst>
      <p:ext uri="{BB962C8B-B14F-4D97-AF65-F5344CB8AC3E}">
        <p14:creationId xmlns:p14="http://schemas.microsoft.com/office/powerpoint/2010/main" val="538713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a:p>
            <a:pPr marL="0" indent="0">
              <a:buNone/>
            </a:pPr>
            <a:r>
              <a:rPr lang="nl-NL" dirty="0" smtClean="0"/>
              <a:t>10.	De biograaf op pag. 90-91 in </a:t>
            </a:r>
            <a:r>
              <a:rPr lang="nl-NL" b="1" dirty="0" smtClean="0"/>
              <a:t>Deel 1</a:t>
            </a:r>
            <a:r>
              <a:rPr lang="nl-NL" dirty="0" smtClean="0"/>
              <a:t>. </a:t>
            </a:r>
            <a:r>
              <a:rPr lang="nl-NL" b="1" dirty="0" smtClean="0"/>
              <a:t>{32}	</a:t>
            </a:r>
            <a:endParaRPr lang="nl-NL" b="1"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22</a:t>
            </a:fld>
            <a:endParaRPr lang="en-US"/>
          </a:p>
        </p:txBody>
      </p:sp>
    </p:spTree>
    <p:extLst>
      <p:ext uri="{BB962C8B-B14F-4D97-AF65-F5344CB8AC3E}">
        <p14:creationId xmlns:p14="http://schemas.microsoft.com/office/powerpoint/2010/main" val="4095279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CONSEQUENTIES VAN DEZE LEESWIJZE</a:t>
            </a:r>
            <a:endParaRPr lang="nl-NL" dirty="0"/>
          </a:p>
        </p:txBody>
      </p:sp>
      <p:sp>
        <p:nvSpPr>
          <p:cNvPr id="3" name="Tijdelijke aanduiding voor inhoud 2"/>
          <p:cNvSpPr>
            <a:spLocks noGrp="1"/>
          </p:cNvSpPr>
          <p:nvPr>
            <p:ph idx="1"/>
          </p:nvPr>
        </p:nvSpPr>
        <p:spPr/>
        <p:txBody>
          <a:bodyPr/>
          <a:lstStyle/>
          <a:p>
            <a:pPr marL="457200" indent="-457200">
              <a:buFont typeface="+mj-lt"/>
              <a:buAutoNum type="arabicPeriod"/>
            </a:pPr>
            <a:endParaRPr lang="nl-NL" dirty="0" smtClean="0"/>
          </a:p>
          <a:p>
            <a:pPr marL="457200" indent="-457200">
              <a:buFont typeface="+mj-lt"/>
              <a:buAutoNum type="arabicPeriod"/>
            </a:pPr>
            <a:endParaRPr lang="nl-NL" dirty="0"/>
          </a:p>
          <a:p>
            <a:pPr marL="457200" indent="-457200">
              <a:buFont typeface="+mj-lt"/>
              <a:buAutoNum type="arabicPeriod"/>
            </a:pPr>
            <a:r>
              <a:rPr lang="nl-NL" dirty="0" smtClean="0"/>
              <a:t>De titel.</a:t>
            </a:r>
          </a:p>
          <a:p>
            <a:pPr marL="457200" indent="-457200">
              <a:buFont typeface="+mj-lt"/>
              <a:buAutoNum type="arabicPeriod"/>
            </a:pPr>
            <a:r>
              <a:rPr lang="nl-NL" dirty="0" smtClean="0"/>
              <a:t>Een deel van wat zich liet aanzien als vooruit-verwijzingen, blijkt nu materiaal te zijn voor de constructie van fictie.</a:t>
            </a:r>
          </a:p>
          <a:p>
            <a:pPr marL="457200" indent="-457200">
              <a:buFont typeface="+mj-lt"/>
              <a:buAutoNum type="arabicPeriod"/>
            </a:pP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23</a:t>
            </a:fld>
            <a:endParaRPr lang="en-US"/>
          </a:p>
        </p:txBody>
      </p:sp>
    </p:spTree>
    <p:extLst>
      <p:ext uri="{BB962C8B-B14F-4D97-AF65-F5344CB8AC3E}">
        <p14:creationId xmlns:p14="http://schemas.microsoft.com/office/powerpoint/2010/main" val="3459547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Nog enkele kwesties</a:t>
            </a:r>
            <a:endParaRPr lang="nl-NL" b="1" dirty="0"/>
          </a:p>
        </p:txBody>
      </p:sp>
      <p:sp>
        <p:nvSpPr>
          <p:cNvPr id="3" name="Tijdelijke aanduiding voor inhoud 2"/>
          <p:cNvSpPr>
            <a:spLocks noGrp="1"/>
          </p:cNvSpPr>
          <p:nvPr>
            <p:ph idx="1"/>
          </p:nvPr>
        </p:nvSpPr>
        <p:spPr/>
        <p:txBody>
          <a:bodyPr/>
          <a:lstStyle/>
          <a:p>
            <a:pPr marL="0" indent="0">
              <a:buNone/>
            </a:pPr>
            <a:r>
              <a:rPr lang="nl-NL" u="sng" dirty="0" smtClean="0"/>
              <a:t>Beer</a:t>
            </a:r>
            <a:r>
              <a:rPr lang="nl-NL" dirty="0" smtClean="0"/>
              <a:t>:</a:t>
            </a:r>
          </a:p>
          <a:p>
            <a:endParaRPr lang="nl-NL" dirty="0" smtClean="0"/>
          </a:p>
          <a:p>
            <a:r>
              <a:rPr lang="nl-NL" dirty="0" smtClean="0"/>
              <a:t>Rode draad, terugkerend compositie-element. </a:t>
            </a:r>
          </a:p>
          <a:p>
            <a:r>
              <a:rPr lang="nl-NL" dirty="0" smtClean="0"/>
              <a:t>Vanaf pag. 65. Ook in roman </a:t>
            </a:r>
            <a:r>
              <a:rPr lang="nl-NL" i="1" dirty="0" smtClean="0"/>
              <a:t>T</a:t>
            </a:r>
            <a:r>
              <a:rPr lang="nl-NL" dirty="0" smtClean="0"/>
              <a:t>. Maar niet alleen daar, zie pag. 111. In </a:t>
            </a:r>
            <a:r>
              <a:rPr lang="nl-NL" b="1" dirty="0" smtClean="0"/>
              <a:t>Deel 2</a:t>
            </a:r>
            <a:r>
              <a:rPr lang="nl-NL" dirty="0" smtClean="0"/>
              <a:t> bijv. 152, in </a:t>
            </a:r>
            <a:r>
              <a:rPr lang="nl-NL" b="1" dirty="0" smtClean="0"/>
              <a:t>Deel 3 </a:t>
            </a:r>
            <a:r>
              <a:rPr lang="nl-NL" dirty="0" smtClean="0"/>
              <a:t>bijv. Beer in </a:t>
            </a:r>
            <a:r>
              <a:rPr lang="nl-NL" i="1" dirty="0" smtClean="0"/>
              <a:t>T </a:t>
            </a:r>
            <a:r>
              <a:rPr lang="nl-NL" dirty="0" smtClean="0"/>
              <a:t>(250) en erbuiten (251).</a:t>
            </a:r>
          </a:p>
          <a:p>
            <a:r>
              <a:rPr lang="nl-NL" dirty="0" smtClean="0"/>
              <a:t>Beer in relatie tot diagnose Renée: pp. 161, 186/187, 221.</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24</a:t>
            </a:fld>
            <a:endParaRPr lang="en-US"/>
          </a:p>
        </p:txBody>
      </p:sp>
    </p:spTree>
    <p:extLst>
      <p:ext uri="{BB962C8B-B14F-4D97-AF65-F5344CB8AC3E}">
        <p14:creationId xmlns:p14="http://schemas.microsoft.com/office/powerpoint/2010/main" val="2585395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u="sng" dirty="0" smtClean="0"/>
              <a:t>Vicky – Renée</a:t>
            </a:r>
            <a:r>
              <a:rPr lang="nl-NL" dirty="0" smtClean="0"/>
              <a:t>:</a:t>
            </a:r>
          </a:p>
          <a:p>
            <a:pPr marL="0" indent="0">
              <a:buNone/>
            </a:pPr>
            <a:endParaRPr lang="nl-NL" dirty="0" smtClean="0"/>
          </a:p>
          <a:p>
            <a:r>
              <a:rPr lang="nl-NL" dirty="0" smtClean="0"/>
              <a:t>28: ‘gebrekkig kindje’ [</a:t>
            </a:r>
            <a:r>
              <a:rPr lang="nl-NL" i="1" dirty="0" smtClean="0"/>
              <a:t>Lodewijk</a:t>
            </a:r>
            <a:r>
              <a:rPr lang="nl-NL" dirty="0" smtClean="0"/>
              <a:t>]</a:t>
            </a:r>
          </a:p>
          <a:p>
            <a:r>
              <a:rPr lang="nl-NL" dirty="0" smtClean="0"/>
              <a:t>63: </a:t>
            </a:r>
            <a:r>
              <a:rPr lang="nl-NL" dirty="0" err="1" smtClean="0"/>
              <a:t>Arlette</a:t>
            </a:r>
            <a:r>
              <a:rPr lang="nl-NL" dirty="0" smtClean="0"/>
              <a:t> [vrouw </a:t>
            </a:r>
            <a:r>
              <a:rPr lang="nl-NL" dirty="0" err="1" smtClean="0"/>
              <a:t>Francois</a:t>
            </a:r>
            <a:r>
              <a:rPr lang="nl-NL" dirty="0" smtClean="0"/>
              <a:t>] paste vroeger op kindje</a:t>
            </a:r>
          </a:p>
          <a:p>
            <a:r>
              <a:rPr lang="nl-NL" dirty="0" smtClean="0"/>
              <a:t>64: ‘Vicky’ / ‘als twee druppels water’ lijkend op Renée [</a:t>
            </a:r>
            <a:r>
              <a:rPr lang="nl-NL" i="1" dirty="0" err="1" smtClean="0"/>
              <a:t>Francois</a:t>
            </a:r>
            <a:r>
              <a:rPr lang="nl-NL" dirty="0" smtClean="0"/>
              <a:t>]</a:t>
            </a:r>
          </a:p>
          <a:p>
            <a:r>
              <a:rPr lang="nl-NL" dirty="0" smtClean="0"/>
              <a:t>75: S. kan niets over haar vinden op Google. / Graven in de tuin door S.</a:t>
            </a:r>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25</a:t>
            </a:fld>
            <a:endParaRPr lang="en-US"/>
          </a:p>
        </p:txBody>
      </p:sp>
    </p:spTree>
    <p:extLst>
      <p:ext uri="{BB962C8B-B14F-4D97-AF65-F5344CB8AC3E}">
        <p14:creationId xmlns:p14="http://schemas.microsoft.com/office/powerpoint/2010/main" val="387073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endParaRPr lang="nl-NL" dirty="0"/>
          </a:p>
          <a:p>
            <a:r>
              <a:rPr lang="nl-NL" dirty="0" smtClean="0"/>
              <a:t>119 e.v.: armbandje met hoofdletter V. / ‘een spoorloos verdwenen kind’ [</a:t>
            </a:r>
            <a:r>
              <a:rPr lang="nl-NL" i="1" dirty="0" err="1" smtClean="0"/>
              <a:t>Steegman</a:t>
            </a:r>
            <a:r>
              <a:rPr lang="nl-NL" dirty="0" smtClean="0"/>
              <a:t>]</a:t>
            </a:r>
          </a:p>
          <a:p>
            <a:r>
              <a:rPr lang="nl-NL" dirty="0" smtClean="0"/>
              <a:t>241</a:t>
            </a:r>
            <a:r>
              <a:rPr lang="nl-NL" dirty="0"/>
              <a:t>: Vicky verzinsel S. [</a:t>
            </a:r>
            <a:r>
              <a:rPr lang="nl-NL" i="1" dirty="0" err="1"/>
              <a:t>Francois</a:t>
            </a:r>
            <a:r>
              <a:rPr lang="nl-NL" dirty="0" smtClean="0"/>
              <a:t>] en </a:t>
            </a:r>
            <a:r>
              <a:rPr lang="nl-NL" b="1" dirty="0" smtClean="0"/>
              <a:t>{36} </a:t>
            </a:r>
            <a:r>
              <a:rPr lang="nl-NL" dirty="0" smtClean="0"/>
              <a:t>en </a:t>
            </a:r>
            <a:r>
              <a:rPr lang="nl-NL" b="1" dirty="0" smtClean="0"/>
              <a:t>{37}</a:t>
            </a:r>
          </a:p>
          <a:p>
            <a:endParaRPr lang="nl-NL" dirty="0"/>
          </a:p>
          <a:p>
            <a:r>
              <a:rPr lang="nl-NL" b="1" dirty="0" smtClean="0"/>
              <a:t>Conclusie?</a:t>
            </a:r>
            <a:endParaRPr lang="nl-NL" b="1" dirty="0"/>
          </a:p>
          <a:p>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26</a:t>
            </a:fld>
            <a:endParaRPr lang="en-US"/>
          </a:p>
        </p:txBody>
      </p:sp>
    </p:spTree>
    <p:extLst>
      <p:ext uri="{BB962C8B-B14F-4D97-AF65-F5344CB8AC3E}">
        <p14:creationId xmlns:p14="http://schemas.microsoft.com/office/powerpoint/2010/main" val="1801822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u="sng" dirty="0" smtClean="0"/>
              <a:t>Renée – Sandra</a:t>
            </a:r>
            <a:r>
              <a:rPr lang="nl-NL" dirty="0" smtClean="0"/>
              <a:t>:</a:t>
            </a:r>
          </a:p>
          <a:p>
            <a:endParaRPr lang="nl-NL" dirty="0" smtClean="0"/>
          </a:p>
          <a:p>
            <a:r>
              <a:rPr lang="nl-NL" dirty="0" smtClean="0"/>
              <a:t>Het o.t.t.-verhaal over wat zich afspeelt aan het eind van de lagere schooltijd van </a:t>
            </a:r>
            <a:r>
              <a:rPr lang="nl-NL" dirty="0"/>
              <a:t>E</a:t>
            </a:r>
            <a:r>
              <a:rPr lang="nl-NL" dirty="0" smtClean="0"/>
              <a:t>miel.</a:t>
            </a:r>
          </a:p>
          <a:p>
            <a:r>
              <a:rPr lang="nl-NL" dirty="0" smtClean="0"/>
              <a:t>Het gaat hier niet om bestanddelen van Steegmans roman </a:t>
            </a:r>
            <a:r>
              <a:rPr lang="nl-NL" b="1" i="1" dirty="0" smtClean="0"/>
              <a:t>T</a:t>
            </a:r>
            <a:r>
              <a:rPr lang="nl-NL" dirty="0" smtClean="0"/>
              <a:t>, maar om herinneringen van ES.</a:t>
            </a:r>
          </a:p>
          <a:p>
            <a:r>
              <a:rPr lang="nl-NL" b="1" dirty="0" smtClean="0"/>
              <a:t>Vraag</a:t>
            </a:r>
            <a:r>
              <a:rPr lang="nl-NL" dirty="0" smtClean="0"/>
              <a:t>: wanneer doen zich deze herinneringen bij </a:t>
            </a:r>
            <a:r>
              <a:rPr lang="nl-NL" dirty="0" err="1" smtClean="0"/>
              <a:t>Steegman</a:t>
            </a:r>
            <a:r>
              <a:rPr lang="nl-NL" dirty="0" smtClean="0"/>
              <a:t> voor? </a:t>
            </a:r>
          </a:p>
          <a:p>
            <a:endParaRPr lang="nl-NL" dirty="0" smtClean="0"/>
          </a:p>
          <a:p>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27</a:t>
            </a:fld>
            <a:endParaRPr lang="en-US"/>
          </a:p>
        </p:txBody>
      </p:sp>
    </p:spTree>
    <p:extLst>
      <p:ext uri="{BB962C8B-B14F-4D97-AF65-F5344CB8AC3E}">
        <p14:creationId xmlns:p14="http://schemas.microsoft.com/office/powerpoint/2010/main" val="1225255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r>
              <a:rPr lang="nl-NL" dirty="0" smtClean="0"/>
              <a:t>Relatie van de delen vier en vijf van dat jeugdverleden met de inhoud van </a:t>
            </a:r>
            <a:r>
              <a:rPr lang="nl-NL" smtClean="0"/>
              <a:t>Hoofdstuk 14: </a:t>
            </a:r>
            <a:r>
              <a:rPr lang="nl-NL" dirty="0" smtClean="0"/>
              <a:t>wat </a:t>
            </a:r>
            <a:r>
              <a:rPr lang="nl-NL" dirty="0" err="1" smtClean="0"/>
              <a:t>Steegman</a:t>
            </a:r>
            <a:r>
              <a:rPr lang="nl-NL" dirty="0" smtClean="0"/>
              <a:t> in verleden met Sandra deed, staat in verband met wat </a:t>
            </a:r>
            <a:r>
              <a:rPr lang="nl-NL" dirty="0" err="1" smtClean="0"/>
              <a:t>Steegman</a:t>
            </a:r>
            <a:r>
              <a:rPr lang="nl-NL" dirty="0" smtClean="0"/>
              <a:t> in verband met Renée niet doet in het ver-haalheden.</a:t>
            </a:r>
          </a:p>
          <a:p>
            <a:r>
              <a:rPr lang="nl-NL" dirty="0" smtClean="0"/>
              <a:t>Bij dit verband gaat het om moraal, om het juiste handelen.</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28</a:t>
            </a:fld>
            <a:endParaRPr lang="en-US" dirty="0"/>
          </a:p>
        </p:txBody>
      </p:sp>
    </p:spTree>
    <p:extLst>
      <p:ext uri="{BB962C8B-B14F-4D97-AF65-F5344CB8AC3E}">
        <p14:creationId xmlns:p14="http://schemas.microsoft.com/office/powerpoint/2010/main" val="824524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u="sng" dirty="0" smtClean="0"/>
              <a:t>Consequenties</a:t>
            </a:r>
            <a:r>
              <a:rPr lang="nl-NL" dirty="0" smtClean="0"/>
              <a:t>:</a:t>
            </a:r>
          </a:p>
          <a:p>
            <a:pPr marL="457200" indent="-457200">
              <a:buFont typeface="+mj-lt"/>
              <a:buAutoNum type="arabicPeriod"/>
            </a:pPr>
            <a:r>
              <a:rPr lang="nl-NL" dirty="0" smtClean="0"/>
              <a:t>Het hoofdthema van </a:t>
            </a:r>
            <a:r>
              <a:rPr lang="nl-NL" i="1" dirty="0" smtClean="0"/>
              <a:t>Post </a:t>
            </a:r>
            <a:r>
              <a:rPr lang="nl-NL" i="1" dirty="0" err="1" smtClean="0"/>
              <a:t>mortem</a:t>
            </a:r>
            <a:r>
              <a:rPr lang="nl-NL" i="1" dirty="0" smtClean="0"/>
              <a:t> </a:t>
            </a:r>
            <a:r>
              <a:rPr lang="nl-NL" dirty="0" smtClean="0"/>
              <a:t>heeft met moraal van doen.</a:t>
            </a:r>
          </a:p>
          <a:p>
            <a:pPr marL="457200" indent="-457200">
              <a:buFont typeface="+mj-lt"/>
              <a:buAutoNum type="arabicPeriod"/>
            </a:pPr>
            <a:r>
              <a:rPr lang="nl-NL" dirty="0" smtClean="0"/>
              <a:t>Antwoord op de vraag van slide 27: ook </a:t>
            </a:r>
            <a:r>
              <a:rPr lang="nl-NL" b="1" dirty="0" smtClean="0"/>
              <a:t>Deel 1</a:t>
            </a:r>
            <a:r>
              <a:rPr lang="nl-NL" dirty="0" smtClean="0"/>
              <a:t> van </a:t>
            </a:r>
            <a:r>
              <a:rPr lang="nl-NL" i="1" dirty="0" smtClean="0"/>
              <a:t>Post </a:t>
            </a:r>
            <a:r>
              <a:rPr lang="nl-NL" i="1" dirty="0" err="1" smtClean="0"/>
              <a:t>mortem</a:t>
            </a:r>
            <a:r>
              <a:rPr lang="nl-NL" i="1" dirty="0" smtClean="0"/>
              <a:t> </a:t>
            </a:r>
            <a:r>
              <a:rPr lang="nl-NL" dirty="0" smtClean="0"/>
              <a:t>is geschreven door Emiel </a:t>
            </a:r>
            <a:r>
              <a:rPr lang="nl-NL" dirty="0" err="1" smtClean="0"/>
              <a:t>Steegman</a:t>
            </a:r>
            <a:r>
              <a:rPr lang="nl-NL" dirty="0" smtClean="0"/>
              <a:t>.</a:t>
            </a:r>
          </a:p>
          <a:p>
            <a:pPr marL="457200" indent="-457200">
              <a:buFont typeface="+mj-lt"/>
              <a:buAutoNum type="arabicPeriod"/>
            </a:pPr>
            <a:r>
              <a:rPr lang="nl-NL" dirty="0" smtClean="0"/>
              <a:t>Daarmee nadert het personage Emiel </a:t>
            </a:r>
            <a:r>
              <a:rPr lang="nl-NL" dirty="0" err="1" smtClean="0"/>
              <a:t>Steegman</a:t>
            </a:r>
            <a:r>
              <a:rPr lang="nl-NL" dirty="0" smtClean="0"/>
              <a:t> nog meer tot de historische persoon Peter </a:t>
            </a:r>
            <a:r>
              <a:rPr lang="nl-NL" dirty="0" err="1" smtClean="0"/>
              <a:t>Terrin</a:t>
            </a:r>
            <a:r>
              <a:rPr lang="nl-NL" dirty="0" smtClean="0"/>
              <a:t> dan eerder al het geval bleek te zijn.</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smtClean="0"/>
              <a:t>29</a:t>
            </a:fld>
            <a:endParaRPr lang="en-US"/>
          </a:p>
        </p:txBody>
      </p:sp>
    </p:spTree>
    <p:extLst>
      <p:ext uri="{BB962C8B-B14F-4D97-AF65-F5344CB8AC3E}">
        <p14:creationId xmlns:p14="http://schemas.microsoft.com/office/powerpoint/2010/main" val="2851888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endParaRPr lang="nl-NL" dirty="0"/>
          </a:p>
          <a:p>
            <a:r>
              <a:rPr lang="nl-NL" dirty="0" smtClean="0"/>
              <a:t>Dat inzoomen kun je uiteraard daaraan zien dat </a:t>
            </a:r>
            <a:r>
              <a:rPr lang="nl-NL" b="1" dirty="0" smtClean="0"/>
              <a:t>Deel 2 </a:t>
            </a:r>
            <a:r>
              <a:rPr lang="nl-NL" dirty="0" smtClean="0"/>
              <a:t>het middendeel is en dat het omvangrijk is [75 pp].</a:t>
            </a:r>
          </a:p>
          <a:p>
            <a:r>
              <a:rPr lang="nl-NL" dirty="0" smtClean="0"/>
              <a:t>Dat inzoomen kun je ook zien aan het gebruik van de grammaticale tijden.</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3</a:t>
            </a:fld>
            <a:endParaRPr lang="en-US" b="1" dirty="0"/>
          </a:p>
        </p:txBody>
      </p:sp>
    </p:spTree>
    <p:extLst>
      <p:ext uri="{BB962C8B-B14F-4D97-AF65-F5344CB8AC3E}">
        <p14:creationId xmlns:p14="http://schemas.microsoft.com/office/powerpoint/2010/main" val="4116349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Deel 2</a:t>
            </a:r>
            <a:endParaRPr lang="nl-NL" b="1" dirty="0"/>
          </a:p>
        </p:txBody>
      </p:sp>
      <p:sp>
        <p:nvSpPr>
          <p:cNvPr id="3" name="Tijdelijke aanduiding voor inhoud 2"/>
          <p:cNvSpPr>
            <a:spLocks noGrp="1"/>
          </p:cNvSpPr>
          <p:nvPr>
            <p:ph idx="1"/>
          </p:nvPr>
        </p:nvSpPr>
        <p:spPr/>
        <p:txBody>
          <a:bodyPr/>
          <a:lstStyle/>
          <a:p>
            <a:r>
              <a:rPr lang="nl-NL" dirty="0" smtClean="0"/>
              <a:t>De tekst van </a:t>
            </a:r>
            <a:r>
              <a:rPr lang="nl-NL" b="1" dirty="0" smtClean="0"/>
              <a:t>Deel 2</a:t>
            </a:r>
            <a:r>
              <a:rPr lang="nl-NL" dirty="0" smtClean="0"/>
              <a:t> begint op p. 149 met een </a:t>
            </a:r>
            <a:r>
              <a:rPr lang="nl-NL" dirty="0" err="1" smtClean="0"/>
              <a:t>pangram</a:t>
            </a:r>
            <a:r>
              <a:rPr lang="nl-NL" dirty="0" smtClean="0"/>
              <a:t>. </a:t>
            </a:r>
            <a:r>
              <a:rPr lang="nl-NL" b="1" dirty="0" smtClean="0"/>
              <a:t>{3}</a:t>
            </a:r>
          </a:p>
          <a:p>
            <a:r>
              <a:rPr lang="nl-NL" dirty="0" smtClean="0"/>
              <a:t>Het wordt voorgesteld alsof Emiel </a:t>
            </a:r>
            <a:r>
              <a:rPr lang="nl-NL" dirty="0" err="1" smtClean="0"/>
              <a:t>Steegman</a:t>
            </a:r>
            <a:r>
              <a:rPr lang="nl-NL" dirty="0" smtClean="0"/>
              <a:t> de tekst van </a:t>
            </a:r>
            <a:r>
              <a:rPr lang="nl-NL" b="1" dirty="0" smtClean="0"/>
              <a:t>Deel 2 </a:t>
            </a:r>
            <a:r>
              <a:rPr lang="nl-NL" dirty="0" smtClean="0"/>
              <a:t>typt, terwijl hij in het ziekenhuis verblijft. Het lettertype van de tekst is dat van de Olivetti </a:t>
            </a:r>
            <a:r>
              <a:rPr lang="nl-NL" dirty="0" err="1" smtClean="0"/>
              <a:t>Lettera</a:t>
            </a:r>
            <a:r>
              <a:rPr lang="nl-NL" dirty="0" smtClean="0"/>
              <a:t> 32 (150).</a:t>
            </a:r>
          </a:p>
          <a:p>
            <a:r>
              <a:rPr lang="nl-NL" dirty="0" smtClean="0"/>
              <a:t>De beleving door Emiel van wat er met zijn dochter, en daardoor met hem en zijn vrouw gebeurt, zorgt ervoor dat alles wat speelt als heden wordt ervaren. Zelfs wat ondubbelzinnig in het verleden speelde. </a:t>
            </a:r>
            <a:r>
              <a:rPr lang="nl-NL" b="1" dirty="0" smtClean="0"/>
              <a:t>{4}</a:t>
            </a:r>
            <a:endParaRPr lang="nl-NL" b="1"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4</a:t>
            </a:fld>
            <a:endParaRPr lang="en-US" b="1" dirty="0"/>
          </a:p>
        </p:txBody>
      </p:sp>
    </p:spTree>
    <p:extLst>
      <p:ext uri="{BB962C8B-B14F-4D97-AF65-F5344CB8AC3E}">
        <p14:creationId xmlns:p14="http://schemas.microsoft.com/office/powerpoint/2010/main" val="2169061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Deel 2 – grammaticale tijden</a:t>
            </a:r>
            <a:endParaRPr lang="nl-NL" dirty="0"/>
          </a:p>
        </p:txBody>
      </p:sp>
      <p:sp>
        <p:nvSpPr>
          <p:cNvPr id="3" name="Tijdelijke aanduiding voor inhoud 2"/>
          <p:cNvSpPr>
            <a:spLocks noGrp="1"/>
          </p:cNvSpPr>
          <p:nvPr>
            <p:ph idx="1"/>
          </p:nvPr>
        </p:nvSpPr>
        <p:spPr/>
        <p:txBody>
          <a:bodyPr/>
          <a:lstStyle/>
          <a:p>
            <a:r>
              <a:rPr lang="nl-NL" dirty="0" smtClean="0"/>
              <a:t>De eerste echte </a:t>
            </a:r>
            <a:r>
              <a:rPr lang="nl-NL" dirty="0" err="1" smtClean="0"/>
              <a:t>o.v.t</a:t>
            </a:r>
            <a:r>
              <a:rPr lang="nl-NL" dirty="0" smtClean="0"/>
              <a:t>. komt pas, en dan heel kort, op pag. 186, direct wanneer gezegd wordt dat alles onder controle is. </a:t>
            </a:r>
            <a:r>
              <a:rPr lang="nl-NL" b="1" dirty="0" smtClean="0"/>
              <a:t>{5}</a:t>
            </a:r>
          </a:p>
          <a:p>
            <a:r>
              <a:rPr lang="nl-NL" dirty="0" smtClean="0"/>
              <a:t>Een iets uitvoeriger gebruik van de </a:t>
            </a:r>
            <a:r>
              <a:rPr lang="nl-NL" dirty="0" err="1" smtClean="0"/>
              <a:t>o.v.t</a:t>
            </a:r>
            <a:r>
              <a:rPr lang="nl-NL" dirty="0" smtClean="0"/>
              <a:t>. vinden we op pag. 213, wanneer een  reis naar Portugal herinnerd wordt. </a:t>
            </a:r>
            <a:r>
              <a:rPr lang="nl-NL" b="1" dirty="0" smtClean="0"/>
              <a:t>{6}</a:t>
            </a:r>
            <a:r>
              <a:rPr lang="nl-NL" dirty="0" smtClean="0"/>
              <a:t> </a:t>
            </a:r>
          </a:p>
          <a:p>
            <a:r>
              <a:rPr lang="nl-NL" dirty="0" smtClean="0"/>
              <a:t>Zo’n </a:t>
            </a:r>
            <a:r>
              <a:rPr lang="nl-NL" dirty="0" err="1" smtClean="0"/>
              <a:t>gesemantiseerd</a:t>
            </a:r>
            <a:r>
              <a:rPr lang="nl-NL" dirty="0" smtClean="0"/>
              <a:t> gebruik van de </a:t>
            </a:r>
            <a:r>
              <a:rPr lang="nl-NL" dirty="0" err="1" smtClean="0"/>
              <a:t>o.t.t</a:t>
            </a:r>
            <a:r>
              <a:rPr lang="nl-NL" dirty="0" smtClean="0"/>
              <a:t>. komt in alle drie de delen van de roman voor. Het gaat dan om zich, vrij intens, inleven of voorstellen.</a:t>
            </a:r>
            <a:r>
              <a:rPr lang="nl-NL" b="1" dirty="0" smtClean="0"/>
              <a:t>{7} {8}</a:t>
            </a:r>
            <a:endParaRPr lang="nl-NL" b="1"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5</a:t>
            </a:fld>
            <a:endParaRPr lang="en-US" b="1" dirty="0"/>
          </a:p>
        </p:txBody>
      </p:sp>
    </p:spTree>
    <p:extLst>
      <p:ext uri="{BB962C8B-B14F-4D97-AF65-F5344CB8AC3E}">
        <p14:creationId xmlns:p14="http://schemas.microsoft.com/office/powerpoint/2010/main" val="1181263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Deel 2 – LITERAIRE NON-FICTIE ?</a:t>
            </a:r>
            <a:endParaRPr lang="nl-NL" dirty="0"/>
          </a:p>
        </p:txBody>
      </p:sp>
      <p:sp>
        <p:nvSpPr>
          <p:cNvPr id="3" name="Tijdelijke aanduiding voor inhoud 2"/>
          <p:cNvSpPr>
            <a:spLocks noGrp="1"/>
          </p:cNvSpPr>
          <p:nvPr>
            <p:ph idx="1"/>
          </p:nvPr>
        </p:nvSpPr>
        <p:spPr/>
        <p:txBody>
          <a:bodyPr/>
          <a:lstStyle/>
          <a:p>
            <a:r>
              <a:rPr lang="nl-NL" dirty="0" smtClean="0"/>
              <a:t>Tot tot voor kort: messcherp onderscheid tussen </a:t>
            </a:r>
            <a:r>
              <a:rPr lang="nl-NL" i="1" dirty="0" smtClean="0"/>
              <a:t>literaire non-fictie </a:t>
            </a:r>
            <a:r>
              <a:rPr lang="nl-NL" dirty="0" smtClean="0"/>
              <a:t>en </a:t>
            </a:r>
            <a:r>
              <a:rPr lang="nl-NL" i="1" dirty="0" smtClean="0"/>
              <a:t>modern literair werk</a:t>
            </a:r>
            <a:r>
              <a:rPr lang="nl-NL" dirty="0" smtClean="0"/>
              <a:t>. (Jan Brokken, </a:t>
            </a:r>
            <a:r>
              <a:rPr lang="nl-NL" dirty="0" err="1" smtClean="0"/>
              <a:t>A.F.Th</a:t>
            </a:r>
            <a:r>
              <a:rPr lang="nl-NL" dirty="0" smtClean="0"/>
              <a:t>. van der Heijden </a:t>
            </a:r>
            <a:r>
              <a:rPr lang="nl-NL" b="1" dirty="0" smtClean="0"/>
              <a:t>{9}</a:t>
            </a:r>
            <a:r>
              <a:rPr lang="nl-NL" dirty="0" smtClean="0"/>
              <a:t>)</a:t>
            </a:r>
          </a:p>
          <a:p>
            <a:r>
              <a:rPr lang="nl-NL" i="1" dirty="0" smtClean="0"/>
              <a:t>Literaire non-fictie</a:t>
            </a:r>
            <a:r>
              <a:rPr lang="nl-NL" dirty="0" smtClean="0"/>
              <a:t>: journalistieke of historiografische tekst die de feiten volledig recht wil doen. Literair op het punt van aspecten van de vorm. </a:t>
            </a:r>
            <a:r>
              <a:rPr lang="nl-NL" b="1" dirty="0" smtClean="0"/>
              <a:t>{10}</a:t>
            </a:r>
          </a:p>
          <a:p>
            <a:r>
              <a:rPr lang="nl-NL" i="1" dirty="0" smtClean="0"/>
              <a:t>Modern literair werk</a:t>
            </a:r>
            <a:r>
              <a:rPr lang="nl-NL" dirty="0" smtClean="0"/>
              <a:t>: ‘organisme’, samenhangend betekenisgeheel van één van meerdere soorten.</a:t>
            </a:r>
            <a:r>
              <a:rPr lang="nl-NL" b="1" dirty="0" smtClean="0"/>
              <a:t> </a:t>
            </a:r>
            <a:endParaRPr lang="nl-NL" b="1"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6</a:t>
            </a:fld>
            <a:endParaRPr lang="en-US" b="1" dirty="0"/>
          </a:p>
        </p:txBody>
      </p:sp>
    </p:spTree>
    <p:extLst>
      <p:ext uri="{BB962C8B-B14F-4D97-AF65-F5344CB8AC3E}">
        <p14:creationId xmlns:p14="http://schemas.microsoft.com/office/powerpoint/2010/main" val="3893422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We weten dat de dochter van Peter </a:t>
            </a:r>
            <a:r>
              <a:rPr lang="nl-NL" dirty="0" err="1" smtClean="0"/>
              <a:t>Terrin</a:t>
            </a:r>
            <a:r>
              <a:rPr lang="nl-NL" dirty="0" smtClean="0"/>
              <a:t> een herseninfarct kreeg en dat hij bij haar in het ziekenhuis een verslag maakte, typte ook.</a:t>
            </a:r>
          </a:p>
          <a:p>
            <a:r>
              <a:rPr lang="nl-NL" dirty="0" smtClean="0"/>
              <a:t>We weten ook dat de tekst van </a:t>
            </a:r>
            <a:r>
              <a:rPr lang="nl-NL" b="1" dirty="0" smtClean="0"/>
              <a:t>Deel 2 </a:t>
            </a:r>
            <a:r>
              <a:rPr lang="nl-NL" dirty="0" smtClean="0"/>
              <a:t>grotendeels samenvalt met wat </a:t>
            </a:r>
            <a:r>
              <a:rPr lang="nl-NL" dirty="0" err="1" smtClean="0"/>
              <a:t>Terrin</a:t>
            </a:r>
            <a:r>
              <a:rPr lang="nl-NL" dirty="0" smtClean="0"/>
              <a:t> als historische persoon noteerde. Wat daar niet mee samenvalt, is veranderd of toegevoegd met het oog op het feit dat </a:t>
            </a:r>
            <a:r>
              <a:rPr lang="nl-NL" b="1" dirty="0" smtClean="0"/>
              <a:t>Deel 2</a:t>
            </a:r>
            <a:r>
              <a:rPr lang="nl-NL" dirty="0" smtClean="0"/>
              <a:t> functioneert binnen een meeromvattende roman.</a:t>
            </a:r>
          </a:p>
          <a:p>
            <a:r>
              <a:rPr lang="nl-NL" i="1" dirty="0" smtClean="0"/>
              <a:t>Conclusie</a:t>
            </a:r>
            <a:r>
              <a:rPr lang="nl-NL" dirty="0" smtClean="0"/>
              <a:t>: </a:t>
            </a:r>
            <a:r>
              <a:rPr lang="nl-NL" b="1" dirty="0" smtClean="0"/>
              <a:t>Deel 2 </a:t>
            </a:r>
            <a:r>
              <a:rPr lang="nl-NL" smtClean="0"/>
              <a:t>niet literaire </a:t>
            </a:r>
            <a:r>
              <a:rPr lang="nl-NL" dirty="0" smtClean="0"/>
              <a:t>non-fictie. </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7</a:t>
            </a:fld>
            <a:endParaRPr lang="en-US" b="1" dirty="0"/>
          </a:p>
        </p:txBody>
      </p:sp>
    </p:spTree>
    <p:extLst>
      <p:ext uri="{BB962C8B-B14F-4D97-AF65-F5344CB8AC3E}">
        <p14:creationId xmlns:p14="http://schemas.microsoft.com/office/powerpoint/2010/main" val="872943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DEEL 1 – literair (auto)biografisch</a:t>
            </a:r>
            <a:endParaRPr lang="nl-NL" dirty="0"/>
          </a:p>
        </p:txBody>
      </p:sp>
      <p:sp>
        <p:nvSpPr>
          <p:cNvPr id="3" name="Tijdelijke aanduiding voor inhoud 2"/>
          <p:cNvSpPr>
            <a:spLocks noGrp="1"/>
          </p:cNvSpPr>
          <p:nvPr>
            <p:ph idx="1"/>
          </p:nvPr>
        </p:nvSpPr>
        <p:spPr/>
        <p:txBody>
          <a:bodyPr/>
          <a:lstStyle/>
          <a:p>
            <a:r>
              <a:rPr lang="nl-NL" b="1" dirty="0" smtClean="0"/>
              <a:t>Deel 1</a:t>
            </a:r>
            <a:r>
              <a:rPr lang="nl-NL" dirty="0" smtClean="0"/>
              <a:t> is zeker geen literaire non-fictie. Het is onderdeel van een modern literair werk, van een ‘organisme’. </a:t>
            </a:r>
          </a:p>
          <a:p>
            <a:r>
              <a:rPr lang="nl-NL" dirty="0" smtClean="0"/>
              <a:t>In elk modern literair werk komen (auto)biografische bestanddelen voor, maar de lezer weet doorgaans niet hoeveel en welke.</a:t>
            </a:r>
          </a:p>
          <a:p>
            <a:r>
              <a:rPr lang="nl-NL" dirty="0" smtClean="0"/>
              <a:t>Modern literair (auto)biografisch proza: een </a:t>
            </a:r>
            <a:r>
              <a:rPr lang="nl-NL" dirty="0" err="1" smtClean="0"/>
              <a:t>subgenre</a:t>
            </a:r>
            <a:r>
              <a:rPr lang="nl-NL" dirty="0" smtClean="0"/>
              <a:t> van moderne literaire werken. </a:t>
            </a:r>
            <a:endParaRPr lang="nl-NL"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8</a:t>
            </a:fld>
            <a:endParaRPr lang="en-US" b="1" dirty="0"/>
          </a:p>
        </p:txBody>
      </p:sp>
    </p:spTree>
    <p:extLst>
      <p:ext uri="{BB962C8B-B14F-4D97-AF65-F5344CB8AC3E}">
        <p14:creationId xmlns:p14="http://schemas.microsoft.com/office/powerpoint/2010/main" val="4015400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endParaRPr lang="nl-NL" i="1" dirty="0" smtClean="0"/>
          </a:p>
          <a:p>
            <a:r>
              <a:rPr lang="nl-NL" i="1" dirty="0" smtClean="0"/>
              <a:t>Modern literair (auto)biografisch proza</a:t>
            </a:r>
            <a:r>
              <a:rPr lang="nl-NL" dirty="0" smtClean="0"/>
              <a:t>: door acties van de auteur buiten het betrokken boek weet de </a:t>
            </a:r>
            <a:r>
              <a:rPr lang="nl-NL" dirty="0" err="1" smtClean="0"/>
              <a:t>geïnformeer-de</a:t>
            </a:r>
            <a:r>
              <a:rPr lang="nl-NL" dirty="0" smtClean="0"/>
              <a:t> lezer dát een substantieel deel van de personen en hun handelen teruggaat op én spoort met zaken in de historische werkelijkheid en de lezer weet voor een deel ook welke zaken teruggaan op én sporen met zaken in de historische werkelijkheid. </a:t>
            </a:r>
          </a:p>
          <a:p>
            <a:pPr marL="0" indent="0">
              <a:buNone/>
            </a:pPr>
            <a:endParaRPr lang="nl-NL" b="1" dirty="0"/>
          </a:p>
        </p:txBody>
      </p:sp>
      <p:sp>
        <p:nvSpPr>
          <p:cNvPr id="4" name="Tijdelijke aanduiding voor dianummer 3"/>
          <p:cNvSpPr>
            <a:spLocks noGrp="1"/>
          </p:cNvSpPr>
          <p:nvPr>
            <p:ph type="sldNum" sz="quarter" idx="12"/>
          </p:nvPr>
        </p:nvSpPr>
        <p:spPr/>
        <p:txBody>
          <a:bodyPr/>
          <a:lstStyle/>
          <a:p>
            <a:fld id="{74C7E049-B585-4EE6-96C0-EEB30EAA14FD}" type="slidenum">
              <a:rPr lang="en-US" b="1" smtClean="0"/>
              <a:t>9</a:t>
            </a:fld>
            <a:endParaRPr lang="en-US" b="1" dirty="0"/>
          </a:p>
        </p:txBody>
      </p:sp>
    </p:spTree>
    <p:extLst>
      <p:ext uri="{BB962C8B-B14F-4D97-AF65-F5344CB8AC3E}">
        <p14:creationId xmlns:p14="http://schemas.microsoft.com/office/powerpoint/2010/main" val="13950516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911</TotalTime>
  <Words>1786</Words>
  <Application>Microsoft Office PowerPoint</Application>
  <PresentationFormat>Diavoorstelling (4:3)</PresentationFormat>
  <Paragraphs>158</Paragraphs>
  <Slides>29</Slides>
  <Notes>2</Notes>
  <HiddenSlides>0</HiddenSlides>
  <MMClips>0</MMClips>
  <ScaleCrop>false</ScaleCrop>
  <HeadingPairs>
    <vt:vector size="4" baseType="variant">
      <vt:variant>
        <vt:lpstr>Thema</vt:lpstr>
      </vt:variant>
      <vt:variant>
        <vt:i4>1</vt:i4>
      </vt:variant>
      <vt:variant>
        <vt:lpstr>Diatitels</vt:lpstr>
      </vt:variant>
      <vt:variant>
        <vt:i4>29</vt:i4>
      </vt:variant>
    </vt:vector>
  </HeadingPairs>
  <TitlesOfParts>
    <vt:vector size="30" baseType="lpstr">
      <vt:lpstr>Precedent</vt:lpstr>
      <vt:lpstr>Over Post Mortem</vt:lpstr>
      <vt:lpstr>Het werk bij eerste lezing</vt:lpstr>
      <vt:lpstr>PowerPoint-presentatie</vt:lpstr>
      <vt:lpstr>Deel 2</vt:lpstr>
      <vt:lpstr>Deel 2 – grammaticale tijden</vt:lpstr>
      <vt:lpstr>Deel 2 – LITERAIRE NON-FICTIE ?</vt:lpstr>
      <vt:lpstr>PowerPoint-presentatie</vt:lpstr>
      <vt:lpstr>DEEL 1 – literair (auto)biografisch</vt:lpstr>
      <vt:lpstr>PowerPoint-presentatie</vt:lpstr>
      <vt:lpstr>HERLEZEN VAN DE ROMAN</vt:lpstr>
      <vt:lpstr>PowerPoint-presentatie</vt:lpstr>
      <vt:lpstr>Deel i - Hoofdstuk 1 als voorbeeld</vt:lpstr>
      <vt:lpstr>PowerPoint-presentatie</vt:lpstr>
      <vt:lpstr>PowerPoint-presentatie</vt:lpstr>
      <vt:lpstr>PowerPoint-presentatie</vt:lpstr>
      <vt:lpstr>PowerPoint-presentatie</vt:lpstr>
      <vt:lpstr>PROBlEMEN 1: De titel</vt:lpstr>
      <vt:lpstr>Problemen 2: de vertelwijze</vt:lpstr>
      <vt:lpstr>Oplossingen?</vt:lpstr>
      <vt:lpstr>PowerPoint-presentatie</vt:lpstr>
      <vt:lpstr>PowerPoint-presentatie</vt:lpstr>
      <vt:lpstr>PowerPoint-presentatie</vt:lpstr>
      <vt:lpstr>CONSEQUENTIES VAN DEZE LEESWIJZE</vt:lpstr>
      <vt:lpstr>Nog enkele kwesties</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 Post Mortem</dc:title>
  <dc:creator>Frank berndsen</dc:creator>
  <cp:lastModifiedBy>Gebruiker</cp:lastModifiedBy>
  <cp:revision>59</cp:revision>
  <cp:lastPrinted>2013-10-16T07:42:54Z</cp:lastPrinted>
  <dcterms:created xsi:type="dcterms:W3CDTF">2013-09-30T07:36:01Z</dcterms:created>
  <dcterms:modified xsi:type="dcterms:W3CDTF">2013-10-19T19:49:51Z</dcterms:modified>
</cp:coreProperties>
</file>