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7"/>
  </p:notesMasterIdLst>
  <p:handoutMasterIdLst>
    <p:handoutMasterId r:id="rId18"/>
  </p:handoutMasterIdLst>
  <p:sldIdLst>
    <p:sldId id="314" r:id="rId4"/>
    <p:sldId id="315" r:id="rId5"/>
    <p:sldId id="316" r:id="rId6"/>
    <p:sldId id="317" r:id="rId7"/>
    <p:sldId id="318" r:id="rId8"/>
    <p:sldId id="321" r:id="rId9"/>
    <p:sldId id="320" r:id="rId10"/>
    <p:sldId id="322" r:id="rId11"/>
    <p:sldId id="323" r:id="rId12"/>
    <p:sldId id="324" r:id="rId13"/>
    <p:sldId id="325" r:id="rId14"/>
    <p:sldId id="328" r:id="rId15"/>
    <p:sldId id="327" r:id="rId1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84" autoAdjust="0"/>
    <p:restoredTop sz="94660"/>
  </p:normalViewPr>
  <p:slideViewPr>
    <p:cSldViewPr>
      <p:cViewPr varScale="1">
        <p:scale>
          <a:sx n="109" d="100"/>
          <a:sy n="109" d="100"/>
        </p:scale>
        <p:origin x="120" y="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88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393E5-555B-40FF-B464-1631ED83EBCD}" type="datetimeFigureOut">
              <a:rPr lang="nl-NL" smtClean="0"/>
              <a:t>20-10-2025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EEE58-36EB-4E82-BC48-502F309BFC1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52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060D037-C05C-4C36-9649-15AC5A1A930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3849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shape_Transparantie"/>
          <p:cNvSpPr>
            <a:spLocks noChangeArrowheads="1"/>
          </p:cNvSpPr>
          <p:nvPr userDrawn="1"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/>
          </a:p>
        </p:txBody>
      </p:sp>
      <p:sp>
        <p:nvSpPr>
          <p:cNvPr id="7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/>
          </a:p>
        </p:txBody>
      </p:sp>
      <p:sp>
        <p:nvSpPr>
          <p:cNvPr id="4" name="ZwarteBalk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274400"/>
            <a:ext cx="9144000" cy="10800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1950" tIns="216000" rIns="268265" bIns="216000" anchor="t">
            <a:spAutoFit/>
          </a:bodyPr>
          <a:lstStyle>
            <a:lvl1pPr>
              <a:defRPr sz="420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nl-NL" noProof="0" dirty="0"/>
          </a:p>
        </p:txBody>
      </p:sp>
      <p:sp>
        <p:nvSpPr>
          <p:cNvPr id="5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2000"/>
            <a:ext cx="9140825" cy="1908000"/>
          </a:xfrm>
        </p:spPr>
        <p:txBody>
          <a:bodyPr rIns="267843"/>
          <a:lstStyle>
            <a:lvl1pPr marL="0" indent="0">
              <a:buFont typeface="Verdana" pitchFamily="34" charset="0"/>
              <a:buNone/>
              <a:defRPr sz="1902"/>
            </a:lvl1pPr>
          </a:lstStyle>
          <a:p>
            <a:pPr lvl="0"/>
            <a:r>
              <a:rPr lang="en-US" noProof="0"/>
              <a:t>Click to edit Master subtitle style</a:t>
            </a:r>
            <a:endParaRPr lang="nl-NL" noProof="0"/>
          </a:p>
        </p:txBody>
      </p:sp>
      <p:pic>
        <p:nvPicPr>
          <p:cNvPr id="10" name="LogoSlash_01" descr="SLASHTRANS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LogoSlash_02" descr="SLASHTRANS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>
              <a:solidFill>
                <a:srgbClr val="FFFFFF"/>
              </a:solidFill>
            </a:endParaRPr>
          </a:p>
        </p:txBody>
      </p:sp>
      <p:sp>
        <p:nvSpPr>
          <p:cNvPr id="16" name="Paginanummer"/>
          <p:cNvSpPr/>
          <p:nvPr userDrawn="1"/>
        </p:nvSpPr>
        <p:spPr>
          <a:xfrm>
            <a:off x="8255000" y="1079500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nl-NL" sz="900" smtClean="0">
                <a:solidFill>
                  <a:srgbClr val="FFFFFF"/>
                </a:solidFill>
              </a:rPr>
              <a:pPr algn="r"/>
              <a:t>‹#›</a:t>
            </a:fld>
            <a:endParaRPr lang="nl-NL" sz="900" dirty="0">
              <a:solidFill>
                <a:srgbClr val="FFFFFF"/>
              </a:solidFill>
            </a:endParaRPr>
          </a:p>
        </p:txBody>
      </p:sp>
      <p:sp>
        <p:nvSpPr>
          <p:cNvPr id="15" name="Scheiding"/>
          <p:cNvSpPr txBox="1">
            <a:spLocks noChangeArrowheads="1"/>
          </p:cNvSpPr>
          <p:nvPr userDrawn="1"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8" name="tb_Faculty"/>
          <p:cNvSpPr txBox="1">
            <a:spLocks noChangeArrowheads="1"/>
          </p:cNvSpPr>
          <p:nvPr userDrawn="1"/>
        </p:nvSpPr>
        <p:spPr bwMode="auto">
          <a:xfrm>
            <a:off x="3687763" y="339725"/>
            <a:ext cx="77104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>
                <a:solidFill>
                  <a:srgbClr val="CC0000"/>
                </a:solidFill>
                <a:latin typeface="Georgia" pitchFamily="18" charset="0"/>
              </a:rPr>
              <a:t>faculty of arts</a:t>
            </a:r>
          </a:p>
        </p:txBody>
      </p:sp>
      <p:sp>
        <p:nvSpPr>
          <p:cNvPr id="9" name="tb_Department"/>
          <p:cNvSpPr txBox="1">
            <a:spLocks noChangeArrowheads="1"/>
          </p:cNvSpPr>
          <p:nvPr userDrawn="1"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>
                <a:solidFill>
                  <a:srgbClr val="CC0000"/>
                </a:solidFill>
                <a:latin typeface="Georgia" pitchFamily="18" charset="0"/>
              </a:rPr>
              <a:t>minorities and multilingualism</a:t>
            </a:r>
          </a:p>
        </p:txBody>
      </p:sp>
      <p:sp>
        <p:nvSpPr>
          <p:cNvPr id="14" name="tbDate"/>
          <p:cNvSpPr txBox="1">
            <a:spLocks noChangeArrowheads="1"/>
          </p:cNvSpPr>
          <p:nvPr userDrawn="1"/>
        </p:nvSpPr>
        <p:spPr bwMode="auto">
          <a:xfrm>
            <a:off x="7378700" y="1079500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>
                <a:solidFill>
                  <a:srgbClr val="FFFFFF"/>
                </a:solidFill>
                <a:latin typeface="Verdana" pitchFamily="34" charset="0"/>
              </a:rPr>
              <a:t>08-02-2018</a:t>
            </a:r>
            <a:endParaRPr lang="nl-NL" sz="900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44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ka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46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20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ekstvak"/>
          <p:cNvSpPr>
            <a:spLocks noGrp="1"/>
          </p:cNvSpPr>
          <p:nvPr>
            <p:ph type="body" idx="1"/>
          </p:nvPr>
        </p:nvSpPr>
        <p:spPr>
          <a:xfrm>
            <a:off x="0" y="1455578"/>
            <a:ext cx="9140825" cy="5148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9007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b_Break"/>
          <p:cNvSpPr>
            <a:spLocks noGrp="1" noChangeArrowheads="1"/>
          </p:cNvSpPr>
          <p:nvPr>
            <p:ph type="ctrTitle"/>
          </p:nvPr>
        </p:nvSpPr>
        <p:spPr bwMode="auto"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6000" rIns="267843" bIns="45717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/>
          </a:p>
        </p:txBody>
      </p:sp>
      <p:sp>
        <p:nvSpPr>
          <p:cNvPr id="11" name="shape_Transparantie"/>
          <p:cNvSpPr>
            <a:spLocks noChangeArrowheads="1"/>
          </p:cNvSpPr>
          <p:nvPr userDrawn="1"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/>
          </a:p>
        </p:txBody>
      </p:sp>
      <p:sp>
        <p:nvSpPr>
          <p:cNvPr id="12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/>
          </a:p>
        </p:txBody>
      </p:sp>
      <p:pic>
        <p:nvPicPr>
          <p:cNvPr id="8" name="LogoSlash_01" descr="SLASHTRANS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</p:spPr>
        <p:txBody>
          <a:bodyPr rIns="267843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/>
              <a:t>Click to edit Master subtitle style</a:t>
            </a:r>
          </a:p>
        </p:txBody>
      </p:sp>
      <p:sp>
        <p:nvSpPr>
          <p:cNvPr id="14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>
              <a:solidFill>
                <a:srgbClr val="FFFFFF"/>
              </a:solidFill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 userDrawn="1"/>
        </p:nvSpPr>
        <p:spPr bwMode="auto">
          <a:xfrm>
            <a:off x="3687763" y="338138"/>
            <a:ext cx="77104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>
                <a:solidFill>
                  <a:srgbClr val="CC0000"/>
                </a:solidFill>
                <a:latin typeface="Georgia" pitchFamily="18" charset="0"/>
              </a:rPr>
              <a:t>faculty of arts</a:t>
            </a:r>
          </a:p>
        </p:txBody>
      </p:sp>
      <p:sp>
        <p:nvSpPr>
          <p:cNvPr id="7" name="tb_Department"/>
          <p:cNvSpPr txBox="1">
            <a:spLocks noChangeAspect="1" noChangeArrowheads="1"/>
          </p:cNvSpPr>
          <p:nvPr userDrawn="1"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>
                <a:solidFill>
                  <a:srgbClr val="CC0000"/>
                </a:solidFill>
                <a:latin typeface="Georgia" pitchFamily="18" charset="0"/>
              </a:rPr>
              <a:t>minorities and multilingualism</a:t>
            </a:r>
          </a:p>
        </p:txBody>
      </p:sp>
    </p:spTree>
    <p:extLst>
      <p:ext uri="{BB962C8B-B14F-4D97-AF65-F5344CB8AC3E}">
        <p14:creationId xmlns:p14="http://schemas.microsoft.com/office/powerpoint/2010/main" val="267382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5578"/>
            <a:ext cx="9140825" cy="5148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736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189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895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4000" cy="6389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9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11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8604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8311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6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5578"/>
            <a:ext cx="9140825" cy="5148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63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7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8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6141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7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2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8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7923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6" name="Vertikaal"/>
          <p:cNvSpPr>
            <a:spLocks noGrp="1"/>
          </p:cNvSpPr>
          <p:nvPr>
            <p:ph type="body" orient="vert" idx="1"/>
          </p:nvPr>
        </p:nvSpPr>
        <p:spPr>
          <a:xfrm>
            <a:off x="0" y="2230438"/>
            <a:ext cx="9140825" cy="431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5925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6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226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b_End"/>
          <p:cNvSpPr>
            <a:spLocks noGrp="1" noChangeArrowheads="1"/>
          </p:cNvSpPr>
          <p:nvPr>
            <p:ph type="ctrTitle"/>
          </p:nvPr>
        </p:nvSpPr>
        <p:spPr bwMode="auto"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6000" rIns="267843" bIns="45717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/>
          </a:p>
        </p:txBody>
      </p:sp>
      <p:sp>
        <p:nvSpPr>
          <p:cNvPr id="11" name="shape_Transparantie"/>
          <p:cNvSpPr>
            <a:spLocks noChangeArrowheads="1"/>
          </p:cNvSpPr>
          <p:nvPr userDrawn="1"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/>
          </a:p>
        </p:txBody>
      </p:sp>
      <p:sp>
        <p:nvSpPr>
          <p:cNvPr id="12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/>
          </a:p>
        </p:txBody>
      </p:sp>
      <p:pic>
        <p:nvPicPr>
          <p:cNvPr id="8" name="LogoSlash_01" descr="SLASHTRANS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  <a:ln>
            <a:noFill/>
          </a:ln>
        </p:spPr>
        <p:txBody>
          <a:bodyPr rIns="267843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Master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endParaRPr lang="nl-NL" noProof="0" dirty="0"/>
          </a:p>
        </p:txBody>
      </p:sp>
      <p:sp>
        <p:nvSpPr>
          <p:cNvPr id="16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>
              <a:solidFill>
                <a:srgbClr val="FFFFFF"/>
              </a:solidFill>
            </a:endParaRP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 userDrawn="1"/>
        </p:nvSpPr>
        <p:spPr bwMode="auto">
          <a:xfrm>
            <a:off x="3687763" y="338138"/>
            <a:ext cx="77104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>
                <a:solidFill>
                  <a:srgbClr val="CC0000"/>
                </a:solidFill>
                <a:latin typeface="Georgia" pitchFamily="18" charset="0"/>
              </a:rPr>
              <a:t>faculty of arts</a:t>
            </a:r>
          </a:p>
        </p:txBody>
      </p:sp>
      <p:sp>
        <p:nvSpPr>
          <p:cNvPr id="7" name="tb_Department"/>
          <p:cNvSpPr txBox="1">
            <a:spLocks noChangeArrowheads="1"/>
          </p:cNvSpPr>
          <p:nvPr userDrawn="1"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>
                <a:solidFill>
                  <a:srgbClr val="CC0000"/>
                </a:solidFill>
                <a:latin typeface="Georgia" pitchFamily="18" charset="0"/>
              </a:rPr>
              <a:t>minorities and multilingualism</a:t>
            </a:r>
          </a:p>
        </p:txBody>
      </p:sp>
    </p:spTree>
    <p:extLst>
      <p:ext uri="{BB962C8B-B14F-4D97-AF65-F5344CB8AC3E}">
        <p14:creationId xmlns:p14="http://schemas.microsoft.com/office/powerpoint/2010/main" val="2379490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5578"/>
            <a:ext cx="9140825" cy="5148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2016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2164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131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4000" cy="6389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9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11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142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9332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14511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61052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7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8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47109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1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2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12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2066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6" name="Vertikaal"/>
          <p:cNvSpPr>
            <a:spLocks noGrp="1"/>
          </p:cNvSpPr>
          <p:nvPr>
            <p:ph type="body" orient="vert" idx="1"/>
          </p:nvPr>
        </p:nvSpPr>
        <p:spPr>
          <a:xfrm>
            <a:off x="0" y="2230438"/>
            <a:ext cx="9140825" cy="431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63361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6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83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909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4000" cy="6389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3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200"/>
            <a:ext cx="9140825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0506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385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5460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Figuur"/>
          <p:cNvSpPr>
            <a:spLocks noGrp="1"/>
          </p:cNvSpPr>
          <p:nvPr>
            <p:ph type="pic" idx="1"/>
          </p:nvPr>
        </p:nvSpPr>
        <p:spPr>
          <a:xfrm>
            <a:off x="1792288" y="1484783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nl-NL" noProof="0"/>
          </a:p>
        </p:txBody>
      </p:sp>
      <p:sp>
        <p:nvSpPr>
          <p:cNvPr id="4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245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hape_Transparantie"/>
          <p:cNvSpPr>
            <a:spLocks noChangeArrowheads="1"/>
          </p:cNvSpPr>
          <p:nvPr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/>
          </a:p>
        </p:txBody>
      </p:sp>
      <p:sp>
        <p:nvSpPr>
          <p:cNvPr id="1031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/>
          </a:p>
        </p:txBody>
      </p:sp>
      <p:sp>
        <p:nvSpPr>
          <p:cNvPr id="1026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5578"/>
            <a:ext cx="9140825" cy="5148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70000" bIns="45717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nl-NL" dirty="0"/>
              <a:t>Edit Master text styles</a:t>
            </a:r>
          </a:p>
          <a:p>
            <a:pPr lvl="1"/>
            <a:r>
              <a:rPr lang="en-GB" altLang="nl-NL" dirty="0"/>
              <a:t>Second level</a:t>
            </a:r>
          </a:p>
          <a:p>
            <a:pPr lvl="2"/>
            <a:r>
              <a:rPr lang="en-GB" altLang="nl-NL" dirty="0"/>
              <a:t>Third level</a:t>
            </a:r>
          </a:p>
          <a:p>
            <a:pPr lvl="3"/>
            <a:r>
              <a:rPr lang="en-GB" altLang="nl-NL" dirty="0"/>
              <a:t>Fourth level</a:t>
            </a:r>
          </a:p>
          <a:p>
            <a:pPr lvl="4"/>
            <a:r>
              <a:rPr lang="en-GB" altLang="nl-NL" dirty="0"/>
              <a:t>Fifth level</a:t>
            </a:r>
          </a:p>
        </p:txBody>
      </p:sp>
      <p:sp>
        <p:nvSpPr>
          <p:cNvPr id="1028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200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800" rIns="270000" bIns="4680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nl-NL" dirty="0"/>
              <a:t>Click to edit Master title style</a:t>
            </a:r>
          </a:p>
        </p:txBody>
      </p:sp>
      <p:sp>
        <p:nvSpPr>
          <p:cNvPr id="1027" name="RodeBalk"/>
          <p:cNvSpPr>
            <a:spLocks noChangeArrowheads="1"/>
          </p:cNvSpPr>
          <p:nvPr/>
        </p:nvSpPr>
        <p:spPr bwMode="auto">
          <a:xfrm>
            <a:off x="-1" y="406400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>
              <a:solidFill>
                <a:srgbClr val="FFFFFF"/>
              </a:solidFill>
            </a:endParaRPr>
          </a:p>
        </p:txBody>
      </p:sp>
      <p:pic>
        <p:nvPicPr>
          <p:cNvPr id="1033" name="LogoSlash_01" descr="SLASHTRANS" hidden="1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LogoSlash_02" descr="SLASHTRANS" hidden="1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chuineBalk"/>
          <p:cNvSpPr/>
          <p:nvPr userDrawn="1"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Paginanummer"/>
          <p:cNvSpPr/>
          <p:nvPr userDrawn="1"/>
        </p:nvSpPr>
        <p:spPr>
          <a:xfrm>
            <a:off x="8674100" y="400050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en-GB" sz="600" smtClean="0">
                <a:solidFill>
                  <a:srgbClr val="FFFFFF"/>
                </a:solidFill>
              </a:rPr>
              <a:pPr algn="r"/>
              <a:t>‹#›</a:t>
            </a:fld>
            <a:endParaRPr lang="en-GB" sz="600" dirty="0">
              <a:solidFill>
                <a:srgbClr val="FFFFFF"/>
              </a:solidFill>
            </a:endParaRPr>
          </a:p>
        </p:txBody>
      </p:sp>
      <p:sp>
        <p:nvSpPr>
          <p:cNvPr id="1037" name="Scheiding"/>
          <p:cNvSpPr txBox="1">
            <a:spLocks noChangeArrowheads="1"/>
          </p:cNvSpPr>
          <p:nvPr/>
        </p:nvSpPr>
        <p:spPr bwMode="auto">
          <a:xfrm>
            <a:off x="8661400" y="40005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" dirty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5" name="RUGlogoTop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1034" name="tb_Faculty" hidden="1"/>
          <p:cNvSpPr txBox="1">
            <a:spLocks noChangeArrowheads="1"/>
          </p:cNvSpPr>
          <p:nvPr/>
        </p:nvSpPr>
        <p:spPr bwMode="auto">
          <a:xfrm>
            <a:off x="3687763" y="339725"/>
            <a:ext cx="77104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>
                <a:solidFill>
                  <a:srgbClr val="CC0000"/>
                </a:solidFill>
                <a:latin typeface="Georgia" pitchFamily="18" charset="0"/>
              </a:rPr>
              <a:t>faculty of arts</a:t>
            </a:r>
          </a:p>
        </p:txBody>
      </p:sp>
      <p:sp>
        <p:nvSpPr>
          <p:cNvPr id="1035" name="tb_Department" hidden="1"/>
          <p:cNvSpPr txBox="1">
            <a:spLocks noChangeArrowheads="1"/>
          </p:cNvSpPr>
          <p:nvPr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>
                <a:solidFill>
                  <a:srgbClr val="CC0000"/>
                </a:solidFill>
                <a:latin typeface="Georgia" pitchFamily="18" charset="0"/>
              </a:rPr>
              <a:t>minorities and multilingualism</a:t>
            </a:r>
          </a:p>
        </p:txBody>
      </p:sp>
      <p:sp>
        <p:nvSpPr>
          <p:cNvPr id="1032" name="tbDate"/>
          <p:cNvSpPr txBox="1">
            <a:spLocks noChangeArrowheads="1"/>
          </p:cNvSpPr>
          <p:nvPr/>
        </p:nvSpPr>
        <p:spPr bwMode="auto">
          <a:xfrm>
            <a:off x="7874000" y="400050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600">
                <a:solidFill>
                  <a:srgbClr val="FFFFFF"/>
                </a:solidFill>
                <a:latin typeface="Verdana" pitchFamily="34" charset="0"/>
              </a:rPr>
              <a:t>08-02-2018</a:t>
            </a:r>
            <a:endParaRPr lang="en-GB" sz="600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44538" indent="-242888" algn="l" rtl="0" eaLnBrk="1" fontAlgn="base" hangingPunct="1">
        <a:spcBef>
          <a:spcPct val="20000"/>
        </a:spcBef>
        <a:spcAft>
          <a:spcPct val="0"/>
        </a:spcAft>
        <a:buSzPct val="85000"/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63525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shape_Transparantie"/>
          <p:cNvSpPr>
            <a:spLocks noChangeArrowheads="1"/>
          </p:cNvSpPr>
          <p:nvPr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/>
          </a:p>
        </p:txBody>
      </p:sp>
      <p:sp>
        <p:nvSpPr>
          <p:cNvPr id="2054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/>
          </a:p>
        </p:txBody>
      </p:sp>
      <p:sp>
        <p:nvSpPr>
          <p:cNvPr id="2050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5578"/>
            <a:ext cx="9140825" cy="5148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/>
              <a:t>Click to edit Master text styles</a:t>
            </a:r>
          </a:p>
          <a:p>
            <a:pPr lvl="1"/>
            <a:r>
              <a:rPr lang="en-GB" altLang="nl-NL" dirty="0"/>
              <a:t>Second level</a:t>
            </a:r>
          </a:p>
          <a:p>
            <a:pPr lvl="0"/>
            <a:r>
              <a:rPr lang="en-GB" altLang="nl-NL" dirty="0"/>
              <a:t>Third level</a:t>
            </a:r>
          </a:p>
          <a:p>
            <a:pPr lvl="1"/>
            <a:r>
              <a:rPr lang="en-GB" altLang="nl-NL" dirty="0"/>
              <a:t>Fourth level</a:t>
            </a:r>
          </a:p>
          <a:p>
            <a:pPr lvl="2"/>
            <a:r>
              <a:rPr lang="en-GB" altLang="nl-NL" dirty="0"/>
              <a:t>Fifth level</a:t>
            </a:r>
          </a:p>
        </p:txBody>
      </p:sp>
      <p:sp>
        <p:nvSpPr>
          <p:cNvPr id="2059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200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/>
              <a:t>Click to edit Master title style</a:t>
            </a:r>
          </a:p>
        </p:txBody>
      </p:sp>
      <p:sp>
        <p:nvSpPr>
          <p:cNvPr id="2051" name="RodeBalk"/>
          <p:cNvSpPr>
            <a:spLocks noChangeArrowheads="1"/>
          </p:cNvSpPr>
          <p:nvPr/>
        </p:nvSpPr>
        <p:spPr bwMode="auto">
          <a:xfrm>
            <a:off x="-1" y="406400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>
              <a:solidFill>
                <a:srgbClr val="FFFFFF"/>
              </a:solidFill>
            </a:endParaRPr>
          </a:p>
        </p:txBody>
      </p:sp>
      <p:pic>
        <p:nvPicPr>
          <p:cNvPr id="2056" name="LogoSlash_01" descr="SLASHTRANS" hidden="1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LogoSlash_02" descr="SLASHTRANS" hidden="1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chuineBalk"/>
          <p:cNvSpPr/>
          <p:nvPr userDrawn="1"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Paginanummer"/>
          <p:cNvSpPr/>
          <p:nvPr userDrawn="1"/>
        </p:nvSpPr>
        <p:spPr>
          <a:xfrm>
            <a:off x="8674100" y="400050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en-GB" sz="600" smtClean="0">
                <a:solidFill>
                  <a:srgbClr val="FFFFFF"/>
                </a:solidFill>
              </a:rPr>
              <a:pPr algn="r"/>
              <a:t>‹#›</a:t>
            </a:fld>
            <a:endParaRPr lang="en-GB" sz="600" dirty="0">
              <a:solidFill>
                <a:srgbClr val="FFFFFF"/>
              </a:solidFill>
            </a:endParaRPr>
          </a:p>
        </p:txBody>
      </p:sp>
      <p:sp>
        <p:nvSpPr>
          <p:cNvPr id="2061" name="Scheiding"/>
          <p:cNvSpPr txBox="1">
            <a:spLocks noChangeArrowheads="1"/>
          </p:cNvSpPr>
          <p:nvPr/>
        </p:nvSpPr>
        <p:spPr bwMode="auto">
          <a:xfrm>
            <a:off x="8661400" y="40005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" dirty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5129" name="tb_Faculty" hidden="1"/>
          <p:cNvSpPr txBox="1">
            <a:spLocks noChangeArrowheads="1"/>
          </p:cNvSpPr>
          <p:nvPr/>
        </p:nvSpPr>
        <p:spPr bwMode="auto">
          <a:xfrm>
            <a:off x="3687763" y="338138"/>
            <a:ext cx="77104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>
                <a:solidFill>
                  <a:srgbClr val="CC0000"/>
                </a:solidFill>
                <a:latin typeface="Georgia" pitchFamily="18" charset="0"/>
              </a:rPr>
              <a:t>faculty of arts</a:t>
            </a:r>
          </a:p>
        </p:txBody>
      </p:sp>
      <p:sp>
        <p:nvSpPr>
          <p:cNvPr id="5130" name="tb_Department" hidden="1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>
                <a:solidFill>
                  <a:srgbClr val="CC0000"/>
                </a:solidFill>
                <a:latin typeface="Georgia" pitchFamily="18" charset="0"/>
              </a:rPr>
              <a:t>minorities and multilingualism</a:t>
            </a: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7874000" y="400050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600">
                <a:solidFill>
                  <a:srgbClr val="FFFFFF"/>
                </a:solidFill>
                <a:latin typeface="Verdana" pitchFamily="34" charset="0"/>
              </a:rPr>
              <a:t>08-02-2018</a:t>
            </a:r>
            <a:endParaRPr lang="en-GB" sz="600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/>
          </a:p>
        </p:txBody>
      </p:sp>
      <p:sp>
        <p:nvSpPr>
          <p:cNvPr id="3078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/>
          </a:p>
        </p:txBody>
      </p:sp>
      <p:sp>
        <p:nvSpPr>
          <p:cNvPr id="3074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5578"/>
            <a:ext cx="9140825" cy="5148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/>
              <a:t>Click to edit Master text styles</a:t>
            </a:r>
          </a:p>
          <a:p>
            <a:pPr lvl="1"/>
            <a:r>
              <a:rPr lang="en-GB" altLang="nl-NL" dirty="0"/>
              <a:t>Second level</a:t>
            </a:r>
          </a:p>
          <a:p>
            <a:pPr lvl="2"/>
            <a:r>
              <a:rPr lang="en-GB" altLang="nl-NL" dirty="0"/>
              <a:t>Third level</a:t>
            </a:r>
          </a:p>
          <a:p>
            <a:pPr lvl="3"/>
            <a:r>
              <a:rPr lang="en-GB" altLang="nl-NL" dirty="0"/>
              <a:t>Fourth level</a:t>
            </a:r>
          </a:p>
          <a:p>
            <a:pPr lvl="4"/>
            <a:r>
              <a:rPr lang="en-GB" altLang="nl-NL" dirty="0"/>
              <a:t>Fifth level</a:t>
            </a:r>
          </a:p>
        </p:txBody>
      </p:sp>
      <p:sp>
        <p:nvSpPr>
          <p:cNvPr id="3083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200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/>
              <a:t>Click to edit Master title style</a:t>
            </a:r>
          </a:p>
        </p:txBody>
      </p:sp>
      <p:sp>
        <p:nvSpPr>
          <p:cNvPr id="3075" name="RodeBalk"/>
          <p:cNvSpPr>
            <a:spLocks noChangeArrowheads="1"/>
          </p:cNvSpPr>
          <p:nvPr/>
        </p:nvSpPr>
        <p:spPr bwMode="auto">
          <a:xfrm>
            <a:off x="-1" y="406400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>
              <a:solidFill>
                <a:srgbClr val="FFFFFF"/>
              </a:solidFill>
            </a:endParaRPr>
          </a:p>
        </p:txBody>
      </p:sp>
      <p:pic>
        <p:nvPicPr>
          <p:cNvPr id="3080" name="LogoSlash_01" descr="SLASHTRANS" hidden="1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LogoSlash_02" descr="SLASHTRANS" hidden="1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chuineBalk"/>
          <p:cNvSpPr/>
          <p:nvPr userDrawn="1"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Paginanummer"/>
          <p:cNvSpPr/>
          <p:nvPr userDrawn="1"/>
        </p:nvSpPr>
        <p:spPr>
          <a:xfrm>
            <a:off x="8674100" y="400050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en-GB" sz="600" smtClean="0">
                <a:solidFill>
                  <a:srgbClr val="FFFFFF"/>
                </a:solidFill>
              </a:rPr>
              <a:pPr algn="r"/>
              <a:t>‹#›</a:t>
            </a:fld>
            <a:endParaRPr lang="en-GB" sz="600" dirty="0">
              <a:solidFill>
                <a:srgbClr val="FFFFFF"/>
              </a:solidFill>
            </a:endParaRPr>
          </a:p>
        </p:txBody>
      </p:sp>
      <p:sp>
        <p:nvSpPr>
          <p:cNvPr id="3085" name="Scheiding"/>
          <p:cNvSpPr txBox="1">
            <a:spLocks noChangeArrowheads="1"/>
          </p:cNvSpPr>
          <p:nvPr/>
        </p:nvSpPr>
        <p:spPr bwMode="auto">
          <a:xfrm>
            <a:off x="8661400" y="40005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" dirty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2" name="RUGlogoTop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7177" name="tb_Faculty" hidden="1"/>
          <p:cNvSpPr txBox="1">
            <a:spLocks noChangeArrowheads="1"/>
          </p:cNvSpPr>
          <p:nvPr/>
        </p:nvSpPr>
        <p:spPr bwMode="auto">
          <a:xfrm>
            <a:off x="3687763" y="338138"/>
            <a:ext cx="77104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>
                <a:solidFill>
                  <a:srgbClr val="CC0000"/>
                </a:solidFill>
                <a:latin typeface="Georgia" pitchFamily="18" charset="0"/>
              </a:rPr>
              <a:t>faculty of arts</a:t>
            </a:r>
          </a:p>
        </p:txBody>
      </p:sp>
      <p:sp>
        <p:nvSpPr>
          <p:cNvPr id="7178" name="tb_Department" hidden="1"/>
          <p:cNvSpPr txBox="1">
            <a:spLocks noChangeArrowheads="1"/>
          </p:cNvSpPr>
          <p:nvPr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>
                <a:solidFill>
                  <a:srgbClr val="CC0000"/>
                </a:solidFill>
                <a:latin typeface="Georgia" pitchFamily="18" charset="0"/>
              </a:rPr>
              <a:t>minorities and multilingualism</a:t>
            </a:r>
          </a:p>
        </p:txBody>
      </p:sp>
      <p:sp>
        <p:nvSpPr>
          <p:cNvPr id="7176" name="tbDate"/>
          <p:cNvSpPr txBox="1">
            <a:spLocks noChangeArrowheads="1"/>
          </p:cNvSpPr>
          <p:nvPr/>
        </p:nvSpPr>
        <p:spPr bwMode="auto">
          <a:xfrm>
            <a:off x="7874000" y="400050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600">
                <a:solidFill>
                  <a:srgbClr val="FFFFFF"/>
                </a:solidFill>
                <a:latin typeface="Verdana" pitchFamily="34" charset="0"/>
              </a:rPr>
              <a:t>08-02-2018</a:t>
            </a:r>
            <a:endParaRPr lang="en-GB" sz="600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58763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8413" indent="-25717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256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828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400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972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4DFCE3A-B295-494D-AD89-0C3F1BE25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Safae el khannoussi</a:t>
            </a:r>
            <a:br>
              <a:rPr lang="nl-NL" dirty="0"/>
            </a:br>
            <a:r>
              <a:rPr lang="nl-NL" i="1" dirty="0"/>
              <a:t>Oroppa</a:t>
            </a:r>
            <a:endParaRPr lang="sv-SE" i="1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ED23255C-1E2A-4B1D-8791-4E023B91C6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Spraakmakende boeken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Dr Sjoerd-Jeroen Moenandar (Rijksuniversiteit Groningen)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97772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B0F6E52-136C-0A48-3798-4C989E96B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Trauma studies</a:t>
            </a:r>
            <a:endParaRPr lang="LID4096" i="1" dirty="0"/>
          </a:p>
        </p:txBody>
      </p:sp>
      <p:pic>
        <p:nvPicPr>
          <p:cNvPr id="6" name="Platshållare för innehåll 5" descr="En bild som visar gräs, landskap, utomhus, himmel&#10;&#10;AI-genererat innehåll kan vara felaktigt.">
            <a:extLst>
              <a:ext uri="{FF2B5EF4-FFF2-40B4-BE49-F238E27FC236}">
                <a16:creationId xmlns:a16="http://schemas.microsoft.com/office/drawing/2014/main" id="{C7930A10-B96C-5CB4-FC4C-A1F15EDAAFB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21513"/>
            <a:ext cx="4032448" cy="1943135"/>
          </a:xfrm>
        </p:spPr>
      </p:pic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6BDA568-6073-5DBC-7B54-9D32510C98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7984" y="2230438"/>
            <a:ext cx="4712841" cy="4318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Tak van </a:t>
            </a:r>
            <a:r>
              <a:rPr lang="en-US" dirty="0" err="1"/>
              <a:t>cultuurwetenschap</a:t>
            </a:r>
            <a:endParaRPr lang="en-US" dirty="0"/>
          </a:p>
          <a:p>
            <a:pPr lvl="1"/>
            <a:r>
              <a:rPr lang="en-US" dirty="0" err="1"/>
              <a:t>Bestudeert</a:t>
            </a:r>
            <a:r>
              <a:rPr lang="en-US" dirty="0"/>
              <a:t>: </a:t>
            </a:r>
            <a:r>
              <a:rPr lang="en-US" dirty="0" err="1"/>
              <a:t>verbeelding</a:t>
            </a:r>
            <a:r>
              <a:rPr lang="en-US" dirty="0"/>
              <a:t> van trauma in kunst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literatuur</a:t>
            </a:r>
            <a:endParaRPr lang="en-US" dirty="0"/>
          </a:p>
          <a:p>
            <a:r>
              <a:rPr lang="en-US" dirty="0"/>
              <a:t>Centrale </a:t>
            </a:r>
            <a:r>
              <a:rPr lang="en-US" dirty="0" err="1"/>
              <a:t>vraag</a:t>
            </a:r>
            <a:r>
              <a:rPr lang="en-US" dirty="0"/>
              <a:t>: </a:t>
            </a:r>
            <a:r>
              <a:rPr lang="en-US" i="1" dirty="0" err="1"/>
              <a:t>kan</a:t>
            </a:r>
            <a:r>
              <a:rPr lang="en-US" dirty="0"/>
              <a:t> trauma </a:t>
            </a:r>
            <a:r>
              <a:rPr lang="en-US" dirty="0" err="1"/>
              <a:t>verbeeld</a:t>
            </a:r>
            <a:r>
              <a:rPr lang="en-US" dirty="0"/>
              <a:t> </a:t>
            </a:r>
            <a:r>
              <a:rPr lang="en-US" dirty="0" err="1"/>
              <a:t>worden</a:t>
            </a:r>
            <a:endParaRPr lang="en-US" dirty="0"/>
          </a:p>
          <a:p>
            <a:pPr lvl="1"/>
            <a:r>
              <a:rPr lang="en-US" dirty="0" err="1"/>
              <a:t>Ethische</a:t>
            </a:r>
            <a:r>
              <a:rPr lang="en-US" dirty="0"/>
              <a:t> variant: </a:t>
            </a:r>
            <a:r>
              <a:rPr lang="en-US" i="1" dirty="0"/>
              <a:t>mag</a:t>
            </a:r>
            <a:r>
              <a:rPr lang="en-US" dirty="0"/>
              <a:t> trauma </a:t>
            </a:r>
            <a:r>
              <a:rPr lang="en-US" dirty="0" err="1"/>
              <a:t>verbeeld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?</a:t>
            </a:r>
            <a:endParaRPr lang="LID4096" dirty="0"/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794671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4341CBE-D8A1-AC24-D6AF-C4FDFC774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Sporen</a:t>
            </a:r>
            <a:r>
              <a:rPr lang="en-US" dirty="0"/>
              <a:t> in de </a:t>
            </a:r>
            <a:r>
              <a:rPr lang="en-US" dirty="0" err="1"/>
              <a:t>kelder</a:t>
            </a:r>
            <a:endParaRPr lang="LID4096" i="1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7A12580-DAD5-EB51-C089-892B42E4FA1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Trauma is </a:t>
            </a:r>
            <a:r>
              <a:rPr lang="en-US" dirty="0" err="1"/>
              <a:t>leegte</a:t>
            </a:r>
            <a:r>
              <a:rPr lang="en-US" dirty="0"/>
              <a:t> in hart van de roman</a:t>
            </a:r>
          </a:p>
          <a:p>
            <a:pPr lvl="1"/>
            <a:r>
              <a:rPr lang="en-US" dirty="0"/>
              <a:t>Gaten</a:t>
            </a:r>
          </a:p>
          <a:p>
            <a:pPr lvl="1"/>
            <a:r>
              <a:rPr lang="en-US" dirty="0" err="1"/>
              <a:t>Sporen</a:t>
            </a:r>
            <a:endParaRPr lang="en-US" dirty="0"/>
          </a:p>
          <a:p>
            <a:r>
              <a:rPr lang="en-US" dirty="0" err="1"/>
              <a:t>Overvol</a:t>
            </a:r>
            <a:r>
              <a:rPr lang="en-US" dirty="0"/>
              <a:t>, maar vol </a:t>
            </a:r>
            <a:r>
              <a:rPr lang="en-US" dirty="0" err="1"/>
              <a:t>leemtes</a:t>
            </a:r>
            <a:endParaRPr lang="en-US" dirty="0"/>
          </a:p>
          <a:p>
            <a:pPr lvl="1"/>
            <a:r>
              <a:rPr lang="en-US" dirty="0" err="1"/>
              <a:t>Ondervertellen</a:t>
            </a:r>
            <a:endParaRPr lang="en-US" dirty="0"/>
          </a:p>
          <a:p>
            <a:pPr lvl="1"/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vertellen</a:t>
            </a:r>
            <a:endParaRPr lang="en-US" dirty="0"/>
          </a:p>
          <a:p>
            <a:r>
              <a:rPr lang="en-US" dirty="0"/>
              <a:t>Wel of </a:t>
            </a:r>
            <a:r>
              <a:rPr lang="en-US" dirty="0" err="1"/>
              <a:t>niet</a:t>
            </a:r>
            <a:r>
              <a:rPr lang="en-US" dirty="0"/>
              <a:t> laten </a:t>
            </a:r>
            <a:r>
              <a:rPr lang="en-US" dirty="0" err="1"/>
              <a:t>zien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“</a:t>
            </a:r>
            <a:r>
              <a:rPr lang="en-US" dirty="0" err="1"/>
              <a:t>metershoge</a:t>
            </a:r>
            <a:r>
              <a:rPr lang="en-US" dirty="0"/>
              <a:t> </a:t>
            </a:r>
            <a:r>
              <a:rPr lang="en-US" dirty="0" err="1"/>
              <a:t>doeken</a:t>
            </a:r>
            <a:r>
              <a:rPr lang="en-US" dirty="0"/>
              <a:t> vol </a:t>
            </a:r>
            <a:r>
              <a:rPr lang="en-US" dirty="0" err="1"/>
              <a:t>pikzwarte</a:t>
            </a:r>
            <a:r>
              <a:rPr lang="en-US" dirty="0"/>
              <a:t> </a:t>
            </a:r>
            <a:r>
              <a:rPr lang="en-US" dirty="0" err="1"/>
              <a:t>geschiedenis</a:t>
            </a:r>
            <a:r>
              <a:rPr lang="en-US" dirty="0"/>
              <a:t>” (290)</a:t>
            </a:r>
          </a:p>
          <a:p>
            <a:pPr lvl="1"/>
            <a:r>
              <a:rPr lang="en-US" dirty="0"/>
              <a:t>“Salomé had geld </a:t>
            </a:r>
            <a:r>
              <a:rPr lang="en-US" dirty="0" err="1"/>
              <a:t>nodig</a:t>
            </a:r>
            <a:r>
              <a:rPr lang="en-US" dirty="0"/>
              <a:t>. En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wilde</a:t>
            </a:r>
            <a:r>
              <a:rPr lang="en-US" dirty="0"/>
              <a:t>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baanbrekends</a:t>
            </a:r>
            <a:r>
              <a:rPr lang="en-US" dirty="0"/>
              <a:t> laten </a:t>
            </a:r>
            <a:r>
              <a:rPr lang="en-US" dirty="0" err="1"/>
              <a:t>zien</a:t>
            </a:r>
            <a:r>
              <a:rPr lang="en-US" dirty="0"/>
              <a:t>,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meesterwerken</a:t>
            </a:r>
            <a:r>
              <a:rPr lang="en-US" dirty="0"/>
              <a:t>.” (290)</a:t>
            </a:r>
          </a:p>
        </p:txBody>
      </p:sp>
      <p:pic>
        <p:nvPicPr>
          <p:cNvPr id="8" name="Platshållare för innehåll 7" descr="En bild som visar trappor, byggnad, Kompositmaterial, handräcke&#10;&#10;AI-genererat innehåll kan vara felaktigt.">
            <a:extLst>
              <a:ext uri="{FF2B5EF4-FFF2-40B4-BE49-F238E27FC236}">
                <a16:creationId xmlns:a16="http://schemas.microsoft.com/office/drawing/2014/main" id="{53612C17-FCC0-7980-EE32-F1A7F651447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469" y="2230438"/>
            <a:ext cx="3238500" cy="4318000"/>
          </a:xfrm>
        </p:spPr>
      </p:pic>
    </p:spTree>
    <p:extLst>
      <p:ext uri="{BB962C8B-B14F-4D97-AF65-F5344CB8AC3E}">
        <p14:creationId xmlns:p14="http://schemas.microsoft.com/office/powerpoint/2010/main" val="232594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0AFEF63-0DAF-E594-74C9-F13AD20AE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Salomé </a:t>
            </a:r>
            <a:r>
              <a:rPr lang="en-US" dirty="0" err="1"/>
              <a:t>en</a:t>
            </a:r>
            <a:r>
              <a:rPr lang="en-US" dirty="0"/>
              <a:t> Irad</a:t>
            </a:r>
            <a:endParaRPr lang="LID4096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B3DF2F0-3214-8E96-C718-56212FEE8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“[Irad] had </a:t>
            </a:r>
            <a:r>
              <a:rPr lang="en-US" dirty="0" err="1"/>
              <a:t>zelfs</a:t>
            </a:r>
            <a:r>
              <a:rPr lang="en-US" dirty="0"/>
              <a:t> </a:t>
            </a:r>
            <a:r>
              <a:rPr lang="en-US" dirty="0" err="1"/>
              <a:t>gezegd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 het </a:t>
            </a:r>
            <a:r>
              <a:rPr lang="en-US" dirty="0" err="1"/>
              <a:t>graf</a:t>
            </a:r>
            <a:r>
              <a:rPr lang="en-US" dirty="0"/>
              <a:t> </a:t>
            </a:r>
            <a:r>
              <a:rPr lang="en-US" dirty="0" err="1"/>
              <a:t>liefst</a:t>
            </a:r>
            <a:r>
              <a:rPr lang="en-US" dirty="0"/>
              <a:t> </a:t>
            </a:r>
            <a:r>
              <a:rPr lang="en-US" dirty="0" err="1"/>
              <a:t>eigenhandig</a:t>
            </a:r>
            <a:r>
              <a:rPr lang="en-US" dirty="0"/>
              <a:t> had </a:t>
            </a:r>
            <a:r>
              <a:rPr lang="en-US" dirty="0" err="1"/>
              <a:t>gegraven</a:t>
            </a:r>
            <a:r>
              <a:rPr lang="en-US" dirty="0"/>
              <a:t> om er </a:t>
            </a:r>
            <a:r>
              <a:rPr lang="en-US" dirty="0" err="1"/>
              <a:t>zeker</a:t>
            </a:r>
            <a:r>
              <a:rPr lang="en-US" dirty="0"/>
              <a:t> van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moeder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hele </a:t>
            </a:r>
            <a:r>
              <a:rPr lang="en-US" dirty="0" err="1"/>
              <a:t>verleden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dag</a:t>
            </a:r>
            <a:r>
              <a:rPr lang="en-US" dirty="0"/>
              <a:t> </a:t>
            </a:r>
            <a:r>
              <a:rPr lang="en-US" dirty="0" err="1"/>
              <a:t>alsnog</a:t>
            </a:r>
            <a:r>
              <a:rPr lang="en-US" dirty="0"/>
              <a:t> </a:t>
            </a:r>
            <a:r>
              <a:rPr lang="en-US" dirty="0" err="1"/>
              <a:t>tevoorschijn</a:t>
            </a:r>
            <a:r>
              <a:rPr lang="en-US" dirty="0"/>
              <a:t> </a:t>
            </a:r>
            <a:r>
              <a:rPr lang="en-US" dirty="0" err="1"/>
              <a:t>sprongen</a:t>
            </a:r>
            <a:r>
              <a:rPr lang="en-US" dirty="0"/>
              <a:t>” (380)</a:t>
            </a:r>
            <a:endParaRPr lang="LID4096" dirty="0"/>
          </a:p>
          <a:p>
            <a:endParaRPr lang="LID4096" dirty="0"/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142689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A54DBED-9CC4-5AA6-DA52-68838614D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</a:t>
            </a:r>
            <a:r>
              <a:rPr lang="en-US" dirty="0" err="1"/>
              <a:t>moet</a:t>
            </a:r>
            <a:r>
              <a:rPr lang="en-US" dirty="0"/>
              <a:t> de </a:t>
            </a:r>
            <a:r>
              <a:rPr lang="en-US" dirty="0" err="1"/>
              <a:t>lezer</a:t>
            </a:r>
            <a:r>
              <a:rPr lang="en-US" dirty="0"/>
              <a:t>?</a:t>
            </a:r>
            <a:endParaRPr lang="LID4096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9D46100-D273-DD4D-8C5B-0D4BC001A2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/>
              <a:t>Lezersdilemma</a:t>
            </a:r>
            <a:endParaRPr lang="en-US" dirty="0"/>
          </a:p>
          <a:p>
            <a:pPr lvl="1"/>
            <a:r>
              <a:rPr lang="en-US" dirty="0" err="1"/>
              <a:t>Vul</a:t>
            </a:r>
            <a:r>
              <a:rPr lang="en-US" dirty="0"/>
              <a:t> de </a:t>
            </a:r>
            <a:r>
              <a:rPr lang="en-US" dirty="0" err="1"/>
              <a:t>gaten</a:t>
            </a:r>
            <a:endParaRPr lang="en-US" dirty="0"/>
          </a:p>
          <a:p>
            <a:pPr lvl="1"/>
            <a:r>
              <a:rPr lang="en-US" dirty="0"/>
              <a:t>Laat ze </a:t>
            </a:r>
            <a:r>
              <a:rPr lang="en-US" dirty="0" err="1"/>
              <a:t>voor</a:t>
            </a:r>
            <a:r>
              <a:rPr lang="en-US" dirty="0"/>
              <a:t> wat ze </a:t>
            </a:r>
            <a:r>
              <a:rPr lang="en-US" dirty="0" err="1"/>
              <a:t>zijn</a:t>
            </a:r>
            <a:endParaRPr lang="en-US" dirty="0"/>
          </a:p>
          <a:p>
            <a:r>
              <a:rPr lang="en-US" dirty="0"/>
              <a:t>“Hind </a:t>
            </a:r>
            <a:r>
              <a:rPr lang="en-US" dirty="0" err="1"/>
              <a:t>zat</a:t>
            </a:r>
            <a:r>
              <a:rPr lang="en-US" dirty="0"/>
              <a:t> op </a:t>
            </a:r>
            <a:r>
              <a:rPr lang="en-US" dirty="0" err="1"/>
              <a:t>Salomés</a:t>
            </a:r>
            <a:r>
              <a:rPr lang="en-US" dirty="0"/>
              <a:t> bed, </a:t>
            </a:r>
            <a:r>
              <a:rPr lang="en-US" dirty="0" err="1"/>
              <a:t>hongerig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besluiteloos</a:t>
            </a:r>
            <a:r>
              <a:rPr lang="en-US" dirty="0"/>
              <a:t>. [De </a:t>
            </a:r>
            <a:r>
              <a:rPr lang="en-US" dirty="0" err="1"/>
              <a:t>vloer</a:t>
            </a:r>
            <a:r>
              <a:rPr lang="en-US" dirty="0"/>
              <a:t>] lag </a:t>
            </a:r>
            <a:r>
              <a:rPr lang="en-US" dirty="0" err="1"/>
              <a:t>bezaaid</a:t>
            </a:r>
            <a:r>
              <a:rPr lang="en-US" dirty="0"/>
              <a:t> met </a:t>
            </a:r>
            <a:r>
              <a:rPr lang="en-US" dirty="0" err="1"/>
              <a:t>aantekeningen</a:t>
            </a:r>
            <a:r>
              <a:rPr lang="en-US" dirty="0"/>
              <a:t>, </a:t>
            </a:r>
            <a:r>
              <a:rPr lang="en-US" dirty="0" err="1"/>
              <a:t>brieven</a:t>
            </a:r>
            <a:r>
              <a:rPr lang="en-US" dirty="0"/>
              <a:t>, </a:t>
            </a:r>
            <a:r>
              <a:rPr lang="en-US" dirty="0" err="1"/>
              <a:t>oude</a:t>
            </a:r>
            <a:r>
              <a:rPr lang="en-US" dirty="0"/>
              <a:t> </a:t>
            </a:r>
            <a:r>
              <a:rPr lang="en-US" dirty="0" err="1"/>
              <a:t>krnaten</a:t>
            </a:r>
            <a:r>
              <a:rPr lang="en-US" dirty="0"/>
              <a:t>, </a:t>
            </a:r>
            <a:r>
              <a:rPr lang="en-US" dirty="0" err="1"/>
              <a:t>tijdschriften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boeken</a:t>
            </a:r>
            <a:r>
              <a:rPr lang="en-US" dirty="0"/>
              <a:t> met </a:t>
            </a:r>
            <a:r>
              <a:rPr lang="en-US" dirty="0" err="1"/>
              <a:t>vergeelde</a:t>
            </a:r>
            <a:r>
              <a:rPr lang="en-US" dirty="0"/>
              <a:t> </a:t>
            </a:r>
            <a:r>
              <a:rPr lang="en-US" dirty="0" err="1"/>
              <a:t>kaften</a:t>
            </a:r>
            <a:r>
              <a:rPr lang="en-US" dirty="0"/>
              <a:t> vol met </a:t>
            </a:r>
            <a:r>
              <a:rPr lang="en-US" dirty="0" err="1"/>
              <a:t>Salomés</a:t>
            </a:r>
            <a:r>
              <a:rPr lang="en-US" dirty="0"/>
              <a:t> </a:t>
            </a:r>
            <a:r>
              <a:rPr lang="en-US" dirty="0" err="1"/>
              <a:t>aantekeningen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krabbels</a:t>
            </a:r>
            <a:r>
              <a:rPr lang="en-US" dirty="0"/>
              <a:t>. […] Meneer Ben </a:t>
            </a:r>
            <a:r>
              <a:rPr lang="en-US" dirty="0" err="1"/>
              <a:t>Msik</a:t>
            </a:r>
            <a:r>
              <a:rPr lang="en-US" dirty="0"/>
              <a:t> </a:t>
            </a:r>
            <a:r>
              <a:rPr lang="en-US" dirty="0" err="1"/>
              <a:t>vroeg</a:t>
            </a:r>
            <a:r>
              <a:rPr lang="en-US" dirty="0"/>
              <a:t> of ze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iets</a:t>
            </a:r>
            <a:r>
              <a:rPr lang="en-US" dirty="0"/>
              <a:t> </a:t>
            </a:r>
            <a:r>
              <a:rPr lang="en-US" dirty="0" err="1"/>
              <a:t>specifieks</a:t>
            </a:r>
            <a:r>
              <a:rPr lang="en-US" dirty="0"/>
              <a:t> </a:t>
            </a:r>
            <a:r>
              <a:rPr lang="en-US" dirty="0" err="1"/>
              <a:t>zocht</a:t>
            </a:r>
            <a:r>
              <a:rPr lang="en-US" dirty="0"/>
              <a:t>. Een spoor, </a:t>
            </a:r>
            <a:r>
              <a:rPr lang="en-US" dirty="0" err="1"/>
              <a:t>antwoordde</a:t>
            </a:r>
            <a:r>
              <a:rPr lang="en-US" dirty="0"/>
              <a:t> ze.” (102)</a:t>
            </a:r>
            <a:endParaRPr lang="LID4096" dirty="0"/>
          </a:p>
        </p:txBody>
      </p:sp>
      <p:pic>
        <p:nvPicPr>
          <p:cNvPr id="5" name="Platshållare för innehåll 9" descr="En bild som visar flamma, eld, hetta, brasa&#10;&#10;AI-genererat innehåll kan vara felaktigt.">
            <a:extLst>
              <a:ext uri="{FF2B5EF4-FFF2-40B4-BE49-F238E27FC236}">
                <a16:creationId xmlns:a16="http://schemas.microsoft.com/office/drawing/2014/main" id="{783B5B58-468F-B3AB-D829-55F312B0DA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32856"/>
            <a:ext cx="2901965" cy="3859671"/>
          </a:xfrm>
        </p:spPr>
      </p:pic>
    </p:spTree>
    <p:extLst>
      <p:ext uri="{BB962C8B-B14F-4D97-AF65-F5344CB8AC3E}">
        <p14:creationId xmlns:p14="http://schemas.microsoft.com/office/powerpoint/2010/main" val="246439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D4366EF-0975-5EBF-2F71-B072A9087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lezing</a:t>
            </a:r>
            <a:endParaRPr lang="LID4096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6CA47CB-C427-389B-3CD2-0013D550E5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2230438"/>
            <a:ext cx="4932040" cy="4318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 roman</a:t>
            </a:r>
          </a:p>
          <a:p>
            <a:pPr lvl="1"/>
            <a:r>
              <a:rPr lang="en-US" dirty="0"/>
              <a:t>Auteur</a:t>
            </a:r>
          </a:p>
          <a:p>
            <a:pPr lvl="1"/>
            <a:r>
              <a:rPr lang="en-US" dirty="0" err="1"/>
              <a:t>Verhaal</a:t>
            </a:r>
            <a:endParaRPr lang="en-US" dirty="0"/>
          </a:p>
          <a:p>
            <a:pPr lvl="1"/>
            <a:r>
              <a:rPr lang="en-US" dirty="0" err="1"/>
              <a:t>Ontvangst</a:t>
            </a:r>
            <a:endParaRPr lang="en-US" dirty="0"/>
          </a:p>
          <a:p>
            <a:r>
              <a:rPr lang="en-US" dirty="0" err="1"/>
              <a:t>Oroppa</a:t>
            </a:r>
            <a:r>
              <a:rPr lang="en-US" dirty="0"/>
              <a:t>, Europa</a:t>
            </a:r>
          </a:p>
          <a:p>
            <a:r>
              <a:rPr lang="en-US" dirty="0"/>
              <a:t>Trauma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centraal</a:t>
            </a:r>
            <a:r>
              <a:rPr lang="en-US" dirty="0"/>
              <a:t> thema</a:t>
            </a:r>
          </a:p>
          <a:p>
            <a:pPr lvl="1"/>
            <a:r>
              <a:rPr lang="en-US" dirty="0"/>
              <a:t>Wat is trauma</a:t>
            </a:r>
          </a:p>
          <a:p>
            <a:pPr lvl="1"/>
            <a:r>
              <a:rPr lang="en-US" dirty="0"/>
              <a:t>Hoe </a:t>
            </a:r>
            <a:r>
              <a:rPr lang="en-US" dirty="0" err="1"/>
              <a:t>wordt</a:t>
            </a:r>
            <a:r>
              <a:rPr lang="en-US" dirty="0"/>
              <a:t> trauma </a:t>
            </a:r>
            <a:r>
              <a:rPr lang="en-US" dirty="0" err="1"/>
              <a:t>behandeld</a:t>
            </a:r>
            <a:r>
              <a:rPr lang="en-US" dirty="0"/>
              <a:t> in </a:t>
            </a:r>
            <a:r>
              <a:rPr lang="en-US" dirty="0" err="1"/>
              <a:t>Oroppa</a:t>
            </a:r>
            <a:r>
              <a:rPr lang="en-US" dirty="0"/>
              <a:t>?</a:t>
            </a:r>
          </a:p>
          <a:p>
            <a:pPr lvl="1"/>
            <a:r>
              <a:rPr lang="en-US" dirty="0" err="1"/>
              <a:t>Relatie</a:t>
            </a:r>
            <a:r>
              <a:rPr lang="en-US" dirty="0"/>
              <a:t> </a:t>
            </a:r>
            <a:r>
              <a:rPr lang="en-US" dirty="0" err="1"/>
              <a:t>vertelvorm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trauma</a:t>
            </a:r>
            <a:endParaRPr lang="LID4096" dirty="0"/>
          </a:p>
        </p:txBody>
      </p:sp>
      <p:pic>
        <p:nvPicPr>
          <p:cNvPr id="6" name="Platshållare för innehåll 5" descr="En bild som visar text, byggnad, fönster, affisch&#10;&#10;AI-genererat innehåll kan vara felaktigt.">
            <a:extLst>
              <a:ext uri="{FF2B5EF4-FFF2-40B4-BE49-F238E27FC236}">
                <a16:creationId xmlns:a16="http://schemas.microsoft.com/office/drawing/2014/main" id="{DAF1ED33-363A-64E8-13A2-1F250940DB0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361" y="2230438"/>
            <a:ext cx="2524872" cy="3934866"/>
          </a:xfrm>
        </p:spPr>
      </p:pic>
    </p:spTree>
    <p:extLst>
      <p:ext uri="{BB962C8B-B14F-4D97-AF65-F5344CB8AC3E}">
        <p14:creationId xmlns:p14="http://schemas.microsoft.com/office/powerpoint/2010/main" val="3412476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B4BCD09-468F-0123-E8BD-E5FB749FA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Khannoussi</a:t>
            </a:r>
            <a:r>
              <a:rPr lang="en-US" dirty="0"/>
              <a:t> over </a:t>
            </a:r>
            <a:r>
              <a:rPr lang="en-US" i="1" dirty="0" err="1"/>
              <a:t>Oroppa</a:t>
            </a:r>
            <a:endParaRPr lang="LID4096" i="1" dirty="0"/>
          </a:p>
        </p:txBody>
      </p:sp>
      <p:pic>
        <p:nvPicPr>
          <p:cNvPr id="6" name="Platshållare för innehåll 5" descr="En bild som visar person, Människoansikte, byggnad, klädsel&#10;&#10;AI-genererat innehåll kan vara felaktigt.">
            <a:extLst>
              <a:ext uri="{FF2B5EF4-FFF2-40B4-BE49-F238E27FC236}">
                <a16:creationId xmlns:a16="http://schemas.microsoft.com/office/drawing/2014/main" id="{B3204BE9-8E2D-72D3-D5D5-A52632A86F0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348880"/>
            <a:ext cx="2718866" cy="3627713"/>
          </a:xfrm>
        </p:spPr>
      </p:pic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D170580-71E9-A30A-41C2-6A52ACC22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67944" y="2230438"/>
            <a:ext cx="5072881" cy="4318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“</a:t>
            </a:r>
            <a:r>
              <a:rPr lang="en-US" dirty="0" err="1"/>
              <a:t>Lezers</a:t>
            </a:r>
            <a:r>
              <a:rPr lang="en-US" dirty="0"/>
              <a:t> </a:t>
            </a:r>
            <a:r>
              <a:rPr lang="en-US" dirty="0" err="1"/>
              <a:t>ervaren</a:t>
            </a:r>
            <a:r>
              <a:rPr lang="en-US" dirty="0"/>
              <a:t> het </a:t>
            </a:r>
            <a:r>
              <a:rPr lang="en-US" dirty="0" err="1"/>
              <a:t>boek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achtbaan</a:t>
            </a:r>
            <a:r>
              <a:rPr lang="en-US" dirty="0"/>
              <a:t>. Dat is </a:t>
            </a:r>
            <a:r>
              <a:rPr lang="en-US" dirty="0" err="1"/>
              <a:t>ook</a:t>
            </a:r>
            <a:r>
              <a:rPr lang="en-US" dirty="0"/>
              <a:t> de </a:t>
            </a:r>
            <a:r>
              <a:rPr lang="en-US" dirty="0" err="1"/>
              <a:t>bedoeling</a:t>
            </a:r>
            <a:r>
              <a:rPr lang="en-US" dirty="0"/>
              <a:t>. Het </a:t>
            </a:r>
            <a:r>
              <a:rPr lang="en-US" dirty="0" err="1"/>
              <a:t>boek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je </a:t>
            </a:r>
            <a:r>
              <a:rPr lang="en-US" dirty="0" err="1"/>
              <a:t>als</a:t>
            </a:r>
            <a:r>
              <a:rPr lang="en-US" dirty="0"/>
              <a:t> het ware </a:t>
            </a:r>
            <a:r>
              <a:rPr lang="en-US" dirty="0" err="1"/>
              <a:t>overkomen</a:t>
            </a:r>
            <a:r>
              <a:rPr lang="en-US" dirty="0"/>
              <a:t>,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avontuur</a:t>
            </a:r>
            <a:r>
              <a:rPr lang="en-US" dirty="0"/>
              <a:t>,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de hele </a:t>
            </a:r>
            <a:r>
              <a:rPr lang="en-US" dirty="0" err="1"/>
              <a:t>tijd</a:t>
            </a:r>
            <a:r>
              <a:rPr lang="en-US" dirty="0"/>
              <a:t> </a:t>
            </a:r>
            <a:r>
              <a:rPr lang="en-US" dirty="0" err="1"/>
              <a:t>denkt</a:t>
            </a:r>
            <a:r>
              <a:rPr lang="en-US" dirty="0"/>
              <a:t>, </a:t>
            </a:r>
            <a:r>
              <a:rPr lang="en-US" dirty="0" err="1"/>
              <a:t>wie</a:t>
            </a:r>
            <a:r>
              <a:rPr lang="en-US" dirty="0"/>
              <a:t> was </a:t>
            </a:r>
            <a:r>
              <a:rPr lang="en-US" dirty="0" err="1"/>
              <a:t>dat</a:t>
            </a:r>
            <a:r>
              <a:rPr lang="en-US" dirty="0"/>
              <a:t> personage </a:t>
            </a:r>
            <a:r>
              <a:rPr lang="en-US" dirty="0" err="1"/>
              <a:t>ook</a:t>
            </a:r>
            <a:r>
              <a:rPr lang="en-US" dirty="0"/>
              <a:t> al </a:t>
            </a:r>
            <a:r>
              <a:rPr lang="en-US" dirty="0" err="1"/>
              <a:t>weer</a:t>
            </a:r>
            <a:r>
              <a:rPr lang="en-US" dirty="0"/>
              <a:t>?”</a:t>
            </a:r>
            <a:endParaRPr lang="LID4096" dirty="0"/>
          </a:p>
          <a:p>
            <a:pPr marL="0" indent="0">
              <a:buNone/>
            </a:pP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718913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1CABFD-8DAC-F660-D548-FC213557D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/>
              <a:t>Oroppa</a:t>
            </a:r>
            <a:r>
              <a:rPr lang="en-US" dirty="0"/>
              <a:t>: </a:t>
            </a:r>
            <a:r>
              <a:rPr lang="en-US" dirty="0" err="1"/>
              <a:t>ontvangst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vorm</a:t>
            </a:r>
            <a:endParaRPr lang="LID4096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DC97068-4678-B93D-9B65-E81E5956B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2230438"/>
            <a:ext cx="4932040" cy="43180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Ontvangst</a:t>
            </a:r>
            <a:endParaRPr lang="en-US" dirty="0"/>
          </a:p>
          <a:p>
            <a:pPr lvl="1"/>
            <a:r>
              <a:rPr lang="en-US" dirty="0"/>
              <a:t>“</a:t>
            </a:r>
            <a:r>
              <a:rPr lang="en-US" dirty="0" err="1"/>
              <a:t>overvol</a:t>
            </a:r>
            <a:r>
              <a:rPr lang="en-US" dirty="0"/>
              <a:t>”</a:t>
            </a:r>
          </a:p>
          <a:p>
            <a:pPr lvl="1"/>
            <a:r>
              <a:rPr lang="en-US" dirty="0" err="1"/>
              <a:t>Vergelijkingen</a:t>
            </a:r>
            <a:r>
              <a:rPr lang="en-US" dirty="0"/>
              <a:t> met Zuid- </a:t>
            </a:r>
            <a:r>
              <a:rPr lang="en-US" dirty="0" err="1"/>
              <a:t>Amerikaanse</a:t>
            </a:r>
            <a:r>
              <a:rPr lang="en-US" dirty="0"/>
              <a:t> </a:t>
            </a:r>
            <a:r>
              <a:rPr lang="en-US" dirty="0" err="1"/>
              <a:t>literatuur</a:t>
            </a:r>
            <a:r>
              <a:rPr lang="en-US" dirty="0"/>
              <a:t> (Marquez)</a:t>
            </a:r>
          </a:p>
          <a:p>
            <a:r>
              <a:rPr lang="en-US" dirty="0" err="1"/>
              <a:t>Migratieroman</a:t>
            </a:r>
            <a:r>
              <a:rPr lang="en-US" dirty="0"/>
              <a:t> (Rushdie, Bouazza, Benali)</a:t>
            </a:r>
          </a:p>
          <a:p>
            <a:pPr lvl="1"/>
            <a:r>
              <a:rPr lang="en-US" dirty="0" err="1"/>
              <a:t>Eindeloze</a:t>
            </a:r>
            <a:r>
              <a:rPr lang="en-US" dirty="0"/>
              <a:t> reeks personages</a:t>
            </a:r>
          </a:p>
          <a:p>
            <a:pPr lvl="1"/>
            <a:r>
              <a:rPr lang="en-US" dirty="0"/>
              <a:t>Levens die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kruizen</a:t>
            </a:r>
            <a:r>
              <a:rPr lang="en-US" dirty="0"/>
              <a:t> in de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stad</a:t>
            </a:r>
            <a:endParaRPr lang="en-US" dirty="0"/>
          </a:p>
          <a:p>
            <a:pPr lvl="1"/>
            <a:r>
              <a:rPr lang="en-US" dirty="0" err="1"/>
              <a:t>Herkomstverhalen</a:t>
            </a:r>
            <a:endParaRPr lang="LID4096" dirty="0"/>
          </a:p>
        </p:txBody>
      </p:sp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CECFBF6B-F4DE-4020-79C9-E64C63DDDB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57415"/>
            <a:ext cx="3168352" cy="3168352"/>
          </a:xfrm>
        </p:spPr>
      </p:pic>
    </p:spTree>
    <p:extLst>
      <p:ext uri="{BB962C8B-B14F-4D97-AF65-F5344CB8AC3E}">
        <p14:creationId xmlns:p14="http://schemas.microsoft.com/office/powerpoint/2010/main" val="3247558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751A71F-D5EA-22E3-DFD7-65EE56D08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Nadruk</a:t>
            </a:r>
            <a:r>
              <a:rPr lang="en-US" dirty="0"/>
              <a:t> op </a:t>
            </a:r>
            <a:r>
              <a:rPr lang="en-US" dirty="0" err="1"/>
              <a:t>vertelplezier</a:t>
            </a:r>
            <a:endParaRPr lang="LID4096" dirty="0"/>
          </a:p>
        </p:txBody>
      </p:sp>
      <p:pic>
        <p:nvPicPr>
          <p:cNvPr id="6" name="Platshållare för innehåll 5">
            <a:extLst>
              <a:ext uri="{FF2B5EF4-FFF2-40B4-BE49-F238E27FC236}">
                <a16:creationId xmlns:a16="http://schemas.microsoft.com/office/drawing/2014/main" id="{F8A29AFD-A442-CCCC-9C7F-89B79854B0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47" y="2348880"/>
            <a:ext cx="3495001" cy="2462387"/>
          </a:xfrm>
        </p:spPr>
      </p:pic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253CEB9-A543-636C-E871-2596CF31A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55976" y="2230438"/>
            <a:ext cx="4784849" cy="4318000"/>
          </a:xfrm>
        </p:spPr>
        <p:txBody>
          <a:bodyPr>
            <a:normAutofit/>
          </a:bodyPr>
          <a:lstStyle/>
          <a:p>
            <a:r>
              <a:rPr lang="en-US" dirty="0" err="1"/>
              <a:t>Mozaïek-vertelling</a:t>
            </a:r>
            <a:endParaRPr lang="en-US" dirty="0"/>
          </a:p>
          <a:p>
            <a:r>
              <a:rPr lang="en-US" dirty="0" err="1"/>
              <a:t>Zie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: </a:t>
            </a:r>
            <a:r>
              <a:rPr lang="en-US" dirty="0" err="1"/>
              <a:t>verwijzing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i="1" dirty="0" err="1"/>
              <a:t>Duizend-en-een-nacht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dirty="0" err="1"/>
              <a:t>hoofdstuk</a:t>
            </a:r>
            <a:r>
              <a:rPr lang="en-US" dirty="0"/>
              <a:t> 3)</a:t>
            </a:r>
          </a:p>
          <a:p>
            <a:r>
              <a:rPr lang="en-US" dirty="0"/>
              <a:t>Lezer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overgeven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266694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70C5EE5-F7E2-68D6-8D3B-65BC13E50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Ondervertellen</a:t>
            </a:r>
            <a:r>
              <a:rPr lang="en-US" dirty="0"/>
              <a:t> (</a:t>
            </a:r>
            <a:r>
              <a:rPr lang="en-US" dirty="0" err="1"/>
              <a:t>undernarration</a:t>
            </a:r>
            <a:r>
              <a:rPr lang="en-US" dirty="0"/>
              <a:t>)</a:t>
            </a:r>
            <a:endParaRPr lang="LID4096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D6759B-0F5C-2408-E8A8-BE7162C1C0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2230438"/>
            <a:ext cx="4646613" cy="4318000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 err="1"/>
              <a:t>Oroppa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achtbaan</a:t>
            </a:r>
            <a:endParaRPr lang="en-US" dirty="0"/>
          </a:p>
          <a:p>
            <a:pPr lvl="1"/>
            <a:r>
              <a:rPr lang="en-US" dirty="0"/>
              <a:t>Alleen </a:t>
            </a:r>
            <a:r>
              <a:rPr lang="en-US" dirty="0" err="1"/>
              <a:t>glimpen</a:t>
            </a:r>
            <a:r>
              <a:rPr lang="en-US" dirty="0"/>
              <a:t> van </a:t>
            </a:r>
            <a:r>
              <a:rPr lang="en-US" dirty="0" err="1"/>
              <a:t>verhalen</a:t>
            </a:r>
            <a:endParaRPr lang="en-US" dirty="0"/>
          </a:p>
          <a:p>
            <a:pPr lvl="1"/>
            <a:r>
              <a:rPr lang="en-US" dirty="0"/>
              <a:t>Geen </a:t>
            </a:r>
            <a:r>
              <a:rPr lang="en-US" dirty="0" err="1"/>
              <a:t>volledige</a:t>
            </a:r>
            <a:r>
              <a:rPr lang="en-US" dirty="0"/>
              <a:t> </a:t>
            </a:r>
            <a:r>
              <a:rPr lang="en-US" dirty="0" err="1"/>
              <a:t>levensverhalen</a:t>
            </a:r>
            <a:endParaRPr lang="en-US" dirty="0"/>
          </a:p>
          <a:p>
            <a:r>
              <a:rPr lang="en-US" dirty="0"/>
              <a:t>Auteur: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de </a:t>
            </a:r>
            <a:r>
              <a:rPr lang="en-US" dirty="0" err="1"/>
              <a:t>bedoeling</a:t>
            </a:r>
            <a:endParaRPr lang="en-US" dirty="0"/>
          </a:p>
          <a:p>
            <a:pPr lvl="1"/>
            <a:r>
              <a:rPr lang="en-US" dirty="0"/>
              <a:t>Maar: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automatisch</a:t>
            </a:r>
            <a:r>
              <a:rPr lang="en-US" dirty="0"/>
              <a:t> </a:t>
            </a:r>
            <a:r>
              <a:rPr lang="en-US" dirty="0" err="1"/>
              <a:t>verhalen</a:t>
            </a:r>
            <a:endParaRPr lang="en-US" dirty="0"/>
          </a:p>
          <a:p>
            <a:pPr lvl="1"/>
            <a:r>
              <a:rPr lang="en-US" dirty="0" err="1"/>
              <a:t>Verhaal</a:t>
            </a:r>
            <a:r>
              <a:rPr lang="en-US" dirty="0"/>
              <a:t>: </a:t>
            </a:r>
            <a:r>
              <a:rPr lang="en-US" dirty="0" err="1"/>
              <a:t>kloppend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rond</a:t>
            </a:r>
            <a:endParaRPr lang="en-US" dirty="0"/>
          </a:p>
          <a:p>
            <a:pPr lvl="1"/>
            <a:r>
              <a:rPr lang="en-US" dirty="0" err="1"/>
              <a:t>Ondervertellen</a:t>
            </a:r>
            <a:r>
              <a:rPr lang="en-US" dirty="0"/>
              <a:t>: </a:t>
            </a:r>
            <a:r>
              <a:rPr lang="en-US" dirty="0" err="1"/>
              <a:t>suggereren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er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verhaal</a:t>
            </a:r>
            <a:r>
              <a:rPr lang="en-US" dirty="0"/>
              <a:t> is </a:t>
            </a:r>
            <a:r>
              <a:rPr lang="en-US" dirty="0" err="1"/>
              <a:t>zonder</a:t>
            </a:r>
            <a:r>
              <a:rPr lang="en-US" dirty="0"/>
              <a:t> het (</a:t>
            </a:r>
            <a:r>
              <a:rPr lang="en-US" dirty="0" err="1"/>
              <a:t>helemaal</a:t>
            </a:r>
            <a:r>
              <a:rPr lang="en-US" dirty="0"/>
              <a:t>)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vertellen</a:t>
            </a:r>
            <a:endParaRPr lang="LID4096" dirty="0"/>
          </a:p>
          <a:p>
            <a:endParaRPr lang="LID4096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050DB9-15DA-131B-77F7-8B8716FFF70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LID4096" dirty="0"/>
          </a:p>
        </p:txBody>
      </p:sp>
      <p:pic>
        <p:nvPicPr>
          <p:cNvPr id="9" name="Platshållare för innehåll 8" descr="En bild som visar kyrkogård, utomhus, grav, byggnad&#10;&#10;AI-genererat innehåll kan vara felaktigt.">
            <a:extLst>
              <a:ext uri="{FF2B5EF4-FFF2-40B4-BE49-F238E27FC236}">
                <a16:creationId xmlns:a16="http://schemas.microsoft.com/office/drawing/2014/main" id="{A0538FC4-EC7E-FB59-CAB0-BC01D9F420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064" y="1844824"/>
            <a:ext cx="3367586" cy="232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Bildobjekt 12" descr="En bild som visar kyrkogård, grav, utomhus, byggnad&#10;&#10;AI-genererat innehåll kan vara felaktigt.">
            <a:extLst>
              <a:ext uri="{FF2B5EF4-FFF2-40B4-BE49-F238E27FC236}">
                <a16:creationId xmlns:a16="http://schemas.microsoft.com/office/drawing/2014/main" id="{391A687E-FFEA-C902-DF1E-85FDE3497A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342" y="4354549"/>
            <a:ext cx="3347864" cy="232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248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719C3C6-2892-9480-9409-0F24CE63B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dirty="0" err="1"/>
              <a:t>Oroppa</a:t>
            </a:r>
            <a:r>
              <a:rPr lang="en-US" dirty="0"/>
              <a:t>”</a:t>
            </a:r>
            <a:endParaRPr lang="LID4096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44EAA25-AB46-36DC-07A4-08058A8215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11960" y="2230438"/>
            <a:ext cx="4928865" cy="4318000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Noordafrikaans</a:t>
            </a:r>
            <a:r>
              <a:rPr lang="en-US" dirty="0"/>
              <a:t> </a:t>
            </a:r>
            <a:r>
              <a:rPr lang="en-US" dirty="0" err="1"/>
              <a:t>Arabisch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‘Europa’</a:t>
            </a:r>
          </a:p>
          <a:p>
            <a:pPr lvl="1"/>
            <a:r>
              <a:rPr lang="en-US" dirty="0"/>
              <a:t>Exonym</a:t>
            </a:r>
          </a:p>
          <a:p>
            <a:pPr lvl="1"/>
            <a:r>
              <a:rPr lang="en-US" dirty="0"/>
              <a:t>Hier </a:t>
            </a:r>
            <a:r>
              <a:rPr lang="en-US" dirty="0" err="1"/>
              <a:t>wordt</a:t>
            </a:r>
            <a:r>
              <a:rPr lang="en-US" dirty="0"/>
              <a:t> met </a:t>
            </a:r>
            <a:r>
              <a:rPr lang="en-US" dirty="0" err="1"/>
              <a:t>niet-westerse</a:t>
            </a:r>
            <a:r>
              <a:rPr lang="en-US" dirty="0"/>
              <a:t> </a:t>
            </a:r>
            <a:r>
              <a:rPr lang="en-US" dirty="0" err="1"/>
              <a:t>blik</a:t>
            </a:r>
            <a:r>
              <a:rPr lang="en-US" dirty="0"/>
              <a:t> </a:t>
            </a:r>
            <a:r>
              <a:rPr lang="en-US" dirty="0" err="1"/>
              <a:t>gekeken</a:t>
            </a:r>
            <a:endParaRPr lang="LID4096" dirty="0"/>
          </a:p>
          <a:p>
            <a:r>
              <a:rPr lang="en-US" dirty="0" err="1"/>
              <a:t>Historisch</a:t>
            </a:r>
            <a:r>
              <a:rPr lang="en-US" dirty="0"/>
              <a:t>: Europa </a:t>
            </a:r>
            <a:r>
              <a:rPr lang="en-US" dirty="0" err="1"/>
              <a:t>kijkt</a:t>
            </a:r>
            <a:r>
              <a:rPr lang="en-US" dirty="0"/>
              <a:t>, ‘de rest’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bekeken</a:t>
            </a:r>
            <a:endParaRPr lang="en-US" dirty="0"/>
          </a:p>
          <a:p>
            <a:pPr lvl="1"/>
            <a:r>
              <a:rPr lang="en-US" dirty="0" err="1"/>
              <a:t>Oroppa</a:t>
            </a:r>
            <a:r>
              <a:rPr lang="en-US" dirty="0"/>
              <a:t>: </a:t>
            </a:r>
            <a:r>
              <a:rPr lang="en-US" dirty="0" err="1"/>
              <a:t>draait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om</a:t>
            </a:r>
          </a:p>
        </p:txBody>
      </p:sp>
      <p:pic>
        <p:nvPicPr>
          <p:cNvPr id="9" name="Platshållare för innehåll 8" descr="En bild som visar karta, text, kartbok&#10;&#10;AI-genererat innehåll kan vara felaktigt.">
            <a:extLst>
              <a:ext uri="{FF2B5EF4-FFF2-40B4-BE49-F238E27FC236}">
                <a16:creationId xmlns:a16="http://schemas.microsoft.com/office/drawing/2014/main" id="{FE9226E4-DD2B-FC9D-95C5-8D1BDEF04DB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55" y="2208531"/>
            <a:ext cx="3779912" cy="2715488"/>
          </a:xfrm>
        </p:spPr>
      </p:pic>
    </p:spTree>
    <p:extLst>
      <p:ext uri="{BB962C8B-B14F-4D97-AF65-F5344CB8AC3E}">
        <p14:creationId xmlns:p14="http://schemas.microsoft.com/office/powerpoint/2010/main" val="3104063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D58B3CA-3986-A56A-A453-DB00D02EA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Oroppa</a:t>
            </a:r>
            <a:endParaRPr lang="LID4096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AC62228-E79E-2D83-73C1-2ABAA28C5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“</a:t>
            </a:r>
            <a:r>
              <a:rPr lang="en-US" dirty="0" err="1"/>
              <a:t>Europeanen</a:t>
            </a:r>
            <a:r>
              <a:rPr lang="en-US" dirty="0"/>
              <a:t> </a:t>
            </a:r>
            <a:r>
              <a:rPr lang="en-US" dirty="0" err="1"/>
              <a:t>beschikten</a:t>
            </a:r>
            <a:r>
              <a:rPr lang="en-US" dirty="0"/>
              <a:t> over het </a:t>
            </a:r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dedain</a:t>
            </a:r>
            <a:r>
              <a:rPr lang="en-US" dirty="0"/>
              <a:t> van </a:t>
            </a: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zich</a:t>
            </a:r>
            <a:r>
              <a:rPr lang="en-US" dirty="0"/>
              <a:t> het </a:t>
            </a:r>
            <a:r>
              <a:rPr lang="en-US" dirty="0" err="1"/>
              <a:t>middelpunt</a:t>
            </a:r>
            <a:r>
              <a:rPr lang="en-US" dirty="0"/>
              <a:t> van de </a:t>
            </a:r>
            <a:r>
              <a:rPr lang="en-US" dirty="0" err="1"/>
              <a:t>wereld</a:t>
            </a:r>
            <a:r>
              <a:rPr lang="en-US" dirty="0"/>
              <a:t> </a:t>
            </a:r>
            <a:r>
              <a:rPr lang="en-US" dirty="0" err="1"/>
              <a:t>waanden</a:t>
            </a:r>
            <a:r>
              <a:rPr lang="en-US" dirty="0"/>
              <a:t>” (48)</a:t>
            </a:r>
          </a:p>
          <a:p>
            <a:pPr marL="0" indent="0">
              <a:buNone/>
            </a:pPr>
            <a:r>
              <a:rPr lang="en-US" dirty="0"/>
              <a:t>Europa is </a:t>
            </a:r>
            <a:r>
              <a:rPr lang="en-US" dirty="0" err="1"/>
              <a:t>een</a:t>
            </a:r>
            <a:r>
              <a:rPr lang="en-US" dirty="0"/>
              <a:t>…</a:t>
            </a:r>
          </a:p>
          <a:p>
            <a:r>
              <a:rPr lang="en-US" dirty="0"/>
              <a:t>“</a:t>
            </a:r>
            <a:r>
              <a:rPr lang="en-US" dirty="0" err="1"/>
              <a:t>purgatorium</a:t>
            </a:r>
            <a:r>
              <a:rPr lang="en-US" dirty="0"/>
              <a:t>” </a:t>
            </a:r>
            <a:r>
              <a:rPr lang="en-US" dirty="0" err="1"/>
              <a:t>waar</a:t>
            </a:r>
            <a:r>
              <a:rPr lang="en-US" dirty="0"/>
              <a:t> “het </a:t>
            </a:r>
            <a:r>
              <a:rPr lang="en-US" dirty="0" err="1"/>
              <a:t>voelt</a:t>
            </a:r>
            <a:r>
              <a:rPr lang="en-US" dirty="0"/>
              <a:t> </a:t>
            </a:r>
            <a:r>
              <a:rPr lang="en-US" dirty="0" err="1"/>
              <a:t>alsof</a:t>
            </a:r>
            <a:r>
              <a:rPr lang="en-US" dirty="0"/>
              <a:t> je </a:t>
            </a:r>
            <a:r>
              <a:rPr lang="en-US" dirty="0" err="1"/>
              <a:t>eeuwig</a:t>
            </a:r>
            <a:r>
              <a:rPr lang="en-US" dirty="0"/>
              <a:t> </a:t>
            </a:r>
            <a:r>
              <a:rPr lang="en-US" dirty="0" err="1"/>
              <a:t>heimwee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” (27)</a:t>
            </a:r>
          </a:p>
          <a:p>
            <a:r>
              <a:rPr lang="en-US" dirty="0"/>
              <a:t>“…</a:t>
            </a:r>
            <a:r>
              <a:rPr lang="en-US" dirty="0" err="1"/>
              <a:t>genadeloze</a:t>
            </a:r>
            <a:r>
              <a:rPr lang="en-US" dirty="0"/>
              <a:t> </a:t>
            </a:r>
            <a:r>
              <a:rPr lang="en-US" dirty="0" err="1"/>
              <a:t>plek</a:t>
            </a:r>
            <a:r>
              <a:rPr lang="en-US" dirty="0"/>
              <a:t>, </a:t>
            </a:r>
            <a:r>
              <a:rPr lang="en-US" dirty="0" err="1"/>
              <a:t>dat</a:t>
            </a:r>
            <a:r>
              <a:rPr lang="en-US" dirty="0"/>
              <a:t> is het </a:t>
            </a:r>
            <a:r>
              <a:rPr lang="en-US" dirty="0" err="1"/>
              <a:t>honderden</a:t>
            </a:r>
            <a:r>
              <a:rPr lang="en-US" dirty="0"/>
              <a:t> </a:t>
            </a:r>
            <a:r>
              <a:rPr lang="en-US" dirty="0" err="1"/>
              <a:t>jaren</a:t>
            </a:r>
            <a:r>
              <a:rPr lang="en-US" dirty="0"/>
              <a:t> </a:t>
            </a:r>
            <a:r>
              <a:rPr lang="en-US" dirty="0" err="1"/>
              <a:t>geweest</a:t>
            </a:r>
            <a:r>
              <a:rPr lang="en-US" dirty="0"/>
              <a:t>, </a:t>
            </a:r>
            <a:r>
              <a:rPr lang="en-US" dirty="0" err="1"/>
              <a:t>mijn</a:t>
            </a:r>
            <a:r>
              <a:rPr lang="en-US" dirty="0"/>
              <a:t> </a:t>
            </a:r>
            <a:r>
              <a:rPr lang="en-US" dirty="0" err="1"/>
              <a:t>voorouders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lang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kijken</a:t>
            </a:r>
            <a:r>
              <a:rPr lang="en-US" dirty="0"/>
              <a:t>,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toehoorders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catastrofaal</a:t>
            </a:r>
            <a:r>
              <a:rPr lang="en-US" dirty="0"/>
              <a:t> </a:t>
            </a:r>
            <a:r>
              <a:rPr lang="en-US" dirty="0" err="1"/>
              <a:t>gerucht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we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altijd</a:t>
            </a:r>
            <a:r>
              <a:rPr lang="en-US" dirty="0"/>
              <a:t> </a:t>
            </a:r>
            <a:r>
              <a:rPr lang="en-US" dirty="0" err="1"/>
              <a:t>gedacht</a:t>
            </a:r>
            <a:r>
              <a:rPr lang="en-US" dirty="0"/>
              <a:t>: wat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ellende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kant</a:t>
            </a:r>
            <a:r>
              <a:rPr lang="en-US" dirty="0"/>
              <a:t> van de zee” (198) </a:t>
            </a:r>
          </a:p>
          <a:p>
            <a:r>
              <a:rPr lang="en-US" dirty="0"/>
              <a:t>“Ze </a:t>
            </a:r>
            <a:r>
              <a:rPr lang="en-US" dirty="0" err="1"/>
              <a:t>hadden</a:t>
            </a:r>
            <a:r>
              <a:rPr lang="en-US" dirty="0"/>
              <a:t> Amsterdam al </a:t>
            </a:r>
            <a:r>
              <a:rPr lang="en-US" dirty="0" err="1"/>
              <a:t>ver</a:t>
            </a:r>
            <a:r>
              <a:rPr lang="en-US" dirty="0"/>
              <a:t> achter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gelaten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kropen</a:t>
            </a:r>
            <a:r>
              <a:rPr lang="en-US" dirty="0"/>
              <a:t> nu </a:t>
            </a:r>
            <a:r>
              <a:rPr lang="en-US" dirty="0" err="1"/>
              <a:t>langs</a:t>
            </a:r>
            <a:r>
              <a:rPr lang="en-US" dirty="0"/>
              <a:t> de </a:t>
            </a:r>
            <a:r>
              <a:rPr lang="en-US" dirty="0" err="1"/>
              <a:t>randen</a:t>
            </a:r>
            <a:r>
              <a:rPr lang="en-US" dirty="0"/>
              <a:t> van het continent </a:t>
            </a:r>
            <a:r>
              <a:rPr lang="en-US" dirty="0" err="1"/>
              <a:t>richting</a:t>
            </a:r>
            <a:r>
              <a:rPr lang="en-US" dirty="0"/>
              <a:t> de </a:t>
            </a:r>
            <a:r>
              <a:rPr lang="en-US" dirty="0" err="1"/>
              <a:t>kilometerslange</a:t>
            </a:r>
            <a:r>
              <a:rPr lang="en-US" dirty="0"/>
              <a:t> tunnel die </a:t>
            </a:r>
            <a:r>
              <a:rPr lang="en-US" dirty="0" err="1"/>
              <a:t>onder</a:t>
            </a:r>
            <a:r>
              <a:rPr lang="en-US" dirty="0"/>
              <a:t> de </a:t>
            </a:r>
            <a:r>
              <a:rPr lang="en-US" dirty="0" err="1"/>
              <a:t>Straat</a:t>
            </a:r>
            <a:r>
              <a:rPr lang="en-US" dirty="0"/>
              <a:t> van Gibraltar </a:t>
            </a:r>
            <a:r>
              <a:rPr lang="en-US" dirty="0" err="1"/>
              <a:t>liep</a:t>
            </a:r>
            <a:r>
              <a:rPr lang="en-US" dirty="0"/>
              <a:t>.” (102) 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37643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CAD3A79-FD35-0D6C-36AA-5FC36CE14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Trauma</a:t>
            </a:r>
            <a:endParaRPr lang="LID4096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8572A5A-56FD-7161-AB4B-2ABFA249F5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Een </a:t>
            </a:r>
            <a:r>
              <a:rPr lang="en-US" dirty="0" err="1"/>
              <a:t>ervaring</a:t>
            </a:r>
            <a:r>
              <a:rPr lang="en-US" dirty="0"/>
              <a:t> die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verhaal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worden</a:t>
            </a:r>
            <a:endParaRPr lang="en-US" dirty="0"/>
          </a:p>
          <a:p>
            <a:r>
              <a:rPr lang="en-US" dirty="0" err="1"/>
              <a:t>Vgl</a:t>
            </a:r>
            <a:r>
              <a:rPr lang="en-US" dirty="0"/>
              <a:t>. </a:t>
            </a:r>
            <a:r>
              <a:rPr lang="en-US" dirty="0" err="1"/>
              <a:t>medische</a:t>
            </a:r>
            <a:r>
              <a:rPr lang="en-US" dirty="0"/>
              <a:t> term</a:t>
            </a:r>
          </a:p>
          <a:p>
            <a:pPr lvl="1"/>
            <a:r>
              <a:rPr lang="en-US" dirty="0"/>
              <a:t>Schade </a:t>
            </a:r>
            <a:r>
              <a:rPr lang="en-US" dirty="0" err="1"/>
              <a:t>aan</a:t>
            </a:r>
            <a:r>
              <a:rPr lang="en-US" dirty="0"/>
              <a:t> het </a:t>
            </a:r>
            <a:r>
              <a:rPr lang="en-US" dirty="0" err="1"/>
              <a:t>lichaam</a:t>
            </a:r>
            <a:endParaRPr lang="en-US" dirty="0"/>
          </a:p>
          <a:p>
            <a:pPr lvl="1"/>
            <a:r>
              <a:rPr lang="en-US" dirty="0" err="1"/>
              <a:t>Blijft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</a:t>
            </a:r>
            <a:r>
              <a:rPr lang="en-US" dirty="0" err="1"/>
              <a:t>uitmaken</a:t>
            </a:r>
            <a:r>
              <a:rPr lang="en-US" dirty="0"/>
              <a:t> van het </a:t>
            </a:r>
            <a:r>
              <a:rPr lang="en-US" dirty="0" err="1"/>
              <a:t>lichaam</a:t>
            </a:r>
            <a:endParaRPr lang="en-US" dirty="0"/>
          </a:p>
          <a:p>
            <a:r>
              <a:rPr lang="en-US" dirty="0"/>
              <a:t>Trauma</a:t>
            </a:r>
          </a:p>
          <a:p>
            <a:pPr lvl="1"/>
            <a:r>
              <a:rPr lang="en-US" dirty="0" err="1"/>
              <a:t>Duurt</a:t>
            </a:r>
            <a:r>
              <a:rPr lang="en-US" dirty="0"/>
              <a:t> </a:t>
            </a:r>
            <a:r>
              <a:rPr lang="en-US" dirty="0" err="1"/>
              <a:t>voort</a:t>
            </a:r>
            <a:endParaRPr lang="en-US" dirty="0"/>
          </a:p>
          <a:p>
            <a:pPr lvl="1"/>
            <a:r>
              <a:rPr lang="en-US" dirty="0"/>
              <a:t>Kan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voorgesteld</a:t>
            </a:r>
            <a:r>
              <a:rPr lang="en-US" dirty="0"/>
              <a:t> (</a:t>
            </a:r>
            <a:r>
              <a:rPr lang="en-US" dirty="0" err="1"/>
              <a:t>verteld</a:t>
            </a:r>
            <a:r>
              <a:rPr lang="en-US" dirty="0"/>
              <a:t>, </a:t>
            </a:r>
            <a:r>
              <a:rPr lang="en-US" dirty="0" err="1"/>
              <a:t>afgebeeld</a:t>
            </a:r>
            <a:r>
              <a:rPr lang="en-US" dirty="0"/>
              <a:t>) </a:t>
            </a:r>
            <a:r>
              <a:rPr lang="en-US" dirty="0" err="1"/>
              <a:t>worden</a:t>
            </a:r>
            <a:endParaRPr lang="LID4096" dirty="0"/>
          </a:p>
        </p:txBody>
      </p:sp>
      <p:pic>
        <p:nvPicPr>
          <p:cNvPr id="5" name="Platshållare för innehåll 5">
            <a:extLst>
              <a:ext uri="{FF2B5EF4-FFF2-40B4-BE49-F238E27FC236}">
                <a16:creationId xmlns:a16="http://schemas.microsoft.com/office/drawing/2014/main" id="{50AF1476-EA8C-A35F-EC52-1C0DB79D99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230438"/>
            <a:ext cx="2881500" cy="4318000"/>
          </a:xfrm>
        </p:spPr>
      </p:pic>
    </p:spTree>
    <p:extLst>
      <p:ext uri="{BB962C8B-B14F-4D97-AF65-F5344CB8AC3E}">
        <p14:creationId xmlns:p14="http://schemas.microsoft.com/office/powerpoint/2010/main" val="3483704666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Design">
  <a:themeElements>
    <a:clrScheme name="Title Desig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9CEF"/>
      </a:accent1>
      <a:accent2>
        <a:srgbClr val="CC0000"/>
      </a:accent2>
      <a:accent3>
        <a:srgbClr val="FFFFFF"/>
      </a:accent3>
      <a:accent4>
        <a:srgbClr val="000000"/>
      </a:accent4>
      <a:accent5>
        <a:srgbClr val="AACBF6"/>
      </a:accent5>
      <a:accent6>
        <a:srgbClr val="B90000"/>
      </a:accent6>
      <a:hlink>
        <a:srgbClr val="000000"/>
      </a:hlink>
      <a:folHlink>
        <a:srgbClr val="772D6B"/>
      </a:folHlink>
    </a:clrScheme>
    <a:fontScheme name="Title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le Design 1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UG4x3.potx" id="{7E82B956-472D-4329-BDFA-397AC1B7B6FA}" vid="{E5F741F3-41A1-4116-929E-A2ECC3E6D464}"/>
    </a:ext>
  </a:extLst>
</a:theme>
</file>

<file path=ppt/theme/theme2.xml><?xml version="1.0" encoding="utf-8"?>
<a:theme xmlns:a="http://schemas.openxmlformats.org/drawingml/2006/main" name="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UG4x3.potx" id="{7E82B956-472D-4329-BDFA-397AC1B7B6FA}" vid="{09E0169D-3466-45F8-AECF-67CC29222E19}"/>
    </a:ext>
  </a:extLst>
</a:theme>
</file>

<file path=ppt/theme/theme3.xml><?xml version="1.0" encoding="utf-8"?>
<a:theme xmlns:a="http://schemas.openxmlformats.org/drawingml/2006/main" name="End Design">
  <a:themeElements>
    <a:clrScheme name="E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d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d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UG4x3.potx" id="{7E82B956-472D-4329-BDFA-397AC1B7B6FA}" vid="{780DA61A-58EF-4872-9FDA-5DF5E0A40FAD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RUG4x3</Template>
  <TotalTime>19</TotalTime>
  <Words>584</Words>
  <Application>Microsoft Office PowerPoint</Application>
  <PresentationFormat>On-screen Show (4:3)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Courier New</vt:lpstr>
      <vt:lpstr>Georgia</vt:lpstr>
      <vt:lpstr>Verdana</vt:lpstr>
      <vt:lpstr>Wingdings</vt:lpstr>
      <vt:lpstr>Title Design</vt:lpstr>
      <vt:lpstr>Break Design</vt:lpstr>
      <vt:lpstr>End Design</vt:lpstr>
      <vt:lpstr>Safae el khannoussi Oroppa</vt:lpstr>
      <vt:lpstr>Deze lezing</vt:lpstr>
      <vt:lpstr>Khannoussi over Oroppa</vt:lpstr>
      <vt:lpstr>Oroppa: ontvangst en vorm</vt:lpstr>
      <vt:lpstr>Nadruk op vertelplezier</vt:lpstr>
      <vt:lpstr>Ondervertellen (undernarration)</vt:lpstr>
      <vt:lpstr>“Oroppa”</vt:lpstr>
      <vt:lpstr>Oroppa</vt:lpstr>
      <vt:lpstr>Trauma</vt:lpstr>
      <vt:lpstr>Trauma studies</vt:lpstr>
      <vt:lpstr>Sporen in de kelder</vt:lpstr>
      <vt:lpstr>Salomé en Irad</vt:lpstr>
      <vt:lpstr>Wat moet de lezer?</vt:lpstr>
    </vt:vector>
  </TitlesOfParts>
  <Company>University of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S.J. Moenandar</dc:creator>
  <cp:keywords>Version 2.1</cp:keywords>
  <cp:lastModifiedBy>S.J. Visser</cp:lastModifiedBy>
  <cp:revision>96</cp:revision>
  <dcterms:created xsi:type="dcterms:W3CDTF">2018-02-08T14:40:15Z</dcterms:created>
  <dcterms:modified xsi:type="dcterms:W3CDTF">2025-10-20T09:58:13Z</dcterms:modified>
  <dc:language>UK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ype">
    <vt:lpwstr>RUG</vt:lpwstr>
  </property>
  <property fmtid="{D5CDD505-2E9C-101B-9397-08002B2CF9AE}" pid="3" name="Sjabloonversie">
    <vt:lpwstr>5</vt:lpwstr>
  </property>
  <property fmtid="{D5CDD505-2E9C-101B-9397-08002B2CF9AE}" pid="4" name="Eco">
    <vt:lpwstr>JA</vt:lpwstr>
  </property>
  <property fmtid="{D5CDD505-2E9C-101B-9397-08002B2CF9AE}" pid="5" name="Datum">
    <vt:lpwstr>08-02-2018</vt:lpwstr>
  </property>
  <property fmtid="{D5CDD505-2E9C-101B-9397-08002B2CF9AE}" pid="6" name="txtDate">
    <vt:lpwstr>08-02-2018</vt:lpwstr>
  </property>
  <property fmtid="{D5CDD505-2E9C-101B-9397-08002B2CF9AE}" pid="7" name="AutoDatum">
    <vt:lpwstr>NEE</vt:lpwstr>
  </property>
  <property fmtid="{D5CDD505-2E9C-101B-9397-08002B2CF9AE}" pid="8" name="cboLanguage">
    <vt:lpwstr>English</vt:lpwstr>
  </property>
  <property fmtid="{D5CDD505-2E9C-101B-9397-08002B2CF9AE}" pid="9" name="cboFaculty">
    <vt:lpwstr>faculty of arts</vt:lpwstr>
  </property>
  <property fmtid="{D5CDD505-2E9C-101B-9397-08002B2CF9AE}" pid="10" name="txtDepartment">
    <vt:lpwstr>Minorities and multilingualism</vt:lpwstr>
  </property>
  <property fmtid="{D5CDD505-2E9C-101B-9397-08002B2CF9AE}" pid="11" name="chbDatumAmerikaans">
    <vt:lpwstr>0</vt:lpwstr>
  </property>
  <property fmtid="{D5CDD505-2E9C-101B-9397-08002B2CF9AE}" pid="12" name="optBreed">
    <vt:lpwstr>0</vt:lpwstr>
  </property>
  <property fmtid="{D5CDD505-2E9C-101B-9397-08002B2CF9AE}" pid="13" name="optSmal">
    <vt:lpwstr>1</vt:lpwstr>
  </property>
  <property fmtid="{D5CDD505-2E9C-101B-9397-08002B2CF9AE}" pid="14" name="optLogoKlein">
    <vt:lpwstr>1</vt:lpwstr>
  </property>
  <property fmtid="{D5CDD505-2E9C-101B-9397-08002B2CF9AE}" pid="15" name="optLogoGroot">
    <vt:lpwstr>0</vt:lpwstr>
  </property>
  <property fmtid="{D5CDD505-2E9C-101B-9397-08002B2CF9AE}" pid="16" name="chkEco">
    <vt:lpwstr>1</vt:lpwstr>
  </property>
  <property fmtid="{D5CDD505-2E9C-101B-9397-08002B2CF9AE}" pid="17" name="chkLijn">
    <vt:lpwstr>1</vt:lpwstr>
  </property>
</Properties>
</file>