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63" r:id="rId2"/>
    <p:sldId id="289" r:id="rId3"/>
    <p:sldId id="259" r:id="rId4"/>
    <p:sldId id="261" r:id="rId5"/>
    <p:sldId id="280" r:id="rId6"/>
    <p:sldId id="266" r:id="rId7"/>
    <p:sldId id="267" r:id="rId8"/>
    <p:sldId id="269" r:id="rId9"/>
    <p:sldId id="281" r:id="rId10"/>
    <p:sldId id="276" r:id="rId11"/>
    <p:sldId id="291" r:id="rId12"/>
    <p:sldId id="282" r:id="rId13"/>
    <p:sldId id="264" r:id="rId14"/>
    <p:sldId id="284" r:id="rId15"/>
    <p:sldId id="285" r:id="rId16"/>
    <p:sldId id="271" r:id="rId17"/>
    <p:sldId id="277" r:id="rId18"/>
    <p:sldId id="286" r:id="rId19"/>
    <p:sldId id="272" r:id="rId20"/>
    <p:sldId id="273" r:id="rId21"/>
    <p:sldId id="274" r:id="rId22"/>
    <p:sldId id="288" r:id="rId23"/>
    <p:sldId id="275" r:id="rId24"/>
    <p:sldId id="278" r:id="rId25"/>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3B99DE-A5D9-4832-8B4A-D469ADF8CC80}" type="datetimeFigureOut">
              <a:rPr lang="nl-NL" smtClean="0"/>
              <a:t>24-10-2018</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2ACFE8-A013-457C-B71F-07D976CF76E4}" type="slidenum">
              <a:rPr lang="nl-NL" smtClean="0"/>
              <a:t>‹nr.›</a:t>
            </a:fld>
            <a:endParaRPr lang="nl-NL"/>
          </a:p>
        </p:txBody>
      </p:sp>
    </p:spTree>
    <p:extLst>
      <p:ext uri="{BB962C8B-B14F-4D97-AF65-F5344CB8AC3E}">
        <p14:creationId xmlns:p14="http://schemas.microsoft.com/office/powerpoint/2010/main" val="27533475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0F2ACFE8-A013-457C-B71F-07D976CF76E4}" type="slidenum">
              <a:rPr lang="nl-NL" smtClean="0"/>
              <a:t>18</a:t>
            </a:fld>
            <a:endParaRPr lang="nl-NL"/>
          </a:p>
        </p:txBody>
      </p:sp>
    </p:spTree>
    <p:extLst>
      <p:ext uri="{BB962C8B-B14F-4D97-AF65-F5344CB8AC3E}">
        <p14:creationId xmlns:p14="http://schemas.microsoft.com/office/powerpoint/2010/main" val="3216221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FC191584-22A1-46A7-A041-4B8B68098F87}" type="datetimeFigureOut">
              <a:rPr lang="nl-NL" smtClean="0"/>
              <a:t>24-10-2018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C1B30F8-91A5-4541-9FE1-FB32963BE875}" type="slidenum">
              <a:rPr lang="nl-NL" smtClean="0"/>
              <a:t>‹nr.›</a:t>
            </a:fld>
            <a:endParaRPr lang="nl-NL"/>
          </a:p>
        </p:txBody>
      </p:sp>
    </p:spTree>
    <p:extLst>
      <p:ext uri="{BB962C8B-B14F-4D97-AF65-F5344CB8AC3E}">
        <p14:creationId xmlns:p14="http://schemas.microsoft.com/office/powerpoint/2010/main" val="4031371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C191584-22A1-46A7-A041-4B8B68098F87}" type="datetimeFigureOut">
              <a:rPr lang="nl-NL" smtClean="0"/>
              <a:t>24-10-2018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C1B30F8-91A5-4541-9FE1-FB32963BE875}" type="slidenum">
              <a:rPr lang="nl-NL" smtClean="0"/>
              <a:t>‹nr.›</a:t>
            </a:fld>
            <a:endParaRPr lang="nl-NL"/>
          </a:p>
        </p:txBody>
      </p:sp>
    </p:spTree>
    <p:extLst>
      <p:ext uri="{BB962C8B-B14F-4D97-AF65-F5344CB8AC3E}">
        <p14:creationId xmlns:p14="http://schemas.microsoft.com/office/powerpoint/2010/main" val="484365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C191584-22A1-46A7-A041-4B8B68098F87}" type="datetimeFigureOut">
              <a:rPr lang="nl-NL" smtClean="0"/>
              <a:t>24-10-2018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C1B30F8-91A5-4541-9FE1-FB32963BE875}" type="slidenum">
              <a:rPr lang="nl-NL" smtClean="0"/>
              <a:t>‹nr.›</a:t>
            </a:fld>
            <a:endParaRPr lang="nl-NL"/>
          </a:p>
        </p:txBody>
      </p:sp>
    </p:spTree>
    <p:extLst>
      <p:ext uri="{BB962C8B-B14F-4D97-AF65-F5344CB8AC3E}">
        <p14:creationId xmlns:p14="http://schemas.microsoft.com/office/powerpoint/2010/main" val="615691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C191584-22A1-46A7-A041-4B8B68098F87}" type="datetimeFigureOut">
              <a:rPr lang="nl-NL" smtClean="0"/>
              <a:t>24-10-2018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C1B30F8-91A5-4541-9FE1-FB32963BE875}" type="slidenum">
              <a:rPr lang="nl-NL" smtClean="0"/>
              <a:t>‹nr.›</a:t>
            </a:fld>
            <a:endParaRPr lang="nl-NL"/>
          </a:p>
        </p:txBody>
      </p:sp>
    </p:spTree>
    <p:extLst>
      <p:ext uri="{BB962C8B-B14F-4D97-AF65-F5344CB8AC3E}">
        <p14:creationId xmlns:p14="http://schemas.microsoft.com/office/powerpoint/2010/main" val="3053797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FC191584-22A1-46A7-A041-4B8B68098F87}" type="datetimeFigureOut">
              <a:rPr lang="nl-NL" smtClean="0"/>
              <a:t>24-10-2018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C1B30F8-91A5-4541-9FE1-FB32963BE875}" type="slidenum">
              <a:rPr lang="nl-NL" smtClean="0"/>
              <a:t>‹nr.›</a:t>
            </a:fld>
            <a:endParaRPr lang="nl-NL"/>
          </a:p>
        </p:txBody>
      </p:sp>
    </p:spTree>
    <p:extLst>
      <p:ext uri="{BB962C8B-B14F-4D97-AF65-F5344CB8AC3E}">
        <p14:creationId xmlns:p14="http://schemas.microsoft.com/office/powerpoint/2010/main" val="3957218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FC191584-22A1-46A7-A041-4B8B68098F87}" type="datetimeFigureOut">
              <a:rPr lang="nl-NL" smtClean="0"/>
              <a:t>24-10-2018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C1B30F8-91A5-4541-9FE1-FB32963BE875}" type="slidenum">
              <a:rPr lang="nl-NL" smtClean="0"/>
              <a:t>‹nr.›</a:t>
            </a:fld>
            <a:endParaRPr lang="nl-NL"/>
          </a:p>
        </p:txBody>
      </p:sp>
    </p:spTree>
    <p:extLst>
      <p:ext uri="{BB962C8B-B14F-4D97-AF65-F5344CB8AC3E}">
        <p14:creationId xmlns:p14="http://schemas.microsoft.com/office/powerpoint/2010/main" val="2146198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FC191584-22A1-46A7-A041-4B8B68098F87}" type="datetimeFigureOut">
              <a:rPr lang="nl-NL" smtClean="0"/>
              <a:t>24-10-2018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C1B30F8-91A5-4541-9FE1-FB32963BE875}" type="slidenum">
              <a:rPr lang="nl-NL" smtClean="0"/>
              <a:t>‹nr.›</a:t>
            </a:fld>
            <a:endParaRPr lang="nl-NL"/>
          </a:p>
        </p:txBody>
      </p:sp>
    </p:spTree>
    <p:extLst>
      <p:ext uri="{BB962C8B-B14F-4D97-AF65-F5344CB8AC3E}">
        <p14:creationId xmlns:p14="http://schemas.microsoft.com/office/powerpoint/2010/main" val="22254121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FC191584-22A1-46A7-A041-4B8B68098F87}" type="datetimeFigureOut">
              <a:rPr lang="nl-NL" smtClean="0"/>
              <a:t>24-10-2018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C1B30F8-91A5-4541-9FE1-FB32963BE875}" type="slidenum">
              <a:rPr lang="nl-NL" smtClean="0"/>
              <a:t>‹nr.›</a:t>
            </a:fld>
            <a:endParaRPr lang="nl-NL"/>
          </a:p>
        </p:txBody>
      </p:sp>
    </p:spTree>
    <p:extLst>
      <p:ext uri="{BB962C8B-B14F-4D97-AF65-F5344CB8AC3E}">
        <p14:creationId xmlns:p14="http://schemas.microsoft.com/office/powerpoint/2010/main" val="25255262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FC191584-22A1-46A7-A041-4B8B68098F87}" type="datetimeFigureOut">
              <a:rPr lang="nl-NL" smtClean="0"/>
              <a:t>24-10-2018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C1B30F8-91A5-4541-9FE1-FB32963BE875}" type="slidenum">
              <a:rPr lang="nl-NL" smtClean="0"/>
              <a:t>‹nr.›</a:t>
            </a:fld>
            <a:endParaRPr lang="nl-NL"/>
          </a:p>
        </p:txBody>
      </p:sp>
    </p:spTree>
    <p:extLst>
      <p:ext uri="{BB962C8B-B14F-4D97-AF65-F5344CB8AC3E}">
        <p14:creationId xmlns:p14="http://schemas.microsoft.com/office/powerpoint/2010/main" val="2322396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FC191584-22A1-46A7-A041-4B8B68098F87}" type="datetimeFigureOut">
              <a:rPr lang="nl-NL" smtClean="0"/>
              <a:t>24-10-2018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C1B30F8-91A5-4541-9FE1-FB32963BE875}" type="slidenum">
              <a:rPr lang="nl-NL" smtClean="0"/>
              <a:t>‹nr.›</a:t>
            </a:fld>
            <a:endParaRPr lang="nl-NL"/>
          </a:p>
        </p:txBody>
      </p:sp>
    </p:spTree>
    <p:extLst>
      <p:ext uri="{BB962C8B-B14F-4D97-AF65-F5344CB8AC3E}">
        <p14:creationId xmlns:p14="http://schemas.microsoft.com/office/powerpoint/2010/main" val="1819731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FC191584-22A1-46A7-A041-4B8B68098F87}" type="datetimeFigureOut">
              <a:rPr lang="nl-NL" smtClean="0"/>
              <a:t>24-10-2018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C1B30F8-91A5-4541-9FE1-FB32963BE875}" type="slidenum">
              <a:rPr lang="nl-NL" smtClean="0"/>
              <a:t>‹nr.›</a:t>
            </a:fld>
            <a:endParaRPr lang="nl-NL"/>
          </a:p>
        </p:txBody>
      </p:sp>
    </p:spTree>
    <p:extLst>
      <p:ext uri="{BB962C8B-B14F-4D97-AF65-F5344CB8AC3E}">
        <p14:creationId xmlns:p14="http://schemas.microsoft.com/office/powerpoint/2010/main" val="2790379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191584-22A1-46A7-A041-4B8B68098F87}" type="datetimeFigureOut">
              <a:rPr lang="nl-NL" smtClean="0"/>
              <a:t>24-10-2018</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1B30F8-91A5-4541-9FE1-FB32963BE875}" type="slidenum">
              <a:rPr lang="nl-NL" smtClean="0"/>
              <a:t>‹nr.›</a:t>
            </a:fld>
            <a:endParaRPr lang="nl-NL"/>
          </a:p>
        </p:txBody>
      </p:sp>
    </p:spTree>
    <p:extLst>
      <p:ext uri="{BB962C8B-B14F-4D97-AF65-F5344CB8AC3E}">
        <p14:creationId xmlns:p14="http://schemas.microsoft.com/office/powerpoint/2010/main" val="42796836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https://youtu.be/OGgdGBMLFxE"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s://www.findagrave.com/memorial/10210819"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gallica.bnf.fr/ark:/12148/btv1b8613394v/f9.highr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15816" y="516553"/>
            <a:ext cx="2702969" cy="4724161"/>
          </a:xfrm>
          <a:prstGeom prst="rect">
            <a:avLst/>
          </a:prstGeom>
          <a:noFill/>
          <a:extLst>
            <a:ext uri="{909E8E84-426E-40DD-AFC4-6F175D3DCCD1}">
              <a14:hiddenFill xmlns:a14="http://schemas.microsoft.com/office/drawing/2010/main">
                <a:solidFill>
                  <a:srgbClr val="FFFFFF"/>
                </a:solidFill>
              </a14:hiddenFill>
            </a:ext>
          </a:extLst>
        </p:spPr>
      </p:pic>
      <p:pic>
        <p:nvPicPr>
          <p:cNvPr id="2" name="Afbeelding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40152" y="1519072"/>
            <a:ext cx="3070495" cy="4700218"/>
          </a:xfrm>
          <a:prstGeom prst="rect">
            <a:avLst/>
          </a:prstGeom>
        </p:spPr>
      </p:pic>
      <p:sp>
        <p:nvSpPr>
          <p:cNvPr id="3" name="Tekstvak 2"/>
          <p:cNvSpPr txBox="1"/>
          <p:nvPr/>
        </p:nvSpPr>
        <p:spPr>
          <a:xfrm>
            <a:off x="323528" y="5733256"/>
            <a:ext cx="5840584" cy="954107"/>
          </a:xfrm>
          <a:prstGeom prst="rect">
            <a:avLst/>
          </a:prstGeom>
          <a:noFill/>
        </p:spPr>
        <p:txBody>
          <a:bodyPr wrap="square" rtlCol="0">
            <a:spAutoFit/>
          </a:bodyPr>
          <a:lstStyle/>
          <a:p>
            <a:r>
              <a:rPr lang="nl-NL" sz="2000" dirty="0" smtClean="0"/>
              <a:t>Spraakmakende boeken</a:t>
            </a:r>
            <a:r>
              <a:rPr lang="nl-NL" dirty="0" smtClean="0"/>
              <a:t>, Groningen 18 oktober 2018</a:t>
            </a:r>
          </a:p>
          <a:p>
            <a:endParaRPr lang="nl-NL" dirty="0"/>
          </a:p>
          <a:p>
            <a:r>
              <a:rPr lang="nl-NL" dirty="0" smtClean="0"/>
              <a:t>Els Jongeneel (</a:t>
            </a:r>
            <a:r>
              <a:rPr lang="nl-NL" dirty="0" err="1" smtClean="0"/>
              <a:t>RuG</a:t>
            </a:r>
            <a:r>
              <a:rPr lang="nl-NL" dirty="0" smtClean="0"/>
              <a:t>)</a:t>
            </a:r>
            <a:endParaRPr lang="nl-NL" dirty="0"/>
          </a:p>
        </p:txBody>
      </p:sp>
      <p:pic>
        <p:nvPicPr>
          <p:cNvPr id="5" name="Picture 2" descr="https://gallica.bnf.fr/ark:/12148/btv1b8613394v/f1.highr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735" y="534934"/>
            <a:ext cx="2944005" cy="4680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55787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4" name="Rectangle 3"/>
          <p:cNvSpPr>
            <a:spLocks noChangeArrowheads="1"/>
          </p:cNvSpPr>
          <p:nvPr/>
        </p:nvSpPr>
        <p:spPr bwMode="auto">
          <a:xfrm>
            <a:off x="0" y="-2385662"/>
            <a:ext cx="6948264" cy="7478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nl-NL"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fr-FR" altLang="nl-NL" sz="1200" dirty="0">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nl-NL"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fr-FR" altLang="nl-NL" sz="1200" dirty="0">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nl-NL"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fr-FR" altLang="nl-NL" sz="1200" dirty="0">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nl-NL"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fr-FR" altLang="nl-NL" sz="1200" dirty="0">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nl-NL"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fr-FR" altLang="nl-NL" sz="1200" dirty="0">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nl-NL"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fr-FR" altLang="nl-NL" sz="1200" dirty="0">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nl-NL"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fr-FR" altLang="nl-NL" sz="1200" dirty="0">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nl-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Vicomte de Valmont		51 </a:t>
            </a:r>
            <a:r>
              <a:rPr kumimoji="0" lang="fr-FR" altLang="nl-NL" sz="24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brieven</a:t>
            </a:r>
            <a:r>
              <a:rPr kumimoji="0" lang="fr-FR" altLang="nl-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nl-NL" altLang="nl-NL" sz="2400" b="1"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lang="fr-FR" altLang="nl-NL" sz="2400" b="1" dirty="0">
                <a:latin typeface="Calibri" pitchFamily="34" charset="0"/>
                <a:ea typeface="Calibri" pitchFamily="34" charset="0"/>
                <a:cs typeface="Times New Roman" pitchFamily="18" charset="0"/>
              </a:rPr>
              <a:t>Marquise de </a:t>
            </a:r>
            <a:r>
              <a:rPr lang="fr-FR" altLang="nl-NL" sz="2400" b="1" dirty="0" err="1">
                <a:latin typeface="Calibri" pitchFamily="34" charset="0"/>
                <a:ea typeface="Calibri" pitchFamily="34" charset="0"/>
                <a:cs typeface="Times New Roman" pitchFamily="18" charset="0"/>
              </a:rPr>
              <a:t>Merteuil</a:t>
            </a:r>
            <a:r>
              <a:rPr lang="fr-FR" altLang="nl-NL" sz="2400" b="1" dirty="0">
                <a:latin typeface="Calibri" pitchFamily="34" charset="0"/>
                <a:ea typeface="Calibri" pitchFamily="34" charset="0"/>
                <a:cs typeface="Times New Roman" pitchFamily="18" charset="0"/>
              </a:rPr>
              <a:t> 	27 </a:t>
            </a:r>
            <a:r>
              <a:rPr lang="fr-FR" altLang="nl-NL" sz="2400" b="1" dirty="0" err="1">
                <a:latin typeface="Calibri" pitchFamily="34" charset="0"/>
                <a:ea typeface="Calibri" pitchFamily="34" charset="0"/>
                <a:cs typeface="Times New Roman" pitchFamily="18" charset="0"/>
              </a:rPr>
              <a:t>brieven</a:t>
            </a:r>
            <a:endParaRPr lang="fr-FR" altLang="nl-NL" sz="2400" b="1" dirty="0">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nl-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nl-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Présidente de </a:t>
            </a:r>
            <a:r>
              <a:rPr kumimoji="0" lang="fr-FR" altLang="nl-NL" sz="24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Tourvel</a:t>
            </a:r>
            <a:r>
              <a:rPr kumimoji="0" lang="fr-FR" altLang="nl-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24 </a:t>
            </a:r>
            <a:r>
              <a:rPr kumimoji="0" lang="fr-FR" altLang="nl-NL" sz="24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brieven</a:t>
            </a:r>
            <a:endParaRPr kumimoji="0" lang="nl-NL" altLang="nl-NL"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fr-FR" altLang="nl-NL" sz="2400" b="1" dirty="0">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nl-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nl-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Cécile </a:t>
            </a:r>
            <a:r>
              <a:rPr kumimoji="0" lang="fr-FR" altLang="nl-NL" sz="24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Volanges</a:t>
            </a:r>
            <a:r>
              <a:rPr kumimoji="0" lang="fr-FR" altLang="nl-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25 </a:t>
            </a:r>
            <a:r>
              <a:rPr kumimoji="0" lang="fr-FR" altLang="nl-NL" sz="24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brieven</a:t>
            </a:r>
            <a:endParaRPr kumimoji="0" lang="nl-NL" altLang="nl-NL"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nl-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eaLnBrk="0" fontAlgn="base" hangingPunct="0">
              <a:spcBef>
                <a:spcPct val="0"/>
              </a:spcBef>
              <a:spcAft>
                <a:spcPct val="0"/>
              </a:spcAft>
            </a:pPr>
            <a:r>
              <a:rPr lang="nl-NL" sz="2400" b="1" dirty="0" smtClean="0"/>
              <a:t>M</a:t>
            </a:r>
            <a:r>
              <a:rPr lang="nl-NL" sz="2400" b="1" baseline="30000" dirty="0" smtClean="0"/>
              <a:t>me</a:t>
            </a:r>
            <a:r>
              <a:rPr lang="nl-NL" sz="2400" baseline="30000" dirty="0" smtClean="0"/>
              <a:t> </a:t>
            </a:r>
            <a:r>
              <a:rPr kumimoji="0" lang="fr-FR" altLang="nl-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de </a:t>
            </a:r>
            <a:r>
              <a:rPr kumimoji="0" lang="fr-FR" altLang="nl-NL" sz="24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Volanges</a:t>
            </a:r>
            <a:r>
              <a:rPr kumimoji="0" lang="fr-FR" altLang="nl-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13 </a:t>
            </a:r>
            <a:r>
              <a:rPr kumimoji="0" lang="fr-FR" altLang="nl-NL" sz="24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brieven</a:t>
            </a:r>
            <a:endParaRPr kumimoji="0" lang="nl-NL" altLang="nl-NL"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nl-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nl-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Chevalier </a:t>
            </a:r>
            <a:r>
              <a:rPr kumimoji="0" lang="fr-FR" altLang="nl-NL" sz="24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Danceny</a:t>
            </a:r>
            <a:r>
              <a:rPr kumimoji="0" lang="fr-FR" altLang="nl-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19 </a:t>
            </a:r>
            <a:r>
              <a:rPr kumimoji="0" lang="fr-FR" altLang="nl-NL" sz="24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brieven</a:t>
            </a:r>
            <a:endParaRPr kumimoji="0" lang="nl-NL" altLang="nl-NL"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nl-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eaLnBrk="0" fontAlgn="base" hangingPunct="0">
              <a:spcBef>
                <a:spcPct val="0"/>
              </a:spcBef>
              <a:spcAft>
                <a:spcPct val="0"/>
              </a:spcAft>
            </a:pPr>
            <a:r>
              <a:rPr lang="nl-NL" sz="2400" b="1" dirty="0" smtClean="0"/>
              <a:t>M</a:t>
            </a:r>
            <a:r>
              <a:rPr lang="nl-NL" sz="2400" b="1" baseline="30000" dirty="0" smtClean="0"/>
              <a:t>me</a:t>
            </a:r>
            <a:r>
              <a:rPr lang="nl-NL" sz="2400" baseline="30000" dirty="0" smtClean="0"/>
              <a:t> </a:t>
            </a:r>
            <a:r>
              <a:rPr kumimoji="0" lang="fr-FR" altLang="nl-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de Rosemonde		9 </a:t>
            </a:r>
            <a:r>
              <a:rPr kumimoji="0" lang="fr-FR" altLang="nl-NL" sz="24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brieven</a:t>
            </a:r>
            <a:endParaRPr kumimoji="0" lang="fr-FR" altLang="nl-NL" sz="2400" b="1"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3112169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8278688" cy="1470025"/>
          </a:xfrm>
        </p:spPr>
        <p:txBody>
          <a:bodyPr>
            <a:normAutofit fontScale="90000"/>
          </a:bodyPr>
          <a:lstStyle/>
          <a:p>
            <a:pPr algn="l"/>
            <a:r>
              <a:rPr lang="nl-NL" dirty="0" smtClean="0"/>
              <a:t>‘mijn plan is … haar </a:t>
            </a:r>
            <a:r>
              <a:rPr lang="nl-NL" dirty="0"/>
              <a:t>deugdzaamheid heel langzaam de nek om te draaien’ </a:t>
            </a:r>
            <a:r>
              <a:rPr lang="nl-NL" dirty="0" smtClean="0"/>
              <a:t>(“faire </a:t>
            </a:r>
            <a:r>
              <a:rPr lang="nl-NL" dirty="0" err="1"/>
              <a:t>expirer</a:t>
            </a:r>
            <a:r>
              <a:rPr lang="nl-NL" dirty="0"/>
              <a:t> sa </a:t>
            </a:r>
            <a:r>
              <a:rPr lang="nl-NL" dirty="0" err="1"/>
              <a:t>vertu</a:t>
            </a:r>
            <a:r>
              <a:rPr lang="nl-NL" dirty="0"/>
              <a:t> dans </a:t>
            </a:r>
            <a:r>
              <a:rPr lang="nl-NL" dirty="0" err="1"/>
              <a:t>une</a:t>
            </a:r>
            <a:r>
              <a:rPr lang="nl-NL" dirty="0"/>
              <a:t> lente </a:t>
            </a:r>
            <a:r>
              <a:rPr lang="nl-NL" dirty="0" smtClean="0"/>
              <a:t>agonie”) </a:t>
            </a:r>
            <a:br>
              <a:rPr lang="nl-NL" dirty="0" smtClean="0"/>
            </a:br>
            <a:r>
              <a:rPr lang="nl-NL" dirty="0"/>
              <a:t/>
            </a:r>
            <a:br>
              <a:rPr lang="nl-NL" dirty="0"/>
            </a:br>
            <a:r>
              <a:rPr lang="nl-NL" dirty="0" smtClean="0"/>
              <a:t>[172,brief 70, </a:t>
            </a:r>
            <a:r>
              <a:rPr lang="nl-NL" dirty="0" err="1" smtClean="0"/>
              <a:t>Valmont</a:t>
            </a:r>
            <a:r>
              <a:rPr lang="nl-NL" dirty="0" smtClean="0"/>
              <a:t> aan </a:t>
            </a:r>
            <a:r>
              <a:rPr lang="nl-NL" dirty="0" err="1" smtClean="0"/>
              <a:t>Merteuil</a:t>
            </a:r>
            <a:r>
              <a:rPr lang="nl-NL" dirty="0" smtClean="0"/>
              <a:t>]</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6393690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683568" y="1988840"/>
            <a:ext cx="8064896" cy="2677656"/>
          </a:xfrm>
          <a:prstGeom prst="rect">
            <a:avLst/>
          </a:prstGeom>
        </p:spPr>
        <p:txBody>
          <a:bodyPr wrap="square">
            <a:spAutoFit/>
          </a:bodyPr>
          <a:lstStyle/>
          <a:p>
            <a:r>
              <a:rPr lang="nl-NL" sz="2400" dirty="0" smtClean="0"/>
              <a:t>‘</a:t>
            </a:r>
            <a:r>
              <a:rPr lang="nl-NL" sz="2400" b="1" dirty="0" smtClean="0"/>
              <a:t>Als </a:t>
            </a:r>
            <a:r>
              <a:rPr lang="nl-NL" sz="2400" b="1" dirty="0"/>
              <a:t>hij, zoals je zegt, gewoon maar een voorbeeld is van het </a:t>
            </a:r>
            <a:endParaRPr lang="nl-NL" sz="2400" b="1" dirty="0" smtClean="0"/>
          </a:p>
          <a:p>
            <a:endParaRPr lang="nl-NL" sz="2400" b="1" dirty="0"/>
          </a:p>
          <a:p>
            <a:r>
              <a:rPr lang="nl-NL" sz="2400" b="1" dirty="0" smtClean="0"/>
              <a:t>risico </a:t>
            </a:r>
            <a:r>
              <a:rPr lang="nl-NL" sz="2400" b="1" dirty="0"/>
              <a:t>dat relaties aankleeft, wordt hij daar dan zelf een </a:t>
            </a:r>
            <a:endParaRPr lang="nl-NL" sz="2400" b="1" dirty="0" smtClean="0"/>
          </a:p>
          <a:p>
            <a:endParaRPr lang="nl-NL" sz="2400" b="1" dirty="0"/>
          </a:p>
          <a:p>
            <a:r>
              <a:rPr lang="nl-NL" sz="2400" b="1" dirty="0" smtClean="0"/>
              <a:t>minder </a:t>
            </a:r>
            <a:r>
              <a:rPr lang="nl-NL" sz="2400" b="1" dirty="0"/>
              <a:t>riskante relatie van?’ </a:t>
            </a:r>
            <a:endParaRPr lang="nl-NL" sz="2400" b="1" dirty="0" smtClean="0"/>
          </a:p>
          <a:p>
            <a:endParaRPr lang="nl-NL" sz="2400" b="1" dirty="0" smtClean="0"/>
          </a:p>
          <a:p>
            <a:r>
              <a:rPr lang="nl-NL" sz="2400" dirty="0" smtClean="0"/>
              <a:t>(Mme de </a:t>
            </a:r>
            <a:r>
              <a:rPr lang="nl-NL" sz="2400" dirty="0" err="1" smtClean="0"/>
              <a:t>Volanges</a:t>
            </a:r>
            <a:r>
              <a:rPr lang="nl-NL" sz="2400" dirty="0" smtClean="0"/>
              <a:t> aan présidente de </a:t>
            </a:r>
            <a:r>
              <a:rPr lang="nl-NL" sz="2400" dirty="0" err="1" smtClean="0"/>
              <a:t>Tourvel</a:t>
            </a:r>
            <a:r>
              <a:rPr lang="nl-NL" sz="2400" dirty="0" smtClean="0"/>
              <a:t>, brief 32 p. 82)</a:t>
            </a:r>
            <a:endParaRPr lang="nl-NL" sz="2400" dirty="0"/>
          </a:p>
        </p:txBody>
      </p:sp>
    </p:spTree>
    <p:extLst>
      <p:ext uri="{BB962C8B-B14F-4D97-AF65-F5344CB8AC3E}">
        <p14:creationId xmlns:p14="http://schemas.microsoft.com/office/powerpoint/2010/main" val="20440598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Quadrilledans:</a:t>
            </a:r>
            <a:endParaRPr lang="nl-NL" dirty="0"/>
          </a:p>
        </p:txBody>
      </p:sp>
      <p:sp>
        <p:nvSpPr>
          <p:cNvPr id="3" name="Content Placeholder 2"/>
          <p:cNvSpPr>
            <a:spLocks noGrp="1"/>
          </p:cNvSpPr>
          <p:nvPr>
            <p:ph sz="half" idx="1"/>
          </p:nvPr>
        </p:nvSpPr>
        <p:spPr/>
        <p:txBody>
          <a:bodyPr>
            <a:normAutofit fontScale="70000" lnSpcReduction="20000"/>
          </a:bodyPr>
          <a:lstStyle/>
          <a:p>
            <a:r>
              <a:rPr lang="fr-FR" b="1" dirty="0"/>
              <a:t>Valmont-</a:t>
            </a:r>
            <a:r>
              <a:rPr lang="fr-FR" b="1" dirty="0" err="1"/>
              <a:t>Merteuil</a:t>
            </a:r>
            <a:endParaRPr lang="nl-NL" b="1" dirty="0"/>
          </a:p>
          <a:p>
            <a:r>
              <a:rPr lang="nl-NL" b="1" dirty="0" err="1" smtClean="0"/>
              <a:t>Merteuil-Valmont</a:t>
            </a:r>
            <a:endParaRPr lang="nl-NL" b="1" dirty="0" smtClean="0"/>
          </a:p>
          <a:p>
            <a:endParaRPr lang="nl-NL" b="1" dirty="0"/>
          </a:p>
          <a:p>
            <a:r>
              <a:rPr lang="fr-FR" b="1" dirty="0" err="1"/>
              <a:t>Merteuil-Danceny</a:t>
            </a:r>
            <a:endParaRPr lang="nl-NL" b="1" dirty="0"/>
          </a:p>
          <a:p>
            <a:r>
              <a:rPr lang="fr-FR" b="1" dirty="0"/>
              <a:t>Valmont-</a:t>
            </a:r>
            <a:r>
              <a:rPr lang="fr-FR" b="1" dirty="0" err="1"/>
              <a:t>Danceny</a:t>
            </a:r>
            <a:endParaRPr lang="nl-NL" b="1" dirty="0"/>
          </a:p>
          <a:p>
            <a:r>
              <a:rPr lang="fr-FR" b="1" dirty="0"/>
              <a:t> </a:t>
            </a:r>
            <a:endParaRPr lang="nl-NL" b="1" dirty="0"/>
          </a:p>
          <a:p>
            <a:r>
              <a:rPr lang="fr-FR" b="1" dirty="0"/>
              <a:t>Valmont-Mme de </a:t>
            </a:r>
            <a:r>
              <a:rPr lang="fr-FR" b="1" dirty="0" err="1"/>
              <a:t>Volanges</a:t>
            </a:r>
            <a:endParaRPr lang="nl-NL" b="1" dirty="0"/>
          </a:p>
          <a:p>
            <a:r>
              <a:rPr lang="fr-FR" b="1" dirty="0" err="1"/>
              <a:t>Merteuil</a:t>
            </a:r>
            <a:r>
              <a:rPr lang="fr-FR" b="1" dirty="0"/>
              <a:t>-Mme de </a:t>
            </a:r>
            <a:r>
              <a:rPr lang="fr-FR" b="1" dirty="0" err="1"/>
              <a:t>Volanges</a:t>
            </a:r>
            <a:endParaRPr lang="nl-NL" b="1" dirty="0"/>
          </a:p>
          <a:p>
            <a:r>
              <a:rPr lang="fr-FR" b="1" dirty="0"/>
              <a:t> </a:t>
            </a:r>
            <a:endParaRPr lang="nl-NL" b="1" dirty="0"/>
          </a:p>
          <a:p>
            <a:r>
              <a:rPr lang="fr-FR" b="1" dirty="0"/>
              <a:t>Valmont-Cécile</a:t>
            </a:r>
            <a:endParaRPr lang="nl-NL" b="1" dirty="0"/>
          </a:p>
          <a:p>
            <a:r>
              <a:rPr lang="fr-FR" b="1" dirty="0" err="1"/>
              <a:t>Merteuil</a:t>
            </a:r>
            <a:r>
              <a:rPr lang="fr-FR" b="1" dirty="0"/>
              <a:t>-Cécile</a:t>
            </a:r>
            <a:endParaRPr lang="nl-NL" b="1" dirty="0"/>
          </a:p>
          <a:p>
            <a:r>
              <a:rPr lang="fr-FR" b="1" dirty="0"/>
              <a:t> </a:t>
            </a:r>
            <a:endParaRPr lang="nl-NL" b="1" dirty="0"/>
          </a:p>
          <a:p>
            <a:r>
              <a:rPr lang="fr-FR" b="1" dirty="0" err="1"/>
              <a:t>Merteuil-Belleroche</a:t>
            </a:r>
            <a:endParaRPr lang="nl-NL" b="1" dirty="0"/>
          </a:p>
          <a:p>
            <a:r>
              <a:rPr lang="fr-FR" b="1" dirty="0" err="1"/>
              <a:t>Merteuil</a:t>
            </a:r>
            <a:r>
              <a:rPr lang="fr-FR" b="1" dirty="0"/>
              <a:t>- </a:t>
            </a:r>
            <a:r>
              <a:rPr lang="nl-NL" b="1" dirty="0" err="1"/>
              <a:t>Prévan</a:t>
            </a:r>
            <a:endParaRPr lang="nl-NL" b="1" dirty="0"/>
          </a:p>
          <a:p>
            <a:endParaRPr lang="nl-NL" dirty="0"/>
          </a:p>
        </p:txBody>
      </p:sp>
      <p:sp>
        <p:nvSpPr>
          <p:cNvPr id="4" name="Content Placeholder 3"/>
          <p:cNvSpPr>
            <a:spLocks noGrp="1"/>
          </p:cNvSpPr>
          <p:nvPr>
            <p:ph sz="half" idx="2"/>
          </p:nvPr>
        </p:nvSpPr>
        <p:spPr/>
        <p:txBody>
          <a:bodyPr>
            <a:normAutofit fontScale="70000" lnSpcReduction="20000"/>
          </a:bodyPr>
          <a:lstStyle/>
          <a:p>
            <a:r>
              <a:rPr lang="nl-NL" dirty="0">
                <a:hlinkClick r:id="rId2"/>
              </a:rPr>
              <a:t>https://youtu.be/OGgdGBMLFxE</a:t>
            </a:r>
            <a:endParaRPr lang="nl-NL" dirty="0"/>
          </a:p>
          <a:p>
            <a:endParaRPr lang="nl-NL" dirty="0"/>
          </a:p>
        </p:txBody>
      </p:sp>
    </p:spTree>
    <p:extLst>
      <p:ext uri="{BB962C8B-B14F-4D97-AF65-F5344CB8AC3E}">
        <p14:creationId xmlns:p14="http://schemas.microsoft.com/office/powerpoint/2010/main" val="18815391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99592" y="620689"/>
            <a:ext cx="7558608" cy="2979762"/>
          </a:xfrm>
        </p:spPr>
        <p:txBody>
          <a:bodyPr/>
          <a:lstStyle/>
          <a:p>
            <a:r>
              <a:rPr lang="nl-NL" dirty="0" smtClean="0"/>
              <a:t>Bekende briefromans 18</a:t>
            </a:r>
            <a:r>
              <a:rPr lang="nl-NL" baseline="30000" dirty="0" smtClean="0"/>
              <a:t>e</a:t>
            </a:r>
            <a:r>
              <a:rPr lang="nl-NL" dirty="0" smtClean="0"/>
              <a:t> eeuw:</a:t>
            </a:r>
            <a:endParaRPr lang="nl-NL" dirty="0"/>
          </a:p>
        </p:txBody>
      </p:sp>
      <p:sp>
        <p:nvSpPr>
          <p:cNvPr id="3" name="Ondertitel 2"/>
          <p:cNvSpPr>
            <a:spLocks noGrp="1"/>
          </p:cNvSpPr>
          <p:nvPr>
            <p:ph type="subTitle" idx="1"/>
          </p:nvPr>
        </p:nvSpPr>
        <p:spPr>
          <a:xfrm>
            <a:off x="1259632" y="2924944"/>
            <a:ext cx="6400800" cy="1752600"/>
          </a:xfrm>
        </p:spPr>
        <p:txBody>
          <a:bodyPr>
            <a:normAutofit fontScale="70000" lnSpcReduction="20000"/>
          </a:bodyPr>
          <a:lstStyle/>
          <a:p>
            <a:pPr algn="l"/>
            <a:r>
              <a:rPr lang="nl-NL" dirty="0" err="1" smtClean="0">
                <a:solidFill>
                  <a:schemeClr val="tx1"/>
                </a:solidFill>
              </a:rPr>
              <a:t>Richardson</a:t>
            </a:r>
            <a:r>
              <a:rPr lang="nl-NL" dirty="0">
                <a:solidFill>
                  <a:schemeClr val="tx1"/>
                </a:solidFill>
              </a:rPr>
              <a:t>, </a:t>
            </a:r>
            <a:r>
              <a:rPr lang="nl-NL" i="1" dirty="0">
                <a:solidFill>
                  <a:schemeClr val="tx1"/>
                </a:solidFill>
              </a:rPr>
              <a:t>Pamela</a:t>
            </a:r>
            <a:r>
              <a:rPr lang="nl-NL" dirty="0">
                <a:solidFill>
                  <a:schemeClr val="tx1"/>
                </a:solidFill>
              </a:rPr>
              <a:t> (1740), </a:t>
            </a:r>
            <a:r>
              <a:rPr lang="nl-NL" i="1" dirty="0" err="1">
                <a:solidFill>
                  <a:schemeClr val="tx1"/>
                </a:solidFill>
              </a:rPr>
              <a:t>Clarissa</a:t>
            </a:r>
            <a:r>
              <a:rPr lang="nl-NL" i="1" dirty="0">
                <a:solidFill>
                  <a:schemeClr val="tx1"/>
                </a:solidFill>
              </a:rPr>
              <a:t> </a:t>
            </a:r>
            <a:r>
              <a:rPr lang="nl-NL" dirty="0">
                <a:solidFill>
                  <a:schemeClr val="tx1"/>
                </a:solidFill>
              </a:rPr>
              <a:t>(1749</a:t>
            </a:r>
            <a:r>
              <a:rPr lang="nl-NL" dirty="0" smtClean="0">
                <a:solidFill>
                  <a:schemeClr val="tx1"/>
                </a:solidFill>
              </a:rPr>
              <a:t>)</a:t>
            </a:r>
          </a:p>
          <a:p>
            <a:pPr algn="l"/>
            <a:r>
              <a:rPr lang="nl-NL" dirty="0" err="1" smtClean="0">
                <a:solidFill>
                  <a:schemeClr val="tx1"/>
                </a:solidFill>
              </a:rPr>
              <a:t>Montesquieu</a:t>
            </a:r>
            <a:r>
              <a:rPr lang="nl-NL" dirty="0">
                <a:solidFill>
                  <a:schemeClr val="tx1"/>
                </a:solidFill>
              </a:rPr>
              <a:t>, </a:t>
            </a:r>
            <a:r>
              <a:rPr lang="nl-NL" i="1" dirty="0">
                <a:solidFill>
                  <a:schemeClr val="tx1"/>
                </a:solidFill>
              </a:rPr>
              <a:t>Lettres </a:t>
            </a:r>
            <a:r>
              <a:rPr lang="nl-NL" i="1" dirty="0" err="1">
                <a:solidFill>
                  <a:schemeClr val="tx1"/>
                </a:solidFill>
              </a:rPr>
              <a:t>Persanes</a:t>
            </a:r>
            <a:r>
              <a:rPr lang="nl-NL" dirty="0">
                <a:solidFill>
                  <a:schemeClr val="tx1"/>
                </a:solidFill>
              </a:rPr>
              <a:t> (1721</a:t>
            </a:r>
            <a:r>
              <a:rPr lang="nl-NL" dirty="0" smtClean="0">
                <a:solidFill>
                  <a:schemeClr val="tx1"/>
                </a:solidFill>
              </a:rPr>
              <a:t>) </a:t>
            </a:r>
          </a:p>
          <a:p>
            <a:pPr algn="l"/>
            <a:r>
              <a:rPr lang="nl-NL" dirty="0" smtClean="0">
                <a:solidFill>
                  <a:schemeClr val="tx1"/>
                </a:solidFill>
              </a:rPr>
              <a:t>Rousseau</a:t>
            </a:r>
            <a:r>
              <a:rPr lang="nl-NL" dirty="0">
                <a:solidFill>
                  <a:schemeClr val="tx1"/>
                </a:solidFill>
              </a:rPr>
              <a:t>, </a:t>
            </a:r>
            <a:r>
              <a:rPr lang="nl-NL" i="1" dirty="0">
                <a:solidFill>
                  <a:schemeClr val="tx1"/>
                </a:solidFill>
              </a:rPr>
              <a:t>La Nouvelle </a:t>
            </a:r>
            <a:r>
              <a:rPr lang="nl-NL" i="1" dirty="0" err="1" smtClean="0">
                <a:solidFill>
                  <a:schemeClr val="tx1"/>
                </a:solidFill>
              </a:rPr>
              <a:t>Héloïse</a:t>
            </a:r>
            <a:r>
              <a:rPr lang="nl-NL" i="1" dirty="0" smtClean="0">
                <a:solidFill>
                  <a:schemeClr val="tx1"/>
                </a:solidFill>
              </a:rPr>
              <a:t> </a:t>
            </a:r>
            <a:r>
              <a:rPr lang="nl-NL" dirty="0" smtClean="0">
                <a:solidFill>
                  <a:schemeClr val="tx1"/>
                </a:solidFill>
              </a:rPr>
              <a:t>(1761</a:t>
            </a:r>
            <a:r>
              <a:rPr lang="nl-NL" dirty="0">
                <a:solidFill>
                  <a:schemeClr val="tx1"/>
                </a:solidFill>
              </a:rPr>
              <a:t>)</a:t>
            </a:r>
            <a:r>
              <a:rPr lang="nl-NL" dirty="0" smtClean="0">
                <a:solidFill>
                  <a:schemeClr val="tx1"/>
                </a:solidFill>
              </a:rPr>
              <a:t> </a:t>
            </a:r>
          </a:p>
          <a:p>
            <a:pPr algn="l"/>
            <a:r>
              <a:rPr lang="nl-NL" dirty="0" smtClean="0">
                <a:solidFill>
                  <a:schemeClr val="tx1"/>
                </a:solidFill>
              </a:rPr>
              <a:t>Goethe</a:t>
            </a:r>
            <a:r>
              <a:rPr lang="nl-NL" dirty="0">
                <a:solidFill>
                  <a:schemeClr val="tx1"/>
                </a:solidFill>
              </a:rPr>
              <a:t>, </a:t>
            </a:r>
            <a:r>
              <a:rPr lang="nl-NL" i="1" dirty="0" err="1">
                <a:solidFill>
                  <a:schemeClr val="tx1"/>
                </a:solidFill>
              </a:rPr>
              <a:t>Werther</a:t>
            </a:r>
            <a:r>
              <a:rPr lang="nl-NL" dirty="0">
                <a:solidFill>
                  <a:schemeClr val="tx1"/>
                </a:solidFill>
              </a:rPr>
              <a:t> (1774 – Franse vert. 1776</a:t>
            </a:r>
            <a:r>
              <a:rPr lang="nl-NL" dirty="0" smtClean="0">
                <a:solidFill>
                  <a:schemeClr val="tx1"/>
                </a:solidFill>
              </a:rPr>
              <a:t>).</a:t>
            </a:r>
          </a:p>
          <a:p>
            <a:pPr algn="l"/>
            <a:r>
              <a:rPr lang="nl-NL" dirty="0" smtClean="0">
                <a:solidFill>
                  <a:schemeClr val="tx1"/>
                </a:solidFill>
              </a:rPr>
              <a:t> </a:t>
            </a:r>
          </a:p>
          <a:p>
            <a:pPr algn="l"/>
            <a:endParaRPr lang="nl-NL" dirty="0">
              <a:solidFill>
                <a:schemeClr val="tx1"/>
              </a:solidFill>
            </a:endParaRPr>
          </a:p>
          <a:p>
            <a:pPr algn="l"/>
            <a:endParaRPr lang="nl-NL" dirty="0" smtClean="0">
              <a:solidFill>
                <a:schemeClr val="tx1"/>
              </a:solidFill>
            </a:endParaRPr>
          </a:p>
          <a:p>
            <a:pPr algn="l"/>
            <a:endParaRPr lang="nl-NL" dirty="0">
              <a:solidFill>
                <a:schemeClr val="tx1"/>
              </a:solidFill>
            </a:endParaRPr>
          </a:p>
        </p:txBody>
      </p:sp>
      <p:sp>
        <p:nvSpPr>
          <p:cNvPr id="4" name="Tekstvak 3"/>
          <p:cNvSpPr txBox="1"/>
          <p:nvPr/>
        </p:nvSpPr>
        <p:spPr>
          <a:xfrm>
            <a:off x="1331640" y="4653136"/>
            <a:ext cx="5112568" cy="830997"/>
          </a:xfrm>
          <a:prstGeom prst="rect">
            <a:avLst/>
          </a:prstGeom>
          <a:noFill/>
        </p:spPr>
        <p:txBody>
          <a:bodyPr wrap="square" rtlCol="0">
            <a:spAutoFit/>
          </a:bodyPr>
          <a:lstStyle/>
          <a:p>
            <a:r>
              <a:rPr lang="nl-NL" sz="2400" dirty="0" smtClean="0"/>
              <a:t>“Secrétaires” (handboeken voor het leren schrijven van brieven)</a:t>
            </a:r>
            <a:endParaRPr lang="nl-NL" sz="2400" dirty="0"/>
          </a:p>
        </p:txBody>
      </p:sp>
    </p:spTree>
    <p:extLst>
      <p:ext uri="{BB962C8B-B14F-4D97-AF65-F5344CB8AC3E}">
        <p14:creationId xmlns:p14="http://schemas.microsoft.com/office/powerpoint/2010/main" val="1571758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De brief als </a:t>
            </a:r>
            <a:r>
              <a:rPr lang="nl-NL" dirty="0" err="1" smtClean="0"/>
              <a:t>performatieve</a:t>
            </a:r>
            <a:r>
              <a:rPr lang="nl-NL" dirty="0" smtClean="0"/>
              <a:t> taalhandeling</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14271613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0" y="0"/>
            <a:ext cx="9396536" cy="6740307"/>
          </a:xfrm>
          <a:prstGeom prst="rect">
            <a:avLst/>
          </a:prstGeom>
        </p:spPr>
        <p:txBody>
          <a:bodyPr wrap="square">
            <a:spAutoFit/>
          </a:bodyPr>
          <a:lstStyle/>
          <a:p>
            <a:r>
              <a:rPr lang="nl-NL" sz="2400" b="1" dirty="0"/>
              <a:t>‘En als ik dan terugdenk aan gisteren! Wat zeg ik, aan gisteravond </a:t>
            </a:r>
            <a:endParaRPr lang="nl-NL" sz="2400" b="1" dirty="0" smtClean="0"/>
          </a:p>
          <a:p>
            <a:endParaRPr lang="nl-NL" sz="2400" b="1" dirty="0"/>
          </a:p>
          <a:p>
            <a:r>
              <a:rPr lang="nl-NL" sz="2400" b="1" dirty="0" smtClean="0"/>
              <a:t>zelfs</a:t>
            </a:r>
            <a:r>
              <a:rPr lang="nl-NL" sz="2400" b="1" dirty="0"/>
              <a:t>! […] O vrouwen, vrouwen! En maar klagen als jullie worden </a:t>
            </a:r>
            <a:endParaRPr lang="nl-NL" sz="2400" b="1" dirty="0" smtClean="0"/>
          </a:p>
          <a:p>
            <a:endParaRPr lang="nl-NL" sz="2400" b="1" dirty="0"/>
          </a:p>
          <a:p>
            <a:r>
              <a:rPr lang="nl-NL" sz="2400" b="1" dirty="0" smtClean="0"/>
              <a:t>bedrogen</a:t>
            </a:r>
            <a:r>
              <a:rPr lang="nl-NL" sz="2400" b="1" dirty="0"/>
              <a:t>! […] Mijn wraak zal zoet zijn! Ik vind haar wel, dat </a:t>
            </a:r>
            <a:endParaRPr lang="nl-NL" sz="2400" b="1" dirty="0" smtClean="0"/>
          </a:p>
          <a:p>
            <a:endParaRPr lang="nl-NL" sz="2400" b="1" dirty="0"/>
          </a:p>
          <a:p>
            <a:r>
              <a:rPr lang="nl-NL" sz="2400" b="1" dirty="0" smtClean="0"/>
              <a:t>trouweloze </a:t>
            </a:r>
            <a:r>
              <a:rPr lang="nl-NL" sz="2400" b="1" dirty="0"/>
              <a:t>schepsel, en ik krijg haar wel weer in mijn macht […] </a:t>
            </a:r>
            <a:endParaRPr lang="nl-NL" sz="2400" b="1" dirty="0" smtClean="0"/>
          </a:p>
          <a:p>
            <a:endParaRPr lang="nl-NL" sz="2400" b="1" dirty="0"/>
          </a:p>
          <a:p>
            <a:r>
              <a:rPr lang="nl-NL" sz="2400" b="1" dirty="0" smtClean="0"/>
              <a:t>Wacht </a:t>
            </a:r>
            <a:r>
              <a:rPr lang="nl-NL" sz="2400" b="1" dirty="0"/>
              <a:t>maar tot ik haar weer bevend en badend in haar tranen voor </a:t>
            </a:r>
            <a:endParaRPr lang="nl-NL" sz="2400" b="1" dirty="0" smtClean="0"/>
          </a:p>
          <a:p>
            <a:endParaRPr lang="nl-NL" sz="2400" b="1" dirty="0"/>
          </a:p>
          <a:p>
            <a:r>
              <a:rPr lang="nl-NL" sz="2400" b="1" dirty="0" smtClean="0"/>
              <a:t>me </a:t>
            </a:r>
            <a:r>
              <a:rPr lang="nl-NL" sz="2400" b="1" dirty="0"/>
              <a:t>neer zie knielen om me met haar bedrieglijke stem om genade </a:t>
            </a:r>
            <a:endParaRPr lang="nl-NL" sz="2400" b="1" dirty="0" smtClean="0"/>
          </a:p>
          <a:p>
            <a:endParaRPr lang="nl-NL" sz="2400" b="1" dirty="0"/>
          </a:p>
          <a:p>
            <a:r>
              <a:rPr lang="nl-NL" sz="2400" b="1" dirty="0" smtClean="0"/>
              <a:t>te </a:t>
            </a:r>
            <a:r>
              <a:rPr lang="nl-NL" sz="2400" b="1" dirty="0"/>
              <a:t>smeken: ik zal geen medelijden kennen. […] Adieu, lieve vriendin. </a:t>
            </a:r>
            <a:endParaRPr lang="nl-NL" sz="2400" b="1" dirty="0" smtClean="0"/>
          </a:p>
          <a:p>
            <a:endParaRPr lang="nl-NL" sz="2400" b="1" dirty="0"/>
          </a:p>
          <a:p>
            <a:r>
              <a:rPr lang="nl-NL" sz="2400" b="1" dirty="0" smtClean="0"/>
              <a:t>[…] </a:t>
            </a:r>
            <a:r>
              <a:rPr lang="nl-NL" sz="2400" b="1" dirty="0"/>
              <a:t>ik voel me rustiger sinds ik je schrijf: zo praat ik tenminste tegen iemand die me hoort, in plaats van tegen de automaten bij wie ik sinds vanmorgen vegeteer. Echt, ik ben er hoe langer hoe meer van overtuigd dat alleen jij en ik iets waard zijn in deze wereld’</a:t>
            </a:r>
            <a:r>
              <a:rPr lang="nl-NL" dirty="0"/>
              <a:t> (brief 100, 270-273).</a:t>
            </a:r>
          </a:p>
        </p:txBody>
      </p:sp>
    </p:spTree>
    <p:extLst>
      <p:ext uri="{BB962C8B-B14F-4D97-AF65-F5344CB8AC3E}">
        <p14:creationId xmlns:p14="http://schemas.microsoft.com/office/powerpoint/2010/main" val="12605775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0" y="-603448"/>
            <a:ext cx="9144000" cy="7294305"/>
          </a:xfrm>
          <a:prstGeom prst="rect">
            <a:avLst/>
          </a:prstGeom>
        </p:spPr>
        <p:txBody>
          <a:bodyPr wrap="square">
            <a:spAutoFit/>
          </a:bodyPr>
          <a:lstStyle/>
          <a:p>
            <a:endParaRPr lang="nl-NL" dirty="0" smtClean="0"/>
          </a:p>
          <a:p>
            <a:endParaRPr lang="nl-NL" dirty="0"/>
          </a:p>
          <a:p>
            <a:r>
              <a:rPr lang="nl-NL" sz="2000" b="1" dirty="0" smtClean="0"/>
              <a:t>‘</a:t>
            </a:r>
            <a:r>
              <a:rPr lang="nl-NL" sz="2400" b="1" dirty="0" smtClean="0"/>
              <a:t>Tot </a:t>
            </a:r>
            <a:r>
              <a:rPr lang="nl-NL" sz="2400" b="1" dirty="0"/>
              <a:t>op dit punt, lieve vriendin, denk ik dat mijn zuiverheid van methode je genoegen </a:t>
            </a:r>
            <a:r>
              <a:rPr lang="nl-NL" sz="2400" b="1" dirty="0" smtClean="0"/>
              <a:t>zal </a:t>
            </a:r>
            <a:r>
              <a:rPr lang="nl-NL" sz="2400" b="1" dirty="0"/>
              <a:t>doen, en je zult zien dat ik geen haarbreed ben afgeweken van de ware principes </a:t>
            </a:r>
            <a:r>
              <a:rPr lang="nl-NL" sz="2400" b="1" dirty="0" smtClean="0"/>
              <a:t>van </a:t>
            </a:r>
            <a:r>
              <a:rPr lang="nl-NL" sz="2400" b="1" dirty="0"/>
              <a:t>deze oorlog, die zoveel op de andere lijkt, zoals we al zo vaak hebben </a:t>
            </a:r>
            <a:r>
              <a:rPr lang="nl-NL" sz="2400" b="1" dirty="0" smtClean="0"/>
              <a:t>geconstateerd</a:t>
            </a:r>
            <a:r>
              <a:rPr lang="nl-NL" sz="2400" b="1" dirty="0"/>
              <a:t>. Beoordeel me dus als maarschalk </a:t>
            </a:r>
            <a:r>
              <a:rPr lang="nl-NL" sz="2400" b="1" dirty="0" err="1"/>
              <a:t>Turenne</a:t>
            </a:r>
            <a:r>
              <a:rPr lang="nl-NL" sz="2400" b="1" dirty="0"/>
              <a:t> of Fredrik de Grote. Ik heb </a:t>
            </a:r>
            <a:r>
              <a:rPr lang="nl-NL" sz="2400" b="1" dirty="0" smtClean="0"/>
              <a:t>de </a:t>
            </a:r>
            <a:r>
              <a:rPr lang="nl-NL" sz="2400" b="1" dirty="0"/>
              <a:t>vijand, die alleen maar tijd wilde winnen, tot vechten gedwongen; door kundig </a:t>
            </a:r>
            <a:endParaRPr lang="nl-NL" sz="2400" b="1" dirty="0" smtClean="0"/>
          </a:p>
          <a:p>
            <a:r>
              <a:rPr lang="nl-NL" sz="2400" b="1" dirty="0" smtClean="0"/>
              <a:t>manoeuvreren </a:t>
            </a:r>
            <a:r>
              <a:rPr lang="nl-NL" sz="2400" b="1" dirty="0"/>
              <a:t>heb ikzelf het terrein en de opstelling kunnen bepalen; ik heb de </a:t>
            </a:r>
            <a:r>
              <a:rPr lang="nl-NL" sz="2400" b="1" dirty="0" smtClean="0"/>
              <a:t>vijand </a:t>
            </a:r>
            <a:r>
              <a:rPr lang="nl-NL" sz="2400" b="1" dirty="0"/>
              <a:t>een gevoel van veiligheid weten te geven, waardoor ik hem in zijn schuilplaats </a:t>
            </a:r>
            <a:r>
              <a:rPr lang="nl-NL" sz="2400" b="1" dirty="0" smtClean="0"/>
              <a:t>makkelijker </a:t>
            </a:r>
            <a:r>
              <a:rPr lang="nl-NL" sz="2400" b="1" dirty="0"/>
              <a:t>kon benaderen; dat gevoel van veiligheid heb ik vlak voor de strijd vervolgens weten te vervangen door angst; als ik al iets aan het toeval heb </a:t>
            </a:r>
            <a:r>
              <a:rPr lang="nl-NL" sz="2400" b="1" dirty="0" smtClean="0"/>
              <a:t>overgelaten</a:t>
            </a:r>
            <a:r>
              <a:rPr lang="nl-NL" sz="2400" b="1" dirty="0"/>
              <a:t>, was het alleen vanuit de overweging dat ik bij een overwinning een groot voordeel zou behalen en de zekerheid dat ik bij een nederlaag nog genoeg andere opties had; en ten slotte ben ik de strijd pas aangegaan nadat ik mijn aftocht had gedekt en al het eerder veroverde terrein veilig had gesteld. </a:t>
            </a:r>
            <a:r>
              <a:rPr lang="nl-NL" sz="2400" b="1" dirty="0" smtClean="0"/>
              <a:t>[...] </a:t>
            </a:r>
            <a:r>
              <a:rPr lang="nl-NL" sz="2400" b="1" dirty="0"/>
              <a:t>maar nu ben ik bang dat ik verslapt ben zoals Hannibal door de genietingen van Capua’ </a:t>
            </a:r>
            <a:r>
              <a:rPr lang="nl-NL" dirty="0"/>
              <a:t>(348/349, </a:t>
            </a:r>
            <a:r>
              <a:rPr lang="nl-NL" dirty="0" err="1" smtClean="0"/>
              <a:t>Valmont</a:t>
            </a:r>
            <a:r>
              <a:rPr lang="nl-NL" dirty="0" smtClean="0"/>
              <a:t> aan </a:t>
            </a:r>
            <a:r>
              <a:rPr lang="nl-NL" dirty="0" err="1" smtClean="0"/>
              <a:t>Merteuil</a:t>
            </a:r>
            <a:r>
              <a:rPr lang="nl-NL" dirty="0" smtClean="0"/>
              <a:t>, brief </a:t>
            </a:r>
            <a:r>
              <a:rPr lang="nl-NL" dirty="0"/>
              <a:t>125) </a:t>
            </a:r>
          </a:p>
        </p:txBody>
      </p:sp>
    </p:spTree>
    <p:extLst>
      <p:ext uri="{BB962C8B-B14F-4D97-AF65-F5344CB8AC3E}">
        <p14:creationId xmlns:p14="http://schemas.microsoft.com/office/powerpoint/2010/main" val="20958249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8473" y="-315416"/>
            <a:ext cx="9036496" cy="7386638"/>
          </a:xfrm>
          <a:prstGeom prst="rect">
            <a:avLst/>
          </a:prstGeom>
        </p:spPr>
        <p:txBody>
          <a:bodyPr wrap="square">
            <a:spAutoFit/>
          </a:bodyPr>
          <a:lstStyle/>
          <a:p>
            <a:endParaRPr lang="nl-NL" dirty="0" smtClean="0"/>
          </a:p>
          <a:p>
            <a:r>
              <a:rPr lang="nl-NL" dirty="0" smtClean="0"/>
              <a:t>“</a:t>
            </a:r>
            <a:r>
              <a:rPr lang="nl-NL" sz="2400" b="1" dirty="0"/>
              <a:t>Waarom probeert u mijn dankbaarheid te ondermijnen, monsieur? Waarom wilt u me maar half gehoorzamen [</a:t>
            </a:r>
            <a:r>
              <a:rPr lang="nl-NL" sz="2400" b="1" i="1" dirty="0"/>
              <a:t>ne </a:t>
            </a:r>
            <a:r>
              <a:rPr lang="nl-NL" sz="2400" b="1" i="1" dirty="0" err="1"/>
              <a:t>m’obliger</a:t>
            </a:r>
            <a:r>
              <a:rPr lang="nl-NL" sz="2400" b="1" i="1" dirty="0"/>
              <a:t> </a:t>
            </a:r>
            <a:r>
              <a:rPr lang="nl-NL" sz="2400" b="1" i="1" dirty="0" err="1"/>
              <a:t>qu’à</a:t>
            </a:r>
            <a:r>
              <a:rPr lang="nl-NL" sz="2400" b="1" i="1" dirty="0"/>
              <a:t> demi</a:t>
            </a:r>
            <a:r>
              <a:rPr lang="nl-NL" sz="2400" b="1" dirty="0"/>
              <a:t>] en in zekere zin afdingen op een fatsoenlijke handelwijze [</a:t>
            </a:r>
            <a:r>
              <a:rPr lang="nl-NL" sz="2400" b="1" i="1" dirty="0" err="1" smtClean="0"/>
              <a:t>procédé</a:t>
            </a:r>
            <a:r>
              <a:rPr lang="nl-NL" sz="2400" b="1" i="1" dirty="0" smtClean="0"/>
              <a:t> </a:t>
            </a:r>
            <a:r>
              <a:rPr lang="nl-NL" sz="2400" b="1" i="1" dirty="0" err="1" smtClean="0"/>
              <a:t>honnête</a:t>
            </a:r>
            <a:r>
              <a:rPr lang="nl-NL" sz="2400" b="1" dirty="0"/>
              <a:t>]</a:t>
            </a:r>
            <a:r>
              <a:rPr lang="nl-NL" sz="2400" b="1" dirty="0" smtClean="0"/>
              <a:t>? </a:t>
            </a:r>
            <a:r>
              <a:rPr lang="nl-NL" sz="2400" b="1" dirty="0"/>
              <a:t>Vindt u het dan niet genoeg dat ik daar de waarde van besef? U vraagt niet alleen veel, u vraagt ook onmogelijke dingen. Mijn vrienden hebben me enkel over u verteld omdat ze het beste met me voorhebben; ook al zouden ze zich vergissen, dan nog zijn hun bedoelingen [</a:t>
            </a:r>
            <a:r>
              <a:rPr lang="nl-NL" sz="2400" b="1" i="1" dirty="0" err="1"/>
              <a:t>intention</a:t>
            </a:r>
            <a:r>
              <a:rPr lang="nl-NL" sz="2400" b="1" dirty="0"/>
              <a:t>] goed. En dan wilt u dat ik hen voor dat bewijs van genegenheid beloon door u hun geheim te verklappen [</a:t>
            </a:r>
            <a:r>
              <a:rPr lang="nl-NL" sz="2400" b="1" dirty="0" err="1"/>
              <a:t>délivrer</a:t>
            </a:r>
            <a:r>
              <a:rPr lang="nl-NL" sz="2400" b="1" dirty="0"/>
              <a:t> leur </a:t>
            </a:r>
            <a:r>
              <a:rPr lang="nl-NL" sz="2400" b="1" dirty="0" err="1"/>
              <a:t>secret</a:t>
            </a:r>
            <a:r>
              <a:rPr lang="nl-NL" sz="2400" b="1" dirty="0"/>
              <a:t>]? Het was al fout van me erover te beginnen, daarvan ben ik nu wel doordrongen. Wat tegenover ieder ander gewoon </a:t>
            </a:r>
            <a:r>
              <a:rPr lang="nl-NL" sz="2400" b="1" i="1" dirty="0"/>
              <a:t>oprechtheid</a:t>
            </a:r>
            <a:r>
              <a:rPr lang="nl-NL" sz="2400" b="1" dirty="0"/>
              <a:t> zou zijn geweest, wordt bij u een </a:t>
            </a:r>
            <a:r>
              <a:rPr lang="nl-NL" sz="2400" b="1" i="1" dirty="0"/>
              <a:t>onbezonnen daad</a:t>
            </a:r>
            <a:r>
              <a:rPr lang="nl-NL" sz="2400" b="1" dirty="0"/>
              <a:t> en zou me zelfs tot een lage streek dwingen [</a:t>
            </a:r>
            <a:r>
              <a:rPr lang="nl-NL" sz="2400" b="1" i="1" dirty="0" err="1"/>
              <a:t>une</a:t>
            </a:r>
            <a:r>
              <a:rPr lang="nl-NL" sz="2400" b="1" i="1" dirty="0"/>
              <a:t> </a:t>
            </a:r>
            <a:r>
              <a:rPr lang="nl-NL" sz="2400" b="1" i="1" dirty="0" err="1" smtClean="0"/>
              <a:t>noirceur</a:t>
            </a:r>
            <a:r>
              <a:rPr lang="nl-NL" sz="2400" b="1" i="1" dirty="0" smtClean="0"/>
              <a:t>, snoodheid</a:t>
            </a:r>
            <a:r>
              <a:rPr lang="nl-NL" sz="2400" b="1" dirty="0" smtClean="0"/>
              <a:t>] </a:t>
            </a:r>
            <a:r>
              <a:rPr lang="nl-NL" sz="2400" b="1" dirty="0"/>
              <a:t>als ik toegaf aan uw verzoek. Ik doe een beroep op u, op uw eerlijkheid. Dacht u werkelijk dat ik tot zoiets in staat was [</a:t>
            </a:r>
            <a:r>
              <a:rPr lang="nl-NL" sz="2400" b="1" dirty="0" err="1"/>
              <a:t>m’avez-vous</a:t>
            </a:r>
            <a:r>
              <a:rPr lang="nl-NL" sz="2400" b="1" dirty="0"/>
              <a:t> cru </a:t>
            </a:r>
            <a:r>
              <a:rPr lang="nl-NL" sz="2400" b="1" dirty="0" err="1"/>
              <a:t>capable</a:t>
            </a:r>
            <a:r>
              <a:rPr lang="nl-NL" sz="2400" b="1" dirty="0"/>
              <a:t> de </a:t>
            </a:r>
            <a:r>
              <a:rPr lang="nl-NL" sz="2400" b="1" dirty="0" err="1"/>
              <a:t>ce</a:t>
            </a:r>
            <a:r>
              <a:rPr lang="nl-NL" sz="2400" b="1" dirty="0"/>
              <a:t> </a:t>
            </a:r>
            <a:r>
              <a:rPr lang="nl-NL" sz="2400" b="1" i="1" dirty="0"/>
              <a:t>procedé</a:t>
            </a:r>
            <a:r>
              <a:rPr lang="nl-NL" sz="2400" b="1" dirty="0"/>
              <a:t>?]?* Nee, natuurlijk niet. En ik weet zeker dat u er niet meer op zult terugkomen als u er beter over nadenkt</a:t>
            </a:r>
            <a:r>
              <a:rPr lang="nl-NL" sz="2400" b="1" dirty="0" smtClean="0"/>
              <a:t>.’ </a:t>
            </a:r>
            <a:r>
              <a:rPr lang="nl-NL" sz="2400" dirty="0" smtClean="0"/>
              <a:t>[</a:t>
            </a:r>
            <a:r>
              <a:rPr lang="nl-NL" sz="2400" dirty="0" err="1" smtClean="0"/>
              <a:t>Tourvel</a:t>
            </a:r>
            <a:r>
              <a:rPr lang="nl-NL" sz="2400" dirty="0" smtClean="0"/>
              <a:t> aan </a:t>
            </a:r>
            <a:r>
              <a:rPr lang="nl-NL" sz="2400" dirty="0" err="1" smtClean="0"/>
              <a:t>Valmont</a:t>
            </a:r>
            <a:r>
              <a:rPr lang="nl-NL" sz="2400" dirty="0" smtClean="0"/>
              <a:t>,  brief 43 p. 110] * </a:t>
            </a:r>
            <a:r>
              <a:rPr lang="nl-NL" sz="2400" dirty="0" err="1" smtClean="0"/>
              <a:t>argumentum</a:t>
            </a:r>
            <a:r>
              <a:rPr lang="nl-NL" sz="2400" dirty="0" smtClean="0"/>
              <a:t> ad hominem</a:t>
            </a:r>
            <a:endParaRPr lang="nl-NL" sz="2400" dirty="0"/>
          </a:p>
        </p:txBody>
      </p:sp>
    </p:spTree>
    <p:extLst>
      <p:ext uri="{BB962C8B-B14F-4D97-AF65-F5344CB8AC3E}">
        <p14:creationId xmlns:p14="http://schemas.microsoft.com/office/powerpoint/2010/main" val="2733800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251520" y="332656"/>
            <a:ext cx="8784976" cy="5909310"/>
          </a:xfrm>
          <a:prstGeom prst="rect">
            <a:avLst/>
          </a:prstGeom>
        </p:spPr>
        <p:txBody>
          <a:bodyPr wrap="square">
            <a:spAutoFit/>
          </a:bodyPr>
          <a:lstStyle/>
          <a:p>
            <a:r>
              <a:rPr lang="nl-NL" sz="2400" b="1" dirty="0"/>
              <a:t>Mocht het publiek echter meer van het heroïsche genre houden, </a:t>
            </a:r>
            <a:endParaRPr lang="nl-NL" sz="2400" b="1" dirty="0" smtClean="0"/>
          </a:p>
          <a:p>
            <a:endParaRPr lang="nl-NL" sz="2400" b="1" dirty="0"/>
          </a:p>
          <a:p>
            <a:r>
              <a:rPr lang="nl-NL" sz="2400" b="1" dirty="0" smtClean="0"/>
              <a:t>dan </a:t>
            </a:r>
            <a:r>
              <a:rPr lang="nl-NL" sz="2400" b="1" dirty="0"/>
              <a:t>zal ik op de proppen komen met de présidente, het </a:t>
            </a:r>
            <a:endParaRPr lang="nl-NL" sz="2400" b="1" dirty="0" smtClean="0"/>
          </a:p>
          <a:p>
            <a:endParaRPr lang="nl-NL" sz="2400" b="1" dirty="0"/>
          </a:p>
          <a:p>
            <a:r>
              <a:rPr lang="nl-NL" sz="2400" b="1" dirty="0" smtClean="0"/>
              <a:t>spreekwoordelijke </a:t>
            </a:r>
            <a:r>
              <a:rPr lang="nl-NL" sz="2400" b="1" dirty="0"/>
              <a:t>toonbeeld van alle deugden, gerespecteerd door </a:t>
            </a:r>
            <a:endParaRPr lang="nl-NL" sz="2400" b="1" dirty="0" smtClean="0"/>
          </a:p>
          <a:p>
            <a:endParaRPr lang="nl-NL" sz="2400" b="1" dirty="0"/>
          </a:p>
          <a:p>
            <a:r>
              <a:rPr lang="nl-NL" sz="2400" b="1" dirty="0" smtClean="0"/>
              <a:t>de </a:t>
            </a:r>
            <a:r>
              <a:rPr lang="nl-NL" sz="2400" b="1" dirty="0"/>
              <a:t>grootste libertijnen […]. Ik zal nog meer doen, ik zal haar </a:t>
            </a:r>
            <a:endParaRPr lang="nl-NL" sz="2400" b="1" dirty="0" smtClean="0"/>
          </a:p>
          <a:p>
            <a:endParaRPr lang="nl-NL" sz="2400" b="1" dirty="0"/>
          </a:p>
          <a:p>
            <a:r>
              <a:rPr lang="nl-NL" sz="2400" b="1" dirty="0" smtClean="0"/>
              <a:t>dumpen </a:t>
            </a:r>
            <a:r>
              <a:rPr lang="nl-NL" sz="2400" b="1" dirty="0"/>
              <a:t>[je la </a:t>
            </a:r>
            <a:r>
              <a:rPr lang="nl-NL" sz="2400" b="1" dirty="0" err="1"/>
              <a:t>quitterai</a:t>
            </a:r>
            <a:r>
              <a:rPr lang="nl-NL" sz="2400" b="1" dirty="0"/>
              <a:t>]] en ik moet haar wel heel slecht kennen als </a:t>
            </a:r>
            <a:endParaRPr lang="nl-NL" sz="2400" b="1" dirty="0" smtClean="0"/>
          </a:p>
          <a:p>
            <a:endParaRPr lang="nl-NL" sz="2400" b="1" dirty="0"/>
          </a:p>
          <a:p>
            <a:r>
              <a:rPr lang="nl-NL" sz="2400" b="1" dirty="0" smtClean="0"/>
              <a:t>ik </a:t>
            </a:r>
            <a:r>
              <a:rPr lang="nl-NL" sz="2400" b="1" dirty="0"/>
              <a:t>ooit een opvolger krijg. […] Als ik die overwinning eenmaal heb </a:t>
            </a:r>
            <a:endParaRPr lang="nl-NL" sz="2400" b="1" dirty="0" smtClean="0"/>
          </a:p>
          <a:p>
            <a:endParaRPr lang="nl-NL" sz="2400" b="1" dirty="0"/>
          </a:p>
          <a:p>
            <a:r>
              <a:rPr lang="nl-NL" sz="2400" b="1" dirty="0" smtClean="0"/>
              <a:t>behaald</a:t>
            </a:r>
            <a:r>
              <a:rPr lang="nl-NL" sz="2400" b="1" dirty="0"/>
              <a:t>, zal ik tegen mijn rivalen zeggen: Dit heb ik gedaan, vind in </a:t>
            </a:r>
            <a:endParaRPr lang="nl-NL" sz="2400" b="1" dirty="0" smtClean="0"/>
          </a:p>
          <a:p>
            <a:endParaRPr lang="nl-NL" sz="2400" b="1" dirty="0"/>
          </a:p>
          <a:p>
            <a:r>
              <a:rPr lang="nl-NL" sz="2400" b="1" dirty="0" smtClean="0"/>
              <a:t>onze </a:t>
            </a:r>
            <a:r>
              <a:rPr lang="nl-NL" sz="2400" b="1" dirty="0"/>
              <a:t>tijd maar eens een tweede voorbeeld!’ </a:t>
            </a:r>
            <a:r>
              <a:rPr lang="nl-NL" dirty="0"/>
              <a:t>(p. 317 </a:t>
            </a:r>
            <a:r>
              <a:rPr lang="nl-NL" dirty="0" err="1" smtClean="0"/>
              <a:t>Valmont</a:t>
            </a:r>
            <a:r>
              <a:rPr lang="nl-NL" dirty="0" smtClean="0"/>
              <a:t> aan </a:t>
            </a:r>
            <a:r>
              <a:rPr lang="nl-NL" dirty="0" err="1" smtClean="0"/>
              <a:t>Merteuil</a:t>
            </a:r>
            <a:r>
              <a:rPr lang="nl-NL" dirty="0" smtClean="0"/>
              <a:t>, brief </a:t>
            </a:r>
            <a:r>
              <a:rPr lang="nl-NL" dirty="0"/>
              <a:t>115).  </a:t>
            </a:r>
          </a:p>
        </p:txBody>
      </p:sp>
    </p:spTree>
    <p:extLst>
      <p:ext uri="{BB962C8B-B14F-4D97-AF65-F5344CB8AC3E}">
        <p14:creationId xmlns:p14="http://schemas.microsoft.com/office/powerpoint/2010/main" val="27945718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475656" y="764705"/>
            <a:ext cx="6552728" cy="6001643"/>
          </a:xfrm>
          <a:prstGeom prst="rect">
            <a:avLst/>
          </a:prstGeom>
        </p:spPr>
        <p:txBody>
          <a:bodyPr wrap="square">
            <a:spAutoFit/>
          </a:bodyPr>
          <a:lstStyle/>
          <a:p>
            <a:endParaRPr lang="nl-NL" sz="2400" b="1" dirty="0" smtClean="0"/>
          </a:p>
          <a:p>
            <a:r>
              <a:rPr lang="nl-NL" sz="2400" b="1" u="sng" dirty="0" smtClean="0"/>
              <a:t>Overzicht lezing</a:t>
            </a:r>
          </a:p>
          <a:p>
            <a:endParaRPr lang="nl-NL" sz="2400" b="1" dirty="0" smtClean="0"/>
          </a:p>
          <a:p>
            <a:r>
              <a:rPr lang="nl-NL" sz="2400" b="1" dirty="0" smtClean="0"/>
              <a:t>1 </a:t>
            </a:r>
            <a:r>
              <a:rPr lang="nl-NL" sz="2400" b="1" i="1" dirty="0"/>
              <a:t>Riskante relaties</a:t>
            </a:r>
            <a:r>
              <a:rPr lang="nl-NL" sz="2400" b="1" dirty="0"/>
              <a:t>: onbetamelijke </a:t>
            </a:r>
            <a:r>
              <a:rPr lang="nl-NL" sz="2400" b="1" dirty="0" smtClean="0"/>
              <a:t>lectuur (?)</a:t>
            </a:r>
            <a:endParaRPr lang="nl-NL" sz="2400" b="1" dirty="0"/>
          </a:p>
          <a:p>
            <a:endParaRPr lang="nl-NL" sz="2400" b="1" dirty="0" smtClean="0"/>
          </a:p>
          <a:p>
            <a:r>
              <a:rPr lang="nl-NL" sz="2400" b="1" dirty="0" smtClean="0"/>
              <a:t>2 </a:t>
            </a:r>
            <a:r>
              <a:rPr lang="nl-NL" sz="2400" b="1" dirty="0" err="1"/>
              <a:t>Choderlos</a:t>
            </a:r>
            <a:r>
              <a:rPr lang="nl-NL" sz="2400" b="1" dirty="0"/>
              <a:t> de </a:t>
            </a:r>
            <a:r>
              <a:rPr lang="nl-NL" sz="2400" b="1" dirty="0" err="1"/>
              <a:t>Laclos</a:t>
            </a:r>
            <a:r>
              <a:rPr lang="nl-NL" sz="2400" b="1" dirty="0"/>
              <a:t> </a:t>
            </a:r>
          </a:p>
          <a:p>
            <a:endParaRPr lang="nl-NL" sz="2400" b="1" dirty="0" smtClean="0"/>
          </a:p>
          <a:p>
            <a:r>
              <a:rPr lang="nl-NL" sz="2400" b="1" dirty="0" smtClean="0"/>
              <a:t>3 </a:t>
            </a:r>
            <a:r>
              <a:rPr lang="nl-NL" sz="2400" b="1" i="1" dirty="0" smtClean="0"/>
              <a:t>Riskante </a:t>
            </a:r>
            <a:r>
              <a:rPr lang="nl-NL" sz="2400" b="1" dirty="0" smtClean="0"/>
              <a:t>relaties: culturele </a:t>
            </a:r>
            <a:r>
              <a:rPr lang="nl-NL" sz="2400" b="1" dirty="0"/>
              <a:t>context</a:t>
            </a:r>
          </a:p>
          <a:p>
            <a:endParaRPr lang="nl-NL" sz="2400" b="1" dirty="0" smtClean="0"/>
          </a:p>
          <a:p>
            <a:r>
              <a:rPr lang="nl-NL" sz="2400" b="1" dirty="0" smtClean="0"/>
              <a:t>4 </a:t>
            </a:r>
            <a:r>
              <a:rPr lang="nl-NL" sz="2400" b="1" dirty="0"/>
              <a:t>De briefroman </a:t>
            </a:r>
            <a:r>
              <a:rPr lang="nl-NL" sz="2400" b="1" i="1" dirty="0"/>
              <a:t>Riskante relaties</a:t>
            </a:r>
          </a:p>
          <a:p>
            <a:r>
              <a:rPr lang="nl-NL" sz="2400" b="1" dirty="0"/>
              <a:t>	</a:t>
            </a:r>
            <a:r>
              <a:rPr lang="nl-NL" sz="2400" b="1" dirty="0" smtClean="0"/>
              <a:t>a   Opbouw</a:t>
            </a:r>
            <a:endParaRPr lang="nl-NL" sz="2400" b="1" dirty="0"/>
          </a:p>
          <a:p>
            <a:r>
              <a:rPr lang="nl-NL" sz="2400" b="1" dirty="0"/>
              <a:t>	b </a:t>
            </a:r>
            <a:r>
              <a:rPr lang="nl-NL" sz="2400" b="1" dirty="0" smtClean="0"/>
              <a:t>  Inhoud</a:t>
            </a:r>
            <a:endParaRPr lang="nl-NL" sz="2400" b="1" dirty="0"/>
          </a:p>
          <a:p>
            <a:r>
              <a:rPr lang="nl-NL" sz="2400" b="1" dirty="0"/>
              <a:t>	c </a:t>
            </a:r>
            <a:r>
              <a:rPr lang="nl-NL" sz="2400" b="1" dirty="0" smtClean="0"/>
              <a:t>  Titel</a:t>
            </a:r>
            <a:endParaRPr lang="nl-NL" sz="2400" b="1" dirty="0"/>
          </a:p>
          <a:p>
            <a:r>
              <a:rPr lang="nl-NL" sz="2400" b="1" dirty="0"/>
              <a:t>	d </a:t>
            </a:r>
            <a:r>
              <a:rPr lang="nl-NL" sz="2400" b="1" dirty="0" smtClean="0"/>
              <a:t>  De brief als performance:</a:t>
            </a:r>
            <a:endParaRPr lang="nl-NL" sz="2400" b="1" dirty="0"/>
          </a:p>
          <a:p>
            <a:r>
              <a:rPr lang="nl-NL" sz="2400" b="1" dirty="0" smtClean="0"/>
              <a:t>	     schrijver</a:t>
            </a:r>
            <a:r>
              <a:rPr lang="nl-NL" sz="2400" b="1" dirty="0"/>
              <a:t>, geadresseerde, stijlregisters</a:t>
            </a:r>
          </a:p>
          <a:p>
            <a:r>
              <a:rPr lang="nl-NL" sz="2400" b="1" dirty="0"/>
              <a:t>	e </a:t>
            </a:r>
            <a:r>
              <a:rPr lang="nl-NL" sz="2400" b="1" dirty="0" smtClean="0"/>
              <a:t>  De </a:t>
            </a:r>
            <a:r>
              <a:rPr lang="nl-NL" sz="2400" b="1" dirty="0" err="1" smtClean="0"/>
              <a:t>libertinage</a:t>
            </a:r>
            <a:r>
              <a:rPr lang="nl-NL" sz="2400" b="1" dirty="0" smtClean="0"/>
              <a:t> en het kwaad</a:t>
            </a:r>
            <a:endParaRPr lang="nl-NL" sz="2400" b="1" dirty="0"/>
          </a:p>
        </p:txBody>
      </p:sp>
    </p:spTree>
    <p:extLst>
      <p:ext uri="{BB962C8B-B14F-4D97-AF65-F5344CB8AC3E}">
        <p14:creationId xmlns:p14="http://schemas.microsoft.com/office/powerpoint/2010/main" val="19460366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0" y="0"/>
            <a:ext cx="9180512" cy="7017306"/>
          </a:xfrm>
          <a:prstGeom prst="rect">
            <a:avLst/>
          </a:prstGeom>
        </p:spPr>
        <p:txBody>
          <a:bodyPr wrap="square">
            <a:spAutoFit/>
          </a:bodyPr>
          <a:lstStyle/>
          <a:p>
            <a:r>
              <a:rPr lang="nl-NL" sz="2400" b="1" dirty="0" smtClean="0"/>
              <a:t>‘Zo </a:t>
            </a:r>
            <a:r>
              <a:rPr lang="nl-NL" sz="2400" b="1" dirty="0"/>
              <a:t>kwam ik te weten wat je kunt doen, wat je moet denken en wat je </a:t>
            </a:r>
            <a:endParaRPr lang="nl-NL" sz="2400" b="1" dirty="0" smtClean="0"/>
          </a:p>
          <a:p>
            <a:endParaRPr lang="nl-NL" sz="2400" b="1" dirty="0"/>
          </a:p>
          <a:p>
            <a:r>
              <a:rPr lang="nl-NL" sz="2400" b="1" dirty="0" smtClean="0"/>
              <a:t>moet lijken […]. Toen </a:t>
            </a:r>
            <a:r>
              <a:rPr lang="nl-NL" sz="2400" b="1" dirty="0"/>
              <a:t>begon ik op het grote toneel de talenten die ik </a:t>
            </a:r>
            <a:endParaRPr lang="nl-NL" sz="2400" b="1" dirty="0" smtClean="0"/>
          </a:p>
          <a:p>
            <a:endParaRPr lang="nl-NL" sz="2400" b="1" dirty="0"/>
          </a:p>
          <a:p>
            <a:r>
              <a:rPr lang="nl-NL" sz="2400" b="1" dirty="0" smtClean="0"/>
              <a:t>mezelf </a:t>
            </a:r>
            <a:r>
              <a:rPr lang="nl-NL" sz="2400" b="1" dirty="0"/>
              <a:t>had </a:t>
            </a:r>
            <a:r>
              <a:rPr lang="nl-NL" sz="2400" b="1" dirty="0" smtClean="0"/>
              <a:t>verschaft </a:t>
            </a:r>
            <a:r>
              <a:rPr lang="nl-NL" sz="2400" b="1" dirty="0"/>
              <a:t>te ontplooien. Het </a:t>
            </a:r>
            <a:r>
              <a:rPr lang="nl-NL" sz="2400" b="1" dirty="0" smtClean="0"/>
              <a:t>eerste </a:t>
            </a:r>
            <a:r>
              <a:rPr lang="nl-NL" sz="2400" b="1" dirty="0"/>
              <a:t>waar ik voor zorgde was </a:t>
            </a:r>
            <a:endParaRPr lang="nl-NL" sz="2400" b="1" dirty="0" smtClean="0"/>
          </a:p>
          <a:p>
            <a:endParaRPr lang="nl-NL" sz="2400" b="1" dirty="0"/>
          </a:p>
          <a:p>
            <a:r>
              <a:rPr lang="nl-NL" sz="2400" b="1" dirty="0" smtClean="0"/>
              <a:t>een </a:t>
            </a:r>
            <a:r>
              <a:rPr lang="nl-NL" sz="2400" b="1" dirty="0"/>
              <a:t>reputatie van onoverwinnelijkheid. Om die te </a:t>
            </a:r>
            <a:r>
              <a:rPr lang="nl-NL" sz="2400" b="1" dirty="0" smtClean="0"/>
              <a:t>krijgen </a:t>
            </a:r>
            <a:r>
              <a:rPr lang="nl-NL" sz="2400" b="1" dirty="0"/>
              <a:t>liet ik </a:t>
            </a:r>
            <a:endParaRPr lang="nl-NL" sz="2400" b="1" dirty="0" smtClean="0"/>
          </a:p>
          <a:p>
            <a:endParaRPr lang="nl-NL" sz="2400" b="1" dirty="0"/>
          </a:p>
          <a:p>
            <a:r>
              <a:rPr lang="nl-NL" sz="2400" b="1" dirty="0" smtClean="0"/>
              <a:t>alleen </a:t>
            </a:r>
            <a:r>
              <a:rPr lang="nl-NL" sz="2400" b="1" dirty="0"/>
              <a:t>mannen die me niet interesseerden </a:t>
            </a:r>
            <a:r>
              <a:rPr lang="nl-NL" sz="2400" b="1" dirty="0" smtClean="0"/>
              <a:t>me </a:t>
            </a:r>
            <a:r>
              <a:rPr lang="nl-NL" sz="2400" b="1" dirty="0"/>
              <a:t>openlijk het hof </a:t>
            </a:r>
            <a:r>
              <a:rPr lang="nl-NL" sz="2400" b="1" dirty="0" smtClean="0"/>
              <a:t>maken.</a:t>
            </a:r>
          </a:p>
          <a:p>
            <a:endParaRPr lang="nl-NL" sz="2400" b="1" dirty="0"/>
          </a:p>
          <a:p>
            <a:r>
              <a:rPr lang="nl-NL" sz="2400" b="1" dirty="0" smtClean="0"/>
              <a:t>Ik </a:t>
            </a:r>
            <a:r>
              <a:rPr lang="nl-NL" sz="2400" b="1" dirty="0"/>
              <a:t>gebruikte hen om met de eer van het verzet te </a:t>
            </a:r>
            <a:r>
              <a:rPr lang="nl-NL" sz="2400" b="1" dirty="0" smtClean="0"/>
              <a:t>kunnen gaan strijken,</a:t>
            </a:r>
          </a:p>
          <a:p>
            <a:endParaRPr lang="nl-NL" sz="2400" b="1" dirty="0"/>
          </a:p>
          <a:p>
            <a:r>
              <a:rPr lang="nl-NL" sz="2400" b="1" dirty="0" smtClean="0"/>
              <a:t>terwijl </a:t>
            </a:r>
            <a:r>
              <a:rPr lang="nl-NL" sz="2400" b="1" dirty="0"/>
              <a:t>ik me zonder enige </a:t>
            </a:r>
            <a:r>
              <a:rPr lang="nl-NL" sz="2400" b="1" dirty="0" smtClean="0"/>
              <a:t>schroom </a:t>
            </a:r>
            <a:r>
              <a:rPr lang="nl-NL" sz="2400" b="1" dirty="0"/>
              <a:t>aan </a:t>
            </a:r>
            <a:r>
              <a:rPr lang="nl-NL" sz="2400" b="1" dirty="0" smtClean="0"/>
              <a:t>mijn uitverkorene overgaf. </a:t>
            </a:r>
          </a:p>
          <a:p>
            <a:endParaRPr lang="nl-NL" sz="2400" b="1" dirty="0"/>
          </a:p>
          <a:p>
            <a:r>
              <a:rPr lang="nl-NL" sz="2400" b="1" dirty="0" smtClean="0"/>
              <a:t>Maar </a:t>
            </a:r>
            <a:r>
              <a:rPr lang="nl-NL" sz="2400" b="1" dirty="0"/>
              <a:t>vanwege mijn geveinsde </a:t>
            </a:r>
            <a:r>
              <a:rPr lang="nl-NL" sz="2400" b="1" dirty="0" smtClean="0"/>
              <a:t>bedeesdheid mocht </a:t>
            </a:r>
            <a:r>
              <a:rPr lang="nl-NL" sz="2400" b="1" dirty="0"/>
              <a:t>die laatste zich </a:t>
            </a:r>
            <a:endParaRPr lang="nl-NL" sz="2400" b="1" dirty="0" smtClean="0"/>
          </a:p>
          <a:p>
            <a:endParaRPr lang="nl-NL" sz="2400" b="1" dirty="0"/>
          </a:p>
          <a:p>
            <a:r>
              <a:rPr lang="nl-NL" sz="2400" b="1" dirty="0" smtClean="0"/>
              <a:t>nooit </a:t>
            </a:r>
            <a:r>
              <a:rPr lang="nl-NL" sz="2400" b="1" dirty="0"/>
              <a:t>samen met </a:t>
            </a:r>
            <a:r>
              <a:rPr lang="nl-NL" sz="2400" b="1" dirty="0" smtClean="0"/>
              <a:t>mij </a:t>
            </a:r>
            <a:r>
              <a:rPr lang="nl-NL" sz="2400" b="1" dirty="0"/>
              <a:t>in het </a:t>
            </a:r>
            <a:r>
              <a:rPr lang="nl-NL" sz="2400" b="1" dirty="0" smtClean="0"/>
              <a:t>uitgaansleven vertonen</a:t>
            </a:r>
            <a:r>
              <a:rPr lang="nl-NL" sz="2400" b="1" dirty="0"/>
              <a:t>…’ </a:t>
            </a:r>
            <a:r>
              <a:rPr lang="nl-NL" sz="2400" b="1" dirty="0" smtClean="0"/>
              <a:t> </a:t>
            </a:r>
          </a:p>
          <a:p>
            <a:endParaRPr lang="nl-NL" sz="2400" b="1" dirty="0"/>
          </a:p>
          <a:p>
            <a:r>
              <a:rPr lang="nl-NL" b="1" dirty="0" smtClean="0"/>
              <a:t>[p. 209, 211</a:t>
            </a:r>
            <a:r>
              <a:rPr lang="nl-NL" b="1" dirty="0"/>
              <a:t>, </a:t>
            </a:r>
            <a:r>
              <a:rPr lang="nl-NL" b="1" dirty="0" err="1" smtClean="0"/>
              <a:t>Merteuil</a:t>
            </a:r>
            <a:r>
              <a:rPr lang="nl-NL" b="1" dirty="0" smtClean="0"/>
              <a:t> aan </a:t>
            </a:r>
            <a:r>
              <a:rPr lang="nl-NL" b="1" dirty="0" err="1" smtClean="0"/>
              <a:t>Valmont</a:t>
            </a:r>
            <a:r>
              <a:rPr lang="nl-NL" b="1" dirty="0" smtClean="0"/>
              <a:t>, brief 81].</a:t>
            </a:r>
            <a:endParaRPr lang="nl-NL" b="1" dirty="0"/>
          </a:p>
        </p:txBody>
      </p:sp>
    </p:spTree>
    <p:extLst>
      <p:ext uri="{BB962C8B-B14F-4D97-AF65-F5344CB8AC3E}">
        <p14:creationId xmlns:p14="http://schemas.microsoft.com/office/powerpoint/2010/main" val="22926149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1187624" y="5483348"/>
            <a:ext cx="2795871" cy="369332"/>
          </a:xfrm>
          <a:prstGeom prst="rect">
            <a:avLst/>
          </a:prstGeom>
          <a:noFill/>
        </p:spPr>
        <p:txBody>
          <a:bodyPr wrap="square" rtlCol="0">
            <a:spAutoFit/>
          </a:bodyPr>
          <a:lstStyle/>
          <a:p>
            <a:r>
              <a:rPr lang="nl-NL" dirty="0" err="1" smtClean="0"/>
              <a:t>Crébillon</a:t>
            </a:r>
            <a:r>
              <a:rPr lang="nl-NL" dirty="0" smtClean="0"/>
              <a:t> </a:t>
            </a:r>
            <a:r>
              <a:rPr lang="nl-NL" dirty="0" err="1" smtClean="0"/>
              <a:t>fils</a:t>
            </a:r>
            <a:r>
              <a:rPr lang="nl-NL" dirty="0" smtClean="0"/>
              <a:t> (1707-1777)</a:t>
            </a:r>
            <a:endParaRPr lang="nl-NL" dirty="0"/>
          </a:p>
        </p:txBody>
      </p:sp>
      <p:pic>
        <p:nvPicPr>
          <p:cNvPr id="3" name="Afbeelding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692697"/>
            <a:ext cx="2547539" cy="3096344"/>
          </a:xfrm>
          <a:prstGeom prst="rect">
            <a:avLst/>
          </a:prstGeom>
        </p:spPr>
      </p:pic>
      <p:sp>
        <p:nvSpPr>
          <p:cNvPr id="4" name="Tekstvak 3"/>
          <p:cNvSpPr txBox="1"/>
          <p:nvPr/>
        </p:nvSpPr>
        <p:spPr>
          <a:xfrm>
            <a:off x="5724128" y="5483348"/>
            <a:ext cx="3340723" cy="369332"/>
          </a:xfrm>
          <a:prstGeom prst="rect">
            <a:avLst/>
          </a:prstGeom>
          <a:noFill/>
        </p:spPr>
        <p:txBody>
          <a:bodyPr wrap="none" rtlCol="0">
            <a:spAutoFit/>
          </a:bodyPr>
          <a:lstStyle/>
          <a:p>
            <a:r>
              <a:rPr lang="nl-NL" dirty="0" err="1" smtClean="0"/>
              <a:t>Restif</a:t>
            </a:r>
            <a:r>
              <a:rPr lang="nl-NL" dirty="0" smtClean="0"/>
              <a:t> de la </a:t>
            </a:r>
            <a:r>
              <a:rPr lang="nl-NL" dirty="0" err="1" smtClean="0"/>
              <a:t>Bretonne</a:t>
            </a:r>
            <a:r>
              <a:rPr lang="nl-NL" dirty="0" smtClean="0"/>
              <a:t> </a:t>
            </a:r>
            <a:r>
              <a:rPr lang="nl-NL" smtClean="0"/>
              <a:t>(1734-1806)</a:t>
            </a:r>
            <a:endParaRPr lang="nl-NL" dirty="0"/>
          </a:p>
        </p:txBody>
      </p:sp>
      <p:pic>
        <p:nvPicPr>
          <p:cNvPr id="1030" name="Picture 6" descr="Image result for restif de la breton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2420888"/>
            <a:ext cx="1905000" cy="1838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35298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539552" y="1268760"/>
            <a:ext cx="8208912" cy="1569660"/>
          </a:xfrm>
          <a:prstGeom prst="rect">
            <a:avLst/>
          </a:prstGeom>
        </p:spPr>
        <p:txBody>
          <a:bodyPr wrap="square">
            <a:spAutoFit/>
          </a:bodyPr>
          <a:lstStyle/>
          <a:p>
            <a:r>
              <a:rPr lang="nl-NL" sz="2400" dirty="0" smtClean="0"/>
              <a:t>“… </a:t>
            </a:r>
            <a:r>
              <a:rPr lang="nl-NL" sz="2400" b="1" dirty="0" smtClean="0"/>
              <a:t>ik </a:t>
            </a:r>
            <a:r>
              <a:rPr lang="nl-NL" sz="2400" b="1" dirty="0"/>
              <a:t>ben afgedaald in mijn eigen hart en heb er dat van mijn medemensen bestudeerd” </a:t>
            </a:r>
            <a:r>
              <a:rPr lang="nl-NL" sz="2400" b="1" dirty="0" smtClean="0"/>
              <a:t>.</a:t>
            </a:r>
          </a:p>
          <a:p>
            <a:endParaRPr lang="nl-NL" sz="2400" b="1" dirty="0"/>
          </a:p>
          <a:p>
            <a:r>
              <a:rPr lang="nl-NL" sz="2400" b="1" dirty="0" smtClean="0"/>
              <a:t>(</a:t>
            </a:r>
            <a:r>
              <a:rPr lang="nl-NL" sz="2400" b="1" dirty="0" err="1"/>
              <a:t>Merteuil</a:t>
            </a:r>
            <a:r>
              <a:rPr lang="nl-NL" sz="2400" b="1" dirty="0"/>
              <a:t> </a:t>
            </a:r>
            <a:r>
              <a:rPr lang="nl-NL" sz="2400" b="1" dirty="0" smtClean="0"/>
              <a:t>aan </a:t>
            </a:r>
            <a:r>
              <a:rPr lang="nl-NL" sz="2400" b="1" dirty="0" err="1" smtClean="0"/>
              <a:t>Valmont</a:t>
            </a:r>
            <a:r>
              <a:rPr lang="nl-NL" sz="2400" b="1" dirty="0" smtClean="0"/>
              <a:t>, brief </a:t>
            </a:r>
            <a:r>
              <a:rPr lang="nl-NL" sz="2400" b="1" dirty="0"/>
              <a:t>81, p. 211 </a:t>
            </a:r>
            <a:r>
              <a:rPr lang="nl-NL" sz="2400" b="1" dirty="0" smtClean="0"/>
              <a:t>). </a:t>
            </a:r>
            <a:endParaRPr lang="nl-NL" sz="2400" b="1" dirty="0"/>
          </a:p>
        </p:txBody>
      </p:sp>
    </p:spTree>
    <p:extLst>
      <p:ext uri="{BB962C8B-B14F-4D97-AF65-F5344CB8AC3E}">
        <p14:creationId xmlns:p14="http://schemas.microsoft.com/office/powerpoint/2010/main" val="7042927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467544" y="404664"/>
            <a:ext cx="8352928" cy="3416320"/>
          </a:xfrm>
          <a:prstGeom prst="rect">
            <a:avLst/>
          </a:prstGeom>
        </p:spPr>
        <p:txBody>
          <a:bodyPr wrap="square">
            <a:spAutoFit/>
          </a:bodyPr>
          <a:lstStyle/>
          <a:p>
            <a:r>
              <a:rPr lang="nl-NL" sz="2400" b="1" dirty="0"/>
              <a:t>“Het liep allemaal zoals voorzien en rond één uur </a:t>
            </a:r>
            <a:r>
              <a:rPr lang="nl-NL" sz="2400" b="1" dirty="0" smtClean="0"/>
              <a:t>’s nachts </a:t>
            </a:r>
          </a:p>
          <a:p>
            <a:endParaRPr lang="nl-NL" sz="2400" b="1" dirty="0"/>
          </a:p>
          <a:p>
            <a:r>
              <a:rPr lang="nl-NL" sz="2400" b="1" dirty="0" smtClean="0"/>
              <a:t>kwam </a:t>
            </a:r>
            <a:r>
              <a:rPr lang="nl-NL" sz="2400" b="1" dirty="0"/>
              <a:t>ze naar me toe,</a:t>
            </a:r>
          </a:p>
          <a:p>
            <a:endParaRPr lang="nl-NL" sz="2400" b="1" i="1" dirty="0" smtClean="0"/>
          </a:p>
          <a:p>
            <a:r>
              <a:rPr lang="nl-NL" sz="2400" b="1" i="1" dirty="0" smtClean="0"/>
              <a:t>			     … Eenvoudig </a:t>
            </a:r>
            <a:r>
              <a:rPr lang="nl-NL" sz="2400" b="1" i="1" dirty="0"/>
              <a:t>opgesmukt</a:t>
            </a:r>
            <a:endParaRPr lang="nl-NL" sz="2400" b="1" dirty="0"/>
          </a:p>
          <a:p>
            <a:endParaRPr lang="nl-NL" sz="2400" b="1" i="1" dirty="0" smtClean="0"/>
          </a:p>
          <a:p>
            <a:r>
              <a:rPr lang="nl-NL" sz="2400" b="1" i="1" dirty="0" smtClean="0"/>
              <a:t>Zoals </a:t>
            </a:r>
            <a:r>
              <a:rPr lang="nl-NL" sz="2400" b="1" i="1" dirty="0"/>
              <a:t>een schone die men aan haar slaap </a:t>
            </a:r>
            <a:r>
              <a:rPr lang="nl-NL" sz="2400" b="1" i="1" dirty="0" smtClean="0"/>
              <a:t>ontrukt.</a:t>
            </a:r>
            <a:r>
              <a:rPr lang="nl-NL" sz="2400" b="1" dirty="0" smtClean="0"/>
              <a:t>”</a:t>
            </a:r>
          </a:p>
          <a:p>
            <a:r>
              <a:rPr lang="nl-NL" sz="2400" b="1" i="1" dirty="0" smtClean="0"/>
              <a:t> </a:t>
            </a:r>
          </a:p>
          <a:p>
            <a:r>
              <a:rPr lang="nl-NL" sz="2400" b="1" dirty="0" smtClean="0"/>
              <a:t>(</a:t>
            </a:r>
            <a:r>
              <a:rPr lang="nl-NL" sz="2400" b="1" dirty="0" err="1"/>
              <a:t>Racine</a:t>
            </a:r>
            <a:r>
              <a:rPr lang="nl-NL" sz="2400" b="1" dirty="0"/>
              <a:t>, </a:t>
            </a:r>
            <a:r>
              <a:rPr lang="nl-NL" sz="2400" b="1" i="1" dirty="0" err="1"/>
              <a:t>Britannicus</a:t>
            </a:r>
            <a:r>
              <a:rPr lang="nl-NL" sz="2400" b="1" i="1" dirty="0" smtClean="0"/>
              <a:t>) </a:t>
            </a:r>
            <a:r>
              <a:rPr lang="nl-NL" sz="2400" dirty="0" smtClean="0"/>
              <a:t>(brief 71 p.  176)</a:t>
            </a:r>
            <a:endParaRPr lang="nl-NL" sz="2400" dirty="0"/>
          </a:p>
        </p:txBody>
      </p:sp>
      <p:sp>
        <p:nvSpPr>
          <p:cNvPr id="3" name="Tekstvak 2"/>
          <p:cNvSpPr txBox="1"/>
          <p:nvPr/>
        </p:nvSpPr>
        <p:spPr>
          <a:xfrm>
            <a:off x="1115616" y="4869160"/>
            <a:ext cx="6532494" cy="1200329"/>
          </a:xfrm>
          <a:prstGeom prst="rect">
            <a:avLst/>
          </a:prstGeom>
          <a:noFill/>
        </p:spPr>
        <p:txBody>
          <a:bodyPr wrap="none" rtlCol="0">
            <a:spAutoFit/>
          </a:bodyPr>
          <a:lstStyle/>
          <a:p>
            <a:r>
              <a:rPr lang="nl-NL" sz="2400" b="1" dirty="0" smtClean="0"/>
              <a:t>[“Dans </a:t>
            </a:r>
            <a:r>
              <a:rPr lang="nl-NL" sz="2400" b="1" dirty="0" err="1" smtClean="0"/>
              <a:t>le</a:t>
            </a:r>
            <a:r>
              <a:rPr lang="nl-NL" sz="2400" b="1" dirty="0" smtClean="0"/>
              <a:t> </a:t>
            </a:r>
            <a:r>
              <a:rPr lang="nl-NL" sz="2400" b="1" dirty="0" err="1" smtClean="0"/>
              <a:t>simple</a:t>
            </a:r>
            <a:r>
              <a:rPr lang="nl-NL" sz="2400" b="1" dirty="0" smtClean="0"/>
              <a:t> </a:t>
            </a:r>
            <a:r>
              <a:rPr lang="nl-NL" sz="2400" b="1" dirty="0" err="1" smtClean="0"/>
              <a:t>appareil</a:t>
            </a:r>
            <a:endParaRPr lang="nl-NL" sz="2400" b="1" dirty="0" smtClean="0"/>
          </a:p>
          <a:p>
            <a:endParaRPr lang="nl-NL" sz="2400" b="1" dirty="0" smtClean="0"/>
          </a:p>
          <a:p>
            <a:r>
              <a:rPr lang="nl-NL" sz="2400" b="1" dirty="0" err="1" smtClean="0"/>
              <a:t>d’une</a:t>
            </a:r>
            <a:r>
              <a:rPr lang="nl-NL" sz="2400" b="1" dirty="0" smtClean="0"/>
              <a:t> beauté </a:t>
            </a:r>
            <a:r>
              <a:rPr lang="nl-NL" sz="2400" b="1" dirty="0" err="1" smtClean="0"/>
              <a:t>qu’on</a:t>
            </a:r>
            <a:r>
              <a:rPr lang="nl-NL" sz="2400" b="1" dirty="0" smtClean="0"/>
              <a:t> </a:t>
            </a:r>
            <a:r>
              <a:rPr lang="nl-NL" sz="2400" b="1" dirty="0" err="1" smtClean="0"/>
              <a:t>vient</a:t>
            </a:r>
            <a:r>
              <a:rPr lang="nl-NL" sz="2400" b="1" dirty="0" smtClean="0"/>
              <a:t> </a:t>
            </a:r>
            <a:r>
              <a:rPr lang="nl-NL" sz="2400" b="1" dirty="0" err="1" smtClean="0"/>
              <a:t>d’arracher</a:t>
            </a:r>
            <a:r>
              <a:rPr lang="nl-NL" sz="2400" b="1" dirty="0" smtClean="0"/>
              <a:t> au </a:t>
            </a:r>
            <a:r>
              <a:rPr lang="nl-NL" sz="2400" b="1" dirty="0" err="1" smtClean="0"/>
              <a:t>sommeil</a:t>
            </a:r>
            <a:r>
              <a:rPr lang="nl-NL" sz="2400" b="1" dirty="0" smtClean="0"/>
              <a:t>”]</a:t>
            </a:r>
            <a:endParaRPr lang="nl-NL" sz="2400" b="1" dirty="0"/>
          </a:p>
        </p:txBody>
      </p:sp>
    </p:spTree>
    <p:extLst>
      <p:ext uri="{BB962C8B-B14F-4D97-AF65-F5344CB8AC3E}">
        <p14:creationId xmlns:p14="http://schemas.microsoft.com/office/powerpoint/2010/main" val="29124649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for Dangerous liaison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9" y="188640"/>
            <a:ext cx="3072342" cy="4608512"/>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p:cNvSpPr txBox="1"/>
          <p:nvPr/>
        </p:nvSpPr>
        <p:spPr>
          <a:xfrm>
            <a:off x="251521" y="4797152"/>
            <a:ext cx="3312368" cy="1754326"/>
          </a:xfrm>
          <a:prstGeom prst="rect">
            <a:avLst/>
          </a:prstGeom>
          <a:noFill/>
        </p:spPr>
        <p:txBody>
          <a:bodyPr wrap="square" rtlCol="0">
            <a:spAutoFit/>
          </a:bodyPr>
          <a:lstStyle/>
          <a:p>
            <a:r>
              <a:rPr lang="nl-NL" dirty="0"/>
              <a:t>1988</a:t>
            </a:r>
          </a:p>
          <a:p>
            <a:endParaRPr lang="nl-NL" dirty="0"/>
          </a:p>
          <a:p>
            <a:r>
              <a:rPr lang="nl-NL" dirty="0" smtClean="0"/>
              <a:t>Regisseur: Stephen </a:t>
            </a:r>
            <a:r>
              <a:rPr lang="nl-NL" dirty="0" err="1" smtClean="0"/>
              <a:t>Frears</a:t>
            </a:r>
            <a:endParaRPr lang="nl-NL" dirty="0" smtClean="0"/>
          </a:p>
          <a:p>
            <a:endParaRPr lang="nl-NL" dirty="0" smtClean="0"/>
          </a:p>
          <a:p>
            <a:r>
              <a:rPr lang="nl-NL" dirty="0" smtClean="0"/>
              <a:t>Adaptatie van toneelstuk door </a:t>
            </a:r>
          </a:p>
          <a:p>
            <a:r>
              <a:rPr lang="nl-NL" dirty="0" smtClean="0"/>
              <a:t>Christopher Hampton</a:t>
            </a:r>
            <a:endParaRPr lang="nl-NL" dirty="0"/>
          </a:p>
        </p:txBody>
      </p:sp>
      <p:pic>
        <p:nvPicPr>
          <p:cNvPr id="4" name="Picture 2" descr="Image result for Forman Dangerous liaison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7984" y="836712"/>
            <a:ext cx="2952328" cy="4428494"/>
          </a:xfrm>
          <a:prstGeom prst="rect">
            <a:avLst/>
          </a:prstGeom>
          <a:noFill/>
          <a:extLst>
            <a:ext uri="{909E8E84-426E-40DD-AFC4-6F175D3DCCD1}">
              <a14:hiddenFill xmlns:a14="http://schemas.microsoft.com/office/drawing/2010/main">
                <a:solidFill>
                  <a:srgbClr val="FFFFFF"/>
                </a:solidFill>
              </a14:hiddenFill>
            </a:ext>
          </a:extLst>
        </p:spPr>
      </p:pic>
      <p:sp>
        <p:nvSpPr>
          <p:cNvPr id="3" name="Rechthoek 2"/>
          <p:cNvSpPr/>
          <p:nvPr/>
        </p:nvSpPr>
        <p:spPr>
          <a:xfrm>
            <a:off x="4443346" y="5265206"/>
            <a:ext cx="3008974" cy="646331"/>
          </a:xfrm>
          <a:prstGeom prst="rect">
            <a:avLst/>
          </a:prstGeom>
        </p:spPr>
        <p:txBody>
          <a:bodyPr wrap="square">
            <a:spAutoFit/>
          </a:bodyPr>
          <a:lstStyle/>
          <a:p>
            <a:r>
              <a:rPr lang="nl-NL" dirty="0"/>
              <a:t>1989</a:t>
            </a:r>
          </a:p>
          <a:p>
            <a:r>
              <a:rPr lang="nl-NL" dirty="0"/>
              <a:t>Regisseur: </a:t>
            </a:r>
            <a:r>
              <a:rPr lang="nl-NL" dirty="0" err="1"/>
              <a:t>Miloš</a:t>
            </a:r>
            <a:r>
              <a:rPr lang="nl-NL" dirty="0"/>
              <a:t> </a:t>
            </a:r>
            <a:r>
              <a:rPr lang="nl-NL" dirty="0" err="1"/>
              <a:t>Forman</a:t>
            </a:r>
            <a:endParaRPr lang="nl-NL" dirty="0"/>
          </a:p>
        </p:txBody>
      </p:sp>
    </p:spTree>
    <p:extLst>
      <p:ext uri="{BB962C8B-B14F-4D97-AF65-F5344CB8AC3E}">
        <p14:creationId xmlns:p14="http://schemas.microsoft.com/office/powerpoint/2010/main" val="9458413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33962"/>
            <a:ext cx="4748653" cy="6347366"/>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p:cNvSpPr txBox="1"/>
          <p:nvPr/>
        </p:nvSpPr>
        <p:spPr>
          <a:xfrm>
            <a:off x="4784149" y="5085184"/>
            <a:ext cx="4662851" cy="1200329"/>
          </a:xfrm>
          <a:prstGeom prst="rect">
            <a:avLst/>
          </a:prstGeom>
          <a:noFill/>
        </p:spPr>
        <p:txBody>
          <a:bodyPr wrap="square" rtlCol="0">
            <a:spAutoFit/>
          </a:bodyPr>
          <a:lstStyle/>
          <a:p>
            <a:r>
              <a:rPr lang="nl-NL" dirty="0" smtClean="0"/>
              <a:t>Pierre-Ambroise-François </a:t>
            </a:r>
            <a:r>
              <a:rPr lang="nl-NL" dirty="0" err="1" smtClean="0"/>
              <a:t>Choderlos</a:t>
            </a:r>
            <a:r>
              <a:rPr lang="nl-NL" dirty="0" smtClean="0"/>
              <a:t> de </a:t>
            </a:r>
            <a:r>
              <a:rPr lang="nl-NL" dirty="0" err="1" smtClean="0"/>
              <a:t>Laclos</a:t>
            </a:r>
            <a:endParaRPr lang="nl-NL" dirty="0" smtClean="0"/>
          </a:p>
          <a:p>
            <a:r>
              <a:rPr lang="nl-NL" dirty="0" smtClean="0"/>
              <a:t>(1741-1803)</a:t>
            </a:r>
          </a:p>
          <a:p>
            <a:endParaRPr lang="nl-NL" dirty="0"/>
          </a:p>
          <a:p>
            <a:r>
              <a:rPr lang="nl-NL" dirty="0" smtClean="0"/>
              <a:t>(Portret ca. 1770 door </a:t>
            </a:r>
            <a:r>
              <a:rPr lang="nl-NL" dirty="0" err="1" smtClean="0"/>
              <a:t>Perronneau</a:t>
            </a:r>
            <a:r>
              <a:rPr lang="nl-NL" dirty="0" smtClean="0"/>
              <a:t>)</a:t>
            </a:r>
            <a:endParaRPr lang="nl-NL" dirty="0"/>
          </a:p>
        </p:txBody>
      </p:sp>
    </p:spTree>
    <p:extLst>
      <p:ext uri="{BB962C8B-B14F-4D97-AF65-F5344CB8AC3E}">
        <p14:creationId xmlns:p14="http://schemas.microsoft.com/office/powerpoint/2010/main" val="24718749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nl-NL" dirty="0"/>
              <a:t/>
            </a:r>
            <a:br>
              <a:rPr lang="nl-NL" dirty="0"/>
            </a:br>
            <a:r>
              <a:rPr lang="nl-NL" dirty="0">
                <a:hlinkClick r:id="rId2"/>
              </a:rPr>
              <a:t>https://</a:t>
            </a:r>
            <a:r>
              <a:rPr lang="nl-NL" dirty="0" smtClean="0">
                <a:hlinkClick r:id="rId2"/>
              </a:rPr>
              <a:t>www.findagrave.com/memorial/10210819</a:t>
            </a:r>
            <a:r>
              <a:rPr lang="nl-NL" dirty="0" smtClean="0"/>
              <a:t/>
            </a:r>
            <a:br>
              <a:rPr lang="nl-NL" dirty="0" smtClean="0"/>
            </a:br>
            <a:r>
              <a:rPr lang="nl-NL" dirty="0" smtClean="0"/>
              <a:t/>
            </a:r>
            <a:br>
              <a:rPr lang="nl-NL" dirty="0" smtClean="0"/>
            </a:b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40839126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Image result for Ã®le d'aix"/>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970" y="116632"/>
            <a:ext cx="4543603" cy="3024336"/>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3717032"/>
            <a:ext cx="3360373" cy="2520280"/>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Ile d'Aix - Fort de la Rade. Source : http://www.napoleoncities.e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920" y="4473117"/>
            <a:ext cx="4962228" cy="1656184"/>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File:Aix-Fort de la Rad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0244" y="836712"/>
            <a:ext cx="4733756" cy="3080793"/>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p:cNvSpPr txBox="1"/>
          <p:nvPr/>
        </p:nvSpPr>
        <p:spPr>
          <a:xfrm>
            <a:off x="3851920" y="6237312"/>
            <a:ext cx="6263909" cy="646331"/>
          </a:xfrm>
          <a:prstGeom prst="rect">
            <a:avLst/>
          </a:prstGeom>
          <a:noFill/>
        </p:spPr>
        <p:txBody>
          <a:bodyPr wrap="square" rtlCol="0">
            <a:spAutoFit/>
          </a:bodyPr>
          <a:lstStyle/>
          <a:p>
            <a:r>
              <a:rPr lang="nl-NL" dirty="0" smtClean="0"/>
              <a:t>‘Fort de la Rade’ - Aan dit fort heeft o. a. </a:t>
            </a:r>
            <a:r>
              <a:rPr lang="nl-NL" dirty="0" err="1" smtClean="0"/>
              <a:t>Laclos</a:t>
            </a:r>
            <a:r>
              <a:rPr lang="nl-NL" dirty="0" smtClean="0"/>
              <a:t> </a:t>
            </a:r>
          </a:p>
          <a:p>
            <a:r>
              <a:rPr lang="nl-NL" dirty="0" smtClean="0"/>
              <a:t>gebouwd (ca. 1779)</a:t>
            </a:r>
            <a:endParaRPr lang="nl-NL" dirty="0"/>
          </a:p>
        </p:txBody>
      </p:sp>
      <p:sp>
        <p:nvSpPr>
          <p:cNvPr id="3" name="Tekstvak 2"/>
          <p:cNvSpPr txBox="1"/>
          <p:nvPr/>
        </p:nvSpPr>
        <p:spPr>
          <a:xfrm>
            <a:off x="5436096" y="0"/>
            <a:ext cx="1321261" cy="461665"/>
          </a:xfrm>
          <a:prstGeom prst="rect">
            <a:avLst/>
          </a:prstGeom>
          <a:noFill/>
        </p:spPr>
        <p:txBody>
          <a:bodyPr wrap="square" rtlCol="0">
            <a:spAutoFit/>
          </a:bodyPr>
          <a:lstStyle/>
          <a:p>
            <a:r>
              <a:rPr lang="nl-NL" sz="2400" b="1" dirty="0" err="1" smtClean="0"/>
              <a:t>Île</a:t>
            </a:r>
            <a:r>
              <a:rPr lang="nl-NL" sz="2400" b="1" dirty="0" smtClean="0"/>
              <a:t> </a:t>
            </a:r>
            <a:r>
              <a:rPr lang="nl-NL" sz="2400" b="1" dirty="0" err="1" smtClean="0"/>
              <a:t>d’Aix</a:t>
            </a:r>
            <a:endParaRPr lang="nl-NL" sz="2400" b="1" dirty="0"/>
          </a:p>
        </p:txBody>
      </p:sp>
    </p:spTree>
    <p:extLst>
      <p:ext uri="{BB962C8B-B14F-4D97-AF65-F5344CB8AC3E}">
        <p14:creationId xmlns:p14="http://schemas.microsoft.com/office/powerpoint/2010/main" val="28287082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upload.wikimedia.org/wikipedia/commons/0/0c/Paoli.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476672"/>
            <a:ext cx="2905125" cy="33909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403648" y="4365104"/>
            <a:ext cx="2726772" cy="369332"/>
          </a:xfrm>
          <a:prstGeom prst="rect">
            <a:avLst/>
          </a:prstGeom>
          <a:noFill/>
        </p:spPr>
        <p:txBody>
          <a:bodyPr wrap="none" rtlCol="0">
            <a:spAutoFit/>
          </a:bodyPr>
          <a:lstStyle/>
          <a:p>
            <a:r>
              <a:rPr lang="nl-NL" dirty="0" err="1" smtClean="0"/>
              <a:t>Pasquale</a:t>
            </a:r>
            <a:r>
              <a:rPr lang="nl-NL" dirty="0" smtClean="0"/>
              <a:t> </a:t>
            </a:r>
            <a:r>
              <a:rPr lang="nl-NL" dirty="0" err="1" smtClean="0"/>
              <a:t>Paoli</a:t>
            </a:r>
            <a:r>
              <a:rPr lang="nl-NL" dirty="0" smtClean="0"/>
              <a:t> (1725-1807)</a:t>
            </a:r>
            <a:endParaRPr lang="nl-NL" dirty="0"/>
          </a:p>
        </p:txBody>
      </p:sp>
      <p:sp>
        <p:nvSpPr>
          <p:cNvPr id="3" name="Tekstvak 2"/>
          <p:cNvSpPr txBox="1"/>
          <p:nvPr/>
        </p:nvSpPr>
        <p:spPr>
          <a:xfrm>
            <a:off x="755576" y="5229200"/>
            <a:ext cx="2833981" cy="369332"/>
          </a:xfrm>
          <a:prstGeom prst="rect">
            <a:avLst/>
          </a:prstGeom>
          <a:noFill/>
        </p:spPr>
        <p:txBody>
          <a:bodyPr wrap="none" rtlCol="0">
            <a:spAutoFit/>
          </a:bodyPr>
          <a:lstStyle/>
          <a:p>
            <a:r>
              <a:rPr lang="nl-NL" dirty="0" smtClean="0"/>
              <a:t>(Corsicaans vrijheidsstrijder)</a:t>
            </a:r>
            <a:endParaRPr lang="nl-NL" dirty="0"/>
          </a:p>
        </p:txBody>
      </p:sp>
    </p:spTree>
    <p:extLst>
      <p:ext uri="{BB962C8B-B14F-4D97-AF65-F5344CB8AC3E}">
        <p14:creationId xmlns:p14="http://schemas.microsoft.com/office/powerpoint/2010/main" val="3627465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ouis XV by Maurice-Quentin de La Tou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1124744"/>
            <a:ext cx="2600886" cy="316835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429001" y="4437113"/>
            <a:ext cx="2655167" cy="646331"/>
          </a:xfrm>
          <a:prstGeom prst="rect">
            <a:avLst/>
          </a:prstGeom>
          <a:noFill/>
        </p:spPr>
        <p:txBody>
          <a:bodyPr wrap="square" rtlCol="0">
            <a:spAutoFit/>
          </a:bodyPr>
          <a:lstStyle/>
          <a:p>
            <a:r>
              <a:rPr lang="nl-NL" b="1" dirty="0" smtClean="0"/>
              <a:t>Lodewijk XV (1710-1774)</a:t>
            </a:r>
          </a:p>
          <a:p>
            <a:r>
              <a:rPr lang="nl-NL" b="1" dirty="0" smtClean="0"/>
              <a:t>Regeerde 1723-1774</a:t>
            </a:r>
            <a:endParaRPr lang="nl-NL" b="1" dirty="0"/>
          </a:p>
        </p:txBody>
      </p:sp>
      <p:sp>
        <p:nvSpPr>
          <p:cNvPr id="3" name="AutoShape 2" descr="Image result for philippe d'orlÃ©an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4" name="AutoShape 4" descr="Image result for philippe d'orlÃ©an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1032" name="Picture 8" descr="Image result for philippe d'orlÃ©a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312738"/>
            <a:ext cx="2247900" cy="27622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p:cNvPicPr>
            <a:picLocks noChangeAspect="1"/>
          </p:cNvPicPr>
          <p:nvPr/>
        </p:nvPicPr>
        <p:blipFill>
          <a:blip r:embed="rId4"/>
          <a:stretch>
            <a:fillRect/>
          </a:stretch>
        </p:blipFill>
        <p:spPr>
          <a:xfrm>
            <a:off x="6300192" y="1703612"/>
            <a:ext cx="2529206" cy="3367286"/>
          </a:xfrm>
          <a:prstGeom prst="rect">
            <a:avLst/>
          </a:prstGeom>
        </p:spPr>
      </p:pic>
      <p:sp>
        <p:nvSpPr>
          <p:cNvPr id="6" name="Rechthoek 5"/>
          <p:cNvSpPr/>
          <p:nvPr/>
        </p:nvSpPr>
        <p:spPr>
          <a:xfrm>
            <a:off x="1" y="3105835"/>
            <a:ext cx="6858000" cy="646331"/>
          </a:xfrm>
          <a:prstGeom prst="rect">
            <a:avLst/>
          </a:prstGeom>
        </p:spPr>
        <p:txBody>
          <a:bodyPr wrap="square">
            <a:spAutoFit/>
          </a:bodyPr>
          <a:lstStyle/>
          <a:p>
            <a:r>
              <a:rPr lang="nl-NL" b="1" dirty="0"/>
              <a:t>Philippe II </a:t>
            </a:r>
            <a:r>
              <a:rPr lang="nl-NL" b="1" dirty="0" err="1"/>
              <a:t>d’Orléans</a:t>
            </a:r>
            <a:r>
              <a:rPr lang="nl-NL" b="1" dirty="0"/>
              <a:t> (1674-1723)</a:t>
            </a:r>
          </a:p>
          <a:p>
            <a:r>
              <a:rPr lang="nl-NL" b="1" dirty="0"/>
              <a:t>Regent 1715-1723</a:t>
            </a:r>
          </a:p>
        </p:txBody>
      </p:sp>
      <p:sp>
        <p:nvSpPr>
          <p:cNvPr id="7" name="Tekstvak 6"/>
          <p:cNvSpPr txBox="1"/>
          <p:nvPr/>
        </p:nvSpPr>
        <p:spPr>
          <a:xfrm>
            <a:off x="6300192" y="5373216"/>
            <a:ext cx="2926785" cy="923330"/>
          </a:xfrm>
          <a:prstGeom prst="rect">
            <a:avLst/>
          </a:prstGeom>
          <a:noFill/>
        </p:spPr>
        <p:txBody>
          <a:bodyPr wrap="square" rtlCol="0">
            <a:spAutoFit/>
          </a:bodyPr>
          <a:lstStyle/>
          <a:p>
            <a:r>
              <a:rPr lang="nl-NL" b="1" dirty="0" smtClean="0"/>
              <a:t>Lodewijk XVI </a:t>
            </a:r>
            <a:r>
              <a:rPr lang="nl-NL" b="1" dirty="0"/>
              <a:t>(</a:t>
            </a:r>
            <a:r>
              <a:rPr lang="nl-NL" b="1" dirty="0" smtClean="0"/>
              <a:t>1755-1792</a:t>
            </a:r>
            <a:r>
              <a:rPr lang="nl-NL" b="1" dirty="0"/>
              <a:t>) </a:t>
            </a:r>
            <a:r>
              <a:rPr lang="nl-NL" b="1" dirty="0" smtClean="0"/>
              <a:t> Regeerde 1774-1792</a:t>
            </a:r>
          </a:p>
          <a:p>
            <a:endParaRPr lang="nl-NL" b="1" dirty="0"/>
          </a:p>
        </p:txBody>
      </p:sp>
    </p:spTree>
    <p:extLst>
      <p:ext uri="{BB962C8B-B14F-4D97-AF65-F5344CB8AC3E}">
        <p14:creationId xmlns:p14="http://schemas.microsoft.com/office/powerpoint/2010/main" val="6564194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323528" y="548681"/>
            <a:ext cx="8134672" cy="2232247"/>
          </a:xfrm>
        </p:spPr>
        <p:txBody>
          <a:bodyPr/>
          <a:lstStyle/>
          <a:p>
            <a:r>
              <a:rPr lang="nl-NL" i="1" dirty="0" smtClean="0"/>
              <a:t>Les Liaisons </a:t>
            </a:r>
            <a:r>
              <a:rPr lang="nl-NL" i="1" dirty="0" err="1" smtClean="0"/>
              <a:t>dangereuses</a:t>
            </a:r>
            <a:endParaRPr lang="nl-NL" i="1" dirty="0"/>
          </a:p>
        </p:txBody>
      </p:sp>
      <p:sp>
        <p:nvSpPr>
          <p:cNvPr id="3" name="Ondertitel 2"/>
          <p:cNvSpPr>
            <a:spLocks noGrp="1"/>
          </p:cNvSpPr>
          <p:nvPr>
            <p:ph type="subTitle" idx="1"/>
          </p:nvPr>
        </p:nvSpPr>
        <p:spPr>
          <a:xfrm>
            <a:off x="1367136" y="2276872"/>
            <a:ext cx="7776864" cy="3433936"/>
          </a:xfrm>
        </p:spPr>
        <p:txBody>
          <a:bodyPr>
            <a:normAutofit fontScale="92500"/>
          </a:bodyPr>
          <a:lstStyle/>
          <a:p>
            <a:pPr algn="l"/>
            <a:r>
              <a:rPr lang="nl-NL" b="1" dirty="0" smtClean="0">
                <a:solidFill>
                  <a:schemeClr val="tx1"/>
                </a:solidFill>
              </a:rPr>
              <a:t>Voorbericht van de uitgever</a:t>
            </a:r>
          </a:p>
          <a:p>
            <a:pPr algn="l"/>
            <a:r>
              <a:rPr lang="nl-NL" b="1" dirty="0" smtClean="0">
                <a:solidFill>
                  <a:schemeClr val="tx1"/>
                </a:solidFill>
              </a:rPr>
              <a:t>Voorwoord van de samensteller</a:t>
            </a:r>
          </a:p>
          <a:p>
            <a:pPr algn="l"/>
            <a:r>
              <a:rPr lang="nl-NL" b="1" dirty="0" smtClean="0">
                <a:solidFill>
                  <a:schemeClr val="tx1"/>
                </a:solidFill>
              </a:rPr>
              <a:t>I 	50 brieven – 3 augustus -1 september</a:t>
            </a:r>
          </a:p>
          <a:p>
            <a:pPr algn="l"/>
            <a:r>
              <a:rPr lang="nl-NL" b="1" dirty="0" smtClean="0">
                <a:solidFill>
                  <a:schemeClr val="tx1"/>
                </a:solidFill>
              </a:rPr>
              <a:t>II	37 brieven – 2 september - 26 september</a:t>
            </a:r>
          </a:p>
          <a:p>
            <a:pPr algn="l"/>
            <a:r>
              <a:rPr lang="nl-NL" b="1" dirty="0" smtClean="0">
                <a:solidFill>
                  <a:schemeClr val="tx1"/>
                </a:solidFill>
              </a:rPr>
              <a:t>III	37 brieven – 26 september - 25 oktober</a:t>
            </a:r>
          </a:p>
          <a:p>
            <a:pPr algn="l"/>
            <a:r>
              <a:rPr lang="nl-NL" b="1" dirty="0" smtClean="0">
                <a:solidFill>
                  <a:schemeClr val="tx1"/>
                </a:solidFill>
              </a:rPr>
              <a:t>IV	51 brieven – 29 oktober - 14 januari</a:t>
            </a:r>
          </a:p>
          <a:p>
            <a:pPr algn="l"/>
            <a:endParaRPr lang="nl-NL" dirty="0" smtClean="0"/>
          </a:p>
          <a:p>
            <a:endParaRPr lang="nl-NL" dirty="0"/>
          </a:p>
        </p:txBody>
      </p:sp>
    </p:spTree>
    <p:extLst>
      <p:ext uri="{BB962C8B-B14F-4D97-AF65-F5344CB8AC3E}">
        <p14:creationId xmlns:p14="http://schemas.microsoft.com/office/powerpoint/2010/main" val="7927446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619672" y="188640"/>
            <a:ext cx="6480720" cy="4154984"/>
          </a:xfrm>
          <a:prstGeom prst="rect">
            <a:avLst/>
          </a:prstGeom>
        </p:spPr>
        <p:txBody>
          <a:bodyPr wrap="square">
            <a:spAutoFit/>
          </a:bodyPr>
          <a:lstStyle/>
          <a:p>
            <a:r>
              <a:rPr lang="nl-NL" sz="2400" b="1" dirty="0" smtClean="0"/>
              <a:t>Soorten lezers van de </a:t>
            </a:r>
            <a:r>
              <a:rPr lang="nl-NL" sz="2400" b="1" i="1" dirty="0" smtClean="0"/>
              <a:t>Liaisons</a:t>
            </a:r>
            <a:r>
              <a:rPr lang="nl-NL" sz="2400" b="1" dirty="0" smtClean="0"/>
              <a:t>:</a:t>
            </a:r>
          </a:p>
          <a:p>
            <a:endParaRPr lang="nl-NL" sz="2400" b="1" dirty="0" smtClean="0"/>
          </a:p>
          <a:p>
            <a:r>
              <a:rPr lang="nl-NL" sz="2400" b="1" dirty="0" smtClean="0"/>
              <a:t>de </a:t>
            </a:r>
            <a:r>
              <a:rPr lang="nl-NL" sz="2400" b="1" dirty="0"/>
              <a:t>verdorven </a:t>
            </a:r>
            <a:r>
              <a:rPr lang="nl-NL" sz="2400" b="1" dirty="0" smtClean="0"/>
              <a:t>lieden</a:t>
            </a:r>
          </a:p>
          <a:p>
            <a:endParaRPr lang="nl-NL" sz="2400" b="1" dirty="0"/>
          </a:p>
          <a:p>
            <a:r>
              <a:rPr lang="nl-NL" sz="2400" b="1" dirty="0" smtClean="0"/>
              <a:t>de vrijdenkers</a:t>
            </a:r>
          </a:p>
          <a:p>
            <a:endParaRPr lang="nl-NL" sz="2400" b="1" dirty="0" smtClean="0"/>
          </a:p>
          <a:p>
            <a:r>
              <a:rPr lang="nl-NL" sz="2400" b="1" dirty="0" smtClean="0"/>
              <a:t>de </a:t>
            </a:r>
            <a:r>
              <a:rPr lang="nl-NL" sz="2400" b="1" dirty="0"/>
              <a:t>vrome </a:t>
            </a:r>
            <a:r>
              <a:rPr lang="nl-NL" sz="2400" b="1" dirty="0" smtClean="0"/>
              <a:t>lieden</a:t>
            </a:r>
          </a:p>
          <a:p>
            <a:endParaRPr lang="nl-NL" sz="2400" b="1" dirty="0"/>
          </a:p>
          <a:p>
            <a:r>
              <a:rPr lang="nl-NL" sz="2400" b="1" dirty="0" smtClean="0"/>
              <a:t>de </a:t>
            </a:r>
            <a:r>
              <a:rPr lang="nl-NL" sz="2400" b="1" dirty="0"/>
              <a:t>mensen met een verfijnde smaak </a:t>
            </a:r>
            <a:endParaRPr lang="nl-NL" sz="2400" b="1" dirty="0" smtClean="0"/>
          </a:p>
          <a:p>
            <a:endParaRPr lang="nl-NL" sz="2400" b="1" dirty="0"/>
          </a:p>
          <a:p>
            <a:r>
              <a:rPr lang="nl-NL" sz="2400" b="1" dirty="0" smtClean="0"/>
              <a:t>de </a:t>
            </a:r>
            <a:r>
              <a:rPr lang="nl-NL" sz="2400" b="1" dirty="0"/>
              <a:t>doorsneelezer </a:t>
            </a:r>
          </a:p>
        </p:txBody>
      </p:sp>
    </p:spTree>
    <p:extLst>
      <p:ext uri="{BB962C8B-B14F-4D97-AF65-F5344CB8AC3E}">
        <p14:creationId xmlns:p14="http://schemas.microsoft.com/office/powerpoint/2010/main" val="3738034537"/>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4275</TotalTime>
  <Words>1233</Words>
  <Application>Microsoft Office PowerPoint</Application>
  <PresentationFormat>Diavoorstelling (4:3)</PresentationFormat>
  <Paragraphs>193</Paragraphs>
  <Slides>24</Slides>
  <Notes>1</Notes>
  <HiddenSlides>0</HiddenSlides>
  <MMClips>0</MMClips>
  <ScaleCrop>false</ScaleCrop>
  <HeadingPairs>
    <vt:vector size="4" baseType="variant">
      <vt:variant>
        <vt:lpstr>Thema</vt:lpstr>
      </vt:variant>
      <vt:variant>
        <vt:i4>1</vt:i4>
      </vt:variant>
      <vt:variant>
        <vt:lpstr>Diatitels</vt:lpstr>
      </vt:variant>
      <vt:variant>
        <vt:i4>24</vt:i4>
      </vt:variant>
    </vt:vector>
  </HeadingPairs>
  <TitlesOfParts>
    <vt:vector size="25" baseType="lpstr">
      <vt:lpstr>Kantoorthema</vt:lpstr>
      <vt:lpstr>PowerPoint-presentatie</vt:lpstr>
      <vt:lpstr>PowerPoint-presentatie</vt:lpstr>
      <vt:lpstr>PowerPoint-presentatie</vt:lpstr>
      <vt:lpstr> https://www.findagrave.com/memorial/10210819  </vt:lpstr>
      <vt:lpstr>PowerPoint-presentatie</vt:lpstr>
      <vt:lpstr>PowerPoint-presentatie</vt:lpstr>
      <vt:lpstr>PowerPoint-presentatie</vt:lpstr>
      <vt:lpstr>Les Liaisons dangereuses</vt:lpstr>
      <vt:lpstr>PowerPoint-presentatie</vt:lpstr>
      <vt:lpstr>PowerPoint-presentatie</vt:lpstr>
      <vt:lpstr>‘mijn plan is … haar deugdzaamheid heel langzaam de nek om te draaien’ (“faire expirer sa vertu dans une lente agonie”)   [172,brief 70, Valmont aan Merteuil]</vt:lpstr>
      <vt:lpstr>PowerPoint-presentatie</vt:lpstr>
      <vt:lpstr>Quadrilledans:</vt:lpstr>
      <vt:lpstr>Bekende briefromans 18e eeuw:</vt:lpstr>
      <vt:lpstr>De brief als performatieve taalhandeling</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xxx</dc:creator>
  <cp:lastModifiedBy>xxx</cp:lastModifiedBy>
  <cp:revision>81</cp:revision>
  <dcterms:created xsi:type="dcterms:W3CDTF">2018-10-02T09:56:25Z</dcterms:created>
  <dcterms:modified xsi:type="dcterms:W3CDTF">2018-10-24T07:29:06Z</dcterms:modified>
</cp:coreProperties>
</file>