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82" r:id="rId4"/>
    <p:sldId id="281" r:id="rId5"/>
    <p:sldId id="257" r:id="rId6"/>
    <p:sldId id="259" r:id="rId7"/>
    <p:sldId id="260" r:id="rId8"/>
    <p:sldId id="262" r:id="rId9"/>
    <p:sldId id="263" r:id="rId10"/>
    <p:sldId id="264" r:id="rId11"/>
    <p:sldId id="266" r:id="rId12"/>
    <p:sldId id="265" r:id="rId13"/>
    <p:sldId id="267" r:id="rId14"/>
    <p:sldId id="268" r:id="rId15"/>
    <p:sldId id="269" r:id="rId16"/>
    <p:sldId id="270" r:id="rId17"/>
    <p:sldId id="274" r:id="rId18"/>
    <p:sldId id="271" r:id="rId19"/>
    <p:sldId id="273" r:id="rId20"/>
    <p:sldId id="272" r:id="rId21"/>
    <p:sldId id="275" r:id="rId22"/>
    <p:sldId id="276" r:id="rId23"/>
    <p:sldId id="285" r:id="rId24"/>
    <p:sldId id="284" r:id="rId25"/>
    <p:sldId id="283" r:id="rId26"/>
    <p:sldId id="277" r:id="rId27"/>
    <p:sldId id="278" r:id="rId28"/>
    <p:sldId id="279" r:id="rId29"/>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9E3FBDB3-00D3-48D9-8C0B-7948C20FD46B}" type="datetimeFigureOut">
              <a:rPr lang="nl-NL" smtClean="0"/>
              <a:t>30-3-2019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8E91AEF-E024-4264-8EC7-322D33E867DF}" type="slidenum">
              <a:rPr lang="nl-NL" smtClean="0"/>
              <a:t>‹nr.›</a:t>
            </a:fld>
            <a:endParaRPr lang="nl-NL"/>
          </a:p>
        </p:txBody>
      </p:sp>
    </p:spTree>
    <p:extLst>
      <p:ext uri="{BB962C8B-B14F-4D97-AF65-F5344CB8AC3E}">
        <p14:creationId xmlns:p14="http://schemas.microsoft.com/office/powerpoint/2010/main" val="2821919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E3FBDB3-00D3-48D9-8C0B-7948C20FD46B}" type="datetimeFigureOut">
              <a:rPr lang="nl-NL" smtClean="0"/>
              <a:t>30-3-2019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8E91AEF-E024-4264-8EC7-322D33E867DF}" type="slidenum">
              <a:rPr lang="nl-NL" smtClean="0"/>
              <a:t>‹nr.›</a:t>
            </a:fld>
            <a:endParaRPr lang="nl-NL"/>
          </a:p>
        </p:txBody>
      </p:sp>
    </p:spTree>
    <p:extLst>
      <p:ext uri="{BB962C8B-B14F-4D97-AF65-F5344CB8AC3E}">
        <p14:creationId xmlns:p14="http://schemas.microsoft.com/office/powerpoint/2010/main" val="1167826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E3FBDB3-00D3-48D9-8C0B-7948C20FD46B}" type="datetimeFigureOut">
              <a:rPr lang="nl-NL" smtClean="0"/>
              <a:t>30-3-2019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8E91AEF-E024-4264-8EC7-322D33E867DF}" type="slidenum">
              <a:rPr lang="nl-NL" smtClean="0"/>
              <a:t>‹nr.›</a:t>
            </a:fld>
            <a:endParaRPr lang="nl-NL"/>
          </a:p>
        </p:txBody>
      </p:sp>
    </p:spTree>
    <p:extLst>
      <p:ext uri="{BB962C8B-B14F-4D97-AF65-F5344CB8AC3E}">
        <p14:creationId xmlns:p14="http://schemas.microsoft.com/office/powerpoint/2010/main" val="41239912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E3FBDB3-00D3-48D9-8C0B-7948C20FD46B}" type="datetimeFigureOut">
              <a:rPr lang="nl-NL" smtClean="0"/>
              <a:t>30-3-2019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8E91AEF-E024-4264-8EC7-322D33E867DF}" type="slidenum">
              <a:rPr lang="nl-NL" smtClean="0"/>
              <a:t>‹nr.›</a:t>
            </a:fld>
            <a:endParaRPr lang="nl-NL"/>
          </a:p>
        </p:txBody>
      </p:sp>
    </p:spTree>
    <p:extLst>
      <p:ext uri="{BB962C8B-B14F-4D97-AF65-F5344CB8AC3E}">
        <p14:creationId xmlns:p14="http://schemas.microsoft.com/office/powerpoint/2010/main" val="38537887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9E3FBDB3-00D3-48D9-8C0B-7948C20FD46B}" type="datetimeFigureOut">
              <a:rPr lang="nl-NL" smtClean="0"/>
              <a:t>30-3-2019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8E91AEF-E024-4264-8EC7-322D33E867DF}" type="slidenum">
              <a:rPr lang="nl-NL" smtClean="0"/>
              <a:t>‹nr.›</a:t>
            </a:fld>
            <a:endParaRPr lang="nl-NL"/>
          </a:p>
        </p:txBody>
      </p:sp>
    </p:spTree>
    <p:extLst>
      <p:ext uri="{BB962C8B-B14F-4D97-AF65-F5344CB8AC3E}">
        <p14:creationId xmlns:p14="http://schemas.microsoft.com/office/powerpoint/2010/main" val="2786490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9E3FBDB3-00D3-48D9-8C0B-7948C20FD46B}" type="datetimeFigureOut">
              <a:rPr lang="nl-NL" smtClean="0"/>
              <a:t>30-3-2019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8E91AEF-E024-4264-8EC7-322D33E867DF}" type="slidenum">
              <a:rPr lang="nl-NL" smtClean="0"/>
              <a:t>‹nr.›</a:t>
            </a:fld>
            <a:endParaRPr lang="nl-NL"/>
          </a:p>
        </p:txBody>
      </p:sp>
    </p:spTree>
    <p:extLst>
      <p:ext uri="{BB962C8B-B14F-4D97-AF65-F5344CB8AC3E}">
        <p14:creationId xmlns:p14="http://schemas.microsoft.com/office/powerpoint/2010/main" val="2025604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9E3FBDB3-00D3-48D9-8C0B-7948C20FD46B}" type="datetimeFigureOut">
              <a:rPr lang="nl-NL" smtClean="0"/>
              <a:t>30-3-2019</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F8E91AEF-E024-4264-8EC7-322D33E867DF}" type="slidenum">
              <a:rPr lang="nl-NL" smtClean="0"/>
              <a:t>‹nr.›</a:t>
            </a:fld>
            <a:endParaRPr lang="nl-NL"/>
          </a:p>
        </p:txBody>
      </p:sp>
    </p:spTree>
    <p:extLst>
      <p:ext uri="{BB962C8B-B14F-4D97-AF65-F5344CB8AC3E}">
        <p14:creationId xmlns:p14="http://schemas.microsoft.com/office/powerpoint/2010/main" val="8998591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9E3FBDB3-00D3-48D9-8C0B-7948C20FD46B}" type="datetimeFigureOut">
              <a:rPr lang="nl-NL" smtClean="0"/>
              <a:t>30-3-2019</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F8E91AEF-E024-4264-8EC7-322D33E867DF}" type="slidenum">
              <a:rPr lang="nl-NL" smtClean="0"/>
              <a:t>‹nr.›</a:t>
            </a:fld>
            <a:endParaRPr lang="nl-NL"/>
          </a:p>
        </p:txBody>
      </p:sp>
    </p:spTree>
    <p:extLst>
      <p:ext uri="{BB962C8B-B14F-4D97-AF65-F5344CB8AC3E}">
        <p14:creationId xmlns:p14="http://schemas.microsoft.com/office/powerpoint/2010/main" val="25751984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9E3FBDB3-00D3-48D9-8C0B-7948C20FD46B}" type="datetimeFigureOut">
              <a:rPr lang="nl-NL" smtClean="0"/>
              <a:t>30-3-2019</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F8E91AEF-E024-4264-8EC7-322D33E867DF}" type="slidenum">
              <a:rPr lang="nl-NL" smtClean="0"/>
              <a:t>‹nr.›</a:t>
            </a:fld>
            <a:endParaRPr lang="nl-NL"/>
          </a:p>
        </p:txBody>
      </p:sp>
    </p:spTree>
    <p:extLst>
      <p:ext uri="{BB962C8B-B14F-4D97-AF65-F5344CB8AC3E}">
        <p14:creationId xmlns:p14="http://schemas.microsoft.com/office/powerpoint/2010/main" val="30015360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9E3FBDB3-00D3-48D9-8C0B-7948C20FD46B}" type="datetimeFigureOut">
              <a:rPr lang="nl-NL" smtClean="0"/>
              <a:t>30-3-2019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8E91AEF-E024-4264-8EC7-322D33E867DF}" type="slidenum">
              <a:rPr lang="nl-NL" smtClean="0"/>
              <a:t>‹nr.›</a:t>
            </a:fld>
            <a:endParaRPr lang="nl-NL"/>
          </a:p>
        </p:txBody>
      </p:sp>
    </p:spTree>
    <p:extLst>
      <p:ext uri="{BB962C8B-B14F-4D97-AF65-F5344CB8AC3E}">
        <p14:creationId xmlns:p14="http://schemas.microsoft.com/office/powerpoint/2010/main" val="3929805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9E3FBDB3-00D3-48D9-8C0B-7948C20FD46B}" type="datetimeFigureOut">
              <a:rPr lang="nl-NL" smtClean="0"/>
              <a:t>30-3-2019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8E91AEF-E024-4264-8EC7-322D33E867DF}" type="slidenum">
              <a:rPr lang="nl-NL" smtClean="0"/>
              <a:t>‹nr.›</a:t>
            </a:fld>
            <a:endParaRPr lang="nl-NL"/>
          </a:p>
        </p:txBody>
      </p:sp>
    </p:spTree>
    <p:extLst>
      <p:ext uri="{BB962C8B-B14F-4D97-AF65-F5344CB8AC3E}">
        <p14:creationId xmlns:p14="http://schemas.microsoft.com/office/powerpoint/2010/main" val="41573484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3FBDB3-00D3-48D9-8C0B-7948C20FD46B}" type="datetimeFigureOut">
              <a:rPr lang="nl-NL" smtClean="0"/>
              <a:t>30-3-2019</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E91AEF-E024-4264-8EC7-322D33E867DF}" type="slidenum">
              <a:rPr lang="nl-NL" smtClean="0"/>
              <a:t>‹nr.›</a:t>
            </a:fld>
            <a:endParaRPr lang="nl-NL"/>
          </a:p>
        </p:txBody>
      </p:sp>
    </p:spTree>
    <p:extLst>
      <p:ext uri="{BB962C8B-B14F-4D97-AF65-F5344CB8AC3E}">
        <p14:creationId xmlns:p14="http://schemas.microsoft.com/office/powerpoint/2010/main" val="17658171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 Id="rId5" Type="http://schemas.openxmlformats.org/officeDocument/2006/relationships/image" Target="../media/image17.jpg"/><Relationship Id="rId4" Type="http://schemas.openxmlformats.org/officeDocument/2006/relationships/image" Target="../media/image16.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8.jp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nl-NL" b="1" dirty="0" smtClean="0">
                <a:solidFill>
                  <a:schemeClr val="bg1"/>
                </a:solidFill>
              </a:rPr>
              <a:t>Deze ontspoorde tijd</a:t>
            </a:r>
            <a:br>
              <a:rPr lang="nl-NL" b="1" dirty="0" smtClean="0">
                <a:solidFill>
                  <a:schemeClr val="bg1"/>
                </a:solidFill>
              </a:rPr>
            </a:br>
            <a:endParaRPr lang="nl-NL" b="1" dirty="0">
              <a:solidFill>
                <a:schemeClr val="bg1"/>
              </a:solidFill>
            </a:endParaRPr>
          </a:p>
        </p:txBody>
      </p:sp>
      <p:sp>
        <p:nvSpPr>
          <p:cNvPr id="3" name="Ondertitel 2"/>
          <p:cNvSpPr>
            <a:spLocks noGrp="1"/>
          </p:cNvSpPr>
          <p:nvPr>
            <p:ph type="subTitle" idx="1"/>
          </p:nvPr>
        </p:nvSpPr>
        <p:spPr>
          <a:xfrm>
            <a:off x="1524000" y="3602038"/>
            <a:ext cx="9144000" cy="2779712"/>
          </a:xfrm>
        </p:spPr>
        <p:txBody>
          <a:bodyPr>
            <a:normAutofit lnSpcReduction="10000"/>
          </a:bodyPr>
          <a:lstStyle/>
          <a:p>
            <a:r>
              <a:rPr lang="nl-NL" sz="3600" b="1" dirty="0" smtClean="0">
                <a:solidFill>
                  <a:srgbClr val="FF0000"/>
                </a:solidFill>
              </a:rPr>
              <a:t>Over </a:t>
            </a:r>
            <a:r>
              <a:rPr lang="nl-NL" sz="3600" b="1" i="1" dirty="0" smtClean="0">
                <a:solidFill>
                  <a:srgbClr val="FF0000"/>
                </a:solidFill>
              </a:rPr>
              <a:t>Wil</a:t>
            </a:r>
            <a:r>
              <a:rPr lang="nl-NL" sz="3600" b="1" dirty="0" smtClean="0">
                <a:solidFill>
                  <a:srgbClr val="FF0000"/>
                </a:solidFill>
              </a:rPr>
              <a:t> van Jeroen </a:t>
            </a:r>
            <a:r>
              <a:rPr lang="nl-NL" sz="3600" b="1" dirty="0" err="1" smtClean="0">
                <a:solidFill>
                  <a:srgbClr val="FF0000"/>
                </a:solidFill>
              </a:rPr>
              <a:t>Olyslaegers</a:t>
            </a:r>
            <a:endParaRPr lang="nl-NL" sz="3600" b="1" dirty="0" smtClean="0">
              <a:solidFill>
                <a:srgbClr val="FF0000"/>
              </a:solidFill>
            </a:endParaRPr>
          </a:p>
          <a:p>
            <a:endParaRPr lang="nl-NL" sz="3600" b="1" dirty="0" smtClean="0">
              <a:solidFill>
                <a:srgbClr val="FF0000"/>
              </a:solidFill>
            </a:endParaRPr>
          </a:p>
          <a:p>
            <a:endParaRPr lang="nl-NL" sz="3600" b="1" dirty="0" smtClean="0">
              <a:solidFill>
                <a:srgbClr val="FF0000"/>
              </a:solidFill>
            </a:endParaRPr>
          </a:p>
          <a:p>
            <a:r>
              <a:rPr lang="nl-NL" sz="2800" dirty="0" smtClean="0">
                <a:solidFill>
                  <a:srgbClr val="FF0000"/>
                </a:solidFill>
              </a:rPr>
              <a:t>Spraakmakende boeken 2019</a:t>
            </a:r>
            <a:endParaRPr lang="nl-NL" sz="2800" dirty="0">
              <a:solidFill>
                <a:srgbClr val="FF0000"/>
              </a:solidFill>
            </a:endParaRPr>
          </a:p>
          <a:p>
            <a:r>
              <a:rPr lang="nl-NL" sz="2800" dirty="0" smtClean="0">
                <a:solidFill>
                  <a:srgbClr val="FF0000"/>
                </a:solidFill>
              </a:rPr>
              <a:t>Mathijs Sanders</a:t>
            </a:r>
            <a:endParaRPr lang="nl-NL" sz="2800" dirty="0">
              <a:solidFill>
                <a:srgbClr val="FF0000"/>
              </a:solidFill>
            </a:endParaRPr>
          </a:p>
        </p:txBody>
      </p:sp>
    </p:spTree>
    <p:extLst>
      <p:ext uri="{BB962C8B-B14F-4D97-AF65-F5344CB8AC3E}">
        <p14:creationId xmlns:p14="http://schemas.microsoft.com/office/powerpoint/2010/main" val="16088670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36000" y="694531"/>
            <a:ext cx="11520000" cy="5760000"/>
          </a:xfrm>
        </p:spPr>
      </p:pic>
    </p:spTree>
    <p:extLst>
      <p:ext uri="{BB962C8B-B14F-4D97-AF65-F5344CB8AC3E}">
        <p14:creationId xmlns:p14="http://schemas.microsoft.com/office/powerpoint/2010/main" val="34588533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b="1" dirty="0">
                <a:solidFill>
                  <a:srgbClr val="FF0000"/>
                </a:solidFill>
              </a:rPr>
              <a:t>Het verdriet van Antwerpen: een stadsroman</a:t>
            </a:r>
            <a:r>
              <a:rPr lang="nl-NL" sz="4000" dirty="0">
                <a:solidFill>
                  <a:schemeClr val="bg1"/>
                </a:solidFill>
              </a:rPr>
              <a:t/>
            </a:r>
            <a:br>
              <a:rPr lang="nl-NL" sz="4000" dirty="0">
                <a:solidFill>
                  <a:schemeClr val="bg1"/>
                </a:solidFill>
              </a:rPr>
            </a:br>
            <a:endParaRPr lang="nl-NL" sz="4000" dirty="0"/>
          </a:p>
        </p:txBody>
      </p:sp>
      <p:pic>
        <p:nvPicPr>
          <p:cNvPr id="4" name="Tijdelijke aanduiding voor inhou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07475" y="1397000"/>
            <a:ext cx="2661750" cy="4351338"/>
          </a:xfrm>
        </p:spPr>
      </p:pic>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54827" y="1397000"/>
            <a:ext cx="3629231" cy="4644000"/>
          </a:xfrm>
          <a:prstGeom prst="rect">
            <a:avLst/>
          </a:prstGeom>
        </p:spPr>
      </p:pic>
      <p:pic>
        <p:nvPicPr>
          <p:cNvPr id="6" name="Afbeelding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69661" y="1397000"/>
            <a:ext cx="3114864" cy="4644000"/>
          </a:xfrm>
          <a:prstGeom prst="rect">
            <a:avLst/>
          </a:prstGeom>
        </p:spPr>
      </p:pic>
    </p:spTree>
    <p:extLst>
      <p:ext uri="{BB962C8B-B14F-4D97-AF65-F5344CB8AC3E}">
        <p14:creationId xmlns:p14="http://schemas.microsoft.com/office/powerpoint/2010/main" val="28620748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solidFill>
                  <a:schemeClr val="bg1"/>
                </a:solidFill>
              </a:rPr>
              <a:t/>
            </a:r>
            <a:br>
              <a:rPr lang="nl-NL" dirty="0" smtClean="0">
                <a:solidFill>
                  <a:schemeClr val="bg1"/>
                </a:solidFill>
              </a:rPr>
            </a:br>
            <a:r>
              <a:rPr lang="nl-NL" b="1" dirty="0" smtClean="0">
                <a:solidFill>
                  <a:srgbClr val="FF0000"/>
                </a:solidFill>
              </a:rPr>
              <a:t>Hopelijk leest ge dit ooit: een nagelaten bekentenis</a:t>
            </a:r>
            <a:br>
              <a:rPr lang="nl-NL" b="1" dirty="0" smtClean="0">
                <a:solidFill>
                  <a:srgbClr val="FF0000"/>
                </a:solidFill>
              </a:rPr>
            </a:br>
            <a:endParaRPr lang="nl-NL" b="1" dirty="0">
              <a:solidFill>
                <a:srgbClr val="FF0000"/>
              </a:solidFill>
            </a:endParaRPr>
          </a:p>
        </p:txBody>
      </p:sp>
      <p:sp>
        <p:nvSpPr>
          <p:cNvPr id="3" name="Tijdelijke aanduiding voor inhoud 2"/>
          <p:cNvSpPr>
            <a:spLocks noGrp="1"/>
          </p:cNvSpPr>
          <p:nvPr>
            <p:ph idx="1"/>
          </p:nvPr>
        </p:nvSpPr>
        <p:spPr/>
        <p:txBody>
          <a:bodyPr/>
          <a:lstStyle/>
          <a:p>
            <a:r>
              <a:rPr lang="nl-NL" dirty="0" smtClean="0">
                <a:solidFill>
                  <a:schemeClr val="bg1"/>
                </a:solidFill>
              </a:rPr>
              <a:t>De resonantie van het verleden</a:t>
            </a:r>
          </a:p>
          <a:p>
            <a:endParaRPr lang="nl-NL" dirty="0">
              <a:solidFill>
                <a:schemeClr val="bg1"/>
              </a:solidFill>
            </a:endParaRPr>
          </a:p>
          <a:p>
            <a:r>
              <a:rPr lang="nl-NL" dirty="0" smtClean="0">
                <a:solidFill>
                  <a:schemeClr val="bg1"/>
                </a:solidFill>
              </a:rPr>
              <a:t>De verteller en zijn bekentenissen</a:t>
            </a:r>
          </a:p>
          <a:p>
            <a:endParaRPr lang="nl-NL" dirty="0">
              <a:solidFill>
                <a:schemeClr val="bg1"/>
              </a:solidFill>
            </a:endParaRPr>
          </a:p>
        </p:txBody>
      </p:sp>
    </p:spTree>
    <p:extLst>
      <p:ext uri="{BB962C8B-B14F-4D97-AF65-F5344CB8AC3E}">
        <p14:creationId xmlns:p14="http://schemas.microsoft.com/office/powerpoint/2010/main" val="18082936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solidFill>
                  <a:schemeClr val="bg1"/>
                </a:solidFill>
              </a:rPr>
              <a:t/>
            </a:r>
            <a:br>
              <a:rPr lang="nl-NL" dirty="0" smtClean="0">
                <a:solidFill>
                  <a:schemeClr val="bg1"/>
                </a:solidFill>
              </a:rPr>
            </a:br>
            <a:r>
              <a:rPr lang="nl-NL" b="1" dirty="0" smtClean="0">
                <a:solidFill>
                  <a:srgbClr val="FF0000"/>
                </a:solidFill>
              </a:rPr>
              <a:t>Hopelijk leest ge dit ooit: een nagelaten bekentenis</a:t>
            </a:r>
            <a:br>
              <a:rPr lang="nl-NL" b="1" dirty="0" smtClean="0">
                <a:solidFill>
                  <a:srgbClr val="FF0000"/>
                </a:solidFill>
              </a:rPr>
            </a:br>
            <a:endParaRPr lang="nl-NL" b="1" dirty="0">
              <a:solidFill>
                <a:srgbClr val="FF0000"/>
              </a:solidFill>
            </a:endParaRPr>
          </a:p>
        </p:txBody>
      </p:sp>
      <p:sp>
        <p:nvSpPr>
          <p:cNvPr id="3" name="Tijdelijke aanduiding voor inhoud 2"/>
          <p:cNvSpPr>
            <a:spLocks noGrp="1"/>
          </p:cNvSpPr>
          <p:nvPr>
            <p:ph idx="1"/>
          </p:nvPr>
        </p:nvSpPr>
        <p:spPr/>
        <p:txBody>
          <a:bodyPr/>
          <a:lstStyle/>
          <a:p>
            <a:pPr marL="0" indent="0">
              <a:buNone/>
            </a:pPr>
            <a:r>
              <a:rPr lang="nl-NL" dirty="0" smtClean="0">
                <a:solidFill>
                  <a:schemeClr val="bg1"/>
                </a:solidFill>
              </a:rPr>
              <a:t>‘Een plotse sneeuwval. Het doet me denken aan de oorlog. Niet vanwege de kou of ander ongemak, maar vanwege de stilte die de stad dan kort in haar klauwen heeft. Nu valt het met pakken uit de lucht. Het is nacht. Ik hoor de geluiden stollen tot een dof niks. En dan moet een mens zoals ik naar buiten, jongen, oud of niet.’ </a:t>
            </a:r>
            <a:r>
              <a:rPr lang="nl-NL" sz="2000" dirty="0" smtClean="0">
                <a:solidFill>
                  <a:schemeClr val="bg1"/>
                </a:solidFill>
              </a:rPr>
              <a:t>[9]</a:t>
            </a:r>
            <a:endParaRPr lang="nl-NL" dirty="0" smtClean="0">
              <a:solidFill>
                <a:schemeClr val="bg1"/>
              </a:solidFill>
            </a:endParaRPr>
          </a:p>
          <a:p>
            <a:pPr marL="0" indent="0">
              <a:buNone/>
            </a:pPr>
            <a:endParaRPr lang="nl-NL" dirty="0">
              <a:solidFill>
                <a:schemeClr val="bg1"/>
              </a:solidFill>
            </a:endParaRPr>
          </a:p>
          <a:p>
            <a:pPr marL="0" indent="0">
              <a:buNone/>
            </a:pPr>
            <a:r>
              <a:rPr lang="nl-NL" dirty="0" smtClean="0">
                <a:solidFill>
                  <a:schemeClr val="bg1"/>
                </a:solidFill>
              </a:rPr>
              <a:t>‘Maar ik ga niet ineens al mijn kaarten op tafel leggen. Lees verder en het zal allemaal duidelijk worden.’ </a:t>
            </a:r>
            <a:r>
              <a:rPr lang="nl-NL" sz="2000" dirty="0" smtClean="0">
                <a:solidFill>
                  <a:schemeClr val="bg1"/>
                </a:solidFill>
              </a:rPr>
              <a:t>[13]</a:t>
            </a:r>
            <a:endParaRPr lang="nl-NL" dirty="0">
              <a:solidFill>
                <a:schemeClr val="bg1"/>
              </a:solidFill>
            </a:endParaRPr>
          </a:p>
        </p:txBody>
      </p:sp>
    </p:spTree>
    <p:extLst>
      <p:ext uri="{BB962C8B-B14F-4D97-AF65-F5344CB8AC3E}">
        <p14:creationId xmlns:p14="http://schemas.microsoft.com/office/powerpoint/2010/main" val="26088108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solidFill>
                  <a:schemeClr val="bg1"/>
                </a:solidFill>
              </a:rPr>
              <a:t/>
            </a:r>
            <a:br>
              <a:rPr lang="nl-NL" dirty="0" smtClean="0">
                <a:solidFill>
                  <a:schemeClr val="bg1"/>
                </a:solidFill>
              </a:rPr>
            </a:br>
            <a:r>
              <a:rPr lang="nl-NL" b="1" dirty="0" smtClean="0">
                <a:solidFill>
                  <a:srgbClr val="FF0000"/>
                </a:solidFill>
              </a:rPr>
              <a:t>Hopelijk leest ge dit ooit: een nagelaten bekentenis</a:t>
            </a:r>
            <a:br>
              <a:rPr lang="nl-NL" b="1" dirty="0" smtClean="0">
                <a:solidFill>
                  <a:srgbClr val="FF0000"/>
                </a:solidFill>
              </a:rPr>
            </a:br>
            <a:endParaRPr lang="nl-NL" b="1" dirty="0">
              <a:solidFill>
                <a:srgbClr val="FF0000"/>
              </a:solidFill>
            </a:endParaRPr>
          </a:p>
        </p:txBody>
      </p:sp>
      <p:sp>
        <p:nvSpPr>
          <p:cNvPr id="3" name="Tijdelijke aanduiding voor inhoud 2"/>
          <p:cNvSpPr>
            <a:spLocks noGrp="1"/>
          </p:cNvSpPr>
          <p:nvPr>
            <p:ph idx="1"/>
          </p:nvPr>
        </p:nvSpPr>
        <p:spPr/>
        <p:txBody>
          <a:bodyPr/>
          <a:lstStyle/>
          <a:p>
            <a:pPr marL="0" indent="0">
              <a:buNone/>
            </a:pPr>
            <a:r>
              <a:rPr lang="nl-NL" dirty="0" smtClean="0">
                <a:solidFill>
                  <a:schemeClr val="bg1"/>
                </a:solidFill>
              </a:rPr>
              <a:t>‘Hopelijk leest ge dit ooit, mijn achterkleinzoon, ook al kennen we elkander niet en hebt gij niet om mijn herinneringen gevraagd. De tante die gij nooit hebt gezien, mijn mooie kleindochter die zich uiteindelijk verdaan heeft met een koord, heeft er indertijd wel om verzocht. Ze wilde het weten, ze wilde alles weten.’ </a:t>
            </a:r>
            <a:r>
              <a:rPr lang="nl-NL" sz="2000" dirty="0" smtClean="0">
                <a:solidFill>
                  <a:schemeClr val="bg1"/>
                </a:solidFill>
              </a:rPr>
              <a:t>[148]</a:t>
            </a:r>
            <a:endParaRPr lang="nl-NL" dirty="0">
              <a:solidFill>
                <a:schemeClr val="bg1"/>
              </a:solidFill>
            </a:endParaRPr>
          </a:p>
        </p:txBody>
      </p:sp>
    </p:spTree>
    <p:extLst>
      <p:ext uri="{BB962C8B-B14F-4D97-AF65-F5344CB8AC3E}">
        <p14:creationId xmlns:p14="http://schemas.microsoft.com/office/powerpoint/2010/main" val="8177168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b="1" dirty="0" smtClean="0">
                <a:solidFill>
                  <a:srgbClr val="FF0000"/>
                </a:solidFill>
              </a:rPr>
              <a:t/>
            </a:r>
            <a:br>
              <a:rPr lang="nl-NL" b="1" dirty="0" smtClean="0">
                <a:solidFill>
                  <a:srgbClr val="FF0000"/>
                </a:solidFill>
              </a:rPr>
            </a:br>
            <a:r>
              <a:rPr lang="nl-NL" b="1" dirty="0" smtClean="0">
                <a:solidFill>
                  <a:srgbClr val="FF0000"/>
                </a:solidFill>
              </a:rPr>
              <a:t>Hopelijk leest ge dit ooit: een nagelaten bekentenis</a:t>
            </a:r>
            <a:br>
              <a:rPr lang="nl-NL" b="1" dirty="0" smtClean="0">
                <a:solidFill>
                  <a:srgbClr val="FF0000"/>
                </a:solidFill>
              </a:rPr>
            </a:br>
            <a:endParaRPr lang="nl-NL" dirty="0"/>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8150" y="1877219"/>
            <a:ext cx="2870590" cy="3600000"/>
          </a:xfrm>
        </p:spPr>
      </p:pic>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76625" y="1877219"/>
            <a:ext cx="2359440" cy="4068000"/>
          </a:xfrm>
          <a:prstGeom prst="rect">
            <a:avLst/>
          </a:prstGeom>
        </p:spPr>
      </p:pic>
      <p:pic>
        <p:nvPicPr>
          <p:cNvPr id="6" name="Afbeelding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44835" y="1877219"/>
            <a:ext cx="2701749" cy="4356000"/>
          </a:xfrm>
          <a:prstGeom prst="rect">
            <a:avLst/>
          </a:prstGeom>
        </p:spPr>
      </p:pic>
      <p:pic>
        <p:nvPicPr>
          <p:cNvPr id="8" name="Afbeelding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55354" y="1877219"/>
            <a:ext cx="2448000" cy="3600000"/>
          </a:xfrm>
          <a:prstGeom prst="rect">
            <a:avLst/>
          </a:prstGeom>
        </p:spPr>
      </p:pic>
    </p:spTree>
    <p:extLst>
      <p:ext uri="{BB962C8B-B14F-4D97-AF65-F5344CB8AC3E}">
        <p14:creationId xmlns:p14="http://schemas.microsoft.com/office/powerpoint/2010/main" val="31417048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solidFill>
                  <a:schemeClr val="bg1"/>
                </a:solidFill>
              </a:rPr>
              <a:t/>
            </a:r>
            <a:br>
              <a:rPr lang="nl-NL" dirty="0" smtClean="0">
                <a:solidFill>
                  <a:schemeClr val="bg1"/>
                </a:solidFill>
              </a:rPr>
            </a:br>
            <a:r>
              <a:rPr lang="nl-NL" b="1" dirty="0" smtClean="0">
                <a:solidFill>
                  <a:srgbClr val="FF0000"/>
                </a:solidFill>
              </a:rPr>
              <a:t>De dichter en zijn demon: een schrijversroman</a:t>
            </a:r>
            <a:r>
              <a:rPr lang="nl-NL" dirty="0" smtClean="0">
                <a:solidFill>
                  <a:schemeClr val="bg1"/>
                </a:solidFill>
              </a:rPr>
              <a:t/>
            </a:r>
            <a:br>
              <a:rPr lang="nl-NL" dirty="0" smtClean="0">
                <a:solidFill>
                  <a:schemeClr val="bg1"/>
                </a:solidFill>
              </a:rPr>
            </a:br>
            <a:endParaRPr lang="nl-NL" dirty="0"/>
          </a:p>
        </p:txBody>
      </p:sp>
      <p:sp>
        <p:nvSpPr>
          <p:cNvPr id="3" name="Tijdelijke aanduiding voor inhoud 2"/>
          <p:cNvSpPr>
            <a:spLocks noGrp="1"/>
          </p:cNvSpPr>
          <p:nvPr>
            <p:ph idx="1"/>
          </p:nvPr>
        </p:nvSpPr>
        <p:spPr/>
        <p:txBody>
          <a:bodyPr>
            <a:normAutofit/>
          </a:bodyPr>
          <a:lstStyle/>
          <a:p>
            <a:r>
              <a:rPr lang="nl-NL" dirty="0" smtClean="0">
                <a:solidFill>
                  <a:schemeClr val="bg1"/>
                </a:solidFill>
              </a:rPr>
              <a:t>Poëzie in </a:t>
            </a:r>
            <a:r>
              <a:rPr lang="nl-NL" i="1" dirty="0" smtClean="0">
                <a:solidFill>
                  <a:schemeClr val="bg1"/>
                </a:solidFill>
              </a:rPr>
              <a:t>Wil</a:t>
            </a:r>
            <a:endParaRPr lang="nl-NL" dirty="0" smtClean="0">
              <a:solidFill>
                <a:schemeClr val="bg1"/>
              </a:solidFill>
            </a:endParaRPr>
          </a:p>
          <a:p>
            <a:endParaRPr lang="nl-NL" dirty="0">
              <a:solidFill>
                <a:schemeClr val="bg1"/>
              </a:solidFill>
            </a:endParaRPr>
          </a:p>
          <a:p>
            <a:pPr lvl="1"/>
            <a:r>
              <a:rPr lang="nl-NL" dirty="0" smtClean="0">
                <a:solidFill>
                  <a:schemeClr val="bg1"/>
                </a:solidFill>
              </a:rPr>
              <a:t>Nijdig Baardje (Felix </a:t>
            </a:r>
            <a:r>
              <a:rPr lang="nl-NL" dirty="0" err="1" smtClean="0">
                <a:solidFill>
                  <a:schemeClr val="bg1"/>
                </a:solidFill>
              </a:rPr>
              <a:t>Verschaffel</a:t>
            </a:r>
            <a:r>
              <a:rPr lang="nl-NL" dirty="0" smtClean="0">
                <a:solidFill>
                  <a:schemeClr val="bg1"/>
                </a:solidFill>
              </a:rPr>
              <a:t>): Verlaine en Rimbaud </a:t>
            </a:r>
            <a:r>
              <a:rPr lang="nl-NL" sz="2000" dirty="0" smtClean="0">
                <a:solidFill>
                  <a:schemeClr val="bg1"/>
                </a:solidFill>
              </a:rPr>
              <a:t>[62, 294]</a:t>
            </a:r>
          </a:p>
          <a:p>
            <a:pPr lvl="1"/>
            <a:endParaRPr lang="nl-NL" dirty="0" smtClean="0">
              <a:solidFill>
                <a:schemeClr val="bg1"/>
              </a:solidFill>
            </a:endParaRPr>
          </a:p>
          <a:p>
            <a:pPr lvl="1"/>
            <a:r>
              <a:rPr lang="nl-NL" dirty="0" smtClean="0">
                <a:solidFill>
                  <a:schemeClr val="bg1"/>
                </a:solidFill>
              </a:rPr>
              <a:t>Wilfried: het verlangen om ‘een groots, doch miskend dichter’ te zijn </a:t>
            </a:r>
            <a:r>
              <a:rPr lang="nl-NL" sz="2000" dirty="0" smtClean="0">
                <a:solidFill>
                  <a:schemeClr val="bg1"/>
                </a:solidFill>
              </a:rPr>
              <a:t>[36]</a:t>
            </a:r>
            <a:endParaRPr lang="nl-NL" sz="2800" dirty="0" smtClean="0">
              <a:solidFill>
                <a:schemeClr val="bg1"/>
              </a:solidFill>
            </a:endParaRPr>
          </a:p>
          <a:p>
            <a:pPr lvl="1"/>
            <a:endParaRPr lang="nl-NL" dirty="0" smtClean="0">
              <a:solidFill>
                <a:schemeClr val="bg1"/>
              </a:solidFill>
            </a:endParaRPr>
          </a:p>
          <a:p>
            <a:pPr lvl="1"/>
            <a:r>
              <a:rPr lang="nl-NL" dirty="0" smtClean="0">
                <a:solidFill>
                  <a:schemeClr val="bg1"/>
                </a:solidFill>
              </a:rPr>
              <a:t>Angelo als demon </a:t>
            </a:r>
            <a:r>
              <a:rPr lang="nl-NL" sz="2000" dirty="0" smtClean="0">
                <a:solidFill>
                  <a:schemeClr val="bg1"/>
                </a:solidFill>
              </a:rPr>
              <a:t>[69, 93, 106]</a:t>
            </a:r>
            <a:endParaRPr lang="nl-NL" dirty="0" smtClean="0">
              <a:solidFill>
                <a:schemeClr val="bg1"/>
              </a:solidFill>
            </a:endParaRPr>
          </a:p>
          <a:p>
            <a:pPr lvl="1"/>
            <a:endParaRPr lang="nl-NL" dirty="0" smtClean="0">
              <a:solidFill>
                <a:schemeClr val="bg1"/>
              </a:solidFill>
            </a:endParaRPr>
          </a:p>
          <a:p>
            <a:pPr lvl="1"/>
            <a:r>
              <a:rPr lang="nl-NL" dirty="0" smtClean="0">
                <a:solidFill>
                  <a:schemeClr val="bg1"/>
                </a:solidFill>
              </a:rPr>
              <a:t>Het nabeeld van ‘Zot </a:t>
            </a:r>
            <a:r>
              <a:rPr lang="nl-NL" dirty="0" err="1" smtClean="0">
                <a:solidFill>
                  <a:schemeClr val="bg1"/>
                </a:solidFill>
              </a:rPr>
              <a:t>Polleken</a:t>
            </a:r>
            <a:r>
              <a:rPr lang="nl-NL" dirty="0" smtClean="0">
                <a:solidFill>
                  <a:schemeClr val="bg1"/>
                </a:solidFill>
              </a:rPr>
              <a:t>’: Paul van Ostaijen </a:t>
            </a:r>
            <a:r>
              <a:rPr lang="nl-NL" sz="2000" dirty="0" smtClean="0">
                <a:solidFill>
                  <a:schemeClr val="bg1"/>
                </a:solidFill>
              </a:rPr>
              <a:t>[181-182]</a:t>
            </a:r>
            <a:r>
              <a:rPr lang="nl-NL" dirty="0" smtClean="0">
                <a:solidFill>
                  <a:schemeClr val="bg1"/>
                </a:solidFill>
              </a:rPr>
              <a:t> </a:t>
            </a:r>
          </a:p>
          <a:p>
            <a:pPr lvl="1"/>
            <a:endParaRPr lang="nl-NL" dirty="0">
              <a:solidFill>
                <a:schemeClr val="bg1"/>
              </a:solidFill>
            </a:endParaRPr>
          </a:p>
          <a:p>
            <a:pPr marL="457200" lvl="1" indent="0">
              <a:buNone/>
            </a:pPr>
            <a:endParaRPr lang="nl-NL" dirty="0" smtClean="0">
              <a:solidFill>
                <a:schemeClr val="bg1"/>
              </a:solidFill>
            </a:endParaRPr>
          </a:p>
          <a:p>
            <a:pPr lvl="1"/>
            <a:endParaRPr lang="nl-NL" dirty="0">
              <a:solidFill>
                <a:schemeClr val="bg1"/>
              </a:solidFill>
            </a:endParaRPr>
          </a:p>
        </p:txBody>
      </p:sp>
    </p:spTree>
    <p:extLst>
      <p:ext uri="{BB962C8B-B14F-4D97-AF65-F5344CB8AC3E}">
        <p14:creationId xmlns:p14="http://schemas.microsoft.com/office/powerpoint/2010/main" val="25897404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29619" y="461963"/>
            <a:ext cx="4465566" cy="5904000"/>
          </a:xfrm>
        </p:spPr>
      </p:pic>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4482" y="638175"/>
            <a:ext cx="3599310" cy="5148000"/>
          </a:xfrm>
          <a:prstGeom prst="rect">
            <a:avLst/>
          </a:prstGeom>
        </p:spPr>
      </p:pic>
    </p:spTree>
    <p:extLst>
      <p:ext uri="{BB962C8B-B14F-4D97-AF65-F5344CB8AC3E}">
        <p14:creationId xmlns:p14="http://schemas.microsoft.com/office/powerpoint/2010/main" val="27120799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solidFill>
                  <a:schemeClr val="bg1"/>
                </a:solidFill>
              </a:rPr>
              <a:t/>
            </a:r>
            <a:br>
              <a:rPr lang="nl-NL" dirty="0" smtClean="0">
                <a:solidFill>
                  <a:schemeClr val="bg1"/>
                </a:solidFill>
              </a:rPr>
            </a:br>
            <a:r>
              <a:rPr lang="nl-NL" b="1" dirty="0" smtClean="0">
                <a:solidFill>
                  <a:srgbClr val="FF0000"/>
                </a:solidFill>
              </a:rPr>
              <a:t>De dichter en zijn demon: een schrijversroman</a:t>
            </a:r>
            <a:r>
              <a:rPr lang="nl-NL" dirty="0" smtClean="0">
                <a:solidFill>
                  <a:schemeClr val="bg1"/>
                </a:solidFill>
              </a:rPr>
              <a:t/>
            </a:r>
            <a:br>
              <a:rPr lang="nl-NL" dirty="0" smtClean="0">
                <a:solidFill>
                  <a:schemeClr val="bg1"/>
                </a:solidFill>
              </a:rPr>
            </a:br>
            <a:endParaRPr lang="nl-NL" dirty="0"/>
          </a:p>
        </p:txBody>
      </p:sp>
      <p:sp>
        <p:nvSpPr>
          <p:cNvPr id="3" name="Tijdelijke aanduiding voor inhoud 2"/>
          <p:cNvSpPr>
            <a:spLocks noGrp="1"/>
          </p:cNvSpPr>
          <p:nvPr>
            <p:ph idx="1"/>
          </p:nvPr>
        </p:nvSpPr>
        <p:spPr/>
        <p:txBody>
          <a:bodyPr>
            <a:normAutofit/>
          </a:bodyPr>
          <a:lstStyle/>
          <a:p>
            <a:r>
              <a:rPr lang="nl-NL" dirty="0" smtClean="0">
                <a:solidFill>
                  <a:schemeClr val="bg1"/>
                </a:solidFill>
              </a:rPr>
              <a:t>Poëzie in </a:t>
            </a:r>
            <a:r>
              <a:rPr lang="nl-NL" i="1" dirty="0" smtClean="0">
                <a:solidFill>
                  <a:schemeClr val="bg1"/>
                </a:solidFill>
              </a:rPr>
              <a:t>Wil</a:t>
            </a:r>
            <a:endParaRPr lang="nl-NL" dirty="0" smtClean="0">
              <a:solidFill>
                <a:schemeClr val="bg1"/>
              </a:solidFill>
            </a:endParaRPr>
          </a:p>
          <a:p>
            <a:endParaRPr lang="nl-NL" dirty="0">
              <a:solidFill>
                <a:schemeClr val="bg1"/>
              </a:solidFill>
            </a:endParaRPr>
          </a:p>
          <a:p>
            <a:pPr lvl="1"/>
            <a:r>
              <a:rPr lang="nl-NL" dirty="0" smtClean="0">
                <a:solidFill>
                  <a:schemeClr val="bg1"/>
                </a:solidFill>
              </a:rPr>
              <a:t>Poëzie als weermiddel tegen normaalzucht: ‘Buiten de verzen heerste het normale, binnen de poëzie al de rest, zo zou die jonge Wilfried het ook hebben gesteld.’ </a:t>
            </a:r>
            <a:r>
              <a:rPr lang="nl-NL" sz="2000" dirty="0" smtClean="0">
                <a:solidFill>
                  <a:schemeClr val="bg1"/>
                </a:solidFill>
              </a:rPr>
              <a:t>[288]</a:t>
            </a:r>
            <a:endParaRPr lang="nl-NL" dirty="0" smtClean="0">
              <a:solidFill>
                <a:schemeClr val="bg1"/>
              </a:solidFill>
            </a:endParaRPr>
          </a:p>
          <a:p>
            <a:pPr lvl="1"/>
            <a:endParaRPr lang="nl-NL" dirty="0">
              <a:solidFill>
                <a:schemeClr val="bg1"/>
              </a:solidFill>
            </a:endParaRPr>
          </a:p>
          <a:p>
            <a:pPr lvl="1"/>
            <a:r>
              <a:rPr lang="nl-NL" dirty="0" smtClean="0">
                <a:solidFill>
                  <a:schemeClr val="bg1"/>
                </a:solidFill>
              </a:rPr>
              <a:t>Het echec: </a:t>
            </a:r>
            <a:r>
              <a:rPr lang="nl-NL" i="1" dirty="0" smtClean="0">
                <a:solidFill>
                  <a:schemeClr val="bg1"/>
                </a:solidFill>
              </a:rPr>
              <a:t>Landschap der Nederlandse Letteren</a:t>
            </a:r>
            <a:r>
              <a:rPr lang="nl-NL" dirty="0" smtClean="0">
                <a:solidFill>
                  <a:schemeClr val="bg1"/>
                </a:solidFill>
              </a:rPr>
              <a:t>, de tijdschriftjes, </a:t>
            </a:r>
            <a:r>
              <a:rPr lang="nl-NL" i="1" dirty="0" smtClean="0">
                <a:solidFill>
                  <a:schemeClr val="bg1"/>
                </a:solidFill>
              </a:rPr>
              <a:t>Bekentenissen van een komediant</a:t>
            </a:r>
            <a:r>
              <a:rPr lang="nl-NL" dirty="0" smtClean="0">
                <a:solidFill>
                  <a:schemeClr val="bg1"/>
                </a:solidFill>
              </a:rPr>
              <a:t> </a:t>
            </a:r>
            <a:endParaRPr lang="nl-NL" dirty="0">
              <a:solidFill>
                <a:schemeClr val="bg1"/>
              </a:solidFill>
            </a:endParaRPr>
          </a:p>
        </p:txBody>
      </p:sp>
    </p:spTree>
    <p:extLst>
      <p:ext uri="{BB962C8B-B14F-4D97-AF65-F5344CB8AC3E}">
        <p14:creationId xmlns:p14="http://schemas.microsoft.com/office/powerpoint/2010/main" val="30114012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solidFill>
                  <a:schemeClr val="bg1"/>
                </a:solidFill>
              </a:rPr>
              <a:t/>
            </a:r>
            <a:br>
              <a:rPr lang="nl-NL" dirty="0" smtClean="0">
                <a:solidFill>
                  <a:schemeClr val="bg1"/>
                </a:solidFill>
              </a:rPr>
            </a:br>
            <a:r>
              <a:rPr lang="nl-NL" b="1" dirty="0" smtClean="0">
                <a:solidFill>
                  <a:srgbClr val="FF0000"/>
                </a:solidFill>
              </a:rPr>
              <a:t>De dichter en zijn demon: een schrijversroman</a:t>
            </a:r>
            <a:r>
              <a:rPr lang="nl-NL" dirty="0" smtClean="0">
                <a:solidFill>
                  <a:schemeClr val="bg1"/>
                </a:solidFill>
              </a:rPr>
              <a:t/>
            </a:r>
            <a:br>
              <a:rPr lang="nl-NL" dirty="0" smtClean="0">
                <a:solidFill>
                  <a:schemeClr val="bg1"/>
                </a:solidFill>
              </a:rPr>
            </a:br>
            <a:endParaRPr lang="nl-NL" dirty="0"/>
          </a:p>
        </p:txBody>
      </p:sp>
      <p:sp>
        <p:nvSpPr>
          <p:cNvPr id="3" name="Tijdelijke aanduiding voor inhoud 2"/>
          <p:cNvSpPr>
            <a:spLocks noGrp="1"/>
          </p:cNvSpPr>
          <p:nvPr>
            <p:ph idx="1"/>
          </p:nvPr>
        </p:nvSpPr>
        <p:spPr/>
        <p:txBody>
          <a:bodyPr>
            <a:normAutofit/>
          </a:bodyPr>
          <a:lstStyle/>
          <a:p>
            <a:pPr marL="0" indent="0">
              <a:buNone/>
            </a:pPr>
            <a:r>
              <a:rPr lang="nl-NL" dirty="0" smtClean="0">
                <a:solidFill>
                  <a:schemeClr val="bg1"/>
                </a:solidFill>
              </a:rPr>
              <a:t>‘Ik ben de omgekeerde koning Midas. Mijn woorden herleiden alles tot stront en vunzigheid in plaats van goud. Soms leg ik mijn pen neer en herlees een paar gedichten. Gelijkt het allemaal niet wat te veel op elkander? Maar de schrijfwoede die in mij stormt laat zich daardoor slechts enkele tellen van de wijs brengen. Telkens wanneer ik naar huis dien terug te keren, hoor ik Angelo dan voldaan in mij zuchten. Eindelijk, o eindelijk. Hier staat een zoon recht die de versleten en al te sentimenteel geworden vader der poëzie met hoon zal overladen, die verwaande koppigheid achteloos zal vernietigen met verzen.’ </a:t>
            </a:r>
            <a:r>
              <a:rPr lang="nl-NL" sz="2000" dirty="0" smtClean="0">
                <a:solidFill>
                  <a:schemeClr val="bg1"/>
                </a:solidFill>
              </a:rPr>
              <a:t>[287]</a:t>
            </a:r>
            <a:endParaRPr lang="nl-NL" dirty="0">
              <a:solidFill>
                <a:schemeClr val="bg1"/>
              </a:solidFill>
            </a:endParaRPr>
          </a:p>
        </p:txBody>
      </p:sp>
    </p:spTree>
    <p:extLst>
      <p:ext uri="{BB962C8B-B14F-4D97-AF65-F5344CB8AC3E}">
        <p14:creationId xmlns:p14="http://schemas.microsoft.com/office/powerpoint/2010/main" val="22228839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b="1" dirty="0" smtClean="0">
                <a:solidFill>
                  <a:srgbClr val="FF0000"/>
                </a:solidFill>
              </a:rPr>
              <a:t>Alweer een roman over de Tweede Wereldoorlog?</a:t>
            </a:r>
            <a:endParaRPr lang="nl-NL" sz="4000" b="1" dirty="0">
              <a:solidFill>
                <a:srgbClr val="FF0000"/>
              </a:solidFill>
            </a:endParaRP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20700" y="1690688"/>
            <a:ext cx="2239502" cy="3600000"/>
          </a:xfrm>
        </p:spPr>
      </p:pic>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8708" y="1690688"/>
            <a:ext cx="2366472" cy="3600000"/>
          </a:xfrm>
          <a:prstGeom prst="rect">
            <a:avLst/>
          </a:prstGeom>
        </p:spPr>
      </p:pic>
      <p:pic>
        <p:nvPicPr>
          <p:cNvPr id="6" name="Afbeelding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49665" y="1690688"/>
            <a:ext cx="2516550" cy="3600000"/>
          </a:xfrm>
          <a:prstGeom prst="rect">
            <a:avLst/>
          </a:prstGeom>
        </p:spPr>
      </p:pic>
      <p:pic>
        <p:nvPicPr>
          <p:cNvPr id="7" name="Afbeelding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24925" y="1690688"/>
            <a:ext cx="2322568" cy="3600000"/>
          </a:xfrm>
          <a:prstGeom prst="rect">
            <a:avLst/>
          </a:prstGeom>
        </p:spPr>
      </p:pic>
      <p:sp>
        <p:nvSpPr>
          <p:cNvPr id="8" name="Tekstvak 7"/>
          <p:cNvSpPr txBox="1"/>
          <p:nvPr/>
        </p:nvSpPr>
        <p:spPr>
          <a:xfrm>
            <a:off x="2295525" y="5781675"/>
            <a:ext cx="7696200" cy="461665"/>
          </a:xfrm>
          <a:prstGeom prst="rect">
            <a:avLst/>
          </a:prstGeom>
          <a:noFill/>
        </p:spPr>
        <p:txBody>
          <a:bodyPr wrap="square" rtlCol="0">
            <a:spAutoFit/>
          </a:bodyPr>
          <a:lstStyle/>
          <a:p>
            <a:r>
              <a:rPr lang="nl-NL" sz="2400" dirty="0" smtClean="0">
                <a:solidFill>
                  <a:schemeClr val="bg1"/>
                </a:solidFill>
              </a:rPr>
              <a:t>Collaboratie als grondmotief in de Vlaamse roman na 1945</a:t>
            </a:r>
            <a:endParaRPr lang="nl-NL" sz="2400" dirty="0">
              <a:solidFill>
                <a:schemeClr val="bg1"/>
              </a:solidFill>
            </a:endParaRPr>
          </a:p>
        </p:txBody>
      </p:sp>
    </p:spTree>
    <p:extLst>
      <p:ext uri="{BB962C8B-B14F-4D97-AF65-F5344CB8AC3E}">
        <p14:creationId xmlns:p14="http://schemas.microsoft.com/office/powerpoint/2010/main" val="3599655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solidFill>
                  <a:schemeClr val="bg1"/>
                </a:solidFill>
              </a:rPr>
              <a:t/>
            </a:r>
            <a:br>
              <a:rPr lang="nl-NL" dirty="0" smtClean="0">
                <a:solidFill>
                  <a:schemeClr val="bg1"/>
                </a:solidFill>
              </a:rPr>
            </a:br>
            <a:r>
              <a:rPr lang="nl-NL" b="1" dirty="0" smtClean="0">
                <a:solidFill>
                  <a:srgbClr val="FF0000"/>
                </a:solidFill>
              </a:rPr>
              <a:t>De dichter en zijn demon: een schrijversroman</a:t>
            </a:r>
            <a:r>
              <a:rPr lang="nl-NL" dirty="0" smtClean="0">
                <a:solidFill>
                  <a:schemeClr val="bg1"/>
                </a:solidFill>
              </a:rPr>
              <a:t/>
            </a:r>
            <a:br>
              <a:rPr lang="nl-NL" dirty="0" smtClean="0">
                <a:solidFill>
                  <a:schemeClr val="bg1"/>
                </a:solidFill>
              </a:rPr>
            </a:br>
            <a:endParaRPr lang="nl-NL" dirty="0"/>
          </a:p>
        </p:txBody>
      </p:sp>
      <p:sp>
        <p:nvSpPr>
          <p:cNvPr id="3" name="Tijdelijke aanduiding voor inhoud 2"/>
          <p:cNvSpPr>
            <a:spLocks noGrp="1"/>
          </p:cNvSpPr>
          <p:nvPr>
            <p:ph idx="1"/>
          </p:nvPr>
        </p:nvSpPr>
        <p:spPr/>
        <p:txBody>
          <a:bodyPr>
            <a:normAutofit/>
          </a:bodyPr>
          <a:lstStyle/>
          <a:p>
            <a:r>
              <a:rPr lang="nl-NL" dirty="0" smtClean="0">
                <a:solidFill>
                  <a:schemeClr val="bg1"/>
                </a:solidFill>
              </a:rPr>
              <a:t>Poëzie in </a:t>
            </a:r>
            <a:r>
              <a:rPr lang="nl-NL" i="1" dirty="0" smtClean="0">
                <a:solidFill>
                  <a:schemeClr val="bg1"/>
                </a:solidFill>
              </a:rPr>
              <a:t>Wil</a:t>
            </a:r>
            <a:endParaRPr lang="nl-NL" dirty="0" smtClean="0">
              <a:solidFill>
                <a:schemeClr val="bg1"/>
              </a:solidFill>
            </a:endParaRPr>
          </a:p>
          <a:p>
            <a:endParaRPr lang="nl-NL" dirty="0" smtClean="0">
              <a:solidFill>
                <a:schemeClr val="bg1"/>
              </a:solidFill>
            </a:endParaRPr>
          </a:p>
          <a:p>
            <a:pPr lvl="1"/>
            <a:r>
              <a:rPr lang="nl-NL" dirty="0" smtClean="0">
                <a:solidFill>
                  <a:schemeClr val="bg1"/>
                </a:solidFill>
              </a:rPr>
              <a:t>‘Kent ge dat gedicht van die komediant die zich ooit Willem Elsschot noemde?’ </a:t>
            </a:r>
            <a:r>
              <a:rPr lang="nl-NL" sz="2000" dirty="0" smtClean="0">
                <a:solidFill>
                  <a:schemeClr val="bg1"/>
                </a:solidFill>
              </a:rPr>
              <a:t>[100]</a:t>
            </a:r>
            <a:endParaRPr lang="nl-NL" dirty="0" smtClean="0">
              <a:solidFill>
                <a:schemeClr val="bg1"/>
              </a:solidFill>
            </a:endParaRPr>
          </a:p>
          <a:p>
            <a:pPr lvl="1"/>
            <a:endParaRPr lang="nl-NL" dirty="0">
              <a:solidFill>
                <a:schemeClr val="bg1"/>
              </a:solidFill>
            </a:endParaRP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05350" y="3455289"/>
            <a:ext cx="2286000" cy="3090672"/>
          </a:xfrm>
          <a:prstGeom prst="rect">
            <a:avLst/>
          </a:prstGeom>
        </p:spPr>
      </p:pic>
    </p:spTree>
    <p:extLst>
      <p:ext uri="{BB962C8B-B14F-4D97-AF65-F5344CB8AC3E}">
        <p14:creationId xmlns:p14="http://schemas.microsoft.com/office/powerpoint/2010/main" val="41163097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solidFill>
                  <a:schemeClr val="bg1"/>
                </a:solidFill>
              </a:rPr>
              <a:t/>
            </a:r>
            <a:br>
              <a:rPr lang="nl-NL" dirty="0" smtClean="0">
                <a:solidFill>
                  <a:schemeClr val="bg1"/>
                </a:solidFill>
              </a:rPr>
            </a:br>
            <a:endParaRPr lang="nl-NL" dirty="0"/>
          </a:p>
        </p:txBody>
      </p:sp>
      <p:pic>
        <p:nvPicPr>
          <p:cNvPr id="7" name="Tijdelijke aanduiding voor inhoud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38200" y="538163"/>
            <a:ext cx="4238639" cy="6048000"/>
          </a:xfrm>
        </p:spPr>
      </p:pic>
    </p:spTree>
    <p:extLst>
      <p:ext uri="{BB962C8B-B14F-4D97-AF65-F5344CB8AC3E}">
        <p14:creationId xmlns:p14="http://schemas.microsoft.com/office/powerpoint/2010/main" val="15925188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solidFill>
                  <a:schemeClr val="bg1"/>
                </a:solidFill>
              </a:rPr>
              <a:t/>
            </a:r>
            <a:br>
              <a:rPr lang="nl-NL" dirty="0" smtClean="0">
                <a:solidFill>
                  <a:schemeClr val="bg1"/>
                </a:solidFill>
              </a:rPr>
            </a:br>
            <a:endParaRPr lang="nl-NL" dirty="0"/>
          </a:p>
        </p:txBody>
      </p:sp>
      <p:pic>
        <p:nvPicPr>
          <p:cNvPr id="7" name="Tijdelijke aanduiding voor inhoud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38200" y="538163"/>
            <a:ext cx="4238639" cy="6048000"/>
          </a:xfrm>
        </p:spPr>
      </p:pic>
      <p:pic>
        <p:nvPicPr>
          <p:cNvPr id="6" name="Afbeelding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7017" y="322163"/>
            <a:ext cx="4973107" cy="6264000"/>
          </a:xfrm>
          <a:prstGeom prst="rect">
            <a:avLst/>
          </a:prstGeom>
        </p:spPr>
      </p:pic>
      <p:sp>
        <p:nvSpPr>
          <p:cNvPr id="3" name="Tekstvak 2"/>
          <p:cNvSpPr txBox="1"/>
          <p:nvPr/>
        </p:nvSpPr>
        <p:spPr>
          <a:xfrm>
            <a:off x="5305425" y="2781300"/>
            <a:ext cx="857250" cy="461665"/>
          </a:xfrm>
          <a:prstGeom prst="rect">
            <a:avLst/>
          </a:prstGeom>
          <a:noFill/>
        </p:spPr>
        <p:txBody>
          <a:bodyPr wrap="square" rtlCol="0">
            <a:spAutoFit/>
          </a:bodyPr>
          <a:lstStyle/>
          <a:p>
            <a:r>
              <a:rPr lang="nl-NL" sz="2400" dirty="0" smtClean="0">
                <a:solidFill>
                  <a:schemeClr val="bg1"/>
                </a:solidFill>
              </a:rPr>
              <a:t>Of:</a:t>
            </a:r>
            <a:endParaRPr lang="nl-NL" sz="2400" dirty="0">
              <a:solidFill>
                <a:schemeClr val="bg1"/>
              </a:solidFill>
            </a:endParaRPr>
          </a:p>
        </p:txBody>
      </p:sp>
    </p:spTree>
    <p:extLst>
      <p:ext uri="{BB962C8B-B14F-4D97-AF65-F5344CB8AC3E}">
        <p14:creationId xmlns:p14="http://schemas.microsoft.com/office/powerpoint/2010/main" val="3830738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b="1" dirty="0" smtClean="0">
                <a:solidFill>
                  <a:srgbClr val="FF0000"/>
                </a:solidFill>
              </a:rPr>
              <a:t>Verschijningen van ‘Nijdig Baardje’</a:t>
            </a:r>
            <a:endParaRPr lang="nl-NL" sz="4000" b="1" dirty="0">
              <a:solidFill>
                <a:srgbClr val="FF0000"/>
              </a:solidFill>
            </a:endParaRP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09623" y="1690688"/>
            <a:ext cx="3584575" cy="4428000"/>
          </a:xfrm>
        </p:spPr>
      </p:pic>
      <p:sp>
        <p:nvSpPr>
          <p:cNvPr id="5" name="Tekstvak 4"/>
          <p:cNvSpPr txBox="1"/>
          <p:nvPr/>
        </p:nvSpPr>
        <p:spPr>
          <a:xfrm>
            <a:off x="5219700" y="2162175"/>
            <a:ext cx="6267450" cy="523220"/>
          </a:xfrm>
          <a:prstGeom prst="rect">
            <a:avLst/>
          </a:prstGeom>
          <a:noFill/>
        </p:spPr>
        <p:txBody>
          <a:bodyPr wrap="square" rtlCol="0">
            <a:spAutoFit/>
          </a:bodyPr>
          <a:lstStyle/>
          <a:p>
            <a:r>
              <a:rPr lang="nl-NL" sz="2800" dirty="0" smtClean="0">
                <a:solidFill>
                  <a:schemeClr val="bg1"/>
                </a:solidFill>
              </a:rPr>
              <a:t>August Borms (1878-1946)</a:t>
            </a:r>
            <a:endParaRPr lang="nl-NL" sz="2800" dirty="0">
              <a:solidFill>
                <a:schemeClr val="bg1"/>
              </a:solidFill>
            </a:endParaRPr>
          </a:p>
        </p:txBody>
      </p:sp>
    </p:spTree>
    <p:extLst>
      <p:ext uri="{BB962C8B-B14F-4D97-AF65-F5344CB8AC3E}">
        <p14:creationId xmlns:p14="http://schemas.microsoft.com/office/powerpoint/2010/main" val="13321732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b="1" dirty="0" smtClean="0">
                <a:solidFill>
                  <a:srgbClr val="FF0000"/>
                </a:solidFill>
              </a:rPr>
              <a:t>Verschijningen van ‘Nijdig Baardje’</a:t>
            </a:r>
            <a:endParaRPr lang="nl-NL" sz="4000" b="1" dirty="0">
              <a:solidFill>
                <a:srgbClr val="FF0000"/>
              </a:solidFill>
            </a:endParaRP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6069" y="1863725"/>
            <a:ext cx="5115262" cy="3600000"/>
          </a:xfrm>
        </p:spPr>
      </p:pic>
      <p:sp>
        <p:nvSpPr>
          <p:cNvPr id="5" name="Tekstvak 4"/>
          <p:cNvSpPr txBox="1"/>
          <p:nvPr/>
        </p:nvSpPr>
        <p:spPr>
          <a:xfrm>
            <a:off x="376069" y="5772150"/>
            <a:ext cx="4191000" cy="461665"/>
          </a:xfrm>
          <a:prstGeom prst="rect">
            <a:avLst/>
          </a:prstGeom>
          <a:noFill/>
        </p:spPr>
        <p:txBody>
          <a:bodyPr wrap="square" rtlCol="0">
            <a:spAutoFit/>
          </a:bodyPr>
          <a:lstStyle/>
          <a:p>
            <a:r>
              <a:rPr lang="nl-NL" sz="2400" dirty="0" smtClean="0">
                <a:solidFill>
                  <a:schemeClr val="bg1"/>
                </a:solidFill>
              </a:rPr>
              <a:t>Joris van </a:t>
            </a:r>
            <a:r>
              <a:rPr lang="nl-NL" sz="2400" dirty="0" err="1" smtClean="0">
                <a:solidFill>
                  <a:schemeClr val="bg1"/>
                </a:solidFill>
              </a:rPr>
              <a:t>Severen</a:t>
            </a:r>
            <a:r>
              <a:rPr lang="nl-NL" sz="2400" dirty="0" smtClean="0">
                <a:solidFill>
                  <a:schemeClr val="bg1"/>
                </a:solidFill>
              </a:rPr>
              <a:t> (1894-1940)</a:t>
            </a:r>
            <a:endParaRPr lang="nl-NL" sz="2400" dirty="0">
              <a:solidFill>
                <a:schemeClr val="bg1"/>
              </a:solidFill>
            </a:endParaRPr>
          </a:p>
        </p:txBody>
      </p:sp>
      <p:pic>
        <p:nvPicPr>
          <p:cNvPr id="6" name="Afbeelding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7371" y="1863725"/>
            <a:ext cx="4846429" cy="3600000"/>
          </a:xfrm>
          <a:prstGeom prst="rect">
            <a:avLst/>
          </a:prstGeom>
        </p:spPr>
      </p:pic>
      <p:sp>
        <p:nvSpPr>
          <p:cNvPr id="7" name="Tekstvak 6"/>
          <p:cNvSpPr txBox="1"/>
          <p:nvPr/>
        </p:nvSpPr>
        <p:spPr>
          <a:xfrm>
            <a:off x="6507371" y="5772150"/>
            <a:ext cx="4752975" cy="461665"/>
          </a:xfrm>
          <a:prstGeom prst="rect">
            <a:avLst/>
          </a:prstGeom>
          <a:noFill/>
        </p:spPr>
        <p:txBody>
          <a:bodyPr wrap="square" rtlCol="0">
            <a:spAutoFit/>
          </a:bodyPr>
          <a:lstStyle/>
          <a:p>
            <a:r>
              <a:rPr lang="nl-NL" sz="2400" dirty="0" smtClean="0">
                <a:solidFill>
                  <a:schemeClr val="bg1"/>
                </a:solidFill>
              </a:rPr>
              <a:t>Robert Brasillach (1909-1945)</a:t>
            </a:r>
            <a:endParaRPr lang="nl-NL" sz="2400" dirty="0">
              <a:solidFill>
                <a:schemeClr val="bg1"/>
              </a:solidFill>
            </a:endParaRPr>
          </a:p>
        </p:txBody>
      </p:sp>
    </p:spTree>
    <p:extLst>
      <p:ext uri="{BB962C8B-B14F-4D97-AF65-F5344CB8AC3E}">
        <p14:creationId xmlns:p14="http://schemas.microsoft.com/office/powerpoint/2010/main" val="108127639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0" y="530225"/>
            <a:ext cx="5506680" cy="2880000"/>
          </a:xfrm>
        </p:spPr>
      </p:pic>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3009900"/>
            <a:ext cx="5678737" cy="3420000"/>
          </a:xfrm>
          <a:prstGeom prst="rect">
            <a:avLst/>
          </a:prstGeom>
        </p:spPr>
      </p:pic>
    </p:spTree>
    <p:extLst>
      <p:ext uri="{BB962C8B-B14F-4D97-AF65-F5344CB8AC3E}">
        <p14:creationId xmlns:p14="http://schemas.microsoft.com/office/powerpoint/2010/main" val="4334056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428624"/>
            <a:ext cx="10515600" cy="1325563"/>
          </a:xfrm>
        </p:spPr>
        <p:txBody>
          <a:bodyPr>
            <a:normAutofit fontScale="90000"/>
          </a:bodyPr>
          <a:lstStyle/>
          <a:p>
            <a:r>
              <a:rPr lang="nl-NL" dirty="0" smtClean="0">
                <a:solidFill>
                  <a:schemeClr val="bg1"/>
                </a:solidFill>
              </a:rPr>
              <a:t/>
            </a:r>
            <a:br>
              <a:rPr lang="nl-NL" dirty="0" smtClean="0">
                <a:solidFill>
                  <a:schemeClr val="bg1"/>
                </a:solidFill>
              </a:rPr>
            </a:br>
            <a:r>
              <a:rPr lang="nl-NL" b="1" dirty="0" smtClean="0">
                <a:solidFill>
                  <a:srgbClr val="FF0000"/>
                </a:solidFill>
              </a:rPr>
              <a:t>Normaalzucht: een geëngageerd boek</a:t>
            </a:r>
            <a:br>
              <a:rPr lang="nl-NL" b="1" dirty="0" smtClean="0">
                <a:solidFill>
                  <a:srgbClr val="FF0000"/>
                </a:solidFill>
              </a:rPr>
            </a:br>
            <a:endParaRPr lang="nl-NL" b="1" dirty="0">
              <a:solidFill>
                <a:srgbClr val="FF0000"/>
              </a:solidFill>
            </a:endParaRPr>
          </a:p>
        </p:txBody>
      </p:sp>
      <p:sp>
        <p:nvSpPr>
          <p:cNvPr id="3" name="Tijdelijke aanduiding voor inhoud 2"/>
          <p:cNvSpPr>
            <a:spLocks noGrp="1"/>
          </p:cNvSpPr>
          <p:nvPr>
            <p:ph idx="1"/>
          </p:nvPr>
        </p:nvSpPr>
        <p:spPr/>
        <p:txBody>
          <a:bodyPr/>
          <a:lstStyle/>
          <a:p>
            <a:pPr marL="0" indent="0">
              <a:buNone/>
            </a:pPr>
            <a:r>
              <a:rPr lang="nl-NL" dirty="0" smtClean="0">
                <a:solidFill>
                  <a:schemeClr val="bg1"/>
                </a:solidFill>
              </a:rPr>
              <a:t>Literatuur als wapen in een sociale strijd: ‘mijn eerste volksroman’</a:t>
            </a:r>
          </a:p>
          <a:p>
            <a:endParaRPr lang="nl-NL" dirty="0">
              <a:solidFill>
                <a:schemeClr val="bg1"/>
              </a:solidFill>
            </a:endParaRPr>
          </a:p>
          <a:p>
            <a:endParaRPr lang="nl-NL" dirty="0">
              <a:solidFill>
                <a:schemeClr val="bg1"/>
              </a:solidFill>
            </a:endParaRP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1524" y="2695575"/>
            <a:ext cx="3143250" cy="3676650"/>
          </a:xfrm>
          <a:prstGeom prst="rect">
            <a:avLst/>
          </a:prstGeom>
        </p:spPr>
      </p:pic>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81993" y="2695575"/>
            <a:ext cx="2461132" cy="3744000"/>
          </a:xfrm>
          <a:prstGeom prst="rect">
            <a:avLst/>
          </a:prstGeom>
        </p:spPr>
      </p:pic>
      <p:pic>
        <p:nvPicPr>
          <p:cNvPr id="6" name="Afbeelding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10344" y="2700675"/>
            <a:ext cx="2387115" cy="3744000"/>
          </a:xfrm>
          <a:prstGeom prst="rect">
            <a:avLst/>
          </a:prstGeom>
        </p:spPr>
      </p:pic>
    </p:spTree>
    <p:extLst>
      <p:ext uri="{BB962C8B-B14F-4D97-AF65-F5344CB8AC3E}">
        <p14:creationId xmlns:p14="http://schemas.microsoft.com/office/powerpoint/2010/main" val="150993687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428624"/>
            <a:ext cx="10515600" cy="1325563"/>
          </a:xfrm>
        </p:spPr>
        <p:txBody>
          <a:bodyPr>
            <a:normAutofit fontScale="90000"/>
          </a:bodyPr>
          <a:lstStyle/>
          <a:p>
            <a:r>
              <a:rPr lang="nl-NL" dirty="0" smtClean="0">
                <a:solidFill>
                  <a:schemeClr val="bg1"/>
                </a:solidFill>
              </a:rPr>
              <a:t/>
            </a:r>
            <a:br>
              <a:rPr lang="nl-NL" dirty="0" smtClean="0">
                <a:solidFill>
                  <a:schemeClr val="bg1"/>
                </a:solidFill>
              </a:rPr>
            </a:br>
            <a:r>
              <a:rPr lang="nl-NL" b="1" dirty="0" smtClean="0">
                <a:solidFill>
                  <a:srgbClr val="FF0000"/>
                </a:solidFill>
              </a:rPr>
              <a:t>Normaalzucht: een geëngageerd boek</a:t>
            </a:r>
            <a:br>
              <a:rPr lang="nl-NL" b="1" dirty="0" smtClean="0">
                <a:solidFill>
                  <a:srgbClr val="FF0000"/>
                </a:solidFill>
              </a:rPr>
            </a:br>
            <a:endParaRPr lang="nl-NL" b="1" dirty="0">
              <a:solidFill>
                <a:srgbClr val="FF0000"/>
              </a:solidFill>
            </a:endParaRPr>
          </a:p>
        </p:txBody>
      </p:sp>
      <p:sp>
        <p:nvSpPr>
          <p:cNvPr id="3" name="Tijdelijke aanduiding voor inhoud 2"/>
          <p:cNvSpPr>
            <a:spLocks noGrp="1"/>
          </p:cNvSpPr>
          <p:nvPr>
            <p:ph idx="1"/>
          </p:nvPr>
        </p:nvSpPr>
        <p:spPr/>
        <p:txBody>
          <a:bodyPr/>
          <a:lstStyle/>
          <a:p>
            <a:pPr marL="0" indent="0">
              <a:buNone/>
            </a:pPr>
            <a:r>
              <a:rPr lang="nl-NL" dirty="0" smtClean="0">
                <a:solidFill>
                  <a:schemeClr val="bg1"/>
                </a:solidFill>
              </a:rPr>
              <a:t>‘Spuw op het graf van Napoleon die in deze streken de gesel zou hebben ingevoerd die bureaucratie heet, “in het belang van iedereen” zoals dat heet, maar in de praktijk ten behoeve van een apparaat dat zich anderhalve eeuw later zonder veel omhaal tot kannibalisme kon laten verleiden. Onze leiders zijn knechten, jongen. Dat is de tragikomedie: in elke heerser zit een doodgewone knecht te bibberen van de schrik.’ </a:t>
            </a:r>
            <a:r>
              <a:rPr lang="nl-NL" sz="2000" dirty="0" smtClean="0">
                <a:solidFill>
                  <a:schemeClr val="bg1"/>
                </a:solidFill>
              </a:rPr>
              <a:t>[136]</a:t>
            </a:r>
            <a:endParaRPr lang="nl-NL" dirty="0">
              <a:solidFill>
                <a:schemeClr val="bg1"/>
              </a:solidFill>
            </a:endParaRPr>
          </a:p>
        </p:txBody>
      </p:sp>
    </p:spTree>
    <p:extLst>
      <p:ext uri="{BB962C8B-B14F-4D97-AF65-F5344CB8AC3E}">
        <p14:creationId xmlns:p14="http://schemas.microsoft.com/office/powerpoint/2010/main" val="123883543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428624"/>
            <a:ext cx="10515600" cy="1325563"/>
          </a:xfrm>
        </p:spPr>
        <p:txBody>
          <a:bodyPr>
            <a:normAutofit fontScale="90000"/>
          </a:bodyPr>
          <a:lstStyle/>
          <a:p>
            <a:r>
              <a:rPr lang="nl-NL" dirty="0" smtClean="0">
                <a:solidFill>
                  <a:schemeClr val="bg1"/>
                </a:solidFill>
              </a:rPr>
              <a:t/>
            </a:r>
            <a:br>
              <a:rPr lang="nl-NL" dirty="0" smtClean="0">
                <a:solidFill>
                  <a:schemeClr val="bg1"/>
                </a:solidFill>
              </a:rPr>
            </a:br>
            <a:r>
              <a:rPr lang="nl-NL" b="1" dirty="0" smtClean="0">
                <a:solidFill>
                  <a:srgbClr val="FF0000"/>
                </a:solidFill>
              </a:rPr>
              <a:t>Normaalzucht: een geëngageerd boek</a:t>
            </a:r>
            <a:br>
              <a:rPr lang="nl-NL" b="1" dirty="0" smtClean="0">
                <a:solidFill>
                  <a:srgbClr val="FF0000"/>
                </a:solidFill>
              </a:rPr>
            </a:br>
            <a:endParaRPr lang="nl-NL" b="1" dirty="0">
              <a:solidFill>
                <a:srgbClr val="FF0000"/>
              </a:solidFill>
            </a:endParaRPr>
          </a:p>
        </p:txBody>
      </p:sp>
      <p:sp>
        <p:nvSpPr>
          <p:cNvPr id="3" name="Tijdelijke aanduiding voor inhoud 2"/>
          <p:cNvSpPr>
            <a:spLocks noGrp="1"/>
          </p:cNvSpPr>
          <p:nvPr>
            <p:ph idx="1"/>
          </p:nvPr>
        </p:nvSpPr>
        <p:spPr/>
        <p:txBody>
          <a:bodyPr/>
          <a:lstStyle/>
          <a:p>
            <a:pPr marL="0" indent="0">
              <a:buNone/>
            </a:pPr>
            <a:r>
              <a:rPr lang="nl-NL" dirty="0" smtClean="0">
                <a:solidFill>
                  <a:schemeClr val="bg1"/>
                </a:solidFill>
              </a:rPr>
              <a:t>‘Maar mensen zijn in de eerste plaats deerniswekkend, ze zijn niet consequent en maken zichzelf vooral blazen wijs. Een held is geen van hen een leven lang.’ </a:t>
            </a:r>
            <a:r>
              <a:rPr lang="nl-NL" sz="2000" dirty="0" smtClean="0">
                <a:solidFill>
                  <a:schemeClr val="bg1"/>
                </a:solidFill>
              </a:rPr>
              <a:t>[22]</a:t>
            </a:r>
            <a:endParaRPr lang="nl-NL" dirty="0" smtClean="0">
              <a:solidFill>
                <a:schemeClr val="bg1"/>
              </a:solidFill>
            </a:endParaRPr>
          </a:p>
          <a:p>
            <a:pPr marL="0" indent="0">
              <a:buNone/>
            </a:pPr>
            <a:endParaRPr lang="nl-NL" dirty="0">
              <a:solidFill>
                <a:schemeClr val="bg1"/>
              </a:solidFill>
            </a:endParaRPr>
          </a:p>
          <a:p>
            <a:pPr marL="0" indent="0">
              <a:buNone/>
            </a:pPr>
            <a:r>
              <a:rPr lang="nl-NL" dirty="0" smtClean="0">
                <a:solidFill>
                  <a:schemeClr val="bg1"/>
                </a:solidFill>
              </a:rPr>
              <a:t>Morele ambiguïteit; opportunisme en distinctiedrift; existentieel failliet als gevolg van (negatieve) handelingen</a:t>
            </a:r>
          </a:p>
          <a:p>
            <a:pPr marL="0" indent="0">
              <a:buNone/>
            </a:pPr>
            <a:endParaRPr lang="nl-NL" dirty="0" smtClean="0">
              <a:solidFill>
                <a:schemeClr val="bg1"/>
              </a:solidFill>
            </a:endParaRPr>
          </a:p>
          <a:p>
            <a:pPr marL="0" indent="0">
              <a:buNone/>
            </a:pPr>
            <a:r>
              <a:rPr lang="nl-NL" dirty="0" smtClean="0">
                <a:solidFill>
                  <a:schemeClr val="bg1"/>
                </a:solidFill>
              </a:rPr>
              <a:t>Wilfried </a:t>
            </a:r>
            <a:r>
              <a:rPr lang="nl-NL" dirty="0" err="1" smtClean="0">
                <a:solidFill>
                  <a:schemeClr val="bg1"/>
                </a:solidFill>
              </a:rPr>
              <a:t>Wils</a:t>
            </a:r>
            <a:r>
              <a:rPr lang="nl-NL" dirty="0" smtClean="0">
                <a:solidFill>
                  <a:schemeClr val="bg1"/>
                </a:solidFill>
              </a:rPr>
              <a:t> – WW – wilskracht en wil tot macht </a:t>
            </a:r>
            <a:endParaRPr lang="nl-NL" dirty="0">
              <a:solidFill>
                <a:schemeClr val="bg1"/>
              </a:solidFill>
            </a:endParaRPr>
          </a:p>
          <a:p>
            <a:endParaRPr lang="nl-NL" dirty="0">
              <a:solidFill>
                <a:schemeClr val="bg1"/>
              </a:solidFill>
            </a:endParaRPr>
          </a:p>
        </p:txBody>
      </p:sp>
    </p:spTree>
    <p:extLst>
      <p:ext uri="{BB962C8B-B14F-4D97-AF65-F5344CB8AC3E}">
        <p14:creationId xmlns:p14="http://schemas.microsoft.com/office/powerpoint/2010/main" val="37187401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b="1" dirty="0" smtClean="0">
                <a:solidFill>
                  <a:srgbClr val="FF0000"/>
                </a:solidFill>
              </a:rPr>
              <a:t>Alweer een roman over de Tweede Wereldoorlog?</a:t>
            </a:r>
            <a:endParaRPr lang="nl-NL" sz="4000" b="1" dirty="0">
              <a:solidFill>
                <a:srgbClr val="FF0000"/>
              </a:solidFill>
            </a:endParaRP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20700" y="1690688"/>
            <a:ext cx="2239502" cy="3600000"/>
          </a:xfrm>
        </p:spPr>
      </p:pic>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8708" y="1690688"/>
            <a:ext cx="2366472" cy="3600000"/>
          </a:xfrm>
          <a:prstGeom prst="rect">
            <a:avLst/>
          </a:prstGeom>
        </p:spPr>
      </p:pic>
      <p:pic>
        <p:nvPicPr>
          <p:cNvPr id="6" name="Afbeelding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49665" y="1690688"/>
            <a:ext cx="2516550" cy="3600000"/>
          </a:xfrm>
          <a:prstGeom prst="rect">
            <a:avLst/>
          </a:prstGeom>
        </p:spPr>
      </p:pic>
      <p:pic>
        <p:nvPicPr>
          <p:cNvPr id="7" name="Afbeelding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24925" y="1690688"/>
            <a:ext cx="2322568" cy="3600000"/>
          </a:xfrm>
          <a:prstGeom prst="rect">
            <a:avLst/>
          </a:prstGeom>
        </p:spPr>
      </p:pic>
      <p:sp>
        <p:nvSpPr>
          <p:cNvPr id="8" name="Tekstvak 7"/>
          <p:cNvSpPr txBox="1"/>
          <p:nvPr/>
        </p:nvSpPr>
        <p:spPr>
          <a:xfrm>
            <a:off x="2295525" y="5781675"/>
            <a:ext cx="7696200" cy="461665"/>
          </a:xfrm>
          <a:prstGeom prst="rect">
            <a:avLst/>
          </a:prstGeom>
          <a:noFill/>
        </p:spPr>
        <p:txBody>
          <a:bodyPr wrap="square" rtlCol="0">
            <a:spAutoFit/>
          </a:bodyPr>
          <a:lstStyle/>
          <a:p>
            <a:r>
              <a:rPr lang="nl-NL" sz="2400" dirty="0" smtClean="0">
                <a:solidFill>
                  <a:schemeClr val="bg1"/>
                </a:solidFill>
              </a:rPr>
              <a:t>… Jodenvervolging is dat nauwelijks.</a:t>
            </a:r>
            <a:endParaRPr lang="nl-NL" sz="2400" dirty="0">
              <a:solidFill>
                <a:schemeClr val="bg1"/>
              </a:solidFill>
            </a:endParaRPr>
          </a:p>
        </p:txBody>
      </p:sp>
    </p:spTree>
    <p:extLst>
      <p:ext uri="{BB962C8B-B14F-4D97-AF65-F5344CB8AC3E}">
        <p14:creationId xmlns:p14="http://schemas.microsoft.com/office/powerpoint/2010/main" val="3726046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b="1" dirty="0" smtClean="0">
                <a:solidFill>
                  <a:srgbClr val="FF0000"/>
                </a:solidFill>
              </a:rPr>
              <a:t>Alweer een roman over de Tweede Wereldoorlog?</a:t>
            </a:r>
            <a:endParaRPr lang="nl-NL" sz="4000" b="1" dirty="0">
              <a:solidFill>
                <a:srgbClr val="FF0000"/>
              </a:solidFill>
            </a:endParaRPr>
          </a:p>
        </p:txBody>
      </p:sp>
      <p:sp>
        <p:nvSpPr>
          <p:cNvPr id="3" name="Tijdelijke aanduiding voor inhoud 2"/>
          <p:cNvSpPr>
            <a:spLocks noGrp="1"/>
          </p:cNvSpPr>
          <p:nvPr>
            <p:ph idx="1"/>
          </p:nvPr>
        </p:nvSpPr>
        <p:spPr/>
        <p:txBody>
          <a:bodyPr>
            <a:normAutofit/>
          </a:bodyPr>
          <a:lstStyle/>
          <a:p>
            <a:pPr marL="0" indent="0">
              <a:buNone/>
            </a:pPr>
            <a:r>
              <a:rPr lang="nl-NL" sz="3200" dirty="0" smtClean="0">
                <a:solidFill>
                  <a:schemeClr val="bg1"/>
                </a:solidFill>
              </a:rPr>
              <a:t>‘Allemaal normaal. De zucht naar het gewone, dat weet ge in die tijd bijna te ruiken en het aanpassingsvermogen van de mens is daarbij een merkwaardige truc. In de cinema’s ziet ge geen Hollywoodfilms meer, maar dat geeft niet, want die Duitse films zijn minstens even plezant. […] Het vergif is juist die zucht naar het normale, de huichelarij die daarbij hoort, en de slavenmoraal van ieder.’ </a:t>
            </a:r>
            <a:r>
              <a:rPr lang="nl-NL" sz="2000" dirty="0" smtClean="0">
                <a:solidFill>
                  <a:schemeClr val="bg1"/>
                </a:solidFill>
              </a:rPr>
              <a:t>[60]</a:t>
            </a:r>
            <a:endParaRPr lang="nl-NL" sz="2000" dirty="0">
              <a:solidFill>
                <a:schemeClr val="bg1"/>
              </a:solidFill>
            </a:endParaRPr>
          </a:p>
        </p:txBody>
      </p:sp>
    </p:spTree>
    <p:extLst>
      <p:ext uri="{BB962C8B-B14F-4D97-AF65-F5344CB8AC3E}">
        <p14:creationId xmlns:p14="http://schemas.microsoft.com/office/powerpoint/2010/main" val="28427297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endParaRPr lang="nl-NL" sz="3200" dirty="0">
              <a:solidFill>
                <a:schemeClr val="bg1"/>
              </a:solidFill>
            </a:endParaRP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1273" y="1690688"/>
            <a:ext cx="5819775" cy="4038600"/>
          </a:xfrm>
        </p:spPr>
      </p:pic>
      <p:sp>
        <p:nvSpPr>
          <p:cNvPr id="5" name="Tekstvak 4"/>
          <p:cNvSpPr txBox="1"/>
          <p:nvPr/>
        </p:nvSpPr>
        <p:spPr>
          <a:xfrm>
            <a:off x="6610349" y="365125"/>
            <a:ext cx="5324475" cy="4339650"/>
          </a:xfrm>
          <a:prstGeom prst="rect">
            <a:avLst/>
          </a:prstGeom>
          <a:noFill/>
        </p:spPr>
        <p:txBody>
          <a:bodyPr wrap="square" rtlCol="0">
            <a:spAutoFit/>
          </a:bodyPr>
          <a:lstStyle/>
          <a:p>
            <a:r>
              <a:rPr lang="nl-NL" sz="2800" b="1" dirty="0" smtClean="0">
                <a:solidFill>
                  <a:schemeClr val="bg1"/>
                </a:solidFill>
              </a:rPr>
              <a:t>Jeroen </a:t>
            </a:r>
            <a:r>
              <a:rPr lang="nl-NL" sz="2800" b="1" dirty="0" err="1" smtClean="0">
                <a:solidFill>
                  <a:schemeClr val="bg1"/>
                </a:solidFill>
              </a:rPr>
              <a:t>Olyslaegers</a:t>
            </a:r>
            <a:r>
              <a:rPr lang="nl-NL" sz="2800" b="1" dirty="0" smtClean="0">
                <a:solidFill>
                  <a:schemeClr val="bg1"/>
                </a:solidFill>
              </a:rPr>
              <a:t> (1967)</a:t>
            </a:r>
          </a:p>
          <a:p>
            <a:endParaRPr lang="nl-NL" sz="2800" dirty="0">
              <a:solidFill>
                <a:schemeClr val="bg1"/>
              </a:solidFill>
            </a:endParaRPr>
          </a:p>
          <a:p>
            <a:r>
              <a:rPr lang="nl-NL" sz="2800" dirty="0" smtClean="0">
                <a:solidFill>
                  <a:schemeClr val="bg1"/>
                </a:solidFill>
              </a:rPr>
              <a:t>Trilogie over een ontspoorde tijd:</a:t>
            </a:r>
          </a:p>
          <a:p>
            <a:endParaRPr lang="nl-NL" sz="2400" dirty="0">
              <a:solidFill>
                <a:schemeClr val="bg1"/>
              </a:solidFill>
            </a:endParaRPr>
          </a:p>
          <a:p>
            <a:r>
              <a:rPr lang="nl-NL" sz="2400" i="1" dirty="0" smtClean="0">
                <a:solidFill>
                  <a:schemeClr val="bg1"/>
                </a:solidFill>
              </a:rPr>
              <a:t>Wij</a:t>
            </a:r>
            <a:r>
              <a:rPr lang="nl-NL" sz="2400" dirty="0" smtClean="0">
                <a:solidFill>
                  <a:schemeClr val="bg1"/>
                </a:solidFill>
              </a:rPr>
              <a:t> (2009)</a:t>
            </a:r>
          </a:p>
          <a:p>
            <a:r>
              <a:rPr lang="nl-NL" sz="2400" i="1" dirty="0" smtClean="0">
                <a:solidFill>
                  <a:schemeClr val="bg1"/>
                </a:solidFill>
              </a:rPr>
              <a:t>Winst </a:t>
            </a:r>
            <a:r>
              <a:rPr lang="nl-NL" sz="2400" dirty="0" smtClean="0">
                <a:solidFill>
                  <a:schemeClr val="bg1"/>
                </a:solidFill>
              </a:rPr>
              <a:t>(2012)</a:t>
            </a:r>
          </a:p>
          <a:p>
            <a:r>
              <a:rPr lang="nl-NL" sz="2400" i="1" dirty="0" smtClean="0">
                <a:solidFill>
                  <a:schemeClr val="bg1"/>
                </a:solidFill>
              </a:rPr>
              <a:t>Wil</a:t>
            </a:r>
            <a:r>
              <a:rPr lang="nl-NL" sz="2400" dirty="0" smtClean="0">
                <a:solidFill>
                  <a:schemeClr val="bg1"/>
                </a:solidFill>
              </a:rPr>
              <a:t> (2016)</a:t>
            </a:r>
          </a:p>
          <a:p>
            <a:endParaRPr lang="nl-NL" sz="2400" i="1" dirty="0">
              <a:solidFill>
                <a:schemeClr val="bg1"/>
              </a:solidFill>
            </a:endParaRPr>
          </a:p>
          <a:p>
            <a:endParaRPr lang="nl-NL" sz="2400" i="1" dirty="0" smtClean="0">
              <a:solidFill>
                <a:schemeClr val="bg1"/>
              </a:solidFill>
            </a:endParaRPr>
          </a:p>
          <a:p>
            <a:endParaRPr lang="nl-NL" sz="2400" dirty="0">
              <a:solidFill>
                <a:schemeClr val="bg1"/>
              </a:solidFill>
            </a:endParaRPr>
          </a:p>
          <a:p>
            <a:endParaRPr lang="nl-NL" sz="2400" dirty="0">
              <a:solidFill>
                <a:schemeClr val="bg1"/>
              </a:solidFill>
            </a:endParaRP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10349" y="3209925"/>
            <a:ext cx="2249397" cy="3528000"/>
          </a:xfrm>
          <a:prstGeom prst="rect">
            <a:avLst/>
          </a:prstGeom>
        </p:spPr>
      </p:pic>
      <p:pic>
        <p:nvPicPr>
          <p:cNvPr id="7" name="Afbeelding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82125" y="3209925"/>
            <a:ext cx="2205000" cy="3528000"/>
          </a:xfrm>
          <a:prstGeom prst="rect">
            <a:avLst/>
          </a:prstGeom>
        </p:spPr>
      </p:pic>
    </p:spTree>
    <p:extLst>
      <p:ext uri="{BB962C8B-B14F-4D97-AF65-F5344CB8AC3E}">
        <p14:creationId xmlns:p14="http://schemas.microsoft.com/office/powerpoint/2010/main" val="40323918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i="1" dirty="0" smtClean="0">
                <a:solidFill>
                  <a:srgbClr val="FF0000"/>
                </a:solidFill>
              </a:rPr>
              <a:t>Wil</a:t>
            </a:r>
            <a:endParaRPr lang="nl-NL" b="1" i="1" dirty="0">
              <a:solidFill>
                <a:srgbClr val="FF0000"/>
              </a:solidFill>
            </a:endParaRPr>
          </a:p>
        </p:txBody>
      </p:sp>
      <p:sp>
        <p:nvSpPr>
          <p:cNvPr id="3" name="Tijdelijke aanduiding voor inhoud 2"/>
          <p:cNvSpPr>
            <a:spLocks noGrp="1"/>
          </p:cNvSpPr>
          <p:nvPr>
            <p:ph idx="1"/>
          </p:nvPr>
        </p:nvSpPr>
        <p:spPr/>
        <p:txBody>
          <a:bodyPr/>
          <a:lstStyle/>
          <a:p>
            <a:r>
              <a:rPr lang="nl-NL" dirty="0" smtClean="0">
                <a:solidFill>
                  <a:schemeClr val="bg1"/>
                </a:solidFill>
              </a:rPr>
              <a:t>Het verdriet van Antwerpen: een stadsroman</a:t>
            </a:r>
          </a:p>
          <a:p>
            <a:endParaRPr lang="nl-NL" dirty="0" smtClean="0">
              <a:solidFill>
                <a:schemeClr val="bg1"/>
              </a:solidFill>
            </a:endParaRPr>
          </a:p>
          <a:p>
            <a:r>
              <a:rPr lang="nl-NL" dirty="0" smtClean="0">
                <a:solidFill>
                  <a:schemeClr val="bg1"/>
                </a:solidFill>
              </a:rPr>
              <a:t>Hopelijk leest ge dit ooit: een nagelaten bekentenis</a:t>
            </a:r>
          </a:p>
          <a:p>
            <a:endParaRPr lang="nl-NL" dirty="0" smtClean="0">
              <a:solidFill>
                <a:schemeClr val="bg1"/>
              </a:solidFill>
            </a:endParaRPr>
          </a:p>
          <a:p>
            <a:r>
              <a:rPr lang="nl-NL" dirty="0" smtClean="0">
                <a:solidFill>
                  <a:schemeClr val="bg1"/>
                </a:solidFill>
              </a:rPr>
              <a:t>De dichter en zijn demon: een schrijversroman</a:t>
            </a:r>
          </a:p>
          <a:p>
            <a:endParaRPr lang="nl-NL" dirty="0" smtClean="0">
              <a:solidFill>
                <a:schemeClr val="bg1"/>
              </a:solidFill>
            </a:endParaRPr>
          </a:p>
          <a:p>
            <a:r>
              <a:rPr lang="nl-NL" dirty="0" smtClean="0">
                <a:solidFill>
                  <a:schemeClr val="bg1"/>
                </a:solidFill>
              </a:rPr>
              <a:t>Normaalzucht: een geëngageerd boek</a:t>
            </a:r>
            <a:endParaRPr lang="nl-NL" dirty="0">
              <a:solidFill>
                <a:schemeClr val="bg1"/>
              </a:solidFill>
            </a:endParaRPr>
          </a:p>
        </p:txBody>
      </p:sp>
    </p:spTree>
    <p:extLst>
      <p:ext uri="{BB962C8B-B14F-4D97-AF65-F5344CB8AC3E}">
        <p14:creationId xmlns:p14="http://schemas.microsoft.com/office/powerpoint/2010/main" val="8389773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b="1" dirty="0" smtClean="0">
                <a:solidFill>
                  <a:srgbClr val="FF0000"/>
                </a:solidFill>
              </a:rPr>
              <a:t>Het verdriet van Antwerpen: een stadsroman</a:t>
            </a:r>
            <a:r>
              <a:rPr lang="nl-NL" sz="4000" dirty="0" smtClean="0">
                <a:solidFill>
                  <a:schemeClr val="bg1"/>
                </a:solidFill>
              </a:rPr>
              <a:t/>
            </a:r>
            <a:br>
              <a:rPr lang="nl-NL" sz="4000" dirty="0" smtClean="0">
                <a:solidFill>
                  <a:schemeClr val="bg1"/>
                </a:solidFill>
              </a:rPr>
            </a:br>
            <a:endParaRPr lang="nl-NL" sz="4000" dirty="0"/>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2850" y="1416050"/>
            <a:ext cx="5971350" cy="4351338"/>
          </a:xfrm>
        </p:spPr>
      </p:pic>
      <p:sp>
        <p:nvSpPr>
          <p:cNvPr id="5" name="Tekstvak 4"/>
          <p:cNvSpPr txBox="1"/>
          <p:nvPr/>
        </p:nvSpPr>
        <p:spPr>
          <a:xfrm>
            <a:off x="6591300" y="1247775"/>
            <a:ext cx="5462175" cy="4832092"/>
          </a:xfrm>
          <a:prstGeom prst="rect">
            <a:avLst/>
          </a:prstGeom>
          <a:noFill/>
        </p:spPr>
        <p:txBody>
          <a:bodyPr wrap="square" rtlCol="0">
            <a:spAutoFit/>
          </a:bodyPr>
          <a:lstStyle/>
          <a:p>
            <a:r>
              <a:rPr lang="nl-NL" sz="2800" dirty="0" smtClean="0">
                <a:solidFill>
                  <a:schemeClr val="bg1"/>
                </a:solidFill>
              </a:rPr>
              <a:t>Bezetting: 1940-1944</a:t>
            </a:r>
          </a:p>
          <a:p>
            <a:endParaRPr lang="nl-NL" sz="2800" dirty="0">
              <a:solidFill>
                <a:schemeClr val="bg1"/>
              </a:solidFill>
            </a:endParaRPr>
          </a:p>
          <a:p>
            <a:r>
              <a:rPr lang="nl-NL" sz="2800" dirty="0" smtClean="0">
                <a:solidFill>
                  <a:schemeClr val="bg1"/>
                </a:solidFill>
              </a:rPr>
              <a:t>Militair bestuur (</a:t>
            </a:r>
            <a:r>
              <a:rPr lang="nl-NL" sz="2800" i="1" dirty="0" err="1" smtClean="0">
                <a:solidFill>
                  <a:schemeClr val="bg1"/>
                </a:solidFill>
              </a:rPr>
              <a:t>Militärverwaltung</a:t>
            </a:r>
            <a:r>
              <a:rPr lang="nl-NL" sz="2800" dirty="0" smtClean="0">
                <a:solidFill>
                  <a:schemeClr val="bg1"/>
                </a:solidFill>
              </a:rPr>
              <a:t>)</a:t>
            </a:r>
          </a:p>
          <a:p>
            <a:endParaRPr lang="nl-NL" sz="2800" dirty="0">
              <a:solidFill>
                <a:schemeClr val="bg1"/>
              </a:solidFill>
            </a:endParaRPr>
          </a:p>
          <a:p>
            <a:pPr marL="457200" indent="-457200">
              <a:buFontTx/>
              <a:buChar char="-"/>
            </a:pPr>
            <a:r>
              <a:rPr lang="nl-NL" sz="2800" dirty="0" smtClean="0">
                <a:solidFill>
                  <a:schemeClr val="bg1"/>
                </a:solidFill>
              </a:rPr>
              <a:t>Militair gouverneur</a:t>
            </a:r>
          </a:p>
          <a:p>
            <a:pPr marL="457200" indent="-457200">
              <a:buFontTx/>
              <a:buChar char="-"/>
            </a:pPr>
            <a:r>
              <a:rPr lang="nl-NL" sz="2800" dirty="0" smtClean="0">
                <a:solidFill>
                  <a:schemeClr val="bg1"/>
                </a:solidFill>
              </a:rPr>
              <a:t>Belgische politie en rijkswacht</a:t>
            </a:r>
          </a:p>
          <a:p>
            <a:pPr marL="457200" indent="-457200">
              <a:buFontTx/>
              <a:buChar char="-"/>
            </a:pPr>
            <a:r>
              <a:rPr lang="nl-NL" sz="2800" dirty="0" smtClean="0">
                <a:solidFill>
                  <a:schemeClr val="bg1"/>
                </a:solidFill>
              </a:rPr>
              <a:t>Verplichte tewerkstelling</a:t>
            </a:r>
          </a:p>
          <a:p>
            <a:pPr marL="457200" indent="-457200">
              <a:buFontTx/>
              <a:buChar char="-"/>
            </a:pPr>
            <a:r>
              <a:rPr lang="nl-NL" sz="2800" dirty="0" smtClean="0">
                <a:solidFill>
                  <a:schemeClr val="bg1"/>
                </a:solidFill>
              </a:rPr>
              <a:t>Verzet en collaboratie</a:t>
            </a:r>
          </a:p>
          <a:p>
            <a:pPr marL="457200" indent="-457200">
              <a:buFontTx/>
              <a:buChar char="-"/>
            </a:pPr>
            <a:r>
              <a:rPr lang="nl-NL" sz="2800" dirty="0" smtClean="0">
                <a:solidFill>
                  <a:schemeClr val="bg1"/>
                </a:solidFill>
              </a:rPr>
              <a:t>Repressie</a:t>
            </a:r>
            <a:endParaRPr lang="nl-NL" sz="2800" dirty="0">
              <a:solidFill>
                <a:schemeClr val="bg1"/>
              </a:solidFill>
            </a:endParaRPr>
          </a:p>
          <a:p>
            <a:endParaRPr lang="nl-NL" sz="2800" dirty="0" smtClean="0">
              <a:solidFill>
                <a:schemeClr val="bg1"/>
              </a:solidFill>
            </a:endParaRPr>
          </a:p>
          <a:p>
            <a:endParaRPr lang="nl-NL" sz="2800" dirty="0">
              <a:solidFill>
                <a:schemeClr val="bg1"/>
              </a:solidFill>
            </a:endParaRPr>
          </a:p>
        </p:txBody>
      </p:sp>
    </p:spTree>
    <p:extLst>
      <p:ext uri="{BB962C8B-B14F-4D97-AF65-F5344CB8AC3E}">
        <p14:creationId xmlns:p14="http://schemas.microsoft.com/office/powerpoint/2010/main" val="42269874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12547" y="244475"/>
            <a:ext cx="8966905" cy="6480000"/>
          </a:xfrm>
        </p:spPr>
      </p:pic>
    </p:spTree>
    <p:extLst>
      <p:ext uri="{BB962C8B-B14F-4D97-AF65-F5344CB8AC3E}">
        <p14:creationId xmlns:p14="http://schemas.microsoft.com/office/powerpoint/2010/main" val="30491846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0" indent="0">
              <a:buNone/>
            </a:pPr>
            <a:r>
              <a:rPr lang="nl-NL" dirty="0" smtClean="0">
                <a:solidFill>
                  <a:schemeClr val="bg1"/>
                </a:solidFill>
              </a:rPr>
              <a:t>‘Deze stad houdt wel eens van een harde hand. Wie haar streng toespreekt, krijgt haar dan te zien als een hoer in een uitzuipkroeg, of </a:t>
            </a:r>
            <a:r>
              <a:rPr lang="nl-NL" dirty="0" err="1" smtClean="0">
                <a:solidFill>
                  <a:schemeClr val="bg1"/>
                </a:solidFill>
              </a:rPr>
              <a:t>cabardouche</a:t>
            </a:r>
            <a:r>
              <a:rPr lang="nl-NL" dirty="0" smtClean="0">
                <a:solidFill>
                  <a:schemeClr val="bg1"/>
                </a:solidFill>
              </a:rPr>
              <a:t>, zoals ze hier zeggen. Begin over orde en ze begint te kirren. Ze bevingert de rand van haar champagneglas, kijkt diep in de ogen van nog maar eens een vader die het allemaal strenger wil en hijgt vervolgens: “Wat was dat juist over tucht op straat en veiligheid?” In het begin geilt ze altijd op orde, of evenzogoed op vrijheid, indien dat haar wordt voorgehouden.’ </a:t>
            </a:r>
            <a:r>
              <a:rPr lang="nl-NL" sz="2000" dirty="0" smtClean="0">
                <a:solidFill>
                  <a:schemeClr val="bg1"/>
                </a:solidFill>
              </a:rPr>
              <a:t>[170]</a:t>
            </a:r>
            <a:endParaRPr lang="nl-NL" dirty="0">
              <a:solidFill>
                <a:schemeClr val="bg1"/>
              </a:solidFill>
            </a:endParaRPr>
          </a:p>
        </p:txBody>
      </p:sp>
    </p:spTree>
    <p:extLst>
      <p:ext uri="{BB962C8B-B14F-4D97-AF65-F5344CB8AC3E}">
        <p14:creationId xmlns:p14="http://schemas.microsoft.com/office/powerpoint/2010/main" val="91803199"/>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268</TotalTime>
  <Words>938</Words>
  <Application>Microsoft Office PowerPoint</Application>
  <PresentationFormat>Breedbeeld</PresentationFormat>
  <Paragraphs>93</Paragraphs>
  <Slides>28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28</vt:i4>
      </vt:variant>
    </vt:vector>
  </HeadingPairs>
  <TitlesOfParts>
    <vt:vector size="32" baseType="lpstr">
      <vt:lpstr>Arial</vt:lpstr>
      <vt:lpstr>Calibri</vt:lpstr>
      <vt:lpstr>Calibri Light</vt:lpstr>
      <vt:lpstr>Kantoorthema</vt:lpstr>
      <vt:lpstr>Deze ontspoorde tijd </vt:lpstr>
      <vt:lpstr>Alweer een roman over de Tweede Wereldoorlog?</vt:lpstr>
      <vt:lpstr>Alweer een roman over de Tweede Wereldoorlog?</vt:lpstr>
      <vt:lpstr>Alweer een roman over de Tweede Wereldoorlog?</vt:lpstr>
      <vt:lpstr>PowerPoint-presentatie</vt:lpstr>
      <vt:lpstr>Wil</vt:lpstr>
      <vt:lpstr>Het verdriet van Antwerpen: een stadsroman </vt:lpstr>
      <vt:lpstr>PowerPoint-presentatie</vt:lpstr>
      <vt:lpstr>PowerPoint-presentatie</vt:lpstr>
      <vt:lpstr>PowerPoint-presentatie</vt:lpstr>
      <vt:lpstr>Het verdriet van Antwerpen: een stadsroman </vt:lpstr>
      <vt:lpstr> Hopelijk leest ge dit ooit: een nagelaten bekentenis </vt:lpstr>
      <vt:lpstr> Hopelijk leest ge dit ooit: een nagelaten bekentenis </vt:lpstr>
      <vt:lpstr> Hopelijk leest ge dit ooit: een nagelaten bekentenis </vt:lpstr>
      <vt:lpstr> Hopelijk leest ge dit ooit: een nagelaten bekentenis </vt:lpstr>
      <vt:lpstr> De dichter en zijn demon: een schrijversroman </vt:lpstr>
      <vt:lpstr>PowerPoint-presentatie</vt:lpstr>
      <vt:lpstr> De dichter en zijn demon: een schrijversroman </vt:lpstr>
      <vt:lpstr> De dichter en zijn demon: een schrijversroman </vt:lpstr>
      <vt:lpstr> De dichter en zijn demon: een schrijversroman </vt:lpstr>
      <vt:lpstr> </vt:lpstr>
      <vt:lpstr> </vt:lpstr>
      <vt:lpstr>Verschijningen van ‘Nijdig Baardje’</vt:lpstr>
      <vt:lpstr>Verschijningen van ‘Nijdig Baardje’</vt:lpstr>
      <vt:lpstr>PowerPoint-presentatie</vt:lpstr>
      <vt:lpstr> Normaalzucht: een geëngageerd boek </vt:lpstr>
      <vt:lpstr> Normaalzucht: een geëngageerd boek </vt:lpstr>
      <vt:lpstr> Normaalzucht: een geëngageerd boek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Deze ontspoorde tijd</dc:title>
  <dc:creator>Mathijs Sanders</dc:creator>
  <cp:lastModifiedBy>Mathijs Sanders</cp:lastModifiedBy>
  <cp:revision>33</cp:revision>
  <dcterms:created xsi:type="dcterms:W3CDTF">2019-03-30T09:00:43Z</dcterms:created>
  <dcterms:modified xsi:type="dcterms:W3CDTF">2019-03-30T13:29:26Z</dcterms:modified>
</cp:coreProperties>
</file>