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7" r:id="rId2"/>
    <p:sldId id="261" r:id="rId3"/>
    <p:sldId id="260" r:id="rId4"/>
    <p:sldId id="296" r:id="rId5"/>
    <p:sldId id="272" r:id="rId6"/>
    <p:sldId id="265" r:id="rId7"/>
    <p:sldId id="274" r:id="rId8"/>
    <p:sldId id="275" r:id="rId9"/>
    <p:sldId id="266" r:id="rId10"/>
    <p:sldId id="297" r:id="rId11"/>
    <p:sldId id="268" r:id="rId12"/>
    <p:sldId id="269" r:id="rId13"/>
    <p:sldId id="270" r:id="rId14"/>
    <p:sldId id="298" r:id="rId15"/>
    <p:sldId id="276" r:id="rId16"/>
    <p:sldId id="279" r:id="rId17"/>
    <p:sldId id="278" r:id="rId18"/>
    <p:sldId id="280" r:id="rId19"/>
    <p:sldId id="282" r:id="rId20"/>
    <p:sldId id="283" r:id="rId21"/>
    <p:sldId id="284" r:id="rId22"/>
    <p:sldId id="299" r:id="rId23"/>
    <p:sldId id="285" r:id="rId24"/>
    <p:sldId id="300" r:id="rId25"/>
    <p:sldId id="290" r:id="rId26"/>
    <p:sldId id="293" r:id="rId27"/>
    <p:sldId id="271" r:id="rId28"/>
    <p:sldId id="292" r:id="rId29"/>
    <p:sldId id="295" r:id="rId3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6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6987A5-E6E0-4CCD-A708-516528687B78}" type="datetimeFigureOut">
              <a:rPr lang="nl-NL" smtClean="0"/>
              <a:t>25-1-2018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F70225-0D70-4620-BF00-F59B51184061}" type="slidenum">
              <a:rPr lang="nl-NL" smtClean="0"/>
              <a:t>‹nr.›</a:t>
            </a:fld>
            <a:endParaRPr lang="nl-NL"/>
          </a:p>
        </p:txBody>
      </p:sp>
    </p:spTree>
    <p:extLst>
      <p:ext uri="{BB962C8B-B14F-4D97-AF65-F5344CB8AC3E}">
        <p14:creationId xmlns:p14="http://schemas.microsoft.com/office/powerpoint/2010/main" val="3851589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EFB1A790-451D-418E-81F9-07328E4D6E29}" type="datetimeFigureOut">
              <a:rPr lang="nl-NL" smtClean="0"/>
              <a:t>25-1-2018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604532F-80D4-4931-9420-8B3693679F22}" type="slidenum">
              <a:rPr lang="nl-NL" smtClean="0"/>
              <a:t>‹nr.›</a:t>
            </a:fld>
            <a:endParaRPr lang="nl-NL"/>
          </a:p>
        </p:txBody>
      </p:sp>
    </p:spTree>
    <p:extLst>
      <p:ext uri="{BB962C8B-B14F-4D97-AF65-F5344CB8AC3E}">
        <p14:creationId xmlns:p14="http://schemas.microsoft.com/office/powerpoint/2010/main" val="664225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FB1A790-451D-418E-81F9-07328E4D6E29}" type="datetimeFigureOut">
              <a:rPr lang="nl-NL" smtClean="0"/>
              <a:t>25-1-2018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604532F-80D4-4931-9420-8B3693679F22}" type="slidenum">
              <a:rPr lang="nl-NL" smtClean="0"/>
              <a:t>‹nr.›</a:t>
            </a:fld>
            <a:endParaRPr lang="nl-NL"/>
          </a:p>
        </p:txBody>
      </p:sp>
    </p:spTree>
    <p:extLst>
      <p:ext uri="{BB962C8B-B14F-4D97-AF65-F5344CB8AC3E}">
        <p14:creationId xmlns:p14="http://schemas.microsoft.com/office/powerpoint/2010/main" val="2662600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FB1A790-451D-418E-81F9-07328E4D6E29}" type="datetimeFigureOut">
              <a:rPr lang="nl-NL" smtClean="0"/>
              <a:t>25-1-2018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604532F-80D4-4931-9420-8B3693679F22}" type="slidenum">
              <a:rPr lang="nl-NL" smtClean="0"/>
              <a:t>‹nr.›</a:t>
            </a:fld>
            <a:endParaRPr lang="nl-NL"/>
          </a:p>
        </p:txBody>
      </p:sp>
    </p:spTree>
    <p:extLst>
      <p:ext uri="{BB962C8B-B14F-4D97-AF65-F5344CB8AC3E}">
        <p14:creationId xmlns:p14="http://schemas.microsoft.com/office/powerpoint/2010/main" val="2324569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FB1A790-451D-418E-81F9-07328E4D6E29}" type="datetimeFigureOut">
              <a:rPr lang="nl-NL" smtClean="0"/>
              <a:t>25-1-2018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604532F-80D4-4931-9420-8B3693679F22}" type="slidenum">
              <a:rPr lang="nl-NL" smtClean="0"/>
              <a:t>‹nr.›</a:t>
            </a:fld>
            <a:endParaRPr lang="nl-NL"/>
          </a:p>
        </p:txBody>
      </p:sp>
    </p:spTree>
    <p:extLst>
      <p:ext uri="{BB962C8B-B14F-4D97-AF65-F5344CB8AC3E}">
        <p14:creationId xmlns:p14="http://schemas.microsoft.com/office/powerpoint/2010/main" val="1467355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EFB1A790-451D-418E-81F9-07328E4D6E29}" type="datetimeFigureOut">
              <a:rPr lang="nl-NL" smtClean="0"/>
              <a:t>25-1-2018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604532F-80D4-4931-9420-8B3693679F22}" type="slidenum">
              <a:rPr lang="nl-NL" smtClean="0"/>
              <a:t>‹nr.›</a:t>
            </a:fld>
            <a:endParaRPr lang="nl-NL"/>
          </a:p>
        </p:txBody>
      </p:sp>
    </p:spTree>
    <p:extLst>
      <p:ext uri="{BB962C8B-B14F-4D97-AF65-F5344CB8AC3E}">
        <p14:creationId xmlns:p14="http://schemas.microsoft.com/office/powerpoint/2010/main" val="4004992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FB1A790-451D-418E-81F9-07328E4D6E29}" type="datetimeFigureOut">
              <a:rPr lang="nl-NL" smtClean="0"/>
              <a:t>25-1-2018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604532F-80D4-4931-9420-8B3693679F22}" type="slidenum">
              <a:rPr lang="nl-NL" smtClean="0"/>
              <a:t>‹nr.›</a:t>
            </a:fld>
            <a:endParaRPr lang="nl-NL"/>
          </a:p>
        </p:txBody>
      </p:sp>
    </p:spTree>
    <p:extLst>
      <p:ext uri="{BB962C8B-B14F-4D97-AF65-F5344CB8AC3E}">
        <p14:creationId xmlns:p14="http://schemas.microsoft.com/office/powerpoint/2010/main" val="923747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FB1A790-451D-418E-81F9-07328E4D6E29}" type="datetimeFigureOut">
              <a:rPr lang="nl-NL" smtClean="0"/>
              <a:t>25-1-2018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604532F-80D4-4931-9420-8B3693679F22}" type="slidenum">
              <a:rPr lang="nl-NL" smtClean="0"/>
              <a:t>‹nr.›</a:t>
            </a:fld>
            <a:endParaRPr lang="nl-NL"/>
          </a:p>
        </p:txBody>
      </p:sp>
    </p:spTree>
    <p:extLst>
      <p:ext uri="{BB962C8B-B14F-4D97-AF65-F5344CB8AC3E}">
        <p14:creationId xmlns:p14="http://schemas.microsoft.com/office/powerpoint/2010/main" val="3287454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FB1A790-451D-418E-81F9-07328E4D6E29}" type="datetimeFigureOut">
              <a:rPr lang="nl-NL" smtClean="0"/>
              <a:t>25-1-2018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604532F-80D4-4931-9420-8B3693679F22}" type="slidenum">
              <a:rPr lang="nl-NL" smtClean="0"/>
              <a:t>‹nr.›</a:t>
            </a:fld>
            <a:endParaRPr lang="nl-NL"/>
          </a:p>
        </p:txBody>
      </p:sp>
    </p:spTree>
    <p:extLst>
      <p:ext uri="{BB962C8B-B14F-4D97-AF65-F5344CB8AC3E}">
        <p14:creationId xmlns:p14="http://schemas.microsoft.com/office/powerpoint/2010/main" val="2527728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FB1A790-451D-418E-81F9-07328E4D6E29}" type="datetimeFigureOut">
              <a:rPr lang="nl-NL" smtClean="0"/>
              <a:t>25-1-2018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604532F-80D4-4931-9420-8B3693679F22}" type="slidenum">
              <a:rPr lang="nl-NL" smtClean="0"/>
              <a:t>‹nr.›</a:t>
            </a:fld>
            <a:endParaRPr lang="nl-NL"/>
          </a:p>
        </p:txBody>
      </p:sp>
    </p:spTree>
    <p:extLst>
      <p:ext uri="{BB962C8B-B14F-4D97-AF65-F5344CB8AC3E}">
        <p14:creationId xmlns:p14="http://schemas.microsoft.com/office/powerpoint/2010/main" val="3899067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FB1A790-451D-418E-81F9-07328E4D6E29}" type="datetimeFigureOut">
              <a:rPr lang="nl-NL" smtClean="0"/>
              <a:t>25-1-2018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604532F-80D4-4931-9420-8B3693679F22}" type="slidenum">
              <a:rPr lang="nl-NL" smtClean="0"/>
              <a:t>‹nr.›</a:t>
            </a:fld>
            <a:endParaRPr lang="nl-NL"/>
          </a:p>
        </p:txBody>
      </p:sp>
    </p:spTree>
    <p:extLst>
      <p:ext uri="{BB962C8B-B14F-4D97-AF65-F5344CB8AC3E}">
        <p14:creationId xmlns:p14="http://schemas.microsoft.com/office/powerpoint/2010/main" val="364719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FB1A790-451D-418E-81F9-07328E4D6E29}" type="datetimeFigureOut">
              <a:rPr lang="nl-NL" smtClean="0"/>
              <a:t>25-1-2018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604532F-80D4-4931-9420-8B3693679F22}" type="slidenum">
              <a:rPr lang="nl-NL" smtClean="0"/>
              <a:t>‹nr.›</a:t>
            </a:fld>
            <a:endParaRPr lang="nl-NL"/>
          </a:p>
        </p:txBody>
      </p:sp>
    </p:spTree>
    <p:extLst>
      <p:ext uri="{BB962C8B-B14F-4D97-AF65-F5344CB8AC3E}">
        <p14:creationId xmlns:p14="http://schemas.microsoft.com/office/powerpoint/2010/main" val="536594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B1A790-451D-418E-81F9-07328E4D6E29}" type="datetimeFigureOut">
              <a:rPr lang="nl-NL" smtClean="0"/>
              <a:t>25-1-2018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04532F-80D4-4931-9420-8B3693679F22}" type="slidenum">
              <a:rPr lang="nl-NL" smtClean="0"/>
              <a:t>‹nr.›</a:t>
            </a:fld>
            <a:endParaRPr lang="nl-NL"/>
          </a:p>
        </p:txBody>
      </p:sp>
    </p:spTree>
    <p:extLst>
      <p:ext uri="{BB962C8B-B14F-4D97-AF65-F5344CB8AC3E}">
        <p14:creationId xmlns:p14="http://schemas.microsoft.com/office/powerpoint/2010/main" val="11035995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Zeldzame aard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764704"/>
            <a:ext cx="2719674" cy="417646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foto Sandro Verones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123" y="404664"/>
            <a:ext cx="5048250" cy="3333750"/>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p:cNvSpPr txBox="1"/>
          <p:nvPr/>
        </p:nvSpPr>
        <p:spPr>
          <a:xfrm>
            <a:off x="539552" y="4365104"/>
            <a:ext cx="4392488" cy="1569660"/>
          </a:xfrm>
          <a:prstGeom prst="rect">
            <a:avLst/>
          </a:prstGeom>
          <a:noFill/>
        </p:spPr>
        <p:txBody>
          <a:bodyPr wrap="square" rtlCol="0">
            <a:spAutoFit/>
          </a:bodyPr>
          <a:lstStyle/>
          <a:p>
            <a:r>
              <a:rPr lang="nl-NL" sz="2400" dirty="0" smtClean="0">
                <a:latin typeface="Arial Rounded MT Bold" panose="020F0704030504030204" pitchFamily="34" charset="0"/>
              </a:rPr>
              <a:t>Spraakmakende boeken</a:t>
            </a:r>
          </a:p>
          <a:p>
            <a:endParaRPr lang="nl-NL" dirty="0"/>
          </a:p>
          <a:p>
            <a:r>
              <a:rPr lang="nl-NL" dirty="0" smtClean="0"/>
              <a:t>25 januari 2018</a:t>
            </a:r>
            <a:endParaRPr lang="nl-NL" dirty="0"/>
          </a:p>
          <a:p>
            <a:endParaRPr lang="nl-NL" dirty="0" smtClean="0"/>
          </a:p>
          <a:p>
            <a:r>
              <a:rPr lang="nl-NL" dirty="0" smtClean="0"/>
              <a:t>Els Jongeneel (RUG)</a:t>
            </a:r>
            <a:endParaRPr lang="nl-NL" dirty="0"/>
          </a:p>
        </p:txBody>
      </p:sp>
    </p:spTree>
    <p:extLst>
      <p:ext uri="{BB962C8B-B14F-4D97-AF65-F5344CB8AC3E}">
        <p14:creationId xmlns:p14="http://schemas.microsoft.com/office/powerpoint/2010/main" val="25469762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0" y="0"/>
            <a:ext cx="8537898" cy="6463308"/>
          </a:xfrm>
          <a:prstGeom prst="rect">
            <a:avLst/>
          </a:prstGeom>
          <a:noFill/>
        </p:spPr>
        <p:txBody>
          <a:bodyPr wrap="square" rtlCol="0">
            <a:spAutoFit/>
          </a:bodyPr>
          <a:lstStyle/>
          <a:p>
            <a:r>
              <a:rPr lang="nl-NL" b="1" dirty="0" smtClean="0"/>
              <a:t>Filosofen: Confucius, </a:t>
            </a:r>
            <a:r>
              <a:rPr lang="nl-NL" b="1" dirty="0" err="1" smtClean="0"/>
              <a:t>Fourier</a:t>
            </a:r>
            <a:r>
              <a:rPr lang="nl-NL" b="1" dirty="0" smtClean="0"/>
              <a:t>, Willem van </a:t>
            </a:r>
            <a:r>
              <a:rPr lang="nl-NL" b="1" dirty="0" err="1" smtClean="0"/>
              <a:t>Ockam</a:t>
            </a:r>
            <a:r>
              <a:rPr lang="nl-NL" b="1" dirty="0" smtClean="0"/>
              <a:t> </a:t>
            </a:r>
          </a:p>
          <a:p>
            <a:endParaRPr lang="nl-NL" b="1" dirty="0" smtClean="0"/>
          </a:p>
          <a:p>
            <a:r>
              <a:rPr lang="nl-NL" b="1" dirty="0" smtClean="0"/>
              <a:t>Auteurs: Javier </a:t>
            </a:r>
            <a:r>
              <a:rPr lang="nl-NL" b="1" dirty="0" err="1" smtClean="0"/>
              <a:t>Marías</a:t>
            </a:r>
            <a:r>
              <a:rPr lang="nl-NL" b="1" dirty="0" smtClean="0"/>
              <a:t>, Dylan Thomas, Davis Foster Wallace, </a:t>
            </a:r>
            <a:r>
              <a:rPr lang="nl-NL" b="1" dirty="0" err="1" smtClean="0"/>
              <a:t>Hemingway</a:t>
            </a:r>
            <a:r>
              <a:rPr lang="nl-NL" b="1" dirty="0" smtClean="0"/>
              <a:t>, Shelley</a:t>
            </a:r>
          </a:p>
          <a:p>
            <a:endParaRPr lang="nl-NL" b="1" dirty="0" smtClean="0"/>
          </a:p>
          <a:p>
            <a:r>
              <a:rPr lang="nl-NL" b="1" dirty="0" smtClean="0"/>
              <a:t>Toneelschrijvers: </a:t>
            </a:r>
            <a:r>
              <a:rPr lang="nl-NL" b="1" dirty="0" err="1" smtClean="0"/>
              <a:t>Beckett</a:t>
            </a:r>
            <a:r>
              <a:rPr lang="nl-NL" b="1" dirty="0" smtClean="0"/>
              <a:t>, </a:t>
            </a:r>
            <a:r>
              <a:rPr lang="nl-NL" b="1" dirty="0" err="1" smtClean="0"/>
              <a:t>Ionesco</a:t>
            </a:r>
            <a:r>
              <a:rPr lang="nl-NL" b="1" dirty="0" smtClean="0"/>
              <a:t>, Shakespeare</a:t>
            </a:r>
          </a:p>
          <a:p>
            <a:endParaRPr lang="nl-NL" b="1" dirty="0" smtClean="0"/>
          </a:p>
          <a:p>
            <a:r>
              <a:rPr lang="nl-NL" b="1" dirty="0" smtClean="0"/>
              <a:t>Natuurkundigen: Feynman</a:t>
            </a:r>
          </a:p>
          <a:p>
            <a:endParaRPr lang="nl-NL" b="1" dirty="0" smtClean="0"/>
          </a:p>
          <a:p>
            <a:r>
              <a:rPr lang="nl-NL" b="1" dirty="0" smtClean="0"/>
              <a:t>Amerikaanse pop</a:t>
            </a:r>
          </a:p>
          <a:p>
            <a:endParaRPr lang="nl-NL" b="1" dirty="0" smtClean="0"/>
          </a:p>
          <a:p>
            <a:r>
              <a:rPr lang="nl-NL" b="1" dirty="0" smtClean="0"/>
              <a:t>Politici, activisten (Japan, 17</a:t>
            </a:r>
            <a:r>
              <a:rPr lang="nl-NL" b="1" baseline="30000" dirty="0" smtClean="0"/>
              <a:t>e</a:t>
            </a:r>
            <a:r>
              <a:rPr lang="nl-NL" b="1" dirty="0" smtClean="0"/>
              <a:t> eeuw), Indianenhoofden</a:t>
            </a:r>
          </a:p>
          <a:p>
            <a:endParaRPr lang="nl-NL" b="1" dirty="0" smtClean="0"/>
          </a:p>
          <a:p>
            <a:r>
              <a:rPr lang="nl-NL" b="1" dirty="0" smtClean="0"/>
              <a:t>Zakenlieden</a:t>
            </a:r>
          </a:p>
          <a:p>
            <a:endParaRPr lang="nl-NL" b="1" dirty="0" smtClean="0"/>
          </a:p>
          <a:p>
            <a:r>
              <a:rPr lang="nl-NL" b="1" dirty="0" smtClean="0"/>
              <a:t>Cartoonist</a:t>
            </a:r>
          </a:p>
          <a:p>
            <a:endParaRPr lang="nl-NL" b="1" dirty="0" smtClean="0"/>
          </a:p>
          <a:p>
            <a:r>
              <a:rPr lang="nl-NL" b="1" dirty="0" smtClean="0"/>
              <a:t>Journalisten</a:t>
            </a:r>
          </a:p>
          <a:p>
            <a:endParaRPr lang="nl-NL" b="1" dirty="0" smtClean="0"/>
          </a:p>
          <a:p>
            <a:r>
              <a:rPr lang="nl-NL" b="1" dirty="0" smtClean="0"/>
              <a:t>Volkszanger (Chili), jazzband (Pisa)</a:t>
            </a:r>
          </a:p>
          <a:p>
            <a:endParaRPr lang="nl-NL" b="1" dirty="0" smtClean="0"/>
          </a:p>
          <a:p>
            <a:r>
              <a:rPr lang="nl-NL" b="1" dirty="0" smtClean="0"/>
              <a:t>Paus Franciscus, Johannes van het Kruis</a:t>
            </a:r>
          </a:p>
          <a:p>
            <a:endParaRPr lang="nl-NL" b="1" dirty="0" smtClean="0"/>
          </a:p>
          <a:p>
            <a:r>
              <a:rPr lang="nl-NL" b="1" dirty="0" err="1" smtClean="0"/>
              <a:t>Muppet</a:t>
            </a:r>
            <a:r>
              <a:rPr lang="nl-NL" b="1" dirty="0" smtClean="0"/>
              <a:t> </a:t>
            </a:r>
            <a:r>
              <a:rPr lang="nl-NL" b="1" dirty="0" err="1" smtClean="0"/>
              <a:t>Kermit</a:t>
            </a:r>
            <a:r>
              <a:rPr lang="nl-NL" b="1" dirty="0" smtClean="0"/>
              <a:t> de Kikker (II, 13 ‘Het is niet eenvoudig groen te zijn’)</a:t>
            </a:r>
          </a:p>
        </p:txBody>
      </p:sp>
    </p:spTree>
    <p:extLst>
      <p:ext uri="{BB962C8B-B14F-4D97-AF65-F5344CB8AC3E}">
        <p14:creationId xmlns:p14="http://schemas.microsoft.com/office/powerpoint/2010/main" val="10915670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2/2f/Map_of_Roman_roads_in_Ital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04664"/>
            <a:ext cx="7153275" cy="6315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2273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upload.wikimedia.org/wikipedia/commons/thumb/8/86/Rare_earth_magnet_toy.jpg/260px-Rare_earth_magnet_to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620689"/>
            <a:ext cx="1864102" cy="3312367"/>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p:cNvSpPr txBox="1"/>
          <p:nvPr/>
        </p:nvSpPr>
        <p:spPr>
          <a:xfrm>
            <a:off x="611560" y="4293096"/>
            <a:ext cx="6943119" cy="646331"/>
          </a:xfrm>
          <a:prstGeom prst="rect">
            <a:avLst/>
          </a:prstGeom>
          <a:noFill/>
        </p:spPr>
        <p:txBody>
          <a:bodyPr wrap="none" rtlCol="0">
            <a:spAutoFit/>
          </a:bodyPr>
          <a:lstStyle/>
          <a:p>
            <a:r>
              <a:rPr lang="nl-NL" dirty="0" smtClean="0"/>
              <a:t>Zeldzame aardmagneten; toegepast in o.a. mp3 spelers, harde schijven, </a:t>
            </a:r>
          </a:p>
          <a:p>
            <a:r>
              <a:rPr lang="nl-NL" dirty="0" smtClean="0"/>
              <a:t>mobiele telefoons en moderne geluidssystemen</a:t>
            </a:r>
            <a:endParaRPr lang="nl-NL" dirty="0"/>
          </a:p>
        </p:txBody>
      </p:sp>
    </p:spTree>
    <p:extLst>
      <p:ext uri="{BB962C8B-B14F-4D97-AF65-F5344CB8AC3E}">
        <p14:creationId xmlns:p14="http://schemas.microsoft.com/office/powerpoint/2010/main" val="19291832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2286000" y="3105835"/>
            <a:ext cx="5670376" cy="2308324"/>
          </a:xfrm>
          <a:prstGeom prst="rect">
            <a:avLst/>
          </a:prstGeom>
        </p:spPr>
        <p:txBody>
          <a:bodyPr wrap="square">
            <a:spAutoFit/>
          </a:bodyPr>
          <a:lstStyle/>
          <a:p>
            <a:r>
              <a:rPr lang="en-US" sz="2400" b="1" dirty="0"/>
              <a:t>The ball I threw while playing in the park</a:t>
            </a:r>
            <a:br>
              <a:rPr lang="en-US" sz="2400" b="1" dirty="0"/>
            </a:br>
            <a:r>
              <a:rPr lang="en-US" sz="2400" b="1" dirty="0"/>
              <a:t>Has not yet reached the ground</a:t>
            </a:r>
            <a:r>
              <a:rPr lang="en-US" sz="2400" b="1" dirty="0" smtClean="0"/>
              <a:t>.</a:t>
            </a:r>
          </a:p>
          <a:p>
            <a:endParaRPr lang="en-US" sz="2400" b="1" dirty="0"/>
          </a:p>
          <a:p>
            <a:r>
              <a:rPr lang="en-US" sz="2400" dirty="0" smtClean="0"/>
              <a:t>Dylan Thomas, ‘Should lanterns shine’ (1934)</a:t>
            </a:r>
          </a:p>
          <a:p>
            <a:r>
              <a:rPr lang="en-US" sz="2400" dirty="0"/>
              <a:t> </a:t>
            </a:r>
            <a:endParaRPr lang="nl-NL" sz="2400" dirty="0"/>
          </a:p>
        </p:txBody>
      </p:sp>
    </p:spTree>
    <p:extLst>
      <p:ext uri="{BB962C8B-B14F-4D97-AF65-F5344CB8AC3E}">
        <p14:creationId xmlns:p14="http://schemas.microsoft.com/office/powerpoint/2010/main" val="31836663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d</a:t>
            </a:r>
            <a:r>
              <a:rPr lang="nl-NL" dirty="0" smtClean="0"/>
              <a:t>eiktisch (aanwijzend) vertellen</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7932023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07504" y="116632"/>
            <a:ext cx="8928992" cy="6740307"/>
          </a:xfrm>
          <a:prstGeom prst="rect">
            <a:avLst/>
          </a:prstGeom>
        </p:spPr>
        <p:txBody>
          <a:bodyPr wrap="square">
            <a:spAutoFit/>
          </a:bodyPr>
          <a:lstStyle/>
          <a:p>
            <a:r>
              <a:rPr lang="nl-NL" sz="2400" b="1" dirty="0" smtClean="0"/>
              <a:t>‘</a:t>
            </a:r>
            <a:r>
              <a:rPr lang="nl-NL" sz="2400" b="1" dirty="0"/>
              <a:t>Nu wil het geval dat ik uitgerekend bij kilometerpaal dertien van de Via Aurelia voor mijn kantoor zit</a:t>
            </a:r>
            <a:r>
              <a:rPr lang="nl-NL" sz="2400" b="1" dirty="0" smtClean="0"/>
              <a:t>’ (7/8) </a:t>
            </a:r>
          </a:p>
          <a:p>
            <a:endParaRPr lang="nl-NL" sz="2400" b="1" dirty="0" smtClean="0"/>
          </a:p>
          <a:p>
            <a:r>
              <a:rPr lang="nl-NL" sz="2400" b="1" dirty="0" smtClean="0"/>
              <a:t>‘</a:t>
            </a:r>
            <a:r>
              <a:rPr lang="nl-NL" sz="2400" b="1" dirty="0"/>
              <a:t>als u begrijpt wat ik bedoel, als u ook gelooft in het cruciale verschil tussen…’ (9</a:t>
            </a:r>
            <a:r>
              <a:rPr lang="nl-NL" sz="2400" b="1" dirty="0" smtClean="0"/>
              <a:t>) </a:t>
            </a:r>
          </a:p>
          <a:p>
            <a:endParaRPr lang="nl-NL" sz="2400" b="1" dirty="0"/>
          </a:p>
          <a:p>
            <a:r>
              <a:rPr lang="nl-NL" sz="2400" b="1" dirty="0" smtClean="0"/>
              <a:t>‘</a:t>
            </a:r>
            <a:r>
              <a:rPr lang="nl-NL" sz="2400" b="1" dirty="0"/>
              <a:t>Zoals ik al gezegd heb rijd ik op dit moment met de </a:t>
            </a:r>
            <a:r>
              <a:rPr lang="nl-NL" sz="2400" b="1" dirty="0" err="1"/>
              <a:t>Yaris</a:t>
            </a:r>
            <a:r>
              <a:rPr lang="nl-NL" sz="2400" b="1" dirty="0"/>
              <a:t> van de zaak over de Via Aurelia</a:t>
            </a:r>
            <a:r>
              <a:rPr lang="nl-NL" sz="2400" b="1" dirty="0" smtClean="0"/>
              <a:t>’ (</a:t>
            </a:r>
            <a:r>
              <a:rPr lang="nl-NL" sz="2400" b="1" dirty="0"/>
              <a:t>29) </a:t>
            </a:r>
            <a:endParaRPr lang="nl-NL" sz="2400" b="1" dirty="0" smtClean="0"/>
          </a:p>
          <a:p>
            <a:endParaRPr lang="nl-NL" sz="2400" b="1" dirty="0" smtClean="0"/>
          </a:p>
          <a:p>
            <a:r>
              <a:rPr lang="nl-NL" sz="2400" b="1" dirty="0" smtClean="0"/>
              <a:t>‘… </a:t>
            </a:r>
            <a:r>
              <a:rPr lang="nl-NL" sz="2400" b="1" dirty="0"/>
              <a:t>dus red ik me eruit door haar D. te noemen, Di op z’n Romeins …bijvoorbeeld: Hoe gaat het met je, Di? </a:t>
            </a:r>
            <a:r>
              <a:rPr lang="nl-NL" sz="2400" b="1" dirty="0" smtClean="0"/>
              <a:t>Want </a:t>
            </a:r>
            <a:r>
              <a:rPr lang="nl-NL" sz="2400" b="1" dirty="0"/>
              <a:t>ze zit hier naast me</a:t>
            </a:r>
            <a:r>
              <a:rPr lang="nl-NL" sz="2400" b="1" dirty="0" smtClean="0"/>
              <a:t>.’ (193)</a:t>
            </a:r>
          </a:p>
          <a:p>
            <a:endParaRPr lang="nl-NL" sz="2400" b="1" dirty="0" smtClean="0"/>
          </a:p>
          <a:p>
            <a:r>
              <a:rPr lang="nl-NL" sz="2400" b="1" dirty="0" smtClean="0"/>
              <a:t>‘een </a:t>
            </a:r>
            <a:r>
              <a:rPr lang="nl-NL" sz="2400" b="1" dirty="0"/>
              <a:t>lang, groot litteken … op haar rechterschouder, dat ik nu streel, kijk maar’ </a:t>
            </a:r>
            <a:r>
              <a:rPr lang="nl-NL" sz="2400" b="1" dirty="0" smtClean="0"/>
              <a:t>(197/198)</a:t>
            </a:r>
          </a:p>
          <a:p>
            <a:endParaRPr lang="nl-NL" sz="2400" b="1" dirty="0" smtClean="0"/>
          </a:p>
          <a:p>
            <a:r>
              <a:rPr lang="nl-NL" sz="2400" b="1" dirty="0" smtClean="0"/>
              <a:t>‘</a:t>
            </a:r>
            <a:r>
              <a:rPr lang="nl-NL" sz="2400" b="1" dirty="0"/>
              <a:t>In de Pam – er was geen andere manier om vandaag met Marta te praten’ </a:t>
            </a:r>
            <a:r>
              <a:rPr lang="nl-NL" sz="2400" b="1" dirty="0" smtClean="0"/>
              <a:t>(345)</a:t>
            </a:r>
            <a:endParaRPr lang="nl-NL" sz="2400" b="1" dirty="0"/>
          </a:p>
        </p:txBody>
      </p:sp>
    </p:spTree>
    <p:extLst>
      <p:ext uri="{BB962C8B-B14F-4D97-AF65-F5344CB8AC3E}">
        <p14:creationId xmlns:p14="http://schemas.microsoft.com/office/powerpoint/2010/main" val="40019851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683568" y="1268760"/>
            <a:ext cx="7704856" cy="2031325"/>
          </a:xfrm>
          <a:prstGeom prst="rect">
            <a:avLst/>
          </a:prstGeom>
        </p:spPr>
        <p:txBody>
          <a:bodyPr wrap="square">
            <a:spAutoFit/>
          </a:bodyPr>
          <a:lstStyle/>
          <a:p>
            <a:r>
              <a:rPr lang="nl-NL" sz="2400" b="1" dirty="0"/>
              <a:t>‘Ik heet Pietro </a:t>
            </a:r>
            <a:r>
              <a:rPr lang="nl-NL" sz="2400" b="1" dirty="0" err="1"/>
              <a:t>Paladini</a:t>
            </a:r>
            <a:r>
              <a:rPr lang="nl-NL" sz="2400" b="1" dirty="0"/>
              <a:t>, ik ben eenenvijftig jaar oud – ja, ik ben de broer van de </a:t>
            </a:r>
            <a:r>
              <a:rPr lang="nl-NL" sz="2400" b="1" dirty="0" err="1"/>
              <a:t>Paladini</a:t>
            </a:r>
            <a:r>
              <a:rPr lang="nl-NL" sz="2400" b="1" dirty="0"/>
              <a:t> van het jeansmerk </a:t>
            </a:r>
            <a:r>
              <a:rPr lang="nl-NL" sz="2400" b="1" dirty="0" smtClean="0"/>
              <a:t>Barrie</a:t>
            </a:r>
            <a:r>
              <a:rPr lang="nl-NL" sz="2400" b="1" dirty="0"/>
              <a:t>’ (27) </a:t>
            </a:r>
          </a:p>
          <a:p>
            <a:endParaRPr lang="nl-NL" dirty="0" smtClean="0"/>
          </a:p>
          <a:p>
            <a:endParaRPr lang="nl-NL" dirty="0"/>
          </a:p>
          <a:p>
            <a:endParaRPr lang="nl-NL" dirty="0" smtClean="0"/>
          </a:p>
          <a:p>
            <a:r>
              <a:rPr lang="nl-NL" sz="2400" b="1" dirty="0" smtClean="0"/>
              <a:t>double </a:t>
            </a:r>
            <a:r>
              <a:rPr lang="nl-NL" sz="2400" b="1" dirty="0" err="1"/>
              <a:t>voiced</a:t>
            </a:r>
            <a:r>
              <a:rPr lang="nl-NL" sz="2400" b="1" dirty="0"/>
              <a:t> </a:t>
            </a:r>
            <a:r>
              <a:rPr lang="nl-NL" sz="2400" b="1" dirty="0" smtClean="0"/>
              <a:t>discourse</a:t>
            </a:r>
            <a:endParaRPr lang="nl-NL" sz="2400" b="1" dirty="0"/>
          </a:p>
        </p:txBody>
      </p:sp>
    </p:spTree>
    <p:extLst>
      <p:ext uri="{BB962C8B-B14F-4D97-AF65-F5344CB8AC3E}">
        <p14:creationId xmlns:p14="http://schemas.microsoft.com/office/powerpoint/2010/main" val="40823524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0" y="260649"/>
            <a:ext cx="9252520" cy="6370975"/>
          </a:xfrm>
          <a:prstGeom prst="rect">
            <a:avLst/>
          </a:prstGeom>
        </p:spPr>
        <p:txBody>
          <a:bodyPr wrap="square">
            <a:spAutoFit/>
          </a:bodyPr>
          <a:lstStyle/>
          <a:p>
            <a:r>
              <a:rPr lang="nl-NL" sz="2400" b="1" dirty="0"/>
              <a:t>‘Goed, ik ga de pijn verzachten: kijk maar, ik ga nu stilstaan langs </a:t>
            </a:r>
            <a:endParaRPr lang="nl-NL" sz="2400" b="1" dirty="0" smtClean="0"/>
          </a:p>
          <a:p>
            <a:endParaRPr lang="nl-NL" sz="2400" b="1" dirty="0"/>
          </a:p>
          <a:p>
            <a:r>
              <a:rPr lang="nl-NL" sz="2400" b="1" dirty="0" smtClean="0"/>
              <a:t>de </a:t>
            </a:r>
            <a:r>
              <a:rPr lang="nl-NL" sz="2400" b="1" dirty="0"/>
              <a:t>kant van de weg </a:t>
            </a:r>
            <a:r>
              <a:rPr lang="nl-NL" sz="2400" b="1" dirty="0" smtClean="0"/>
              <a:t>[…] </a:t>
            </a:r>
            <a:r>
              <a:rPr lang="nl-NL" sz="2400" b="1" dirty="0"/>
              <a:t>kijk maar wat ik doe </a:t>
            </a:r>
            <a:r>
              <a:rPr lang="nl-NL" sz="2400" b="1" dirty="0" smtClean="0"/>
              <a:t>[…] </a:t>
            </a:r>
            <a:r>
              <a:rPr lang="nl-NL" sz="2400" b="1" dirty="0"/>
              <a:t>Wat zoek ik? Ik zoek </a:t>
            </a:r>
            <a:endParaRPr lang="nl-NL" sz="2400" b="1" dirty="0" smtClean="0"/>
          </a:p>
          <a:p>
            <a:endParaRPr lang="nl-NL" sz="2400" b="1" dirty="0"/>
          </a:p>
          <a:p>
            <a:r>
              <a:rPr lang="nl-NL" sz="2400" b="1" dirty="0" smtClean="0"/>
              <a:t>iets </a:t>
            </a:r>
            <a:r>
              <a:rPr lang="nl-NL" sz="2400" b="1" dirty="0"/>
              <a:t>om – kijk, dit is perfect: het noodhamertje van Michelin </a:t>
            </a:r>
            <a:r>
              <a:rPr lang="nl-NL" sz="2400" b="1" dirty="0" smtClean="0"/>
              <a:t>[…] de </a:t>
            </a:r>
            <a:endParaRPr lang="nl-NL" sz="2400" b="1" dirty="0" smtClean="0"/>
          </a:p>
          <a:p>
            <a:endParaRPr lang="nl-NL" sz="2400" b="1" dirty="0"/>
          </a:p>
          <a:p>
            <a:r>
              <a:rPr lang="nl-NL" sz="2400" b="1" dirty="0" smtClean="0"/>
              <a:t>sleutels </a:t>
            </a:r>
            <a:r>
              <a:rPr lang="nl-NL" sz="2400" b="1" dirty="0"/>
              <a:t>van de </a:t>
            </a:r>
            <a:r>
              <a:rPr lang="nl-NL" sz="2400" b="1" dirty="0" err="1"/>
              <a:t>Yaris</a:t>
            </a:r>
            <a:r>
              <a:rPr lang="nl-NL" sz="2400" b="1" dirty="0"/>
              <a:t> heb ik niet, die liggen op mijn bureau in ons </a:t>
            </a:r>
            <a:endParaRPr lang="nl-NL" sz="2400" b="1" dirty="0" smtClean="0"/>
          </a:p>
          <a:p>
            <a:endParaRPr lang="nl-NL" sz="2400" b="1" dirty="0"/>
          </a:p>
          <a:p>
            <a:r>
              <a:rPr lang="nl-NL" sz="2400" b="1" dirty="0" smtClean="0"/>
              <a:t>kantoor </a:t>
            </a:r>
            <a:r>
              <a:rPr lang="nl-NL" sz="2400" b="1" dirty="0"/>
              <a:t>– weet u nog wel? </a:t>
            </a:r>
            <a:r>
              <a:rPr lang="nl-NL" sz="2400" b="1" dirty="0" smtClean="0"/>
              <a:t>[…] kijk</a:t>
            </a:r>
            <a:r>
              <a:rPr lang="nl-NL" sz="2400" b="1" dirty="0"/>
              <a:t>, ik stap nu uit de Q3 met dat stuk </a:t>
            </a:r>
            <a:endParaRPr lang="nl-NL" sz="2400" b="1" dirty="0" smtClean="0"/>
          </a:p>
          <a:p>
            <a:endParaRPr lang="nl-NL" sz="2400" b="1" dirty="0"/>
          </a:p>
          <a:p>
            <a:r>
              <a:rPr lang="nl-NL" sz="2400" b="1" dirty="0" smtClean="0"/>
              <a:t>gereedschap </a:t>
            </a:r>
            <a:r>
              <a:rPr lang="nl-NL" sz="2400" b="1" dirty="0"/>
              <a:t>in de hand </a:t>
            </a:r>
            <a:r>
              <a:rPr lang="nl-NL" sz="2400" b="1" dirty="0" smtClean="0"/>
              <a:t>[…] </a:t>
            </a:r>
            <a:r>
              <a:rPr lang="nl-NL" sz="2400" b="1" dirty="0"/>
              <a:t>daar sta ik dan, rechts van de </a:t>
            </a:r>
            <a:r>
              <a:rPr lang="nl-NL" sz="2400" b="1" dirty="0" err="1"/>
              <a:t>Yaris</a:t>
            </a:r>
            <a:r>
              <a:rPr lang="nl-NL" sz="2400" b="1" dirty="0"/>
              <a:t>, de </a:t>
            </a:r>
            <a:endParaRPr lang="nl-NL" sz="2400" b="1" dirty="0" smtClean="0"/>
          </a:p>
          <a:p>
            <a:endParaRPr lang="nl-NL" sz="2400" b="1" dirty="0"/>
          </a:p>
          <a:p>
            <a:r>
              <a:rPr lang="nl-NL" sz="2400" b="1" dirty="0" smtClean="0"/>
              <a:t>kant </a:t>
            </a:r>
            <a:r>
              <a:rPr lang="nl-NL" sz="2400" b="1" dirty="0"/>
              <a:t>van het land; kijk hoe ik mijn arm hoog ophef </a:t>
            </a:r>
            <a:r>
              <a:rPr lang="nl-NL" sz="2400" b="1" dirty="0" smtClean="0"/>
              <a:t>[…] </a:t>
            </a:r>
            <a:r>
              <a:rPr lang="nl-NL" sz="2400" b="1" dirty="0"/>
              <a:t>kijk naar </a:t>
            </a:r>
            <a:endParaRPr lang="nl-NL" sz="2400" b="1" dirty="0" smtClean="0"/>
          </a:p>
          <a:p>
            <a:endParaRPr lang="nl-NL" sz="2400" b="1" dirty="0"/>
          </a:p>
          <a:p>
            <a:r>
              <a:rPr lang="nl-NL" sz="2400" b="1" dirty="0" smtClean="0"/>
              <a:t>deze </a:t>
            </a:r>
            <a:r>
              <a:rPr lang="nl-NL" sz="2400" b="1" dirty="0"/>
              <a:t>daad en luister naar deze bekentenis, nu u er toch bent: ik </a:t>
            </a:r>
            <a:endParaRPr lang="nl-NL" sz="2400" b="1" dirty="0" smtClean="0"/>
          </a:p>
          <a:p>
            <a:endParaRPr lang="nl-NL" sz="2400" b="1" dirty="0"/>
          </a:p>
          <a:p>
            <a:r>
              <a:rPr lang="nl-NL" sz="2400" b="1" dirty="0" smtClean="0"/>
              <a:t>heb </a:t>
            </a:r>
            <a:r>
              <a:rPr lang="nl-NL" sz="2400" b="1" dirty="0"/>
              <a:t>altijd een raampje willen inslaan. Crash! Ziezo</a:t>
            </a:r>
            <a:r>
              <a:rPr lang="nl-NL" sz="2400" b="1" dirty="0" smtClean="0"/>
              <a:t>.’ (188-190)</a:t>
            </a:r>
            <a:endParaRPr lang="nl-NL" sz="2400" b="1" dirty="0"/>
          </a:p>
        </p:txBody>
      </p:sp>
    </p:spTree>
    <p:extLst>
      <p:ext uri="{BB962C8B-B14F-4D97-AF65-F5344CB8AC3E}">
        <p14:creationId xmlns:p14="http://schemas.microsoft.com/office/powerpoint/2010/main" val="14968770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07504" y="188640"/>
            <a:ext cx="9073008" cy="6370975"/>
          </a:xfrm>
          <a:prstGeom prst="rect">
            <a:avLst/>
          </a:prstGeom>
        </p:spPr>
        <p:txBody>
          <a:bodyPr wrap="square">
            <a:spAutoFit/>
          </a:bodyPr>
          <a:lstStyle/>
          <a:p>
            <a:r>
              <a:rPr lang="nl-NL" sz="2400" b="1" dirty="0" smtClean="0"/>
              <a:t>’Daar </a:t>
            </a:r>
            <a:r>
              <a:rPr lang="nl-NL" sz="2400" b="1" dirty="0"/>
              <a:t>is het welkomstbord voor </a:t>
            </a:r>
            <a:r>
              <a:rPr lang="nl-NL" sz="2400" b="1" dirty="0" err="1"/>
              <a:t>Passo</a:t>
            </a:r>
            <a:r>
              <a:rPr lang="nl-NL" sz="2400" b="1" dirty="0"/>
              <a:t> </a:t>
            </a:r>
            <a:r>
              <a:rPr lang="nl-NL" sz="2400" b="1" dirty="0" err="1"/>
              <a:t>Oscuro</a:t>
            </a:r>
            <a:r>
              <a:rPr lang="nl-NL" sz="2400" b="1" dirty="0"/>
              <a:t> […] met een Madonnabeeldje ernaast in een tabernakel en een fruitkoopman die watermeloenen verkoopt onder een afdakje. En dan begint de bebouwde kom, met de eerste rotonde en de borden met aanwijzingen: ijzerhandel, drogist, campings, hotels, strandtenten – ik blijf rechtdoor rijden, richting zee. De eerste villaatjes komen voorbij, heel eenvoudig, begrijp me goed, heel gewoon […] weer een rotonde, ik ga rechtdoor, hierna moet de boulevard komen. Nee, ik vergis me hier kun je niet langs. […] Ik rijd langs het huisnummer waar het meisje zich zou moeten bevinden en kijk, de Q3 staat ervoor geparkeerd: dat is hem, geen twijfel aan, ook zonder het kenteken te controleren. Hij is nogal smerig en het koetswerk lijkt behoorlijk </a:t>
            </a:r>
            <a:r>
              <a:rPr lang="nl-NL" sz="2400" b="1" dirty="0" smtClean="0"/>
              <a:t>beschadigd [...] </a:t>
            </a:r>
            <a:r>
              <a:rPr lang="nl-NL" sz="2400" b="1" dirty="0"/>
              <a:t>Ik loop terug langs de straat waaraan het huis van het meisje ligt. Daar is het. Het is een bescheiden bouwsel dat net niet valt onder de categorie ‘villa’ […] De ringmuur is blind, evenals het hek trouwens, en daarom kan ik het huis niet zien. Hiervandaan kan ik alleen het dak onderscheiden </a:t>
            </a:r>
            <a:r>
              <a:rPr lang="nl-NL" sz="2400" b="1" dirty="0" smtClean="0"/>
              <a:t>‘ (30/31) </a:t>
            </a:r>
            <a:endParaRPr lang="nl-NL" sz="2400" b="1" dirty="0"/>
          </a:p>
        </p:txBody>
      </p:sp>
    </p:spTree>
    <p:extLst>
      <p:ext uri="{BB962C8B-B14F-4D97-AF65-F5344CB8AC3E}">
        <p14:creationId xmlns:p14="http://schemas.microsoft.com/office/powerpoint/2010/main" val="41799292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07504" y="0"/>
            <a:ext cx="9145016" cy="5324535"/>
          </a:xfrm>
          <a:prstGeom prst="rect">
            <a:avLst/>
          </a:prstGeom>
        </p:spPr>
        <p:txBody>
          <a:bodyPr wrap="square">
            <a:spAutoFit/>
          </a:bodyPr>
          <a:lstStyle/>
          <a:p>
            <a:r>
              <a:rPr lang="nl-NL" sz="2000" b="1" dirty="0" smtClean="0"/>
              <a:t>“Uit het dressoir pakt hij borden, servetten, glazen, een rieten mandje, en hij loopt </a:t>
            </a:r>
            <a:endParaRPr lang="nl-NL" sz="2000" b="1" dirty="0" smtClean="0"/>
          </a:p>
          <a:p>
            <a:r>
              <a:rPr lang="nl-NL" sz="2000" b="1" dirty="0" smtClean="0"/>
              <a:t>naar </a:t>
            </a:r>
            <a:r>
              <a:rPr lang="nl-NL" sz="2000" b="1" dirty="0" smtClean="0"/>
              <a:t>de glazen wand</a:t>
            </a:r>
            <a:r>
              <a:rPr lang="nl-NL" sz="2000" b="1" dirty="0"/>
              <a:t>. ‘Zou u hem open willen doen? U hoeft hem alleen maar opzij te schuiven’. Ik schuif de glazen wand weg en gelijk worden we overvallen door de hitte buiten en de volle geur van het land. Omdat hij zijn armen vol heeft met de spullen om de tafel te dekken, doet de man het </a:t>
            </a:r>
            <a:r>
              <a:rPr lang="nl-NL" sz="2000" b="1" dirty="0" smtClean="0"/>
              <a:t>buitenlicht </a:t>
            </a:r>
            <a:r>
              <a:rPr lang="nl-NL" sz="2000" b="1" dirty="0"/>
              <a:t>aan met zijn </a:t>
            </a:r>
            <a:r>
              <a:rPr lang="nl-NL" sz="2000" b="1" dirty="0" err="1"/>
              <a:t>elleboog</a:t>
            </a:r>
            <a:r>
              <a:rPr lang="nl-NL" sz="2000" b="1" dirty="0"/>
              <a:t> en gaat naar buiten. Ik volg hem. ‘Wilt u hem weer dichtdoen’, zegt hij. </a:t>
            </a:r>
            <a:r>
              <a:rPr lang="nl-NL" sz="2000" b="1" dirty="0" smtClean="0"/>
              <a:t>‘Anders </a:t>
            </a:r>
            <a:r>
              <a:rPr lang="nl-NL" sz="2000" b="1" dirty="0"/>
              <a:t>komen er muggen </a:t>
            </a:r>
            <a:r>
              <a:rPr lang="nl-NL" sz="2000" b="1" dirty="0" smtClean="0"/>
              <a:t>binnen’. </a:t>
            </a:r>
            <a:r>
              <a:rPr lang="nl-NL" sz="2000" b="1" dirty="0"/>
              <a:t>De avondschemering valt. Een zwerm insecten en vlinders verdringt zich rondom de tuinlantaarns die zojuist zijn </a:t>
            </a:r>
            <a:r>
              <a:rPr lang="nl-NL" sz="2000" b="1" dirty="0" smtClean="0"/>
              <a:t>aangestoken </a:t>
            </a:r>
            <a:r>
              <a:rPr lang="nl-NL" sz="2000" b="1" dirty="0"/>
              <a:t>[…] Hoog gras vol papavers, een paar oude olijfbomen met kromme stammen, heggen van jasmijn aan de zijkanten en een verrassend panorama voor ons, want de tuin gaat rechtstreeks over in het landschap […] Omdat we ons op een hoge plek bevinden bereikt het uitzicht </a:t>
            </a:r>
            <a:r>
              <a:rPr lang="nl-NL" sz="2000" b="1" dirty="0" smtClean="0"/>
              <a:t>andere, </a:t>
            </a:r>
            <a:r>
              <a:rPr lang="nl-NL" sz="2000" b="1" dirty="0"/>
              <a:t>lagere verschieten […] En welke plaatsen zijn het dan? </a:t>
            </a:r>
            <a:r>
              <a:rPr lang="nl-NL" sz="2000" b="1" dirty="0" err="1"/>
              <a:t>Fiumicino</a:t>
            </a:r>
            <a:r>
              <a:rPr lang="nl-NL" sz="2000" b="1" dirty="0"/>
              <a:t>? </a:t>
            </a:r>
            <a:r>
              <a:rPr lang="nl-NL" sz="2000" b="1" dirty="0" err="1"/>
              <a:t>Fregene</a:t>
            </a:r>
            <a:r>
              <a:rPr lang="nl-NL" sz="2000" b="1" dirty="0"/>
              <a:t>? </a:t>
            </a:r>
            <a:r>
              <a:rPr lang="nl-NL" sz="2000" b="1" dirty="0" err="1"/>
              <a:t>Passoscuro</a:t>
            </a:r>
            <a:r>
              <a:rPr lang="nl-NL" sz="2000" b="1" dirty="0"/>
              <a:t>? […] ‘Wilt u me even helpen?’ vraagt de man, die de spullen om de tafel te dekken tegen zijn enorme borst klemt en geen kant op kan. Zijn ademhaling wordt zwaar tijdens een inspanning [</a:t>
            </a:r>
            <a:r>
              <a:rPr lang="nl-NL" sz="2000" b="1" i="1" dirty="0" err="1"/>
              <a:t>sotto</a:t>
            </a:r>
            <a:r>
              <a:rPr lang="nl-NL" sz="2000" b="1" i="1" dirty="0"/>
              <a:t> </a:t>
            </a:r>
            <a:r>
              <a:rPr lang="nl-NL" sz="2000" b="1" i="1" dirty="0" err="1"/>
              <a:t>sforzo</a:t>
            </a:r>
            <a:r>
              <a:rPr lang="nl-NL" sz="2000" b="1" dirty="0"/>
              <a:t>]. Ik neem servetten, borden en glazen van hem over, en laat hem de rest, en samen beginnen we de tafel te dekken, in stilte…” </a:t>
            </a:r>
            <a:r>
              <a:rPr lang="nl-NL" sz="2000" b="1" dirty="0" smtClean="0"/>
              <a:t>(135-136). </a:t>
            </a:r>
            <a:endParaRPr lang="nl-NL" sz="2000" b="1" dirty="0"/>
          </a:p>
        </p:txBody>
      </p:sp>
    </p:spTree>
    <p:extLst>
      <p:ext uri="{BB962C8B-B14F-4D97-AF65-F5344CB8AC3E}">
        <p14:creationId xmlns:p14="http://schemas.microsoft.com/office/powerpoint/2010/main" val="534402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alme cha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149080"/>
            <a:ext cx="1695450" cy="25336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img.ibs.it/images/9788845234897_0_0_300_7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712" y="443548"/>
            <a:ext cx="2028825" cy="28575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Image result for caos calmo fil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202011"/>
            <a:ext cx="4536504" cy="6480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0318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539552" y="548680"/>
            <a:ext cx="7704856" cy="4893647"/>
          </a:xfrm>
          <a:prstGeom prst="rect">
            <a:avLst/>
          </a:prstGeom>
        </p:spPr>
        <p:txBody>
          <a:bodyPr wrap="square">
            <a:spAutoFit/>
          </a:bodyPr>
          <a:lstStyle/>
          <a:p>
            <a:r>
              <a:rPr lang="nl-NL" sz="2400" b="1" dirty="0"/>
              <a:t>‘en vooral heb ik de weldadige gewaarwording dat ik een </a:t>
            </a:r>
            <a:endParaRPr lang="nl-NL" sz="2400" b="1" dirty="0" smtClean="0"/>
          </a:p>
          <a:p>
            <a:endParaRPr lang="nl-NL" sz="2400" b="1" dirty="0"/>
          </a:p>
          <a:p>
            <a:r>
              <a:rPr lang="nl-NL" sz="2400" b="1" dirty="0" smtClean="0"/>
              <a:t>heleboel </a:t>
            </a:r>
            <a:r>
              <a:rPr lang="nl-NL" sz="2400" b="1" dirty="0"/>
              <a:t>dingen weet. Niet dat ik ze me herinner, maar dat </a:t>
            </a:r>
            <a:endParaRPr lang="nl-NL" sz="2400" b="1" dirty="0" smtClean="0"/>
          </a:p>
          <a:p>
            <a:endParaRPr lang="nl-NL" sz="2400" b="1" dirty="0"/>
          </a:p>
          <a:p>
            <a:r>
              <a:rPr lang="nl-NL" sz="2400" b="1" dirty="0" smtClean="0"/>
              <a:t>ik </a:t>
            </a:r>
            <a:r>
              <a:rPr lang="nl-NL" sz="2400" b="1" dirty="0"/>
              <a:t>ze weet, wat iets anders is want je geheugen kan je </a:t>
            </a:r>
            <a:endParaRPr lang="nl-NL" sz="2400" b="1" dirty="0" smtClean="0"/>
          </a:p>
          <a:p>
            <a:endParaRPr lang="nl-NL" sz="2400" b="1" dirty="0"/>
          </a:p>
          <a:p>
            <a:r>
              <a:rPr lang="nl-NL" sz="2400" b="1" dirty="0" smtClean="0"/>
              <a:t>bedriegen</a:t>
            </a:r>
            <a:r>
              <a:rPr lang="nl-NL" sz="2400" b="1" dirty="0"/>
              <a:t>, je kunt het manipuleren of verliezen, maar je </a:t>
            </a:r>
            <a:endParaRPr lang="nl-NL" sz="2400" b="1" dirty="0" smtClean="0"/>
          </a:p>
          <a:p>
            <a:endParaRPr lang="nl-NL" sz="2400" b="1" dirty="0"/>
          </a:p>
          <a:p>
            <a:r>
              <a:rPr lang="nl-NL" sz="2400" b="1" dirty="0" smtClean="0"/>
              <a:t>bewustzijn niet […] en </a:t>
            </a:r>
            <a:r>
              <a:rPr lang="nl-NL" sz="2400" b="1" dirty="0"/>
              <a:t>ik weet ook dat ik dat allemaal </a:t>
            </a:r>
            <a:endParaRPr lang="nl-NL" sz="2400" b="1" dirty="0" smtClean="0"/>
          </a:p>
          <a:p>
            <a:endParaRPr lang="nl-NL" sz="2400" b="1" dirty="0"/>
          </a:p>
          <a:p>
            <a:r>
              <a:rPr lang="nl-NL" sz="2400" b="1" dirty="0" smtClean="0"/>
              <a:t>opzettelijk </a:t>
            </a:r>
            <a:r>
              <a:rPr lang="nl-NL" sz="2400" b="1" dirty="0"/>
              <a:t>was vergeten… en ik weet dat zij het is voor wie </a:t>
            </a:r>
            <a:endParaRPr lang="nl-NL" sz="2400" b="1" dirty="0" smtClean="0"/>
          </a:p>
          <a:p>
            <a:endParaRPr lang="nl-NL" sz="2400" b="1" dirty="0"/>
          </a:p>
          <a:p>
            <a:r>
              <a:rPr lang="nl-NL" sz="2400" b="1" dirty="0" smtClean="0"/>
              <a:t>ik </a:t>
            </a:r>
            <a:r>
              <a:rPr lang="nl-NL" sz="2400" b="1" dirty="0"/>
              <a:t>altijd ben gevlucht’. </a:t>
            </a:r>
            <a:r>
              <a:rPr lang="nl-NL" sz="2400" b="1" dirty="0" smtClean="0"/>
              <a:t>(357-358)</a:t>
            </a:r>
            <a:endParaRPr lang="nl-NL" sz="2400" b="1" dirty="0"/>
          </a:p>
        </p:txBody>
      </p:sp>
    </p:spTree>
    <p:extLst>
      <p:ext uri="{BB962C8B-B14F-4D97-AF65-F5344CB8AC3E}">
        <p14:creationId xmlns:p14="http://schemas.microsoft.com/office/powerpoint/2010/main" val="8418281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611560" y="188640"/>
            <a:ext cx="8532440" cy="5632311"/>
          </a:xfrm>
          <a:prstGeom prst="rect">
            <a:avLst/>
          </a:prstGeom>
        </p:spPr>
        <p:txBody>
          <a:bodyPr wrap="square">
            <a:spAutoFit/>
          </a:bodyPr>
          <a:lstStyle/>
          <a:p>
            <a:r>
              <a:rPr lang="nl-NL" dirty="0"/>
              <a:t>‘</a:t>
            </a:r>
            <a:r>
              <a:rPr lang="nl-NL" sz="2400" b="1" dirty="0"/>
              <a:t>Het onzichtbare Italië. Een land waar niet deugen een serieus alternatief is om je geld te verdienen. Ik heb het niet over de maffia of de </a:t>
            </a:r>
            <a:r>
              <a:rPr lang="nl-NL" sz="2400" b="1" dirty="0" err="1"/>
              <a:t>camorra</a:t>
            </a:r>
            <a:r>
              <a:rPr lang="nl-NL" sz="2400" b="1" dirty="0"/>
              <a:t>, ik heb het over talentvolle jonge mensen voor wie illegale praktijken een doorsnee optie zijn. Belasting betalen doen ze niet en er valt van alles illegaal te ritselen. Wie </a:t>
            </a:r>
            <a:r>
              <a:rPr lang="nl-NL" sz="2400" b="1" dirty="0" err="1"/>
              <a:t>wèl</a:t>
            </a:r>
            <a:r>
              <a:rPr lang="nl-NL" sz="2400" b="1" dirty="0"/>
              <a:t> belasting betaalt en niet fraudeert neemt het die mensen niet eens kwalijk, zo normaal is het geworden. Ook Pietro glijdt af. Hij wast geld wit, hij intimideert, hij rijdt zonder rijbewijs, hij ritselt bij de rechtbank.´ </a:t>
            </a:r>
            <a:endParaRPr lang="nl-NL" sz="2400" b="1" dirty="0" smtClean="0"/>
          </a:p>
          <a:p>
            <a:endParaRPr lang="nl-NL" sz="2400" b="1" dirty="0"/>
          </a:p>
          <a:p>
            <a:r>
              <a:rPr lang="nl-NL" sz="2400" b="1" dirty="0" smtClean="0"/>
              <a:t>´</a:t>
            </a:r>
            <a:r>
              <a:rPr lang="nl-NL" sz="2400" b="1" dirty="0"/>
              <a:t>Klopt. </a:t>
            </a:r>
            <a:r>
              <a:rPr lang="nl-NL" sz="2400" b="1" dirty="0" err="1"/>
              <a:t>Rosy</a:t>
            </a:r>
            <a:r>
              <a:rPr lang="nl-NL" sz="2400" b="1" dirty="0"/>
              <a:t> zit in dezelfde demi-monde. Een milieu van weelde, escorts, galapremières, politici. Die meisjes zijn maintenees. In Italië zijn ze tot op het hoogste niveau geaccepteerd. […] De grenzen tussen </a:t>
            </a:r>
            <a:r>
              <a:rPr lang="nl-NL" sz="2400" b="1" i="1" dirty="0" err="1"/>
              <a:t>the</a:t>
            </a:r>
            <a:r>
              <a:rPr lang="nl-NL" sz="2400" b="1" i="1" dirty="0"/>
              <a:t> wild side</a:t>
            </a:r>
            <a:r>
              <a:rPr lang="nl-NL" sz="2400" b="1" dirty="0"/>
              <a:t> en </a:t>
            </a:r>
            <a:r>
              <a:rPr lang="nl-NL" sz="2400" b="1" i="1" dirty="0" err="1"/>
              <a:t>the</a:t>
            </a:r>
            <a:r>
              <a:rPr lang="nl-NL" sz="2400" b="1" i="1" dirty="0"/>
              <a:t> right side</a:t>
            </a:r>
            <a:r>
              <a:rPr lang="nl-NL" sz="2400" b="1" dirty="0"/>
              <a:t> zijn opgerekt en verschuiven steeds verder</a:t>
            </a:r>
            <a:r>
              <a:rPr lang="nl-NL" sz="2400" b="1" dirty="0" smtClean="0"/>
              <a:t>´. </a:t>
            </a:r>
            <a:r>
              <a:rPr lang="nl-NL" sz="2400" dirty="0" smtClean="0"/>
              <a:t>[interview 2015]</a:t>
            </a:r>
            <a:endParaRPr lang="nl-NL" sz="2400" dirty="0"/>
          </a:p>
        </p:txBody>
      </p:sp>
    </p:spTree>
    <p:extLst>
      <p:ext uri="{BB962C8B-B14F-4D97-AF65-F5344CB8AC3E}">
        <p14:creationId xmlns:p14="http://schemas.microsoft.com/office/powerpoint/2010/main" val="15226129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0" y="-40217"/>
            <a:ext cx="9145016" cy="6740307"/>
          </a:xfrm>
          <a:prstGeom prst="rect">
            <a:avLst/>
          </a:prstGeom>
        </p:spPr>
        <p:txBody>
          <a:bodyPr wrap="square">
            <a:spAutoFit/>
          </a:bodyPr>
          <a:lstStyle/>
          <a:p>
            <a:r>
              <a:rPr lang="nl-NL" sz="2400" b="1" dirty="0"/>
              <a:t>‘En kan het zijn dat de bezegeling van deze onverwachte </a:t>
            </a:r>
            <a:endParaRPr lang="nl-NL" sz="2400" b="1" dirty="0" smtClean="0"/>
          </a:p>
          <a:p>
            <a:endParaRPr lang="nl-NL" sz="2400" b="1" dirty="0"/>
          </a:p>
          <a:p>
            <a:r>
              <a:rPr lang="nl-NL" sz="2400" b="1" dirty="0" smtClean="0"/>
              <a:t>broederschap </a:t>
            </a:r>
            <a:r>
              <a:rPr lang="nl-NL" sz="2400" b="1" dirty="0"/>
              <a:t>met mijn </a:t>
            </a:r>
            <a:r>
              <a:rPr lang="nl-NL" sz="2400" b="1" dirty="0" smtClean="0"/>
              <a:t>volk</a:t>
            </a:r>
            <a:r>
              <a:rPr lang="nl-NL" sz="2400" b="1" dirty="0"/>
              <a:t>, en de rechtvaardiging van mijn </a:t>
            </a:r>
            <a:endParaRPr lang="nl-NL" sz="2400" b="1" dirty="0" smtClean="0"/>
          </a:p>
          <a:p>
            <a:endParaRPr lang="nl-NL" sz="2400" b="1" dirty="0"/>
          </a:p>
          <a:p>
            <a:r>
              <a:rPr lang="nl-NL" sz="2400" b="1" dirty="0" smtClean="0"/>
              <a:t>toetreding </a:t>
            </a:r>
            <a:r>
              <a:rPr lang="nl-NL" sz="2400" b="1" dirty="0"/>
              <a:t>tot de schare van leugenaars, voortvluchtigen, </a:t>
            </a:r>
            <a:endParaRPr lang="nl-NL" sz="2400" b="1" dirty="0" smtClean="0"/>
          </a:p>
          <a:p>
            <a:endParaRPr lang="nl-NL" sz="2400" b="1" dirty="0"/>
          </a:p>
          <a:p>
            <a:r>
              <a:rPr lang="nl-NL" sz="2400" b="1" dirty="0" smtClean="0"/>
              <a:t>witwassers</a:t>
            </a:r>
            <a:r>
              <a:rPr lang="nl-NL" sz="2400" b="1" dirty="0"/>
              <a:t>, chauffeurs zonder rijbewijs, dieven, helers, </a:t>
            </a:r>
            <a:endParaRPr lang="nl-NL" sz="2400" b="1" dirty="0" smtClean="0"/>
          </a:p>
          <a:p>
            <a:endParaRPr lang="nl-NL" sz="2400" b="1" dirty="0"/>
          </a:p>
          <a:p>
            <a:r>
              <a:rPr lang="nl-NL" sz="2400" b="1" dirty="0" smtClean="0"/>
              <a:t>afpersers</a:t>
            </a:r>
            <a:r>
              <a:rPr lang="nl-NL" sz="2400" b="1" dirty="0"/>
              <a:t>, protegés, belastingontduikers, </a:t>
            </a:r>
            <a:r>
              <a:rPr lang="nl-NL" sz="2400" b="1" dirty="0" err="1"/>
              <a:t>omgekochten</a:t>
            </a:r>
            <a:r>
              <a:rPr lang="nl-NL" sz="2400" b="1" dirty="0"/>
              <a:t>, </a:t>
            </a:r>
            <a:endParaRPr lang="nl-NL" sz="2400" b="1" dirty="0" smtClean="0"/>
          </a:p>
          <a:p>
            <a:endParaRPr lang="nl-NL" sz="2400" b="1" dirty="0" smtClean="0"/>
          </a:p>
          <a:p>
            <a:r>
              <a:rPr lang="nl-NL" sz="2400" b="1" dirty="0" smtClean="0"/>
              <a:t>omkopers</a:t>
            </a:r>
            <a:r>
              <a:rPr lang="nl-NL" sz="2400" b="1" dirty="0"/>
              <a:t>, hoerenlopers, profiteurs van de ellende van anderen, </a:t>
            </a:r>
            <a:endParaRPr lang="nl-NL" sz="2400" b="1" dirty="0" smtClean="0"/>
          </a:p>
          <a:p>
            <a:endParaRPr lang="nl-NL" sz="2400" b="1" dirty="0"/>
          </a:p>
          <a:p>
            <a:r>
              <a:rPr lang="nl-NL" sz="2400" b="1" dirty="0" smtClean="0"/>
              <a:t>sympathiek </a:t>
            </a:r>
            <a:r>
              <a:rPr lang="nl-NL" sz="2400" b="1" dirty="0"/>
              <a:t>schorem – al die lui die schoon vanbuiten en rot </a:t>
            </a:r>
            <a:endParaRPr lang="nl-NL" sz="2400" b="1" dirty="0" smtClean="0"/>
          </a:p>
          <a:p>
            <a:endParaRPr lang="nl-NL" sz="2400" b="1" dirty="0"/>
          </a:p>
          <a:p>
            <a:r>
              <a:rPr lang="nl-NL" sz="2400" b="1" dirty="0" smtClean="0"/>
              <a:t>vanbinnen </a:t>
            </a:r>
            <a:r>
              <a:rPr lang="nl-NL" sz="2400" b="1" dirty="0"/>
              <a:t>zijn en die met ontwapenende schaamteloosheid blijven </a:t>
            </a:r>
            <a:endParaRPr lang="nl-NL" sz="2400" b="1" dirty="0" smtClean="0"/>
          </a:p>
          <a:p>
            <a:endParaRPr lang="nl-NL" sz="2400" b="1" dirty="0"/>
          </a:p>
          <a:p>
            <a:r>
              <a:rPr lang="nl-NL" sz="2400" b="1" dirty="0" smtClean="0"/>
              <a:t>eisen </a:t>
            </a:r>
            <a:r>
              <a:rPr lang="nl-NL" sz="2400" b="1" dirty="0"/>
              <a:t>als brave burgers gezien te worden – juist voortkomen uit het feit dat ik op de keper beschouwd, niets kwaads heb gedaan ‘ (</a:t>
            </a:r>
            <a:r>
              <a:rPr lang="nl-NL" sz="2400" b="1" dirty="0" smtClean="0"/>
              <a:t>188)</a:t>
            </a:r>
            <a:endParaRPr lang="nl-NL" sz="2400" b="1" dirty="0"/>
          </a:p>
        </p:txBody>
      </p:sp>
    </p:spTree>
    <p:extLst>
      <p:ext uri="{BB962C8B-B14F-4D97-AF65-F5344CB8AC3E}">
        <p14:creationId xmlns:p14="http://schemas.microsoft.com/office/powerpoint/2010/main" val="25952912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35496" y="1124744"/>
            <a:ext cx="9721080" cy="1938992"/>
          </a:xfrm>
          <a:prstGeom prst="rect">
            <a:avLst/>
          </a:prstGeom>
        </p:spPr>
        <p:txBody>
          <a:bodyPr wrap="square">
            <a:spAutoFit/>
          </a:bodyPr>
          <a:lstStyle/>
          <a:p>
            <a:r>
              <a:rPr lang="nl-NL" sz="2400" b="1" dirty="0" smtClean="0"/>
              <a:t>‘</a:t>
            </a:r>
            <a:r>
              <a:rPr lang="nl-NL" sz="2400" b="1" dirty="0"/>
              <a:t>Voor mij is flauwvallen altijd een vluchtweg geweest om me te redden </a:t>
            </a:r>
            <a:endParaRPr lang="nl-NL" sz="2400" b="1" dirty="0" smtClean="0"/>
          </a:p>
          <a:p>
            <a:endParaRPr lang="nl-NL" sz="2400" b="1" dirty="0"/>
          </a:p>
          <a:p>
            <a:r>
              <a:rPr lang="nl-NL" sz="2400" b="1" dirty="0" smtClean="0"/>
              <a:t>wanneer </a:t>
            </a:r>
            <a:r>
              <a:rPr lang="nl-NL" sz="2400" b="1" dirty="0"/>
              <a:t>een situatie onhoudbaar wordt, en om aan mijn </a:t>
            </a:r>
            <a:endParaRPr lang="nl-NL" sz="2400" b="1" dirty="0" smtClean="0"/>
          </a:p>
          <a:p>
            <a:endParaRPr lang="nl-NL" sz="2400" b="1" dirty="0"/>
          </a:p>
          <a:p>
            <a:r>
              <a:rPr lang="nl-NL" sz="2400" b="1" dirty="0" smtClean="0"/>
              <a:t>schuldgevoelens </a:t>
            </a:r>
            <a:r>
              <a:rPr lang="nl-NL" sz="2400" b="1" dirty="0"/>
              <a:t>te ontsnappen. </a:t>
            </a:r>
            <a:r>
              <a:rPr lang="nl-NL" sz="2400" b="1" i="1" dirty="0"/>
              <a:t>Arme man, hij is flauwgevallen</a:t>
            </a:r>
            <a:r>
              <a:rPr lang="nl-NL" sz="2400" b="1" i="1" dirty="0" smtClean="0"/>
              <a:t>’</a:t>
            </a:r>
            <a:r>
              <a:rPr lang="nl-NL" sz="2400" b="1" dirty="0" smtClean="0"/>
              <a:t>. (355)</a:t>
            </a:r>
            <a:endParaRPr lang="nl-NL" sz="2400" b="1" dirty="0"/>
          </a:p>
        </p:txBody>
      </p:sp>
    </p:spTree>
    <p:extLst>
      <p:ext uri="{BB962C8B-B14F-4D97-AF65-F5344CB8AC3E}">
        <p14:creationId xmlns:p14="http://schemas.microsoft.com/office/powerpoint/2010/main" val="11708427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0" y="116632"/>
            <a:ext cx="9520467" cy="7017306"/>
          </a:xfrm>
          <a:prstGeom prst="rect">
            <a:avLst/>
          </a:prstGeom>
          <a:noFill/>
        </p:spPr>
        <p:txBody>
          <a:bodyPr wrap="square" rtlCol="0">
            <a:spAutoFit/>
          </a:bodyPr>
          <a:lstStyle/>
          <a:p>
            <a:r>
              <a:rPr lang="nl-NL" b="1" dirty="0" smtClean="0"/>
              <a:t>Behalve de kleine, goedkope auto’s zonder katalysator, uit de vorige eeuw – </a:t>
            </a:r>
            <a:r>
              <a:rPr lang="nl-NL" b="1" dirty="0" err="1" smtClean="0"/>
              <a:t>Fiesta</a:t>
            </a:r>
            <a:r>
              <a:rPr lang="nl-NL" b="1" dirty="0" smtClean="0"/>
              <a:t>, Ka en </a:t>
            </a:r>
          </a:p>
          <a:p>
            <a:r>
              <a:rPr lang="nl-NL" b="1" dirty="0" smtClean="0"/>
              <a:t>Panda, gebutst en roestig, witte nummerborden en stoelhoezen van spons-, die je hier in Rome</a:t>
            </a:r>
          </a:p>
          <a:p>
            <a:r>
              <a:rPr lang="nl-NL" b="1" dirty="0" smtClean="0"/>
              <a:t>nog heel veel ziet, staan voor die huisjes ook veel duurdere voertuigen: </a:t>
            </a:r>
            <a:r>
              <a:rPr lang="nl-NL" b="1" dirty="0" err="1" smtClean="0"/>
              <a:t>monovolumes</a:t>
            </a:r>
            <a:r>
              <a:rPr lang="nl-NL" b="1" dirty="0" smtClean="0"/>
              <a:t> van </a:t>
            </a:r>
          </a:p>
          <a:p>
            <a:r>
              <a:rPr lang="nl-NL" b="1" dirty="0" smtClean="0"/>
              <a:t>Chrysler en Renault, eersteklas </a:t>
            </a:r>
            <a:r>
              <a:rPr lang="nl-NL" b="1" dirty="0" err="1" smtClean="0"/>
              <a:t>stationwagons</a:t>
            </a:r>
            <a:r>
              <a:rPr lang="nl-NL" b="1" dirty="0" smtClean="0"/>
              <a:t>, Land Rovers, </a:t>
            </a:r>
            <a:r>
              <a:rPr lang="nl-NL" b="1" dirty="0" err="1" smtClean="0"/>
              <a:t>Rextons</a:t>
            </a:r>
            <a:r>
              <a:rPr lang="nl-NL" b="1" dirty="0" smtClean="0"/>
              <a:t> en andere, vrij dure </a:t>
            </a:r>
            <a:r>
              <a:rPr lang="nl-NL" b="1" dirty="0" err="1" smtClean="0"/>
              <a:t>SUV’s</a:t>
            </a:r>
            <a:r>
              <a:rPr lang="nl-NL" b="1" dirty="0" smtClean="0"/>
              <a:t> </a:t>
            </a:r>
          </a:p>
          <a:p>
            <a:r>
              <a:rPr lang="nl-NL" b="1" dirty="0"/>
              <a:t>d</a:t>
            </a:r>
            <a:r>
              <a:rPr lang="nl-NL" b="1" dirty="0" smtClean="0"/>
              <a:t>ie echter allemaal met elkaar gemeen hebben dat ze een B- of C-nummerbord hebben, </a:t>
            </a:r>
          </a:p>
          <a:p>
            <a:r>
              <a:rPr lang="nl-NL" b="1" dirty="0"/>
              <a:t>h</a:t>
            </a:r>
            <a:r>
              <a:rPr lang="nl-NL" b="1" dirty="0" smtClean="0"/>
              <a:t>etgeen wil zeggen geregistreerd tussen 2000 en 2004. Natuurlijk zijn er heel wat tweedehands </a:t>
            </a:r>
          </a:p>
          <a:p>
            <a:r>
              <a:rPr lang="nl-NL" b="1" dirty="0" smtClean="0"/>
              <a:t>gekocht, </a:t>
            </a:r>
            <a:r>
              <a:rPr lang="nl-NL" b="1" dirty="0"/>
              <a:t>sommige heb ik vast en zeker zelf verkocht- maar andere zijn gloednieuw </a:t>
            </a:r>
            <a:r>
              <a:rPr lang="nl-NL" b="1" dirty="0" smtClean="0"/>
              <a:t>aangekomen</a:t>
            </a:r>
          </a:p>
          <a:p>
            <a:r>
              <a:rPr lang="nl-NL" b="1" dirty="0" smtClean="0"/>
              <a:t>samen </a:t>
            </a:r>
            <a:r>
              <a:rPr lang="nl-NL" b="1" dirty="0"/>
              <a:t>met hun eigenaars die naar deze villaatjes verhuisden, met een forse hypotheek, </a:t>
            </a:r>
            <a:r>
              <a:rPr lang="nl-NL" b="1" dirty="0" smtClean="0"/>
              <a:t>trots </a:t>
            </a:r>
          </a:p>
          <a:p>
            <a:r>
              <a:rPr lang="nl-NL" b="1" dirty="0" smtClean="0"/>
              <a:t>dat </a:t>
            </a:r>
            <a:r>
              <a:rPr lang="nl-NL" b="1" dirty="0"/>
              <a:t>het hun eindelijk was gelukt een paar treden te stijgen op de beruchte sociale ladder </a:t>
            </a:r>
            <a:endParaRPr lang="nl-NL" b="1" dirty="0" smtClean="0"/>
          </a:p>
          <a:p>
            <a:r>
              <a:rPr lang="nl-NL" b="1" dirty="0" smtClean="0"/>
              <a:t>en </a:t>
            </a:r>
            <a:r>
              <a:rPr lang="nl-NL" b="1" dirty="0"/>
              <a:t>met de naïeve hoop dat ze daarmee door zouden kunnen gaan. In werkelijkheid komen </a:t>
            </a:r>
            <a:endParaRPr lang="nl-NL" b="1" dirty="0" smtClean="0"/>
          </a:p>
          <a:p>
            <a:r>
              <a:rPr lang="nl-NL" b="1" dirty="0" smtClean="0"/>
              <a:t>deze auto’s </a:t>
            </a:r>
            <a:r>
              <a:rPr lang="nl-NL" b="1" dirty="0"/>
              <a:t>uit een tijdperk dat even ver weg ligt als een ander sterrenstelsel, en ze vertellen, </a:t>
            </a:r>
            <a:endParaRPr lang="nl-NL" b="1" dirty="0" smtClean="0"/>
          </a:p>
          <a:p>
            <a:r>
              <a:rPr lang="nl-NL" b="1" dirty="0" smtClean="0"/>
              <a:t>beter </a:t>
            </a:r>
            <a:r>
              <a:rPr lang="nl-NL" b="1" dirty="0"/>
              <a:t>dan welke statistiek ook, hoe en wanneer die ladder definitief ontoegankelijk is </a:t>
            </a:r>
            <a:endParaRPr lang="nl-NL" b="1" dirty="0" smtClean="0"/>
          </a:p>
          <a:p>
            <a:r>
              <a:rPr lang="nl-NL" b="1" dirty="0" smtClean="0"/>
              <a:t>geworden</a:t>
            </a:r>
            <a:r>
              <a:rPr lang="nl-NL" b="1" dirty="0"/>
              <a:t>: met de zuignap van de Tom </a:t>
            </a:r>
            <a:r>
              <a:rPr lang="nl-NL" b="1" dirty="0" err="1"/>
              <a:t>Tom</a:t>
            </a:r>
            <a:r>
              <a:rPr lang="nl-NL" b="1" dirty="0"/>
              <a:t> naast het achteruitkijkspiegeltje, de </a:t>
            </a:r>
            <a:r>
              <a:rPr lang="nl-NL" b="1" dirty="0" smtClean="0"/>
              <a:t>stickers </a:t>
            </a:r>
          </a:p>
          <a:p>
            <a:r>
              <a:rPr lang="nl-NL" b="1" dirty="0" smtClean="0"/>
              <a:t>‘</a:t>
            </a:r>
            <a:r>
              <a:rPr lang="nl-NL" b="1" dirty="0"/>
              <a:t>baby aan boord’ op de achterruit en de trekhaak (rubberboten, motorbootjes, racemotoren) </a:t>
            </a:r>
            <a:endParaRPr lang="nl-NL" b="1" dirty="0" smtClean="0"/>
          </a:p>
          <a:p>
            <a:r>
              <a:rPr lang="nl-NL" b="1" dirty="0" smtClean="0"/>
              <a:t>hadden </a:t>
            </a:r>
            <a:r>
              <a:rPr lang="nl-NL" b="1" dirty="0"/>
              <a:t>ze alles om er vanuit je raam naar te kijken en te zeggen ’we hebben het gemaakt’ – </a:t>
            </a:r>
            <a:endParaRPr lang="nl-NL" b="1" dirty="0" smtClean="0"/>
          </a:p>
          <a:p>
            <a:r>
              <a:rPr lang="nl-NL" b="1" dirty="0" smtClean="0"/>
              <a:t>maar </a:t>
            </a:r>
            <a:r>
              <a:rPr lang="nl-NL" b="1" dirty="0"/>
              <a:t>uitgerekend nu ze helemaal afbetaald zijn, zijn ze weer buiten bereik van hun eigenaars: </a:t>
            </a:r>
            <a:endParaRPr lang="nl-NL" b="1" dirty="0" smtClean="0"/>
          </a:p>
          <a:p>
            <a:r>
              <a:rPr lang="nl-NL" b="1" dirty="0" smtClean="0"/>
              <a:t>de </a:t>
            </a:r>
            <a:r>
              <a:rPr lang="nl-NL" b="1" dirty="0"/>
              <a:t>banden angstwekkend glad, de boordcomputer hopeloos achterhaald, de remschijven </a:t>
            </a:r>
            <a:endParaRPr lang="nl-NL" b="1" dirty="0" smtClean="0"/>
          </a:p>
          <a:p>
            <a:r>
              <a:rPr lang="nl-NL" b="1" dirty="0" smtClean="0"/>
              <a:t>versleten </a:t>
            </a:r>
            <a:r>
              <a:rPr lang="nl-NL" b="1" dirty="0"/>
              <a:t>en drie of vier keuringszegels op de voorruit die de waarde steil doen kelderen. </a:t>
            </a:r>
            <a:endParaRPr lang="nl-NL" b="1" dirty="0" smtClean="0"/>
          </a:p>
          <a:p>
            <a:r>
              <a:rPr lang="nl-NL" b="1" dirty="0" smtClean="0"/>
              <a:t>En </a:t>
            </a:r>
            <a:r>
              <a:rPr lang="nl-NL" b="1" dirty="0"/>
              <a:t>hoeveel van die gemankeerde nouveaux riches komen er niet bij mij om me die auto’s </a:t>
            </a:r>
            <a:endParaRPr lang="nl-NL" b="1" dirty="0" smtClean="0"/>
          </a:p>
          <a:p>
            <a:r>
              <a:rPr lang="nl-NL" b="1" dirty="0" smtClean="0"/>
              <a:t>aan </a:t>
            </a:r>
            <a:r>
              <a:rPr lang="nl-NL" b="1" dirty="0"/>
              <a:t>te smeren, altijd met hetzelfde verhaal over een ster die eindelijk was gaan schijnen maar </a:t>
            </a:r>
            <a:endParaRPr lang="nl-NL" b="1" dirty="0" smtClean="0"/>
          </a:p>
          <a:p>
            <a:r>
              <a:rPr lang="nl-NL" b="1" dirty="0" smtClean="0"/>
              <a:t>vervolgens </a:t>
            </a:r>
            <a:r>
              <a:rPr lang="nl-NL" b="1" dirty="0"/>
              <a:t>onmiddellijk was gedoofd, onverwachts, </a:t>
            </a:r>
            <a:r>
              <a:rPr lang="nl-NL" b="1" i="1" dirty="0"/>
              <a:t>niet door hun schuld</a:t>
            </a:r>
            <a:r>
              <a:rPr lang="nl-NL" b="1" dirty="0"/>
              <a:t>, en ze beklagen zich </a:t>
            </a:r>
            <a:endParaRPr lang="nl-NL" b="1" dirty="0" smtClean="0"/>
          </a:p>
          <a:p>
            <a:r>
              <a:rPr lang="nl-NL" b="1" dirty="0" smtClean="0"/>
              <a:t>over </a:t>
            </a:r>
            <a:r>
              <a:rPr lang="nl-NL" b="1" dirty="0"/>
              <a:t>variabele rentes, banken die geen geld meer lenen, spaargeld dat opdroogt en </a:t>
            </a:r>
            <a:endParaRPr lang="nl-NL" b="1" dirty="0" smtClean="0"/>
          </a:p>
          <a:p>
            <a:r>
              <a:rPr lang="nl-NL" b="1" dirty="0" smtClean="0"/>
              <a:t>bezigheden </a:t>
            </a:r>
            <a:r>
              <a:rPr lang="nl-NL" b="1" dirty="0"/>
              <a:t>die geen inkomsten opleveren, in de hoop mij zover te krijgen dat ik hun </a:t>
            </a:r>
            <a:endParaRPr lang="nl-NL" b="1" dirty="0" smtClean="0"/>
          </a:p>
          <a:p>
            <a:r>
              <a:rPr lang="nl-NL" b="1" dirty="0" smtClean="0"/>
              <a:t>geldverslindende </a:t>
            </a:r>
            <a:r>
              <a:rPr lang="nl-NL" b="1" dirty="0"/>
              <a:t>bakken inruil voor een kleiner, zuiniger, nieuwer wagentje-‘ (110-111).</a:t>
            </a:r>
          </a:p>
          <a:p>
            <a:endParaRPr lang="nl-NL" dirty="0"/>
          </a:p>
        </p:txBody>
      </p:sp>
    </p:spTree>
    <p:extLst>
      <p:ext uri="{BB962C8B-B14F-4D97-AF65-F5344CB8AC3E}">
        <p14:creationId xmlns:p14="http://schemas.microsoft.com/office/powerpoint/2010/main" val="17099988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467544" y="188640"/>
            <a:ext cx="8208912" cy="4893647"/>
          </a:xfrm>
          <a:prstGeom prst="rect">
            <a:avLst/>
          </a:prstGeom>
        </p:spPr>
        <p:txBody>
          <a:bodyPr wrap="square">
            <a:spAutoFit/>
          </a:bodyPr>
          <a:lstStyle/>
          <a:p>
            <a:r>
              <a:rPr lang="nl-NL" sz="2400" b="1" dirty="0"/>
              <a:t>‘een Jeep Grand </a:t>
            </a:r>
            <a:r>
              <a:rPr lang="nl-NL" sz="2400" b="1" dirty="0" err="1"/>
              <a:t>Cherokee</a:t>
            </a:r>
            <a:r>
              <a:rPr lang="nl-NL" sz="2400" b="1" dirty="0"/>
              <a:t> 2.7 CRD, model Overland, met een </a:t>
            </a:r>
            <a:endParaRPr lang="nl-NL" sz="2400" b="1" dirty="0" smtClean="0"/>
          </a:p>
          <a:p>
            <a:endParaRPr lang="nl-NL" sz="2400" b="1" dirty="0"/>
          </a:p>
          <a:p>
            <a:r>
              <a:rPr lang="nl-NL" sz="2400" b="1" dirty="0" smtClean="0"/>
              <a:t>163 </a:t>
            </a:r>
            <a:r>
              <a:rPr lang="nl-NL" sz="2400" b="1" dirty="0"/>
              <a:t>pk turbodiesel motor – dat houdt in: lederen bekleding, </a:t>
            </a:r>
            <a:endParaRPr lang="nl-NL" sz="2400" b="1" dirty="0" smtClean="0"/>
          </a:p>
          <a:p>
            <a:endParaRPr lang="nl-NL" sz="2400" b="1" dirty="0"/>
          </a:p>
          <a:p>
            <a:r>
              <a:rPr lang="nl-NL" sz="2400" b="1" dirty="0" smtClean="0"/>
              <a:t>elektrisch </a:t>
            </a:r>
            <a:r>
              <a:rPr lang="nl-NL" sz="2400" b="1" dirty="0"/>
              <a:t>verstelbare, geventileerde voorzetels, </a:t>
            </a:r>
            <a:endParaRPr lang="nl-NL" sz="2400" b="1" dirty="0" smtClean="0"/>
          </a:p>
          <a:p>
            <a:endParaRPr lang="nl-NL" sz="2400" b="1" dirty="0"/>
          </a:p>
          <a:p>
            <a:r>
              <a:rPr lang="nl-NL" sz="2400" b="1" dirty="0" smtClean="0"/>
              <a:t>verwarmde/gekoelde </a:t>
            </a:r>
            <a:r>
              <a:rPr lang="nl-NL" sz="2400" b="1" dirty="0"/>
              <a:t>zetels voor en achter, verwarmd/gekoeld </a:t>
            </a:r>
            <a:endParaRPr lang="nl-NL" sz="2400" b="1" dirty="0" smtClean="0"/>
          </a:p>
          <a:p>
            <a:endParaRPr lang="nl-NL" sz="2400" b="1" dirty="0"/>
          </a:p>
          <a:p>
            <a:r>
              <a:rPr lang="nl-NL" sz="2400" b="1" dirty="0" smtClean="0"/>
              <a:t>met </a:t>
            </a:r>
            <a:r>
              <a:rPr lang="nl-NL" sz="2400" b="1" dirty="0"/>
              <a:t>leder bekleed stuurwiel </a:t>
            </a:r>
            <a:r>
              <a:rPr lang="nl-NL" sz="2400" b="1" dirty="0" smtClean="0"/>
              <a:t>van </a:t>
            </a:r>
            <a:r>
              <a:rPr lang="nl-NL" sz="2400" b="1" dirty="0"/>
              <a:t>wortelnotenhout, 30 </a:t>
            </a:r>
            <a:r>
              <a:rPr lang="nl-NL" sz="2400" b="1" dirty="0" err="1"/>
              <a:t>gb</a:t>
            </a:r>
            <a:r>
              <a:rPr lang="nl-NL" sz="2400" b="1" dirty="0"/>
              <a:t> </a:t>
            </a:r>
            <a:endParaRPr lang="nl-NL" sz="2400" b="1" dirty="0" smtClean="0"/>
          </a:p>
          <a:p>
            <a:endParaRPr lang="nl-NL" sz="2400" b="1" dirty="0"/>
          </a:p>
          <a:p>
            <a:r>
              <a:rPr lang="nl-NL" sz="2400" b="1" dirty="0" smtClean="0"/>
              <a:t>touchscreen </a:t>
            </a:r>
            <a:r>
              <a:rPr lang="nl-NL" sz="2400" b="1" dirty="0"/>
              <a:t>gps, Bluetooth handsfree systeem, cd/dvd-speler, </a:t>
            </a:r>
            <a:endParaRPr lang="nl-NL" sz="2400" b="1" dirty="0" smtClean="0"/>
          </a:p>
          <a:p>
            <a:endParaRPr lang="nl-NL" sz="2400" b="1" dirty="0"/>
          </a:p>
          <a:p>
            <a:r>
              <a:rPr lang="nl-NL" sz="2400" b="1" dirty="0" smtClean="0"/>
              <a:t>panoramisch </a:t>
            </a:r>
            <a:r>
              <a:rPr lang="nl-NL" sz="2400" b="1" dirty="0"/>
              <a:t>zonnedak, en natuurlijk lichtmetalen velgen’ (13) </a:t>
            </a:r>
          </a:p>
        </p:txBody>
      </p:sp>
    </p:spTree>
    <p:extLst>
      <p:ext uri="{BB962C8B-B14F-4D97-AF65-F5344CB8AC3E}">
        <p14:creationId xmlns:p14="http://schemas.microsoft.com/office/powerpoint/2010/main" val="5944823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Image result for Jeep Grand cherokee 2.7 CRD"/>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628800"/>
            <a:ext cx="5095959" cy="3600399"/>
          </a:xfrm>
          <a:prstGeom prst="rect">
            <a:avLst/>
          </a:prstGeom>
          <a:noFill/>
          <a:ln>
            <a:noFill/>
          </a:ln>
        </p:spPr>
      </p:pic>
      <p:sp>
        <p:nvSpPr>
          <p:cNvPr id="3" name="Tekstvak 2"/>
          <p:cNvSpPr txBox="1"/>
          <p:nvPr/>
        </p:nvSpPr>
        <p:spPr>
          <a:xfrm>
            <a:off x="1763688" y="5589240"/>
            <a:ext cx="1550489" cy="369332"/>
          </a:xfrm>
          <a:prstGeom prst="rect">
            <a:avLst/>
          </a:prstGeom>
          <a:noFill/>
        </p:spPr>
        <p:txBody>
          <a:bodyPr wrap="none" rtlCol="0">
            <a:spAutoFit/>
          </a:bodyPr>
          <a:lstStyle/>
          <a:p>
            <a:r>
              <a:rPr lang="nl-NL" dirty="0" smtClean="0"/>
              <a:t>Jeep </a:t>
            </a:r>
            <a:r>
              <a:rPr lang="nl-NL" dirty="0" err="1" smtClean="0"/>
              <a:t>Cherokee</a:t>
            </a:r>
            <a:endParaRPr lang="nl-NL" dirty="0"/>
          </a:p>
        </p:txBody>
      </p:sp>
    </p:spTree>
    <p:extLst>
      <p:ext uri="{BB962C8B-B14F-4D97-AF65-F5344CB8AC3E}">
        <p14:creationId xmlns:p14="http://schemas.microsoft.com/office/powerpoint/2010/main" val="33388048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L110029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3" name="AutoShape 4" descr="L1100292"/>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039" y="-125564"/>
            <a:ext cx="5591175" cy="846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kstvak 4"/>
          <p:cNvSpPr txBox="1"/>
          <p:nvPr/>
        </p:nvSpPr>
        <p:spPr>
          <a:xfrm>
            <a:off x="5940152" y="4509120"/>
            <a:ext cx="3081613" cy="923330"/>
          </a:xfrm>
          <a:prstGeom prst="rect">
            <a:avLst/>
          </a:prstGeom>
          <a:noFill/>
        </p:spPr>
        <p:txBody>
          <a:bodyPr wrap="none" rtlCol="0">
            <a:spAutoFit/>
          </a:bodyPr>
          <a:lstStyle/>
          <a:p>
            <a:r>
              <a:rPr lang="nl-NL" dirty="0"/>
              <a:t>Teun </a:t>
            </a:r>
            <a:r>
              <a:rPr lang="nl-NL" dirty="0" smtClean="0"/>
              <a:t>Hocks,</a:t>
            </a:r>
            <a:endParaRPr lang="nl-NL" dirty="0"/>
          </a:p>
          <a:p>
            <a:r>
              <a:rPr lang="nl-NL" dirty="0"/>
              <a:t>‘</a:t>
            </a:r>
            <a:r>
              <a:rPr lang="nl-NL" dirty="0" smtClean="0"/>
              <a:t>Understanding Society’ (2013)</a:t>
            </a:r>
          </a:p>
          <a:p>
            <a:r>
              <a:rPr lang="nl-NL" dirty="0" smtClean="0"/>
              <a:t>Auditorium Universiteit Tilburg</a:t>
            </a:r>
            <a:endParaRPr lang="nl-NL" dirty="0"/>
          </a:p>
        </p:txBody>
      </p:sp>
    </p:spTree>
    <p:extLst>
      <p:ext uri="{BB962C8B-B14F-4D97-AF65-F5344CB8AC3E}">
        <p14:creationId xmlns:p14="http://schemas.microsoft.com/office/powerpoint/2010/main" val="29685302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1403648" y="5949280"/>
            <a:ext cx="939681" cy="369332"/>
          </a:xfrm>
          <a:prstGeom prst="rect">
            <a:avLst/>
          </a:prstGeom>
          <a:noFill/>
        </p:spPr>
        <p:txBody>
          <a:bodyPr wrap="none" rtlCol="0">
            <a:spAutoFit/>
          </a:bodyPr>
          <a:lstStyle/>
          <a:p>
            <a:r>
              <a:rPr lang="nl-NL" dirty="0" smtClean="0"/>
              <a:t>Audi Q3</a:t>
            </a:r>
            <a:endParaRPr lang="nl-NL" dirty="0"/>
          </a:p>
        </p:txBody>
      </p:sp>
      <p:pic>
        <p:nvPicPr>
          <p:cNvPr id="4" name="Afbeelding 3" descr="Image result for audi q 3 advanced 2.0 plus TFSI"/>
          <p:cNvPicPr/>
          <p:nvPr/>
        </p:nvPicPr>
        <p:blipFill rotWithShape="1">
          <a:blip r:embed="rId2" cstate="print">
            <a:extLst>
              <a:ext uri="{28A0092B-C50C-407E-A947-70E740481C1C}">
                <a14:useLocalDpi xmlns:a14="http://schemas.microsoft.com/office/drawing/2010/main" val="0"/>
              </a:ext>
            </a:extLst>
          </a:blip>
          <a:srcRect l="2338" t="10779" b="9175"/>
          <a:stretch/>
        </p:blipFill>
        <p:spPr bwMode="auto">
          <a:xfrm>
            <a:off x="2246312" y="2041525"/>
            <a:ext cx="4651375" cy="27749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598689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images.nrc.nl/vXo8puC1kua7CZRg7ALqv3j66M8=/640x/filters:no_upscale%28%29/s3/static.nrc.nl/images/stripped/1505bbverones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188640"/>
            <a:ext cx="4184253" cy="592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566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899592" y="836712"/>
            <a:ext cx="7560840" cy="4801314"/>
          </a:xfrm>
          <a:prstGeom prst="rect">
            <a:avLst/>
          </a:prstGeom>
        </p:spPr>
        <p:txBody>
          <a:bodyPr wrap="square">
            <a:spAutoFit/>
          </a:bodyPr>
          <a:lstStyle/>
          <a:p>
            <a:r>
              <a:rPr lang="nl-NL" b="1" dirty="0" smtClean="0"/>
              <a:t>‘In </a:t>
            </a:r>
            <a:r>
              <a:rPr lang="nl-NL" b="1" dirty="0"/>
              <a:t>2008 kwam de verfilming en werd ik een beetje jaloers. Niks negatiefs, </a:t>
            </a:r>
            <a:endParaRPr lang="nl-NL" b="1" dirty="0" smtClean="0"/>
          </a:p>
          <a:p>
            <a:endParaRPr lang="nl-NL" b="1" dirty="0"/>
          </a:p>
          <a:p>
            <a:r>
              <a:rPr lang="nl-NL" b="1" dirty="0" smtClean="0"/>
              <a:t>hoor</a:t>
            </a:r>
            <a:r>
              <a:rPr lang="nl-NL" b="1" dirty="0"/>
              <a:t>, </a:t>
            </a:r>
            <a:r>
              <a:rPr lang="nl-NL" b="1" dirty="0" err="1" smtClean="0"/>
              <a:t>Nanni</a:t>
            </a:r>
            <a:r>
              <a:rPr lang="nl-NL" b="1" dirty="0" smtClean="0"/>
              <a:t> </a:t>
            </a:r>
            <a:r>
              <a:rPr lang="nl-NL" b="1" dirty="0"/>
              <a:t>is een vriend, die ik bewonder. Maar daar was Pietro </a:t>
            </a:r>
            <a:r>
              <a:rPr lang="nl-NL" b="1" dirty="0" err="1"/>
              <a:t>Paladini</a:t>
            </a:r>
            <a:r>
              <a:rPr lang="nl-NL" b="1" dirty="0"/>
              <a:t> op </a:t>
            </a:r>
            <a:endParaRPr lang="nl-NL" b="1" dirty="0" smtClean="0"/>
          </a:p>
          <a:p>
            <a:endParaRPr lang="nl-NL" b="1" dirty="0"/>
          </a:p>
          <a:p>
            <a:r>
              <a:rPr lang="nl-NL" b="1" dirty="0" smtClean="0"/>
              <a:t>het bioscoopscherm</a:t>
            </a:r>
            <a:r>
              <a:rPr lang="nl-NL" b="1" dirty="0"/>
              <a:t>. En ik realiseerde me voor het eerst dat ik nog niet klaar </a:t>
            </a:r>
            <a:endParaRPr lang="nl-NL" b="1" dirty="0" smtClean="0"/>
          </a:p>
          <a:p>
            <a:endParaRPr lang="nl-NL" b="1" dirty="0"/>
          </a:p>
          <a:p>
            <a:r>
              <a:rPr lang="nl-NL" b="1" dirty="0" smtClean="0"/>
              <a:t>met hem </a:t>
            </a:r>
            <a:r>
              <a:rPr lang="nl-NL" b="1" dirty="0"/>
              <a:t>was. Maar ik was bezig met een andere roman, en het bleef bij een </a:t>
            </a:r>
            <a:endParaRPr lang="nl-NL" b="1" dirty="0" smtClean="0"/>
          </a:p>
          <a:p>
            <a:endParaRPr lang="nl-NL" b="1" dirty="0"/>
          </a:p>
          <a:p>
            <a:r>
              <a:rPr lang="nl-NL" b="1" dirty="0" smtClean="0"/>
              <a:t>voornemen</a:t>
            </a:r>
            <a:r>
              <a:rPr lang="nl-NL" b="1" dirty="0"/>
              <a:t>. Toen veranderde de hele wereld, en Italië in het bijzonder, door </a:t>
            </a:r>
            <a:endParaRPr lang="nl-NL" b="1" dirty="0" smtClean="0"/>
          </a:p>
          <a:p>
            <a:endParaRPr lang="nl-NL" b="1" dirty="0"/>
          </a:p>
          <a:p>
            <a:r>
              <a:rPr lang="nl-NL" b="1" dirty="0" smtClean="0"/>
              <a:t>de financiële </a:t>
            </a:r>
            <a:r>
              <a:rPr lang="nl-NL" b="1" dirty="0"/>
              <a:t>crisis. Nu was het tijd voor Pietro </a:t>
            </a:r>
            <a:r>
              <a:rPr lang="nl-NL" b="1" dirty="0" err="1"/>
              <a:t>Paladini</a:t>
            </a:r>
            <a:r>
              <a:rPr lang="nl-NL" b="1" dirty="0"/>
              <a:t>. In 2011 begon ik. Met </a:t>
            </a:r>
            <a:endParaRPr lang="nl-NL" b="1" dirty="0" smtClean="0"/>
          </a:p>
          <a:p>
            <a:endParaRPr lang="nl-NL" b="1" dirty="0"/>
          </a:p>
          <a:p>
            <a:r>
              <a:rPr lang="nl-NL" b="1" dirty="0" smtClean="0"/>
              <a:t>tegenzin</a:t>
            </a:r>
            <a:r>
              <a:rPr lang="nl-NL" b="1" dirty="0"/>
              <a:t>, want Pietro </a:t>
            </a:r>
            <a:r>
              <a:rPr lang="nl-NL" b="1" dirty="0" err="1"/>
              <a:t>Paladini</a:t>
            </a:r>
            <a:r>
              <a:rPr lang="nl-NL" b="1" dirty="0"/>
              <a:t> is een ik-persoon in de </a:t>
            </a:r>
            <a:r>
              <a:rPr lang="nl-NL" b="1" dirty="0" smtClean="0"/>
              <a:t>onvoltooid </a:t>
            </a:r>
          </a:p>
          <a:p>
            <a:endParaRPr lang="nl-NL" b="1" dirty="0"/>
          </a:p>
          <a:p>
            <a:r>
              <a:rPr lang="nl-NL" b="1" dirty="0" smtClean="0"/>
              <a:t>tegenwoordige tijd, </a:t>
            </a:r>
            <a:r>
              <a:rPr lang="nl-NL" b="1" dirty="0"/>
              <a:t>en dan zit je als </a:t>
            </a:r>
            <a:r>
              <a:rPr lang="nl-NL" b="1" dirty="0" smtClean="0"/>
              <a:t>schrijver </a:t>
            </a:r>
            <a:r>
              <a:rPr lang="nl-NL" b="1" dirty="0"/>
              <a:t>gevangen. […] Ik onderwierp me </a:t>
            </a:r>
            <a:endParaRPr lang="nl-NL" b="1" dirty="0" smtClean="0"/>
          </a:p>
          <a:p>
            <a:endParaRPr lang="nl-NL" b="1" dirty="0"/>
          </a:p>
          <a:p>
            <a:r>
              <a:rPr lang="nl-NL" b="1" dirty="0" smtClean="0"/>
              <a:t>opnieuw </a:t>
            </a:r>
            <a:r>
              <a:rPr lang="nl-NL" b="1" dirty="0"/>
              <a:t>aan dit personage dat mij </a:t>
            </a:r>
            <a:r>
              <a:rPr lang="nl-NL" b="1" dirty="0" smtClean="0"/>
              <a:t>was</a:t>
            </a:r>
            <a:r>
              <a:rPr lang="nl-NL" b="1" dirty="0"/>
              <a:t>, terwijl ik hem helemaal niet ben´. </a:t>
            </a:r>
          </a:p>
        </p:txBody>
      </p:sp>
    </p:spTree>
    <p:extLst>
      <p:ext uri="{BB962C8B-B14F-4D97-AF65-F5344CB8AC3E}">
        <p14:creationId xmlns:p14="http://schemas.microsoft.com/office/powerpoint/2010/main" val="31808877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51520" y="44624"/>
            <a:ext cx="8712968" cy="7017306"/>
          </a:xfrm>
          <a:prstGeom prst="rect">
            <a:avLst/>
          </a:prstGeom>
        </p:spPr>
        <p:txBody>
          <a:bodyPr wrap="square">
            <a:spAutoFit/>
          </a:bodyPr>
          <a:lstStyle/>
          <a:p>
            <a:r>
              <a:rPr lang="nl-NL" sz="2400" b="1" dirty="0"/>
              <a:t>Overzicht </a:t>
            </a:r>
            <a:r>
              <a:rPr lang="nl-NL" sz="2400" b="1" dirty="0" smtClean="0"/>
              <a:t>lezing:</a:t>
            </a:r>
          </a:p>
          <a:p>
            <a:endParaRPr lang="nl-NL" sz="2400" b="1" dirty="0"/>
          </a:p>
          <a:p>
            <a:r>
              <a:rPr lang="nl-NL" sz="2400" b="1" dirty="0" smtClean="0"/>
              <a:t>‒</a:t>
            </a:r>
            <a:r>
              <a:rPr lang="nl-NL" sz="2400" b="1" dirty="0" err="1"/>
              <a:t>Veronesi</a:t>
            </a:r>
            <a:r>
              <a:rPr lang="nl-NL" sz="2400" b="1" dirty="0"/>
              <a:t>: de man en zijn werk</a:t>
            </a:r>
          </a:p>
          <a:p>
            <a:endParaRPr lang="nl-NL" sz="2400" b="1" i="1" dirty="0" smtClean="0"/>
          </a:p>
          <a:p>
            <a:r>
              <a:rPr lang="nl-NL" sz="2400" b="1" i="1" dirty="0" smtClean="0"/>
              <a:t>‒</a:t>
            </a:r>
            <a:r>
              <a:rPr lang="nl-NL" sz="2400" b="1" i="1" dirty="0"/>
              <a:t>Zeldzame aarden</a:t>
            </a:r>
            <a:r>
              <a:rPr lang="nl-NL" sz="2400" b="1" dirty="0"/>
              <a:t>:</a:t>
            </a:r>
          </a:p>
          <a:p>
            <a:pPr lvl="0"/>
            <a:r>
              <a:rPr lang="nl-NL" sz="2400" b="1" dirty="0"/>
              <a:t>Opbouw </a:t>
            </a:r>
            <a:r>
              <a:rPr lang="nl-NL" sz="2400" b="1" dirty="0" smtClean="0"/>
              <a:t> en inhoud</a:t>
            </a:r>
            <a:endParaRPr lang="nl-NL" sz="2400" b="1" dirty="0"/>
          </a:p>
          <a:p>
            <a:pPr lvl="0"/>
            <a:r>
              <a:rPr lang="nl-NL" sz="2400" b="1" dirty="0"/>
              <a:t>Wie vertelt en hoe?</a:t>
            </a:r>
          </a:p>
          <a:p>
            <a:r>
              <a:rPr lang="nl-NL" sz="2400" b="1" dirty="0" smtClean="0"/>
              <a:t>	</a:t>
            </a:r>
          </a:p>
          <a:p>
            <a:r>
              <a:rPr lang="nl-NL" sz="2400" b="1" dirty="0"/>
              <a:t>	</a:t>
            </a:r>
            <a:r>
              <a:rPr lang="nl-NL" sz="2400" b="1" dirty="0" smtClean="0"/>
              <a:t>Thematiek</a:t>
            </a:r>
            <a:r>
              <a:rPr lang="nl-NL" sz="2400" b="1" dirty="0"/>
              <a:t>:</a:t>
            </a:r>
          </a:p>
          <a:p>
            <a:pPr lvl="0"/>
            <a:r>
              <a:rPr lang="nl-NL" sz="2400" b="1" dirty="0" smtClean="0"/>
              <a:t>		ik </a:t>
            </a:r>
            <a:r>
              <a:rPr lang="nl-NL" sz="2400" b="1" dirty="0"/>
              <a:t>en de wereld</a:t>
            </a:r>
          </a:p>
          <a:p>
            <a:pPr lvl="0"/>
            <a:r>
              <a:rPr lang="nl-NL" sz="2400" b="1" dirty="0" smtClean="0"/>
              <a:t>		de </a:t>
            </a:r>
            <a:r>
              <a:rPr lang="nl-NL" sz="2400" b="1" dirty="0"/>
              <a:t>odyssee: van niet willen zien naar bewustwording</a:t>
            </a:r>
          </a:p>
          <a:p>
            <a:pPr lvl="0"/>
            <a:r>
              <a:rPr lang="nl-NL" sz="2400" b="1" dirty="0" smtClean="0"/>
              <a:t>		oprechtheid </a:t>
            </a:r>
            <a:r>
              <a:rPr lang="nl-NL" sz="2400" b="1" dirty="0"/>
              <a:t>(</a:t>
            </a:r>
            <a:r>
              <a:rPr lang="nl-NL" sz="2400" b="1" dirty="0" err="1"/>
              <a:t>sincerità</a:t>
            </a:r>
            <a:r>
              <a:rPr lang="nl-NL" sz="2400" b="1" dirty="0"/>
              <a:t>) en verantwoordelijkheid</a:t>
            </a:r>
          </a:p>
          <a:p>
            <a:pPr lvl="0"/>
            <a:r>
              <a:rPr lang="nl-NL" sz="2400" b="1" dirty="0" smtClean="0"/>
              <a:t>		omkeerbaarheid (</a:t>
            </a:r>
            <a:r>
              <a:rPr lang="nl-NL" sz="2400" b="1" dirty="0" err="1" smtClean="0"/>
              <a:t>reversibilità</a:t>
            </a:r>
            <a:r>
              <a:rPr lang="nl-NL" sz="2400" b="1" dirty="0" smtClean="0"/>
              <a:t>), veranderlijkheid, 			toeval</a:t>
            </a:r>
            <a:endParaRPr lang="nl-NL" sz="2400" b="1" dirty="0"/>
          </a:p>
          <a:p>
            <a:r>
              <a:rPr lang="nl-NL" sz="2400" b="1" dirty="0"/>
              <a:t> </a:t>
            </a:r>
          </a:p>
          <a:p>
            <a:r>
              <a:rPr lang="nl-NL" sz="2400" b="1" dirty="0"/>
              <a:t>‒Humor (taal)</a:t>
            </a:r>
          </a:p>
          <a:p>
            <a:r>
              <a:rPr lang="nl-NL" sz="2400" b="1" dirty="0"/>
              <a:t> </a:t>
            </a:r>
          </a:p>
          <a:p>
            <a:r>
              <a:rPr lang="nl-NL" sz="2400" b="1" dirty="0"/>
              <a:t>‒Zwakke plekken</a:t>
            </a:r>
          </a:p>
          <a:p>
            <a:r>
              <a:rPr lang="nl-NL" dirty="0"/>
              <a:t> </a:t>
            </a:r>
          </a:p>
        </p:txBody>
      </p:sp>
    </p:spTree>
    <p:extLst>
      <p:ext uri="{BB962C8B-B14F-4D97-AF65-F5344CB8AC3E}">
        <p14:creationId xmlns:p14="http://schemas.microsoft.com/office/powerpoint/2010/main" val="9527651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611560" y="332656"/>
            <a:ext cx="6246440" cy="5632311"/>
          </a:xfrm>
          <a:prstGeom prst="rect">
            <a:avLst/>
          </a:prstGeom>
        </p:spPr>
        <p:txBody>
          <a:bodyPr wrap="square">
            <a:spAutoFit/>
          </a:bodyPr>
          <a:lstStyle/>
          <a:p>
            <a:r>
              <a:rPr lang="nl-NL" dirty="0"/>
              <a:t> </a:t>
            </a:r>
            <a:r>
              <a:rPr lang="nl-NL" sz="2400" b="1" i="1" dirty="0"/>
              <a:t>In de ban van mijn vader</a:t>
            </a:r>
            <a:r>
              <a:rPr lang="nl-NL" sz="2400" dirty="0"/>
              <a:t> (</a:t>
            </a:r>
            <a:r>
              <a:rPr lang="nl-NL" sz="2400" i="1" dirty="0"/>
              <a:t>La </a:t>
            </a:r>
            <a:r>
              <a:rPr lang="nl-NL" sz="2400" i="1" dirty="0" err="1"/>
              <a:t>forza</a:t>
            </a:r>
            <a:r>
              <a:rPr lang="nl-NL" sz="2400" i="1" dirty="0"/>
              <a:t> del </a:t>
            </a:r>
            <a:r>
              <a:rPr lang="nl-NL" sz="2400" i="1" dirty="0" err="1"/>
              <a:t>passato</a:t>
            </a:r>
            <a:r>
              <a:rPr lang="nl-NL" sz="2400" dirty="0"/>
              <a:t>, 2000) – verfilmd in 2002 </a:t>
            </a:r>
            <a:r>
              <a:rPr lang="nl-NL" sz="2400" dirty="0" smtClean="0"/>
              <a:t>– </a:t>
            </a:r>
            <a:r>
              <a:rPr lang="nl-NL" sz="2400" dirty="0" err="1" smtClean="0"/>
              <a:t>Campiello</a:t>
            </a:r>
            <a:r>
              <a:rPr lang="nl-NL" sz="2400" dirty="0" smtClean="0"/>
              <a:t> </a:t>
            </a:r>
            <a:r>
              <a:rPr lang="nl-NL" sz="2400" dirty="0"/>
              <a:t>prijs, </a:t>
            </a:r>
            <a:r>
              <a:rPr lang="nl-NL" sz="2400" dirty="0" err="1"/>
              <a:t>Viareggio</a:t>
            </a:r>
            <a:r>
              <a:rPr lang="nl-NL" sz="2400" dirty="0"/>
              <a:t> prijs </a:t>
            </a:r>
            <a:r>
              <a:rPr lang="nl-NL" sz="2400" dirty="0" smtClean="0"/>
              <a:t>2000</a:t>
            </a:r>
          </a:p>
          <a:p>
            <a:endParaRPr lang="nl-NL" sz="2400" dirty="0"/>
          </a:p>
          <a:p>
            <a:endParaRPr lang="nl-NL" sz="2400" b="1" i="1" dirty="0" smtClean="0"/>
          </a:p>
          <a:p>
            <a:r>
              <a:rPr lang="nl-NL" sz="2400" b="1" i="1" dirty="0" smtClean="0"/>
              <a:t>Kalme </a:t>
            </a:r>
            <a:r>
              <a:rPr lang="nl-NL" sz="2400" b="1" i="1" dirty="0"/>
              <a:t>chaos</a:t>
            </a:r>
            <a:r>
              <a:rPr lang="nl-NL" sz="2400" dirty="0"/>
              <a:t> (</a:t>
            </a:r>
            <a:r>
              <a:rPr lang="nl-NL" sz="2400" i="1" dirty="0" err="1"/>
              <a:t>Caos</a:t>
            </a:r>
            <a:r>
              <a:rPr lang="nl-NL" sz="2400" i="1" dirty="0"/>
              <a:t> </a:t>
            </a:r>
            <a:r>
              <a:rPr lang="nl-NL" sz="2400" i="1" dirty="0" err="1"/>
              <a:t>calmo</a:t>
            </a:r>
            <a:r>
              <a:rPr lang="nl-NL" sz="2400" dirty="0"/>
              <a:t>, 2005) – </a:t>
            </a:r>
            <a:r>
              <a:rPr lang="nl-NL" sz="2400" dirty="0" err="1"/>
              <a:t>Strega</a:t>
            </a:r>
            <a:r>
              <a:rPr lang="nl-NL" sz="2400" dirty="0"/>
              <a:t> prijs, 2006, </a:t>
            </a:r>
            <a:r>
              <a:rPr lang="nl-NL" sz="2400" dirty="0" smtClean="0"/>
              <a:t>Prix </a:t>
            </a:r>
            <a:r>
              <a:rPr lang="nl-NL" sz="2400" dirty="0" err="1"/>
              <a:t>Méditerranée</a:t>
            </a:r>
            <a:r>
              <a:rPr lang="nl-NL" sz="2400" dirty="0"/>
              <a:t> (2008</a:t>
            </a:r>
            <a:r>
              <a:rPr lang="nl-NL" sz="2400" dirty="0" smtClean="0"/>
              <a:t>), </a:t>
            </a:r>
            <a:r>
              <a:rPr lang="nl-NL" sz="2400" dirty="0"/>
              <a:t>Prix </a:t>
            </a:r>
            <a:r>
              <a:rPr lang="nl-NL" sz="2400" dirty="0" err="1"/>
              <a:t>Fémina</a:t>
            </a:r>
            <a:r>
              <a:rPr lang="nl-NL" sz="2400" dirty="0"/>
              <a:t> </a:t>
            </a:r>
            <a:r>
              <a:rPr lang="nl-NL" sz="2400" dirty="0" err="1"/>
              <a:t>étranger</a:t>
            </a:r>
            <a:r>
              <a:rPr lang="nl-NL" sz="2400" dirty="0"/>
              <a:t> (2008)</a:t>
            </a:r>
          </a:p>
          <a:p>
            <a:endParaRPr lang="nl-NL" sz="2400" b="1" i="1" dirty="0" smtClean="0"/>
          </a:p>
          <a:p>
            <a:endParaRPr lang="nl-NL" sz="2400" b="1" i="1" dirty="0" smtClean="0"/>
          </a:p>
          <a:p>
            <a:r>
              <a:rPr lang="nl-NL" sz="2400" b="1" i="1" dirty="0" smtClean="0"/>
              <a:t>XY</a:t>
            </a:r>
            <a:r>
              <a:rPr lang="nl-NL" sz="2400" b="1" dirty="0" smtClean="0"/>
              <a:t> </a:t>
            </a:r>
            <a:r>
              <a:rPr lang="nl-NL" sz="2400" b="1" dirty="0"/>
              <a:t>(</a:t>
            </a:r>
            <a:r>
              <a:rPr lang="nl-NL" sz="2400" dirty="0"/>
              <a:t>2011) </a:t>
            </a:r>
            <a:r>
              <a:rPr lang="nl-NL" sz="2400" dirty="0" err="1"/>
              <a:t>Superflaiano</a:t>
            </a:r>
            <a:r>
              <a:rPr lang="nl-NL" sz="2400" dirty="0"/>
              <a:t> prijs (Pescara) </a:t>
            </a:r>
          </a:p>
          <a:p>
            <a:endParaRPr lang="nl-NL" sz="2400" b="1" i="1" dirty="0" smtClean="0"/>
          </a:p>
          <a:p>
            <a:endParaRPr lang="nl-NL" sz="2400" b="1" i="1" dirty="0" smtClean="0"/>
          </a:p>
          <a:p>
            <a:r>
              <a:rPr lang="nl-NL" sz="2400" b="1" i="1" dirty="0" smtClean="0"/>
              <a:t>Zeldzame </a:t>
            </a:r>
            <a:r>
              <a:rPr lang="nl-NL" sz="2400" b="1" i="1" dirty="0"/>
              <a:t>aarden</a:t>
            </a:r>
            <a:r>
              <a:rPr lang="nl-NL" sz="2400" dirty="0"/>
              <a:t> (</a:t>
            </a:r>
            <a:r>
              <a:rPr lang="nl-NL" sz="2400" i="1" dirty="0"/>
              <a:t>Terre rare</a:t>
            </a:r>
            <a:r>
              <a:rPr lang="nl-NL" sz="2400" dirty="0"/>
              <a:t>, 2014) </a:t>
            </a:r>
            <a:r>
              <a:rPr lang="nl-NL" sz="2400" dirty="0" err="1"/>
              <a:t>Bargutta</a:t>
            </a:r>
            <a:r>
              <a:rPr lang="nl-NL" sz="2400" dirty="0"/>
              <a:t> prijs (2015), </a:t>
            </a:r>
            <a:r>
              <a:rPr lang="nl-NL" sz="2400" dirty="0" smtClean="0"/>
              <a:t>Europese </a:t>
            </a:r>
            <a:r>
              <a:rPr lang="nl-NL" sz="2400" dirty="0"/>
              <a:t>literatuurprijs (2016)</a:t>
            </a:r>
          </a:p>
        </p:txBody>
      </p:sp>
    </p:spTree>
    <p:extLst>
      <p:ext uri="{BB962C8B-B14F-4D97-AF65-F5344CB8AC3E}">
        <p14:creationId xmlns:p14="http://schemas.microsoft.com/office/powerpoint/2010/main" val="3419797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052737"/>
            <a:ext cx="7772400" cy="1728191"/>
          </a:xfrm>
        </p:spPr>
        <p:txBody>
          <a:bodyPr/>
          <a:lstStyle/>
          <a:p>
            <a:r>
              <a:rPr lang="nl-NL" dirty="0" smtClean="0"/>
              <a:t>Kenmerken van het oeuvre van </a:t>
            </a:r>
            <a:r>
              <a:rPr lang="nl-NL" dirty="0" err="1" smtClean="0"/>
              <a:t>Veronesi</a:t>
            </a:r>
            <a:r>
              <a:rPr lang="nl-NL" dirty="0" smtClean="0"/>
              <a:t>:</a:t>
            </a:r>
            <a:endParaRPr lang="nl-NL" dirty="0"/>
          </a:p>
        </p:txBody>
      </p:sp>
      <p:sp>
        <p:nvSpPr>
          <p:cNvPr id="3" name="Ondertitel 2"/>
          <p:cNvSpPr>
            <a:spLocks noGrp="1"/>
          </p:cNvSpPr>
          <p:nvPr>
            <p:ph type="subTitle" idx="1"/>
          </p:nvPr>
        </p:nvSpPr>
        <p:spPr>
          <a:xfrm>
            <a:off x="1403648" y="2924944"/>
            <a:ext cx="7200800" cy="2760712"/>
          </a:xfrm>
        </p:spPr>
        <p:txBody>
          <a:bodyPr>
            <a:normAutofit fontScale="85000" lnSpcReduction="10000"/>
          </a:bodyPr>
          <a:lstStyle/>
          <a:p>
            <a:pPr marL="457200" indent="-457200" algn="l">
              <a:buFont typeface="Arial" panose="020B0604020202020204" pitchFamily="34" charset="0"/>
              <a:buChar char="•"/>
            </a:pPr>
            <a:r>
              <a:rPr lang="nl-NL" b="1" dirty="0" smtClean="0">
                <a:solidFill>
                  <a:schemeClr val="tx1"/>
                </a:solidFill>
              </a:rPr>
              <a:t>Realistisch en betrokken </a:t>
            </a:r>
            <a:r>
              <a:rPr lang="nl-NL" b="1" dirty="0" smtClean="0">
                <a:solidFill>
                  <a:schemeClr val="tx1"/>
                </a:solidFill>
              </a:rPr>
              <a:t>op de hedendaagse Italiaanse </a:t>
            </a:r>
            <a:r>
              <a:rPr lang="nl-NL" b="1" dirty="0" smtClean="0">
                <a:solidFill>
                  <a:schemeClr val="tx1"/>
                </a:solidFill>
              </a:rPr>
              <a:t>maatschappij (</a:t>
            </a:r>
            <a:r>
              <a:rPr lang="nl-NL" b="1" dirty="0" err="1" smtClean="0">
                <a:solidFill>
                  <a:schemeClr val="tx1"/>
                </a:solidFill>
              </a:rPr>
              <a:t>docu</a:t>
            </a:r>
            <a:r>
              <a:rPr lang="nl-NL" b="1" dirty="0" smtClean="0">
                <a:solidFill>
                  <a:schemeClr val="tx1"/>
                </a:solidFill>
              </a:rPr>
              <a:t>-, </a:t>
            </a:r>
            <a:r>
              <a:rPr lang="nl-NL" b="1" dirty="0" err="1" smtClean="0">
                <a:solidFill>
                  <a:schemeClr val="tx1"/>
                </a:solidFill>
              </a:rPr>
              <a:t>reality</a:t>
            </a:r>
            <a:r>
              <a:rPr lang="nl-NL" b="1" dirty="0" smtClean="0">
                <a:solidFill>
                  <a:schemeClr val="tx1"/>
                </a:solidFill>
              </a:rPr>
              <a:t>)</a:t>
            </a:r>
            <a:endParaRPr lang="nl-NL" b="1" dirty="0" smtClean="0">
              <a:solidFill>
                <a:schemeClr val="tx1"/>
              </a:solidFill>
            </a:endParaRPr>
          </a:p>
          <a:p>
            <a:pPr marL="457200" indent="-457200" algn="l">
              <a:buFont typeface="Arial" panose="020B0604020202020204" pitchFamily="34" charset="0"/>
              <a:buChar char="•"/>
            </a:pPr>
            <a:r>
              <a:rPr lang="nl-NL" b="1" dirty="0" smtClean="0">
                <a:solidFill>
                  <a:schemeClr val="tx1"/>
                </a:solidFill>
              </a:rPr>
              <a:t>Existentieel</a:t>
            </a:r>
            <a:r>
              <a:rPr lang="nl-NL" b="1" dirty="0" smtClean="0">
                <a:solidFill>
                  <a:schemeClr val="tx1"/>
                </a:solidFill>
              </a:rPr>
              <a:t>: ontleedt menselijk gedrag in het verlengde van de ervaring van de werkelijkheid</a:t>
            </a:r>
          </a:p>
          <a:p>
            <a:pPr marL="457200" indent="-457200" algn="l">
              <a:buFont typeface="Arial" panose="020B0604020202020204" pitchFamily="34" charset="0"/>
              <a:buChar char="•"/>
            </a:pPr>
            <a:r>
              <a:rPr lang="nl-NL" b="1" dirty="0" smtClean="0">
                <a:solidFill>
                  <a:schemeClr val="tx1"/>
                </a:solidFill>
              </a:rPr>
              <a:t>‘Familiekroniek’: conflictsituaties </a:t>
            </a:r>
          </a:p>
          <a:p>
            <a:pPr marL="457200" indent="-457200" algn="l">
              <a:buFont typeface="Arial" panose="020B0604020202020204" pitchFamily="34" charset="0"/>
              <a:buChar char="•"/>
            </a:pPr>
            <a:endParaRPr lang="nl-NL" dirty="0"/>
          </a:p>
        </p:txBody>
      </p:sp>
    </p:spTree>
    <p:extLst>
      <p:ext uri="{BB962C8B-B14F-4D97-AF65-F5344CB8AC3E}">
        <p14:creationId xmlns:p14="http://schemas.microsoft.com/office/powerpoint/2010/main" val="39852564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92696"/>
            <a:ext cx="7772400" cy="2522711"/>
          </a:xfrm>
        </p:spPr>
        <p:txBody>
          <a:bodyPr/>
          <a:lstStyle/>
          <a:p>
            <a:r>
              <a:rPr lang="nl-NL" dirty="0" smtClean="0"/>
              <a:t>Italië begin jaren ’90: </a:t>
            </a:r>
            <a:br>
              <a:rPr lang="nl-NL" dirty="0" smtClean="0"/>
            </a:br>
            <a:r>
              <a:rPr lang="nl-NL" dirty="0" smtClean="0"/>
              <a:t>de ‘jonge kannibalen’ (</a:t>
            </a:r>
            <a:r>
              <a:rPr lang="nl-NL" dirty="0" err="1" smtClean="0"/>
              <a:t>Ballestra</a:t>
            </a:r>
            <a:r>
              <a:rPr lang="nl-NL" dirty="0" smtClean="0"/>
              <a:t>, </a:t>
            </a:r>
            <a:r>
              <a:rPr lang="nl-NL" dirty="0" err="1" smtClean="0"/>
              <a:t>Tondelli</a:t>
            </a:r>
            <a:r>
              <a:rPr lang="nl-NL" dirty="0" smtClean="0"/>
              <a:t>, De Carlo, </a:t>
            </a:r>
            <a:r>
              <a:rPr lang="nl-NL" dirty="0" err="1" smtClean="0"/>
              <a:t>Ammaniti</a:t>
            </a:r>
            <a:r>
              <a:rPr lang="nl-NL" dirty="0" smtClean="0"/>
              <a:t>) </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5640754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611560" y="764705"/>
            <a:ext cx="8208912" cy="5632311"/>
          </a:xfrm>
          <a:prstGeom prst="rect">
            <a:avLst/>
          </a:prstGeom>
        </p:spPr>
        <p:txBody>
          <a:bodyPr wrap="square">
            <a:spAutoFit/>
          </a:bodyPr>
          <a:lstStyle/>
          <a:p>
            <a:r>
              <a:rPr lang="nl-NL" sz="2400" b="1" dirty="0"/>
              <a:t>‘Schrijven is mijn bijdrage aan de waarheid. Mijn manier </a:t>
            </a:r>
            <a:endParaRPr lang="nl-NL" sz="2400" b="1" dirty="0" smtClean="0"/>
          </a:p>
          <a:p>
            <a:endParaRPr lang="nl-NL" sz="2400" b="1" dirty="0"/>
          </a:p>
          <a:p>
            <a:r>
              <a:rPr lang="nl-NL" sz="2400" b="1" dirty="0" smtClean="0"/>
              <a:t>van </a:t>
            </a:r>
            <a:r>
              <a:rPr lang="nl-NL" sz="2400" b="1" dirty="0"/>
              <a:t>schrijven is een </a:t>
            </a:r>
            <a:r>
              <a:rPr lang="nl-NL" sz="2400" b="1" dirty="0" smtClean="0"/>
              <a:t>evocatieve </a:t>
            </a:r>
            <a:r>
              <a:rPr lang="nl-NL" sz="2400" b="1" dirty="0"/>
              <a:t>manier. Het betekent dat je </a:t>
            </a:r>
            <a:endParaRPr lang="nl-NL" sz="2400" b="1" dirty="0" smtClean="0"/>
          </a:p>
          <a:p>
            <a:endParaRPr lang="nl-NL" sz="2400" b="1" dirty="0"/>
          </a:p>
          <a:p>
            <a:r>
              <a:rPr lang="nl-NL" sz="2400" b="1" dirty="0" smtClean="0"/>
              <a:t>de </a:t>
            </a:r>
            <a:r>
              <a:rPr lang="nl-NL" sz="2400" b="1" dirty="0"/>
              <a:t>stemmen uit je onderbewuste omhoog roept. Dat is </a:t>
            </a:r>
            <a:endParaRPr lang="nl-NL" sz="2400" b="1" dirty="0" smtClean="0"/>
          </a:p>
          <a:p>
            <a:endParaRPr lang="nl-NL" sz="2400" b="1" dirty="0"/>
          </a:p>
          <a:p>
            <a:r>
              <a:rPr lang="nl-NL" sz="2400" b="1" dirty="0" smtClean="0"/>
              <a:t>een </a:t>
            </a:r>
            <a:r>
              <a:rPr lang="nl-NL" sz="2400" b="1" dirty="0"/>
              <a:t>riskant en soms ook zeer beangstigend proces. Ik weet </a:t>
            </a:r>
            <a:endParaRPr lang="nl-NL" sz="2400" b="1" dirty="0" smtClean="0"/>
          </a:p>
          <a:p>
            <a:endParaRPr lang="nl-NL" sz="2400" b="1" dirty="0"/>
          </a:p>
          <a:p>
            <a:r>
              <a:rPr lang="nl-NL" sz="2400" b="1" dirty="0" smtClean="0"/>
              <a:t>dat </a:t>
            </a:r>
            <a:r>
              <a:rPr lang="nl-NL" sz="2400" b="1" dirty="0"/>
              <a:t>ik om de dingen te ontmoeten, te omhelzen, door een </a:t>
            </a:r>
            <a:endParaRPr lang="nl-NL" sz="2400" b="1" dirty="0" smtClean="0"/>
          </a:p>
          <a:p>
            <a:endParaRPr lang="nl-NL" sz="2400" b="1" dirty="0"/>
          </a:p>
          <a:p>
            <a:r>
              <a:rPr lang="nl-NL" sz="2400" b="1" dirty="0" smtClean="0"/>
              <a:t>nevel </a:t>
            </a:r>
            <a:r>
              <a:rPr lang="nl-NL" sz="2400" b="1" dirty="0"/>
              <a:t>moet. Door die nevel zie ik de waarheid schemeren, </a:t>
            </a:r>
            <a:endParaRPr lang="nl-NL" sz="2400" b="1" dirty="0" smtClean="0"/>
          </a:p>
          <a:p>
            <a:endParaRPr lang="nl-NL" sz="2400" b="1" dirty="0"/>
          </a:p>
          <a:p>
            <a:r>
              <a:rPr lang="nl-NL" sz="2400" b="1" dirty="0" smtClean="0"/>
              <a:t>of </a:t>
            </a:r>
            <a:r>
              <a:rPr lang="nl-NL" sz="2400" b="1" dirty="0"/>
              <a:t>althans, dat hoop ik.’ </a:t>
            </a:r>
            <a:endParaRPr lang="nl-NL" sz="2400" b="1" dirty="0" smtClean="0"/>
          </a:p>
          <a:p>
            <a:endParaRPr lang="nl-NL" sz="2400" b="1" dirty="0" smtClean="0"/>
          </a:p>
          <a:p>
            <a:pPr algn="r"/>
            <a:r>
              <a:rPr lang="nl-NL" sz="2400" dirty="0" smtClean="0"/>
              <a:t>[interview De Groene Amsterdammer, april 2015]</a:t>
            </a:r>
            <a:endParaRPr lang="nl-NL" sz="2400" dirty="0"/>
          </a:p>
        </p:txBody>
      </p:sp>
    </p:spTree>
    <p:extLst>
      <p:ext uri="{BB962C8B-B14F-4D97-AF65-F5344CB8AC3E}">
        <p14:creationId xmlns:p14="http://schemas.microsoft.com/office/powerpoint/2010/main" val="1157048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0" y="0"/>
            <a:ext cx="9144000" cy="6740307"/>
          </a:xfrm>
          <a:prstGeom prst="rect">
            <a:avLst/>
          </a:prstGeom>
        </p:spPr>
        <p:txBody>
          <a:bodyPr wrap="square">
            <a:spAutoFit/>
          </a:bodyPr>
          <a:lstStyle/>
          <a:p>
            <a:r>
              <a:rPr lang="nl-NL" sz="2400" b="1" dirty="0" smtClean="0"/>
              <a:t>Gezinsrelaties bij </a:t>
            </a:r>
            <a:r>
              <a:rPr lang="nl-NL" sz="2400" b="1" dirty="0" err="1" smtClean="0"/>
              <a:t>Veronesi</a:t>
            </a:r>
            <a:r>
              <a:rPr lang="nl-NL" sz="2400" b="1" dirty="0" smtClean="0"/>
              <a:t>:</a:t>
            </a:r>
          </a:p>
          <a:p>
            <a:endParaRPr lang="nl-NL" sz="2400" b="1" dirty="0"/>
          </a:p>
          <a:p>
            <a:r>
              <a:rPr lang="nl-NL" sz="2400" b="1" dirty="0" smtClean="0"/>
              <a:t>‘Het gezin: ik </a:t>
            </a:r>
            <a:r>
              <a:rPr lang="nl-NL" sz="2400" b="1" dirty="0"/>
              <a:t>heb daar altijd over geschreven. Ik heb trouwens niets </a:t>
            </a:r>
            <a:endParaRPr lang="nl-NL" sz="2400" b="1" dirty="0" smtClean="0"/>
          </a:p>
          <a:p>
            <a:endParaRPr lang="nl-NL" sz="2400" b="1" dirty="0"/>
          </a:p>
          <a:p>
            <a:r>
              <a:rPr lang="nl-NL" sz="2400" b="1" dirty="0" smtClean="0"/>
              <a:t>verzonnen</a:t>
            </a:r>
            <a:r>
              <a:rPr lang="nl-NL" sz="2400" b="1" dirty="0"/>
              <a:t>: de </a:t>
            </a:r>
            <a:r>
              <a:rPr lang="nl-NL" sz="2400" b="1" dirty="0" smtClean="0"/>
              <a:t>onvrede binnen </a:t>
            </a:r>
            <a:r>
              <a:rPr lang="nl-NL" sz="2400" b="1" dirty="0"/>
              <a:t>het gezin </a:t>
            </a:r>
            <a:r>
              <a:rPr lang="nl-NL" sz="2400" b="1" dirty="0" smtClean="0"/>
              <a:t>vormt het hoofdbestanddeel  </a:t>
            </a:r>
          </a:p>
          <a:p>
            <a:endParaRPr lang="nl-NL" sz="2400" b="1" dirty="0"/>
          </a:p>
          <a:p>
            <a:r>
              <a:rPr lang="nl-NL" sz="2400" b="1" dirty="0" smtClean="0"/>
              <a:t>van </a:t>
            </a:r>
            <a:r>
              <a:rPr lang="nl-NL" sz="2400" b="1" dirty="0"/>
              <a:t>de </a:t>
            </a:r>
            <a:r>
              <a:rPr lang="nl-NL" sz="2400" b="1" dirty="0" smtClean="0"/>
              <a:t>westerse </a:t>
            </a:r>
            <a:r>
              <a:rPr lang="nl-NL" sz="2400" b="1" dirty="0"/>
              <a:t>burgerroman. Van de </a:t>
            </a:r>
            <a:r>
              <a:rPr lang="nl-NL" sz="2400" b="1" i="1" dirty="0" err="1"/>
              <a:t>Eneïs</a:t>
            </a:r>
            <a:r>
              <a:rPr lang="nl-NL" sz="2400" b="1" dirty="0"/>
              <a:t> </a:t>
            </a:r>
            <a:r>
              <a:rPr lang="nl-NL" sz="2400" b="1" dirty="0" smtClean="0"/>
              <a:t>tot de </a:t>
            </a:r>
            <a:r>
              <a:rPr lang="nl-NL" sz="2400" b="1" i="1" dirty="0" err="1" smtClean="0"/>
              <a:t>Ulysses</a:t>
            </a:r>
            <a:r>
              <a:rPr lang="nl-NL" sz="2400" b="1" i="1" dirty="0" smtClean="0"/>
              <a:t> </a:t>
            </a:r>
            <a:r>
              <a:rPr lang="nl-NL" sz="2400" b="1" dirty="0"/>
              <a:t>van </a:t>
            </a:r>
            <a:r>
              <a:rPr lang="nl-NL" sz="2400" b="1" dirty="0" smtClean="0"/>
              <a:t>Joyce</a:t>
            </a:r>
            <a:r>
              <a:rPr lang="nl-NL" sz="2400" b="1" dirty="0"/>
              <a:t>, </a:t>
            </a:r>
            <a:endParaRPr lang="nl-NL" sz="2400" b="1" dirty="0" smtClean="0"/>
          </a:p>
          <a:p>
            <a:endParaRPr lang="nl-NL" sz="2400" b="1" dirty="0"/>
          </a:p>
          <a:p>
            <a:r>
              <a:rPr lang="nl-NL" sz="2400" b="1" dirty="0" smtClean="0"/>
              <a:t>het gaat altijd over relaties </a:t>
            </a:r>
            <a:r>
              <a:rPr lang="nl-NL" sz="2400" b="1" dirty="0"/>
              <a:t>tussen ouders en </a:t>
            </a:r>
            <a:r>
              <a:rPr lang="nl-NL" sz="2400" b="1" dirty="0" smtClean="0"/>
              <a:t>kinderen</a:t>
            </a:r>
            <a:r>
              <a:rPr lang="nl-NL" sz="2400" b="1" dirty="0"/>
              <a:t>. Een </a:t>
            </a:r>
            <a:endParaRPr lang="nl-NL" sz="2400" b="1" dirty="0" smtClean="0"/>
          </a:p>
          <a:p>
            <a:endParaRPr lang="nl-NL" sz="2400" b="1" dirty="0"/>
          </a:p>
          <a:p>
            <a:r>
              <a:rPr lang="nl-NL" sz="2400" b="1" dirty="0" smtClean="0"/>
              <a:t>conflictueuzer, een in potentie ziekelijker omgeving </a:t>
            </a:r>
            <a:r>
              <a:rPr lang="nl-NL" sz="2400" b="1" dirty="0"/>
              <a:t>dan </a:t>
            </a:r>
            <a:r>
              <a:rPr lang="nl-NL" sz="2400" b="1" dirty="0" smtClean="0"/>
              <a:t>die rond het </a:t>
            </a:r>
          </a:p>
          <a:p>
            <a:endParaRPr lang="nl-NL" sz="2400" b="1" dirty="0"/>
          </a:p>
          <a:p>
            <a:r>
              <a:rPr lang="nl-NL" sz="2400" b="1" dirty="0" smtClean="0"/>
              <a:t>gezin </a:t>
            </a:r>
            <a:r>
              <a:rPr lang="nl-NL" sz="2400" b="1" dirty="0"/>
              <a:t>is </a:t>
            </a:r>
            <a:r>
              <a:rPr lang="nl-NL" sz="2400" b="1" dirty="0" smtClean="0"/>
              <a:t>moeilijk </a:t>
            </a:r>
            <a:r>
              <a:rPr lang="nl-NL" sz="2400" b="1" dirty="0" smtClean="0"/>
              <a:t>te vinden. </a:t>
            </a:r>
            <a:r>
              <a:rPr lang="nl-NL" sz="2400" b="1" dirty="0"/>
              <a:t>En </a:t>
            </a:r>
            <a:r>
              <a:rPr lang="nl-NL" sz="2400" b="1" dirty="0" smtClean="0"/>
              <a:t>als </a:t>
            </a:r>
            <a:r>
              <a:rPr lang="nl-NL" sz="2400" b="1" dirty="0"/>
              <a:t>het je lukt uit </a:t>
            </a:r>
            <a:r>
              <a:rPr lang="nl-NL" sz="2400" b="1" dirty="0" smtClean="0"/>
              <a:t>de familie waar je </a:t>
            </a:r>
          </a:p>
          <a:p>
            <a:endParaRPr lang="nl-NL" sz="2400" b="1" dirty="0"/>
          </a:p>
          <a:p>
            <a:r>
              <a:rPr lang="nl-NL" sz="2400" b="1" dirty="0" smtClean="0"/>
              <a:t>vandaan komt weg </a:t>
            </a:r>
            <a:r>
              <a:rPr lang="nl-NL" sz="2400" b="1" dirty="0" smtClean="0"/>
              <a:t>te komen, sticht </a:t>
            </a:r>
            <a:r>
              <a:rPr lang="nl-NL" sz="2400" b="1" dirty="0"/>
              <a:t>je </a:t>
            </a:r>
            <a:r>
              <a:rPr lang="nl-NL" sz="2400" b="1" dirty="0" smtClean="0"/>
              <a:t>zelf meteen weer een </a:t>
            </a:r>
            <a:r>
              <a:rPr lang="nl-NL" sz="2400" b="1" dirty="0"/>
              <a:t>nieuwe. </a:t>
            </a:r>
            <a:endParaRPr lang="nl-NL" sz="2400" b="1" dirty="0" smtClean="0"/>
          </a:p>
          <a:p>
            <a:endParaRPr lang="nl-NL" sz="2400" b="1" dirty="0"/>
          </a:p>
          <a:p>
            <a:r>
              <a:rPr lang="nl-NL" sz="2400" b="1" dirty="0" smtClean="0"/>
              <a:t>De vrijheid </a:t>
            </a:r>
            <a:r>
              <a:rPr lang="nl-NL" sz="2400" b="1" dirty="0"/>
              <a:t>is van korte </a:t>
            </a:r>
            <a:r>
              <a:rPr lang="nl-NL" sz="2400" b="1" dirty="0" smtClean="0"/>
              <a:t>duur’. </a:t>
            </a:r>
          </a:p>
          <a:p>
            <a:pPr algn="r"/>
            <a:r>
              <a:rPr lang="nl-NL" sz="2400" dirty="0" smtClean="0"/>
              <a:t>[Interview 2011]</a:t>
            </a:r>
            <a:endParaRPr lang="nl-NL" sz="2400" dirty="0"/>
          </a:p>
        </p:txBody>
      </p:sp>
    </p:spTree>
    <p:extLst>
      <p:ext uri="{BB962C8B-B14F-4D97-AF65-F5344CB8AC3E}">
        <p14:creationId xmlns:p14="http://schemas.microsoft.com/office/powerpoint/2010/main" val="3766046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2088</TotalTime>
  <Words>2266</Words>
  <Application>Microsoft Office PowerPoint</Application>
  <PresentationFormat>Diavoorstelling (4:3)</PresentationFormat>
  <Paragraphs>234</Paragraphs>
  <Slides>29</Slides>
  <Notes>0</Notes>
  <HiddenSlides>0</HiddenSlides>
  <MMClips>0</MMClips>
  <ScaleCrop>false</ScaleCrop>
  <HeadingPairs>
    <vt:vector size="4" baseType="variant">
      <vt:variant>
        <vt:lpstr>Thema</vt:lpstr>
      </vt:variant>
      <vt:variant>
        <vt:i4>1</vt:i4>
      </vt:variant>
      <vt:variant>
        <vt:lpstr>Diatitels</vt:lpstr>
      </vt:variant>
      <vt:variant>
        <vt:i4>29</vt:i4>
      </vt:variant>
    </vt:vector>
  </HeadingPairs>
  <TitlesOfParts>
    <vt:vector size="30" baseType="lpstr">
      <vt:lpstr>Kantoorthema</vt:lpstr>
      <vt:lpstr>PowerPoint-presentatie</vt:lpstr>
      <vt:lpstr>PowerPoint-presentatie</vt:lpstr>
      <vt:lpstr>PowerPoint-presentatie</vt:lpstr>
      <vt:lpstr>PowerPoint-presentatie</vt:lpstr>
      <vt:lpstr>PowerPoint-presentatie</vt:lpstr>
      <vt:lpstr>Kenmerken van het oeuvre van Veronesi:</vt:lpstr>
      <vt:lpstr>Italië begin jaren ’90:  de ‘jonge kannibalen’ (Ballestra, Tondelli, De Carlo, Ammaniti) </vt:lpstr>
      <vt:lpstr>PowerPoint-presentatie</vt:lpstr>
      <vt:lpstr>PowerPoint-presentatie</vt:lpstr>
      <vt:lpstr>PowerPoint-presentatie</vt:lpstr>
      <vt:lpstr>PowerPoint-presentatie</vt:lpstr>
      <vt:lpstr>PowerPoint-presentatie</vt:lpstr>
      <vt:lpstr>PowerPoint-presentatie</vt:lpstr>
      <vt:lpstr>deiktisch (aanwijzend) vertellen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Els</dc:creator>
  <cp:lastModifiedBy>Els</cp:lastModifiedBy>
  <cp:revision>58</cp:revision>
  <dcterms:created xsi:type="dcterms:W3CDTF">2018-01-15T22:01:29Z</dcterms:created>
  <dcterms:modified xsi:type="dcterms:W3CDTF">2018-01-25T14:38:38Z</dcterms:modified>
</cp:coreProperties>
</file>