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302" r:id="rId15"/>
    <p:sldId id="270" r:id="rId16"/>
    <p:sldId id="271" r:id="rId17"/>
    <p:sldId id="272" r:id="rId18"/>
    <p:sldId id="273" r:id="rId19"/>
    <p:sldId id="274" r:id="rId20"/>
    <p:sldId id="275" r:id="rId21"/>
    <p:sldId id="276" r:id="rId22"/>
    <p:sldId id="277" r:id="rId23"/>
    <p:sldId id="279" r:id="rId24"/>
    <p:sldId id="278" r:id="rId25"/>
    <p:sldId id="281" r:id="rId26"/>
    <p:sldId id="282" r:id="rId27"/>
    <p:sldId id="280" r:id="rId28"/>
    <p:sldId id="284" r:id="rId29"/>
    <p:sldId id="285" r:id="rId30"/>
    <p:sldId id="303" r:id="rId31"/>
    <p:sldId id="286" r:id="rId32"/>
    <p:sldId id="287" r:id="rId33"/>
    <p:sldId id="288" r:id="rId34"/>
    <p:sldId id="289" r:id="rId35"/>
    <p:sldId id="291" r:id="rId36"/>
    <p:sldId id="292" r:id="rId37"/>
    <p:sldId id="293" r:id="rId38"/>
    <p:sldId id="294" r:id="rId39"/>
    <p:sldId id="295" r:id="rId40"/>
    <p:sldId id="301" r:id="rId41"/>
    <p:sldId id="296" r:id="rId42"/>
    <p:sldId id="304" r:id="rId43"/>
    <p:sldId id="300" r:id="rId4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3" d="100"/>
          <a:sy n="63" d="100"/>
        </p:scale>
        <p:origin x="-13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2F6CE8-95DD-415D-97FB-28ACEC098DC6}" type="doc">
      <dgm:prSet loTypeId="urn:microsoft.com/office/officeart/2005/8/layout/pyramid1" loCatId="pyramid" qsTypeId="urn:microsoft.com/office/officeart/2005/8/quickstyle/simple1" qsCatId="simple" csTypeId="urn:microsoft.com/office/officeart/2005/8/colors/accent1_2" csCatId="accent1"/>
      <dgm:spPr/>
    </dgm:pt>
    <dgm:pt modelId="{B26613B0-C047-472A-A700-D8D7EBCC074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altLang="nl-NL"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Hoofd-, grondmotief</a:t>
          </a:r>
        </a:p>
      </dgm:t>
    </dgm:pt>
    <dgm:pt modelId="{AE37C45D-0D95-4A16-824D-1338A1627484}" type="parTrans" cxnId="{00222E75-495B-441B-8B20-FA5E877DA4B2}">
      <dgm:prSet/>
      <dgm:spPr/>
    </dgm:pt>
    <dgm:pt modelId="{2472C09A-2E05-44FC-9137-C16BD594778B}" type="sibTrans" cxnId="{00222E75-495B-441B-8B20-FA5E877DA4B2}">
      <dgm:prSet/>
      <dgm:spPr/>
    </dgm:pt>
    <dgm:pt modelId="{BBC98BA9-506B-47E3-B1FD-D08447EE06D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altLang="nl-NL"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Abstracte motieven</a:t>
          </a:r>
        </a:p>
      </dgm:t>
    </dgm:pt>
    <dgm:pt modelId="{EB30773B-7C65-427C-ABB9-0A56292C6257}" type="parTrans" cxnId="{FD071137-03AA-4777-9CDA-FFC3A905575E}">
      <dgm:prSet/>
      <dgm:spPr/>
    </dgm:pt>
    <dgm:pt modelId="{4BBC1130-348E-472C-B3D9-751C1918D789}" type="sibTrans" cxnId="{FD071137-03AA-4777-9CDA-FFC3A905575E}">
      <dgm:prSet/>
      <dgm:spPr/>
    </dgm:pt>
    <dgm:pt modelId="{07F92687-EC5D-4244-9E09-C979C70B236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altLang="nl-NL"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Concrete motieven</a:t>
          </a:r>
        </a:p>
      </dgm:t>
    </dgm:pt>
    <dgm:pt modelId="{712F5491-37BA-4294-961D-B96314446836}" type="parTrans" cxnId="{ECA56AA7-F285-4788-9F72-927F77B080E3}">
      <dgm:prSet/>
      <dgm:spPr/>
    </dgm:pt>
    <dgm:pt modelId="{02BFB8F8-A4FF-45B8-9000-BBF7C3E55AA6}" type="sibTrans" cxnId="{ECA56AA7-F285-4788-9F72-927F77B080E3}">
      <dgm:prSet/>
      <dgm:spPr/>
    </dgm:pt>
    <dgm:pt modelId="{26DA3215-6CB5-4643-B782-F6837EE7AC63}" type="pres">
      <dgm:prSet presAssocID="{9A2F6CE8-95DD-415D-97FB-28ACEC098DC6}" presName="Name0" presStyleCnt="0">
        <dgm:presLayoutVars>
          <dgm:dir/>
          <dgm:animLvl val="lvl"/>
          <dgm:resizeHandles val="exact"/>
        </dgm:presLayoutVars>
      </dgm:prSet>
      <dgm:spPr/>
    </dgm:pt>
    <dgm:pt modelId="{751A0656-D130-4CBD-B18D-C47D81BB070E}" type="pres">
      <dgm:prSet presAssocID="{B26613B0-C047-472A-A700-D8D7EBCC074C}" presName="Name8" presStyleCnt="0"/>
      <dgm:spPr/>
    </dgm:pt>
    <dgm:pt modelId="{D81493E9-62B1-42B7-ADDB-39EB296622C2}" type="pres">
      <dgm:prSet presAssocID="{B26613B0-C047-472A-A700-D8D7EBCC074C}" presName="level" presStyleLbl="node1" presStyleIdx="0" presStyleCnt="3">
        <dgm:presLayoutVars>
          <dgm:chMax val="1"/>
          <dgm:bulletEnabled val="1"/>
        </dgm:presLayoutVars>
      </dgm:prSet>
      <dgm:spPr/>
      <dgm:t>
        <a:bodyPr/>
        <a:lstStyle/>
        <a:p>
          <a:endParaRPr lang="nl-NL"/>
        </a:p>
      </dgm:t>
    </dgm:pt>
    <dgm:pt modelId="{36A84161-DD3A-4204-8826-C848BEF95786}" type="pres">
      <dgm:prSet presAssocID="{B26613B0-C047-472A-A700-D8D7EBCC074C}" presName="levelTx" presStyleLbl="revTx" presStyleIdx="0" presStyleCnt="0">
        <dgm:presLayoutVars>
          <dgm:chMax val="1"/>
          <dgm:bulletEnabled val="1"/>
        </dgm:presLayoutVars>
      </dgm:prSet>
      <dgm:spPr/>
      <dgm:t>
        <a:bodyPr/>
        <a:lstStyle/>
        <a:p>
          <a:endParaRPr lang="nl-NL"/>
        </a:p>
      </dgm:t>
    </dgm:pt>
    <dgm:pt modelId="{5C022628-292D-4B2D-BC11-C44E3E85016A}" type="pres">
      <dgm:prSet presAssocID="{BBC98BA9-506B-47E3-B1FD-D08447EE06D2}" presName="Name8" presStyleCnt="0"/>
      <dgm:spPr/>
    </dgm:pt>
    <dgm:pt modelId="{44B140F0-B93B-4299-B645-39D242307FA1}" type="pres">
      <dgm:prSet presAssocID="{BBC98BA9-506B-47E3-B1FD-D08447EE06D2}" presName="level" presStyleLbl="node1" presStyleIdx="1" presStyleCnt="3">
        <dgm:presLayoutVars>
          <dgm:chMax val="1"/>
          <dgm:bulletEnabled val="1"/>
        </dgm:presLayoutVars>
      </dgm:prSet>
      <dgm:spPr/>
      <dgm:t>
        <a:bodyPr/>
        <a:lstStyle/>
        <a:p>
          <a:endParaRPr lang="nl-NL"/>
        </a:p>
      </dgm:t>
    </dgm:pt>
    <dgm:pt modelId="{63FEA894-EFA3-4613-8D5F-13E9AD543625}" type="pres">
      <dgm:prSet presAssocID="{BBC98BA9-506B-47E3-B1FD-D08447EE06D2}" presName="levelTx" presStyleLbl="revTx" presStyleIdx="0" presStyleCnt="0">
        <dgm:presLayoutVars>
          <dgm:chMax val="1"/>
          <dgm:bulletEnabled val="1"/>
        </dgm:presLayoutVars>
      </dgm:prSet>
      <dgm:spPr/>
      <dgm:t>
        <a:bodyPr/>
        <a:lstStyle/>
        <a:p>
          <a:endParaRPr lang="nl-NL"/>
        </a:p>
      </dgm:t>
    </dgm:pt>
    <dgm:pt modelId="{DC20E7AE-8B87-4722-A965-2AE1B8714F4B}" type="pres">
      <dgm:prSet presAssocID="{07F92687-EC5D-4244-9E09-C979C70B2368}" presName="Name8" presStyleCnt="0"/>
      <dgm:spPr/>
    </dgm:pt>
    <dgm:pt modelId="{E722298E-62E0-4DF2-9588-E17B68116751}" type="pres">
      <dgm:prSet presAssocID="{07F92687-EC5D-4244-9E09-C979C70B2368}" presName="level" presStyleLbl="node1" presStyleIdx="2" presStyleCnt="3">
        <dgm:presLayoutVars>
          <dgm:chMax val="1"/>
          <dgm:bulletEnabled val="1"/>
        </dgm:presLayoutVars>
      </dgm:prSet>
      <dgm:spPr/>
      <dgm:t>
        <a:bodyPr/>
        <a:lstStyle/>
        <a:p>
          <a:endParaRPr lang="nl-NL"/>
        </a:p>
      </dgm:t>
    </dgm:pt>
    <dgm:pt modelId="{74CBFF33-4D80-4775-846F-7D76BFECD64F}" type="pres">
      <dgm:prSet presAssocID="{07F92687-EC5D-4244-9E09-C979C70B2368}" presName="levelTx" presStyleLbl="revTx" presStyleIdx="0" presStyleCnt="0">
        <dgm:presLayoutVars>
          <dgm:chMax val="1"/>
          <dgm:bulletEnabled val="1"/>
        </dgm:presLayoutVars>
      </dgm:prSet>
      <dgm:spPr/>
      <dgm:t>
        <a:bodyPr/>
        <a:lstStyle/>
        <a:p>
          <a:endParaRPr lang="nl-NL"/>
        </a:p>
      </dgm:t>
    </dgm:pt>
  </dgm:ptLst>
  <dgm:cxnLst>
    <dgm:cxn modelId="{48CB756E-72BC-4ECE-9F2C-087D2F3F7191}" type="presOf" srcId="{B26613B0-C047-472A-A700-D8D7EBCC074C}" destId="{36A84161-DD3A-4204-8826-C848BEF95786}" srcOrd="1" destOrd="0" presId="urn:microsoft.com/office/officeart/2005/8/layout/pyramid1"/>
    <dgm:cxn modelId="{1012D737-79DE-4829-B683-953160239DFE}" type="presOf" srcId="{07F92687-EC5D-4244-9E09-C979C70B2368}" destId="{74CBFF33-4D80-4775-846F-7D76BFECD64F}" srcOrd="1" destOrd="0" presId="urn:microsoft.com/office/officeart/2005/8/layout/pyramid1"/>
    <dgm:cxn modelId="{00222E75-495B-441B-8B20-FA5E877DA4B2}" srcId="{9A2F6CE8-95DD-415D-97FB-28ACEC098DC6}" destId="{B26613B0-C047-472A-A700-D8D7EBCC074C}" srcOrd="0" destOrd="0" parTransId="{AE37C45D-0D95-4A16-824D-1338A1627484}" sibTransId="{2472C09A-2E05-44FC-9137-C16BD594778B}"/>
    <dgm:cxn modelId="{ECA56AA7-F285-4788-9F72-927F77B080E3}" srcId="{9A2F6CE8-95DD-415D-97FB-28ACEC098DC6}" destId="{07F92687-EC5D-4244-9E09-C979C70B2368}" srcOrd="2" destOrd="0" parTransId="{712F5491-37BA-4294-961D-B96314446836}" sibTransId="{02BFB8F8-A4FF-45B8-9000-BBF7C3E55AA6}"/>
    <dgm:cxn modelId="{FD071137-03AA-4777-9CDA-FFC3A905575E}" srcId="{9A2F6CE8-95DD-415D-97FB-28ACEC098DC6}" destId="{BBC98BA9-506B-47E3-B1FD-D08447EE06D2}" srcOrd="1" destOrd="0" parTransId="{EB30773B-7C65-427C-ABB9-0A56292C6257}" sibTransId="{4BBC1130-348E-472C-B3D9-751C1918D789}"/>
    <dgm:cxn modelId="{D1842281-3462-4431-A24B-7E35EA244D78}" type="presOf" srcId="{9A2F6CE8-95DD-415D-97FB-28ACEC098DC6}" destId="{26DA3215-6CB5-4643-B782-F6837EE7AC63}" srcOrd="0" destOrd="0" presId="urn:microsoft.com/office/officeart/2005/8/layout/pyramid1"/>
    <dgm:cxn modelId="{D4AC43C2-4698-42CE-AAAD-E889F33538A4}" type="presOf" srcId="{B26613B0-C047-472A-A700-D8D7EBCC074C}" destId="{D81493E9-62B1-42B7-ADDB-39EB296622C2}" srcOrd="0" destOrd="0" presId="urn:microsoft.com/office/officeart/2005/8/layout/pyramid1"/>
    <dgm:cxn modelId="{3F746897-7BDD-4DA7-B686-AAC1F0E731CB}" type="presOf" srcId="{BBC98BA9-506B-47E3-B1FD-D08447EE06D2}" destId="{44B140F0-B93B-4299-B645-39D242307FA1}" srcOrd="0" destOrd="0" presId="urn:microsoft.com/office/officeart/2005/8/layout/pyramid1"/>
    <dgm:cxn modelId="{AD905350-D596-4F4D-9611-F402EE3ED294}" type="presOf" srcId="{07F92687-EC5D-4244-9E09-C979C70B2368}" destId="{E722298E-62E0-4DF2-9588-E17B68116751}" srcOrd="0" destOrd="0" presId="urn:microsoft.com/office/officeart/2005/8/layout/pyramid1"/>
    <dgm:cxn modelId="{19AB8D2E-2B3B-4AAB-91E1-98E8BCF18144}" type="presOf" srcId="{BBC98BA9-506B-47E3-B1FD-D08447EE06D2}" destId="{63FEA894-EFA3-4613-8D5F-13E9AD543625}" srcOrd="1" destOrd="0" presId="urn:microsoft.com/office/officeart/2005/8/layout/pyramid1"/>
    <dgm:cxn modelId="{B3C1D91B-2D54-46E9-859D-8E8AC06DEA3D}" type="presParOf" srcId="{26DA3215-6CB5-4643-B782-F6837EE7AC63}" destId="{751A0656-D130-4CBD-B18D-C47D81BB070E}" srcOrd="0" destOrd="0" presId="urn:microsoft.com/office/officeart/2005/8/layout/pyramid1"/>
    <dgm:cxn modelId="{36AB0FE6-1A3C-46CB-AA03-82A1264E51B0}" type="presParOf" srcId="{751A0656-D130-4CBD-B18D-C47D81BB070E}" destId="{D81493E9-62B1-42B7-ADDB-39EB296622C2}" srcOrd="0" destOrd="0" presId="urn:microsoft.com/office/officeart/2005/8/layout/pyramid1"/>
    <dgm:cxn modelId="{7645A62E-F220-4F08-ABD0-53141F565F80}" type="presParOf" srcId="{751A0656-D130-4CBD-B18D-C47D81BB070E}" destId="{36A84161-DD3A-4204-8826-C848BEF95786}" srcOrd="1" destOrd="0" presId="urn:microsoft.com/office/officeart/2005/8/layout/pyramid1"/>
    <dgm:cxn modelId="{BBAD17D0-840B-4471-8413-5B4FF17DDF59}" type="presParOf" srcId="{26DA3215-6CB5-4643-B782-F6837EE7AC63}" destId="{5C022628-292D-4B2D-BC11-C44E3E85016A}" srcOrd="1" destOrd="0" presId="urn:microsoft.com/office/officeart/2005/8/layout/pyramid1"/>
    <dgm:cxn modelId="{5DFDD763-DDA4-42DD-875E-C5E2F372B8EF}" type="presParOf" srcId="{5C022628-292D-4B2D-BC11-C44E3E85016A}" destId="{44B140F0-B93B-4299-B645-39D242307FA1}" srcOrd="0" destOrd="0" presId="urn:microsoft.com/office/officeart/2005/8/layout/pyramid1"/>
    <dgm:cxn modelId="{18E68BAC-5E37-420C-973C-0F22CDCC2534}" type="presParOf" srcId="{5C022628-292D-4B2D-BC11-C44E3E85016A}" destId="{63FEA894-EFA3-4613-8D5F-13E9AD543625}" srcOrd="1" destOrd="0" presId="urn:microsoft.com/office/officeart/2005/8/layout/pyramid1"/>
    <dgm:cxn modelId="{C70D7572-6BC5-4239-9E53-63F0406748A0}" type="presParOf" srcId="{26DA3215-6CB5-4643-B782-F6837EE7AC63}" destId="{DC20E7AE-8B87-4722-A965-2AE1B8714F4B}" srcOrd="2" destOrd="0" presId="urn:microsoft.com/office/officeart/2005/8/layout/pyramid1"/>
    <dgm:cxn modelId="{63251AFD-F5AF-40CC-8573-106B5F929478}" type="presParOf" srcId="{DC20E7AE-8B87-4722-A965-2AE1B8714F4B}" destId="{E722298E-62E0-4DF2-9588-E17B68116751}" srcOrd="0" destOrd="0" presId="urn:microsoft.com/office/officeart/2005/8/layout/pyramid1"/>
    <dgm:cxn modelId="{B9A6FC6B-F2A9-4495-9733-38711FAF480B}" type="presParOf" srcId="{DC20E7AE-8B87-4722-A965-2AE1B8714F4B}" destId="{74CBFF33-4D80-4775-846F-7D76BFECD64F}"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983129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13319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3941065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3330163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2909338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D460B7E-B5A3-4B1B-9115-C060D82DFFAF}" type="datetimeFigureOut">
              <a:rPr lang="nl-NL" smtClean="0"/>
              <a:t>28-5-2018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220422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D460B7E-B5A3-4B1B-9115-C060D82DFFAF}" type="datetimeFigureOut">
              <a:rPr lang="nl-NL" smtClean="0"/>
              <a:t>28-5-2018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219021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D460B7E-B5A3-4B1B-9115-C060D82DFFAF}" type="datetimeFigureOut">
              <a:rPr lang="nl-NL" smtClean="0"/>
              <a:t>28-5-2018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2690114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D460B7E-B5A3-4B1B-9115-C060D82DFFAF}" type="datetimeFigureOut">
              <a:rPr lang="nl-NL" smtClean="0"/>
              <a:t>28-5-2018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181124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D460B7E-B5A3-4B1B-9115-C060D82DFFAF}" type="datetimeFigureOut">
              <a:rPr lang="nl-NL" smtClean="0"/>
              <a:t>28-5-2018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2922207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D460B7E-B5A3-4B1B-9115-C060D82DFFAF}" type="datetimeFigureOut">
              <a:rPr lang="nl-NL" smtClean="0"/>
              <a:t>28-5-2018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569A32A-4A0B-4B04-9CBB-EE4D0CCEF556}" type="slidenum">
              <a:rPr lang="nl-NL" smtClean="0"/>
              <a:t>‹nr.›</a:t>
            </a:fld>
            <a:endParaRPr lang="nl-NL"/>
          </a:p>
        </p:txBody>
      </p:sp>
    </p:spTree>
    <p:extLst>
      <p:ext uri="{BB962C8B-B14F-4D97-AF65-F5344CB8AC3E}">
        <p14:creationId xmlns:p14="http://schemas.microsoft.com/office/powerpoint/2010/main" val="162393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60B7E-B5A3-4B1B-9115-C060D82DFFAF}" type="datetimeFigureOut">
              <a:rPr lang="nl-NL" smtClean="0"/>
              <a:t>28-5-2018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9A32A-4A0B-4B04-9CBB-EE4D0CCEF556}" type="slidenum">
              <a:rPr lang="nl-NL" smtClean="0"/>
              <a:t>‹nr.›</a:t>
            </a:fld>
            <a:endParaRPr lang="nl-NL"/>
          </a:p>
        </p:txBody>
      </p:sp>
    </p:spTree>
    <p:extLst>
      <p:ext uri="{BB962C8B-B14F-4D97-AF65-F5344CB8AC3E}">
        <p14:creationId xmlns:p14="http://schemas.microsoft.com/office/powerpoint/2010/main" val="674866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www.flickr.com/photos/kellywritershouse/3766285887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tripadvisor.com.tr/LocationPhotoDirectLink-g293974-d3202914-i70994595-Museum_of_Innocence-Istanbul.html" TargetMode="External"/><Relationship Id="rId2" Type="http://schemas.openxmlformats.org/officeDocument/2006/relationships/hyperlink" Target="https://kikasworld.com/2012/05/13/masumiyet-muzesi/" TargetMode="External"/><Relationship Id="rId1" Type="http://schemas.openxmlformats.org/officeDocument/2006/relationships/slideLayout" Target="../slideLayouts/slideLayout6.xml"/><Relationship Id="rId4" Type="http://schemas.openxmlformats.org/officeDocument/2006/relationships/hyperlink" Target="http://elsapereez.tumblr.com/post/110383311836/masumiyet-m%C3%BCzes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oogle.nl/search?q=istanbul+il+haritasi&amp;source=lnms&amp;tbm=isch&amp;sa=X&amp;ved=0ahUKEwjkuv_Oxu7aAhULKewKHayNBckQ_AUICigB&amp;biw=1438&amp;bih=708#imgrc=cOTAw5fU8n3UjM" TargetMode="External"/><Relationship Id="rId2" Type="http://schemas.openxmlformats.org/officeDocument/2006/relationships/hyperlink" Target="https://tr.wikipedia.org/wiki/Vikipedi:Se%C3%A7kin_resimler/%C3%87izimler,_diyagramlar_ve_haritalar/Haritalar#/media/File:Istanbul_PU889.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mappery.com/map-of/Istanbul-Tourist-Map-7" TargetMode="External"/><Relationship Id="rId2" Type="http://schemas.openxmlformats.org/officeDocument/2006/relationships/hyperlink" Target="http://www.lilimont-istanbul-realestate.com/blog/the-tarlabasi-file-part-1.html"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pinterest.fr/pin/673921531709125367/" TargetMode="External"/><Relationship Id="rId2" Type="http://schemas.openxmlformats.org/officeDocument/2006/relationships/hyperlink" Target="https://www.emlaktasondakika.com/haber/toki/toki-istanbul-kayasehirde-682-konut-icin-secim-sureci-basliyor/76959"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babil.com/tam-musahhah-mevlid-i-serif-ilahi-ve-kasidelerle-ayfa066-kitabi-suleyman-celebi" TargetMode="External"/><Relationship Id="rId2" Type="http://schemas.openxmlformats.org/officeDocument/2006/relationships/hyperlink" Target="https://www.babil.com/husn-u-ask-kitabi-seyh-galib-dergah-yayinlari"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nl.wikipedia.org/wiki/Madhhab"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mappery.com/map-of/Istanbul-Tourist-Map-7" TargetMode="External"/><Relationship Id="rId2" Type="http://schemas.openxmlformats.org/officeDocument/2006/relationships/hyperlink" Target="https://twitter.com/hayalleme/status/836622499467018241"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cografyaharita.com/turkiye_mulki_idare_haritalari.html"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Orhan_Pamuk.jpg"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BEBA8EAE-BF5A-486C-A8C5-ECC9F3942E4B}">
                <a14:imgProps xmlns:a14="http://schemas.microsoft.com/office/drawing/2010/main">
                  <a14:imgLayer r:embed="rId3">
                    <a14:imgEffect>
                      <a14:artisticBlur radius="18"/>
                    </a14:imgEffect>
                  </a14:imgLayer>
                </a14:imgProps>
              </a:ext>
            </a:extLst>
          </a:blip>
          <a:stretch>
            <a:fillRect/>
          </a:stretch>
        </p:blipFill>
        <p:spPr>
          <a:xfrm>
            <a:off x="1219200" y="176212"/>
            <a:ext cx="9753600" cy="6505575"/>
          </a:xfrm>
          <a:prstGeom prst="rect">
            <a:avLst/>
          </a:prstGeom>
        </p:spPr>
      </p:pic>
      <p:sp>
        <p:nvSpPr>
          <p:cNvPr id="2" name="Titel 1"/>
          <p:cNvSpPr>
            <a:spLocks noGrp="1"/>
          </p:cNvSpPr>
          <p:nvPr>
            <p:ph type="ctrTitle"/>
          </p:nvPr>
        </p:nvSpPr>
        <p:spPr>
          <a:xfrm>
            <a:off x="1524000" y="388717"/>
            <a:ext cx="9144000" cy="2387600"/>
          </a:xfrm>
        </p:spPr>
        <p:txBody>
          <a:bodyPr>
            <a:normAutofit/>
          </a:bodyPr>
          <a:lstStyle/>
          <a:p>
            <a:r>
              <a:rPr lang="nl-NL" dirty="0" err="1" smtClean="0"/>
              <a:t>Zwart</a:t>
            </a:r>
            <a:r>
              <a:rPr lang="nl-NL" dirty="0" err="1" smtClean="0">
                <a:solidFill>
                  <a:schemeClr val="bg1"/>
                </a:solidFill>
              </a:rPr>
              <a:t>/Wit</a:t>
            </a:r>
            <a:r>
              <a:rPr lang="nl-NL" dirty="0" smtClean="0"/>
              <a:t> </a:t>
            </a:r>
            <a:br>
              <a:rPr lang="nl-NL" dirty="0" smtClean="0"/>
            </a:br>
            <a:endParaRPr lang="en-GB" dirty="0"/>
          </a:p>
        </p:txBody>
      </p:sp>
      <p:sp>
        <p:nvSpPr>
          <p:cNvPr id="3" name="Ondertitel 2"/>
          <p:cNvSpPr>
            <a:spLocks noGrp="1"/>
          </p:cNvSpPr>
          <p:nvPr>
            <p:ph type="subTitle" idx="1"/>
          </p:nvPr>
        </p:nvSpPr>
        <p:spPr/>
        <p:txBody>
          <a:bodyPr/>
          <a:lstStyle/>
          <a:p>
            <a:r>
              <a:rPr lang="nl-NL" sz="2800" b="1" dirty="0" smtClean="0">
                <a:solidFill>
                  <a:schemeClr val="bg1"/>
                </a:solidFill>
              </a:rPr>
              <a:t>Een </a:t>
            </a:r>
            <a:r>
              <a:rPr lang="nl-NL" sz="2800" b="1" dirty="0"/>
              <a:t>veelzijdige</a:t>
            </a:r>
            <a:r>
              <a:rPr lang="nl-NL" sz="2800" b="1" dirty="0">
                <a:solidFill>
                  <a:schemeClr val="bg1"/>
                </a:solidFill>
              </a:rPr>
              <a:t> migrantencultuur in </a:t>
            </a:r>
            <a:r>
              <a:rPr lang="nl-NL" sz="2800" b="1" dirty="0"/>
              <a:t>Orhan </a:t>
            </a:r>
            <a:r>
              <a:rPr lang="nl-NL" sz="2800" b="1" dirty="0" err="1" smtClean="0"/>
              <a:t>Pamuk’</a:t>
            </a:r>
            <a:r>
              <a:rPr lang="nl-NL" sz="2800" b="1" dirty="0" err="1" smtClean="0">
                <a:solidFill>
                  <a:schemeClr val="bg1"/>
                </a:solidFill>
              </a:rPr>
              <a:t>s</a:t>
            </a:r>
            <a:r>
              <a:rPr lang="nl-NL" sz="2800" b="1" dirty="0" smtClean="0">
                <a:solidFill>
                  <a:schemeClr val="bg1"/>
                </a:solidFill>
              </a:rPr>
              <a:t> </a:t>
            </a:r>
          </a:p>
          <a:p>
            <a:r>
              <a:rPr lang="nl-NL" sz="2800" b="1" i="1" dirty="0" smtClean="0">
                <a:solidFill>
                  <a:schemeClr val="bg1"/>
                </a:solidFill>
              </a:rPr>
              <a:t>Dat </a:t>
            </a:r>
            <a:r>
              <a:rPr lang="nl-NL" sz="2800" b="1" i="1" dirty="0"/>
              <a:t>vreemde</a:t>
            </a:r>
            <a:r>
              <a:rPr lang="nl-NL" sz="2800" b="1" i="1" dirty="0">
                <a:solidFill>
                  <a:schemeClr val="bg1"/>
                </a:solidFill>
              </a:rPr>
              <a:t> in </a:t>
            </a:r>
            <a:r>
              <a:rPr lang="nl-NL" sz="2800" b="1" i="1" dirty="0"/>
              <a:t>mijn</a:t>
            </a:r>
            <a:r>
              <a:rPr lang="nl-NL" sz="2800" b="1" i="1" dirty="0">
                <a:solidFill>
                  <a:schemeClr val="bg1"/>
                </a:solidFill>
              </a:rPr>
              <a:t> hoofd</a:t>
            </a:r>
            <a:endParaRPr lang="en-GB" sz="2800" b="1" i="1" dirty="0">
              <a:solidFill>
                <a:schemeClr val="bg1"/>
              </a:solidFill>
            </a:endParaRPr>
          </a:p>
          <a:p>
            <a:endParaRPr lang="en-GB" dirty="0">
              <a:solidFill>
                <a:schemeClr val="bg1"/>
              </a:solidFill>
            </a:endParaRPr>
          </a:p>
        </p:txBody>
      </p:sp>
      <p:sp>
        <p:nvSpPr>
          <p:cNvPr id="5" name="Tekstvak 4"/>
          <p:cNvSpPr txBox="1"/>
          <p:nvPr/>
        </p:nvSpPr>
        <p:spPr>
          <a:xfrm>
            <a:off x="1350335" y="6678848"/>
            <a:ext cx="9154633" cy="215444"/>
          </a:xfrm>
          <a:prstGeom prst="rect">
            <a:avLst/>
          </a:prstGeom>
          <a:noFill/>
        </p:spPr>
        <p:txBody>
          <a:bodyPr wrap="square" rtlCol="0">
            <a:spAutoFit/>
          </a:bodyPr>
          <a:lstStyle/>
          <a:p>
            <a:r>
              <a:rPr lang="en-GB" sz="800" dirty="0" err="1" smtClean="0"/>
              <a:t>Orhan</a:t>
            </a:r>
            <a:r>
              <a:rPr lang="en-GB" sz="800" dirty="0" smtClean="0"/>
              <a:t> </a:t>
            </a:r>
            <a:r>
              <a:rPr lang="en-GB" sz="800" dirty="0" err="1" smtClean="0"/>
              <a:t>Pamuk</a:t>
            </a:r>
            <a:r>
              <a:rPr lang="en-GB" sz="800" dirty="0" smtClean="0"/>
              <a:t>, 10-12-2017 </a:t>
            </a:r>
            <a:r>
              <a:rPr lang="en-GB" sz="800" dirty="0" smtClean="0">
                <a:hlinkClick r:id="rId4"/>
              </a:rPr>
              <a:t>https://www.flickr.com/photos/kellywritershouse/37662858871</a:t>
            </a:r>
            <a:r>
              <a:rPr lang="en-GB" sz="800" dirty="0" smtClean="0"/>
              <a:t> </a:t>
            </a:r>
            <a:endParaRPr lang="en-GB" sz="800" dirty="0"/>
          </a:p>
        </p:txBody>
      </p:sp>
    </p:spTree>
    <p:extLst>
      <p:ext uri="{BB962C8B-B14F-4D97-AF65-F5344CB8AC3E}">
        <p14:creationId xmlns:p14="http://schemas.microsoft.com/office/powerpoint/2010/main" val="3269457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hthoek 1"/>
          <p:cNvSpPr>
            <a:spLocks noChangeArrowheads="1"/>
          </p:cNvSpPr>
          <p:nvPr/>
        </p:nvSpPr>
        <p:spPr bwMode="auto">
          <a:xfrm>
            <a:off x="1952625" y="4071939"/>
            <a:ext cx="828675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sz="3600" dirty="0">
                <a:latin typeface="Times New Roman" panose="02020603050405020304" pitchFamily="18" charset="0"/>
              </a:rPr>
              <a:t>1994</a:t>
            </a:r>
          </a:p>
          <a:p>
            <a:pPr algn="ctr" eaLnBrk="1" hangingPunct="1"/>
            <a:r>
              <a:rPr lang="nl-NL" altLang="nl-NL" sz="3600" i="1" dirty="0" err="1">
                <a:latin typeface="Times New Roman" panose="02020603050405020304" pitchFamily="18" charset="0"/>
              </a:rPr>
              <a:t>Yeni</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Hayat</a:t>
            </a:r>
            <a:r>
              <a:rPr lang="nl-NL" altLang="nl-NL" sz="3600" i="1" dirty="0">
                <a:latin typeface="Times New Roman" panose="02020603050405020304" pitchFamily="18" charset="0"/>
              </a:rPr>
              <a:t>,</a:t>
            </a:r>
          </a:p>
          <a:p>
            <a:pPr algn="ctr" eaLnBrk="1" hangingPunct="1"/>
            <a:r>
              <a:rPr lang="nl-NL" altLang="nl-NL" sz="3600" i="1" dirty="0">
                <a:latin typeface="Times New Roman" panose="02020603050405020304" pitchFamily="18" charset="0"/>
              </a:rPr>
              <a:t>Het nieuwe leven</a:t>
            </a:r>
            <a:r>
              <a:rPr lang="nl-NL" altLang="nl-NL" sz="3600" dirty="0">
                <a:latin typeface="Times New Roman" panose="02020603050405020304" pitchFamily="18" charset="0"/>
              </a:rPr>
              <a:t>, vertaald door Veronica </a:t>
            </a:r>
            <a:r>
              <a:rPr lang="nl-NL" altLang="nl-NL" sz="3600" dirty="0" err="1">
                <a:latin typeface="Times New Roman" panose="02020603050405020304" pitchFamily="18" charset="0"/>
              </a:rPr>
              <a:t>Divendal</a:t>
            </a:r>
            <a:endParaRPr lang="nl-NL" altLang="nl-NL" sz="3600" dirty="0">
              <a:latin typeface="Times New Roman" panose="02020603050405020304" pitchFamily="18" charset="0"/>
            </a:endParaRPr>
          </a:p>
        </p:txBody>
      </p:sp>
    </p:spTree>
    <p:extLst>
      <p:ext uri="{BB962C8B-B14F-4D97-AF65-F5344CB8AC3E}">
        <p14:creationId xmlns:p14="http://schemas.microsoft.com/office/powerpoint/2010/main" val="1118663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hthoek 1"/>
          <p:cNvSpPr>
            <a:spLocks noChangeArrowheads="1"/>
          </p:cNvSpPr>
          <p:nvPr/>
        </p:nvSpPr>
        <p:spPr bwMode="auto">
          <a:xfrm>
            <a:off x="292963" y="3820929"/>
            <a:ext cx="1143443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sz="3600" dirty="0">
                <a:latin typeface="Times New Roman" panose="02020603050405020304" pitchFamily="18" charset="0"/>
              </a:rPr>
              <a:t>1998</a:t>
            </a:r>
          </a:p>
          <a:p>
            <a:pPr algn="ctr" eaLnBrk="1" hangingPunct="1"/>
            <a:r>
              <a:rPr lang="nl-NL" altLang="nl-NL" sz="3600" i="1" dirty="0" err="1">
                <a:latin typeface="Times New Roman" panose="02020603050405020304" pitchFamily="18" charset="0"/>
              </a:rPr>
              <a:t>Benim</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Adım</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Kırmızı</a:t>
            </a:r>
            <a:r>
              <a:rPr lang="nl-NL" altLang="nl-NL" sz="3600" dirty="0">
                <a:latin typeface="Times New Roman" panose="02020603050405020304" pitchFamily="18" charset="0"/>
              </a:rPr>
              <a:t>,</a:t>
            </a:r>
          </a:p>
          <a:p>
            <a:pPr algn="ctr" eaLnBrk="1" hangingPunct="1"/>
            <a:r>
              <a:rPr lang="nl-NL" altLang="nl-NL" sz="3600" i="1" dirty="0">
                <a:latin typeface="Times New Roman" panose="02020603050405020304" pitchFamily="18" charset="0"/>
              </a:rPr>
              <a:t>Ik heet Karmozijn</a:t>
            </a:r>
            <a:r>
              <a:rPr lang="nl-NL" altLang="nl-NL" sz="3600" dirty="0">
                <a:latin typeface="Times New Roman" panose="02020603050405020304" pitchFamily="18" charset="0"/>
              </a:rPr>
              <a:t>, </a:t>
            </a:r>
          </a:p>
          <a:p>
            <a:pPr algn="ctr" eaLnBrk="1" hangingPunct="1"/>
            <a:r>
              <a:rPr lang="nl-NL" altLang="nl-NL" sz="3600" dirty="0">
                <a:latin typeface="Times New Roman" panose="02020603050405020304" pitchFamily="18" charset="0"/>
              </a:rPr>
              <a:t>vertaald door Margreet Dorleijn en </a:t>
            </a:r>
            <a:r>
              <a:rPr lang="nl-NL" altLang="nl-NL" sz="3600" dirty="0" err="1">
                <a:latin typeface="Times New Roman" panose="02020603050405020304" pitchFamily="18" charset="0"/>
              </a:rPr>
              <a:t>Hanneke</a:t>
            </a:r>
            <a:r>
              <a:rPr lang="nl-NL" altLang="nl-NL" sz="3600" dirty="0">
                <a:latin typeface="Times New Roman" panose="02020603050405020304" pitchFamily="18" charset="0"/>
              </a:rPr>
              <a:t> van der </a:t>
            </a:r>
            <a:r>
              <a:rPr lang="nl-NL" altLang="nl-NL" sz="3600" dirty="0" smtClean="0">
                <a:latin typeface="Times New Roman" panose="02020603050405020304" pitchFamily="18" charset="0"/>
              </a:rPr>
              <a:t>Heijden</a:t>
            </a:r>
            <a:endParaRPr lang="nl-NL" altLang="nl-NL" sz="3600" dirty="0">
              <a:latin typeface="Times New Roman" panose="02020603050405020304" pitchFamily="18" charset="0"/>
            </a:endParaRPr>
          </a:p>
        </p:txBody>
      </p:sp>
    </p:spTree>
    <p:extLst>
      <p:ext uri="{BB962C8B-B14F-4D97-AF65-F5344CB8AC3E}">
        <p14:creationId xmlns:p14="http://schemas.microsoft.com/office/powerpoint/2010/main" val="450176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hthoek 1"/>
          <p:cNvSpPr>
            <a:spLocks noChangeArrowheads="1"/>
          </p:cNvSpPr>
          <p:nvPr/>
        </p:nvSpPr>
        <p:spPr bwMode="auto">
          <a:xfrm>
            <a:off x="559293" y="3687764"/>
            <a:ext cx="1139005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dirty="0">
                <a:latin typeface="Times New Roman" panose="02020603050405020304" pitchFamily="18" charset="0"/>
              </a:rPr>
              <a:t> </a:t>
            </a:r>
            <a:r>
              <a:rPr lang="nl-NL" altLang="nl-NL" sz="3600" dirty="0">
                <a:latin typeface="Times New Roman" panose="02020603050405020304" pitchFamily="18" charset="0"/>
              </a:rPr>
              <a:t>2002</a:t>
            </a:r>
          </a:p>
          <a:p>
            <a:pPr algn="ctr" eaLnBrk="1" hangingPunct="1"/>
            <a:r>
              <a:rPr lang="nl-NL" altLang="nl-NL" sz="3600" i="1" dirty="0">
                <a:latin typeface="Times New Roman" panose="02020603050405020304" pitchFamily="18" charset="0"/>
              </a:rPr>
              <a:t>Kar,</a:t>
            </a:r>
          </a:p>
          <a:p>
            <a:pPr algn="ctr" eaLnBrk="1" hangingPunct="1"/>
            <a:r>
              <a:rPr lang="nl-NL" altLang="nl-NL" sz="3600" i="1" dirty="0">
                <a:latin typeface="Times New Roman" panose="02020603050405020304" pitchFamily="18" charset="0"/>
              </a:rPr>
              <a:t>Sneeuw</a:t>
            </a:r>
            <a:r>
              <a:rPr lang="nl-NL" altLang="nl-NL" sz="3600" dirty="0">
                <a:latin typeface="Times New Roman" panose="02020603050405020304" pitchFamily="18" charset="0"/>
              </a:rPr>
              <a:t>,</a:t>
            </a:r>
          </a:p>
          <a:p>
            <a:pPr algn="ctr" eaLnBrk="1" hangingPunct="1"/>
            <a:r>
              <a:rPr lang="nl-NL" altLang="nl-NL" sz="3600" dirty="0">
                <a:latin typeface="Times New Roman" panose="02020603050405020304" pitchFamily="18" charset="0"/>
              </a:rPr>
              <a:t>vertaald door Margreet Dorleijn en </a:t>
            </a:r>
            <a:r>
              <a:rPr lang="nl-NL" altLang="nl-NL" sz="3600" dirty="0" err="1">
                <a:latin typeface="Times New Roman" panose="02020603050405020304" pitchFamily="18" charset="0"/>
              </a:rPr>
              <a:t>Hanneke</a:t>
            </a:r>
            <a:r>
              <a:rPr lang="nl-NL" altLang="nl-NL" sz="3600" dirty="0">
                <a:latin typeface="Times New Roman" panose="02020603050405020304" pitchFamily="18" charset="0"/>
              </a:rPr>
              <a:t> van der </a:t>
            </a:r>
            <a:r>
              <a:rPr lang="nl-NL" altLang="nl-NL" sz="3600" dirty="0" smtClean="0">
                <a:latin typeface="Times New Roman" panose="02020603050405020304" pitchFamily="18" charset="0"/>
              </a:rPr>
              <a:t>Heijden</a:t>
            </a:r>
            <a:endParaRPr lang="en-GB" altLang="nl-NL" dirty="0">
              <a:latin typeface="Times New Roman" panose="02020603050405020304" pitchFamily="18" charset="0"/>
            </a:endParaRPr>
          </a:p>
        </p:txBody>
      </p:sp>
    </p:spTree>
    <p:extLst>
      <p:ext uri="{BB962C8B-B14F-4D97-AF65-F5344CB8AC3E}">
        <p14:creationId xmlns:p14="http://schemas.microsoft.com/office/powerpoint/2010/main" val="1101392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1216240" y="4229952"/>
            <a:ext cx="10022889" cy="2308324"/>
          </a:xfrm>
          <a:prstGeom prst="rect">
            <a:avLst/>
          </a:prstGeom>
          <a:noFill/>
          <a:ln w="9525">
            <a:noFill/>
            <a:miter lim="800000"/>
            <a:headEnd/>
            <a:tailEnd/>
          </a:ln>
          <a:effectLst/>
        </p:spPr>
        <p:txBody>
          <a:bodyPr wrap="square" anchor="ctr">
            <a:spAutoFit/>
          </a:bodyPr>
          <a:lstStyle/>
          <a:p>
            <a:pPr algn="ctr">
              <a:defRPr/>
            </a:pPr>
            <a:r>
              <a:rPr lang="en-US" sz="3600" dirty="0">
                <a:latin typeface="+mj-lt"/>
                <a:ea typeface="Times New Roman" pitchFamily="18" charset="0"/>
              </a:rPr>
              <a:t>2008</a:t>
            </a:r>
          </a:p>
          <a:p>
            <a:pPr algn="ctr">
              <a:defRPr/>
            </a:pPr>
            <a:r>
              <a:rPr lang="en-US" sz="3600" i="1" dirty="0" err="1">
                <a:latin typeface="+mj-lt"/>
                <a:ea typeface="Times New Roman" pitchFamily="18" charset="0"/>
              </a:rPr>
              <a:t>Masumiyet</a:t>
            </a:r>
            <a:r>
              <a:rPr lang="en-US" sz="3600" i="1" dirty="0">
                <a:latin typeface="+mj-lt"/>
                <a:ea typeface="Times New Roman" pitchFamily="18" charset="0"/>
              </a:rPr>
              <a:t> </a:t>
            </a:r>
            <a:r>
              <a:rPr lang="en-US" sz="3600" i="1" dirty="0" err="1">
                <a:latin typeface="+mj-lt"/>
                <a:ea typeface="Times New Roman" pitchFamily="18" charset="0"/>
              </a:rPr>
              <a:t>Müzesi</a:t>
            </a:r>
            <a:r>
              <a:rPr lang="en-US" sz="3600" i="1" dirty="0">
                <a:latin typeface="+mj-lt"/>
                <a:ea typeface="Times New Roman" pitchFamily="18" charset="0"/>
              </a:rPr>
              <a:t>,</a:t>
            </a:r>
          </a:p>
          <a:p>
            <a:pPr algn="ctr">
              <a:defRPr/>
            </a:pPr>
            <a:r>
              <a:rPr lang="en-US" sz="3600" i="1" dirty="0">
                <a:latin typeface="+mj-lt"/>
              </a:rPr>
              <a:t>Het Museum van de </a:t>
            </a:r>
            <a:r>
              <a:rPr lang="en-US" sz="3600" i="1" dirty="0" err="1">
                <a:latin typeface="+mj-lt"/>
              </a:rPr>
              <a:t>onschuld</a:t>
            </a:r>
            <a:r>
              <a:rPr lang="en-US" sz="3600" i="1" dirty="0">
                <a:latin typeface="+mj-lt"/>
              </a:rPr>
              <a:t>,</a:t>
            </a:r>
          </a:p>
          <a:p>
            <a:pPr algn="ctr">
              <a:defRPr/>
            </a:pPr>
            <a:r>
              <a:rPr lang="en-US" sz="3600" dirty="0" err="1">
                <a:latin typeface="+mj-lt"/>
              </a:rPr>
              <a:t>v</a:t>
            </a:r>
            <a:r>
              <a:rPr lang="en-US" sz="3600" dirty="0" err="1" smtClean="0">
                <a:latin typeface="+mj-lt"/>
              </a:rPr>
              <a:t>ertaald</a:t>
            </a:r>
            <a:r>
              <a:rPr lang="en-US" sz="3600" dirty="0" smtClean="0">
                <a:latin typeface="+mj-lt"/>
              </a:rPr>
              <a:t> </a:t>
            </a:r>
            <a:r>
              <a:rPr lang="en-US" sz="3600" dirty="0">
                <a:latin typeface="+mj-lt"/>
              </a:rPr>
              <a:t>door </a:t>
            </a:r>
            <a:r>
              <a:rPr lang="en-US" sz="3600" dirty="0" err="1">
                <a:latin typeface="+mj-lt"/>
              </a:rPr>
              <a:t>Margreet</a:t>
            </a:r>
            <a:r>
              <a:rPr lang="en-US" sz="3600" dirty="0">
                <a:latin typeface="+mj-lt"/>
              </a:rPr>
              <a:t> </a:t>
            </a:r>
            <a:r>
              <a:rPr lang="en-US" sz="3600" dirty="0" err="1">
                <a:latin typeface="+mj-lt"/>
              </a:rPr>
              <a:t>Dorleijn</a:t>
            </a:r>
            <a:endParaRPr lang="en-US" sz="3600" dirty="0">
              <a:latin typeface="+mj-lt"/>
            </a:endParaRPr>
          </a:p>
        </p:txBody>
      </p:sp>
    </p:spTree>
    <p:extLst>
      <p:ext uri="{BB962C8B-B14F-4D97-AF65-F5344CB8AC3E}">
        <p14:creationId xmlns:p14="http://schemas.microsoft.com/office/powerpoint/2010/main" val="2934988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The museum of </a:t>
            </a:r>
            <a:r>
              <a:rPr lang="nl-NL" dirty="0" err="1" smtClean="0"/>
              <a:t>innocence</a:t>
            </a:r>
            <a:endParaRPr lang="nl-NL" dirty="0"/>
          </a:p>
        </p:txBody>
      </p:sp>
      <p:sp>
        <p:nvSpPr>
          <p:cNvPr id="6" name="Rechthoek 5"/>
          <p:cNvSpPr/>
          <p:nvPr/>
        </p:nvSpPr>
        <p:spPr>
          <a:xfrm>
            <a:off x="453040" y="6421235"/>
            <a:ext cx="2768707" cy="230832"/>
          </a:xfrm>
          <a:prstGeom prst="rect">
            <a:avLst/>
          </a:prstGeom>
        </p:spPr>
        <p:txBody>
          <a:bodyPr wrap="none">
            <a:spAutoFit/>
          </a:bodyPr>
          <a:lstStyle/>
          <a:p>
            <a:r>
              <a:rPr lang="nl-NL" sz="900" dirty="0">
                <a:hlinkClick r:id="rId2"/>
              </a:rPr>
              <a:t>https://kikasworld.com/2012/05/13/masumiyet-muzesi</a:t>
            </a:r>
            <a:r>
              <a:rPr lang="nl-NL" sz="900" dirty="0" smtClean="0">
                <a:hlinkClick r:id="rId2"/>
              </a:rPr>
              <a:t>/</a:t>
            </a:r>
            <a:r>
              <a:rPr lang="nl-NL" sz="900" dirty="0" smtClean="0"/>
              <a:t> </a:t>
            </a:r>
            <a:endParaRPr lang="nl-NL" sz="900" dirty="0"/>
          </a:p>
        </p:txBody>
      </p:sp>
      <p:sp>
        <p:nvSpPr>
          <p:cNvPr id="7" name="Rechthoek 6"/>
          <p:cNvSpPr/>
          <p:nvPr/>
        </p:nvSpPr>
        <p:spPr>
          <a:xfrm>
            <a:off x="8680580" y="2986442"/>
            <a:ext cx="2944427" cy="507831"/>
          </a:xfrm>
          <a:prstGeom prst="rect">
            <a:avLst/>
          </a:prstGeom>
        </p:spPr>
        <p:txBody>
          <a:bodyPr wrap="square">
            <a:spAutoFit/>
          </a:bodyPr>
          <a:lstStyle/>
          <a:p>
            <a:r>
              <a:rPr lang="nl-NL" sz="900" dirty="0">
                <a:hlinkClick r:id="rId3"/>
              </a:rPr>
              <a:t>https://</a:t>
            </a:r>
            <a:r>
              <a:rPr lang="nl-NL" sz="900" dirty="0" smtClean="0">
                <a:hlinkClick r:id="rId3"/>
              </a:rPr>
              <a:t>www.tripadvisor.com.tr/LocationPhotoDirectLink-g293974-d3202914-i70994595-Museum_of_Innocence-Istanbul.html</a:t>
            </a:r>
            <a:r>
              <a:rPr lang="nl-NL" sz="900" dirty="0" smtClean="0"/>
              <a:t> </a:t>
            </a:r>
            <a:endParaRPr lang="nl-NL" sz="900" dirty="0"/>
          </a:p>
        </p:txBody>
      </p:sp>
      <p:sp>
        <p:nvSpPr>
          <p:cNvPr id="10" name="Rechthoek 9"/>
          <p:cNvSpPr/>
          <p:nvPr/>
        </p:nvSpPr>
        <p:spPr>
          <a:xfrm>
            <a:off x="7158361" y="6399951"/>
            <a:ext cx="3814507" cy="230832"/>
          </a:xfrm>
          <a:prstGeom prst="rect">
            <a:avLst/>
          </a:prstGeom>
        </p:spPr>
        <p:txBody>
          <a:bodyPr wrap="square">
            <a:spAutoFit/>
          </a:bodyPr>
          <a:lstStyle/>
          <a:p>
            <a:r>
              <a:rPr lang="nl-NL" sz="900" dirty="0">
                <a:hlinkClick r:id="rId4"/>
              </a:rPr>
              <a:t>http://</a:t>
            </a:r>
            <a:r>
              <a:rPr lang="nl-NL" sz="900" dirty="0" smtClean="0">
                <a:hlinkClick r:id="rId4"/>
              </a:rPr>
              <a:t>elsapereez.tumblr.com/post/110383311836/masumiyet-m%C3%BCzesi</a:t>
            </a:r>
            <a:r>
              <a:rPr lang="nl-NL" sz="900" dirty="0" smtClean="0"/>
              <a:t> </a:t>
            </a:r>
            <a:endParaRPr lang="nl-NL" sz="900" dirty="0"/>
          </a:p>
        </p:txBody>
      </p:sp>
    </p:spTree>
    <p:extLst>
      <p:ext uri="{BB962C8B-B14F-4D97-AF65-F5344CB8AC3E}">
        <p14:creationId xmlns:p14="http://schemas.microsoft.com/office/powerpoint/2010/main" val="539356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736846" y="4010769"/>
            <a:ext cx="11363418" cy="2346796"/>
          </a:xfrm>
          <a:prstGeom prst="rect">
            <a:avLst/>
          </a:prstGeom>
        </p:spPr>
        <p:txBody>
          <a:bodyPr wrap="square">
            <a:spAutoFit/>
          </a:bodyPr>
          <a:lstStyle/>
          <a:p>
            <a:pPr lvl="0" algn="ctr">
              <a:spcAft>
                <a:spcPts val="120"/>
              </a:spcAft>
              <a:buSzPts val="1000"/>
              <a:tabLst>
                <a:tab pos="457200" algn="l"/>
              </a:tabLst>
            </a:pP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2014</a:t>
            </a:r>
          </a:p>
          <a:p>
            <a:pPr lvl="0" algn="ctr">
              <a:spcAft>
                <a:spcPts val="120"/>
              </a:spcAft>
              <a:buSzPts val="1000"/>
              <a:tabLst>
                <a:tab pos="457200" algn="l"/>
              </a:tabLst>
            </a:pPr>
            <a:r>
              <a:rPr lang="en-GB" sz="3600" i="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Kafamda</a:t>
            </a:r>
            <a:r>
              <a:rPr lang="en-GB" sz="3600" i="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3600" i="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Bir</a:t>
            </a:r>
            <a:r>
              <a:rPr lang="en-GB" sz="3600" i="1"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3600" i="1" dirty="0" err="1">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Tuhaflık</a:t>
            </a:r>
            <a:r>
              <a:rPr lang="en-GB" sz="36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ctr">
              <a:spcAft>
                <a:spcPts val="120"/>
              </a:spcAft>
              <a:buSzPts val="1000"/>
              <a:tabLst>
                <a:tab pos="457200" algn="l"/>
              </a:tabLst>
            </a:pPr>
            <a:r>
              <a:rPr lang="en-GB" sz="3600" i="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Dat</a:t>
            </a:r>
            <a:r>
              <a:rPr lang="en-GB" sz="3600" i="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3600" i="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Vreemde</a:t>
            </a:r>
            <a:r>
              <a:rPr lang="en-GB" sz="3600" i="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in </a:t>
            </a:r>
            <a:r>
              <a:rPr lang="en-GB" sz="3600" i="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mijn</a:t>
            </a:r>
            <a:r>
              <a:rPr lang="en-GB" sz="3600" i="1"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3600" i="1"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hoofd</a:t>
            </a: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p>
          <a:p>
            <a:pPr lvl="0" algn="ctr">
              <a:spcAft>
                <a:spcPts val="120"/>
              </a:spcAft>
              <a:buSzPts val="1000"/>
              <a:tabLst>
                <a:tab pos="457200" algn="l"/>
              </a:tabLst>
            </a:pPr>
            <a:r>
              <a:rPr lang="en-GB" sz="3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vertaald</a:t>
            </a: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door </a:t>
            </a:r>
            <a:r>
              <a:rPr lang="en-GB" sz="3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Hanneke</a:t>
            </a: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van der </a:t>
            </a:r>
            <a:r>
              <a:rPr lang="en-GB" sz="3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Heijden</a:t>
            </a: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en </a:t>
            </a:r>
            <a:r>
              <a:rPr lang="en-GB" sz="3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Margreet</a:t>
            </a:r>
            <a:r>
              <a:rPr lang="en-GB" sz="3600" dirty="0"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3600" dirty="0" err="1" smtClean="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Dorleijn</a:t>
            </a:r>
            <a:endParaRPr lang="nl-NL"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2968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154097" y="4050623"/>
            <a:ext cx="9703293" cy="2308324"/>
          </a:xfrm>
          <a:prstGeom prst="rect">
            <a:avLst/>
          </a:prstGeom>
        </p:spPr>
        <p:txBody>
          <a:bodyPr wrap="square">
            <a:spAutoFit/>
          </a:bodyPr>
          <a:lstStyle/>
          <a:p>
            <a:pPr algn="ctr"/>
            <a:r>
              <a:rPr lang="en-GB" sz="3600" dirty="0" smtClean="0">
                <a:solidFill>
                  <a:srgbClr val="222222"/>
                </a:solidFill>
                <a:latin typeface="Times New Roman" panose="02020603050405020304" pitchFamily="18" charset="0"/>
                <a:ea typeface="Times New Roman" panose="02020603050405020304" pitchFamily="18" charset="0"/>
              </a:rPr>
              <a:t>2016</a:t>
            </a:r>
            <a:r>
              <a:rPr lang="en-GB" sz="3600" i="1" dirty="0" smtClean="0">
                <a:solidFill>
                  <a:srgbClr val="222222"/>
                </a:solidFill>
                <a:latin typeface="Times New Roman" panose="02020603050405020304" pitchFamily="18" charset="0"/>
                <a:ea typeface="Times New Roman" panose="02020603050405020304" pitchFamily="18" charset="0"/>
              </a:rPr>
              <a:t> </a:t>
            </a:r>
          </a:p>
          <a:p>
            <a:pPr algn="ctr"/>
            <a:r>
              <a:rPr lang="en-GB" sz="3600" i="1" dirty="0" err="1" smtClean="0">
                <a:solidFill>
                  <a:srgbClr val="222222"/>
                </a:solidFill>
                <a:latin typeface="Times New Roman" panose="02020603050405020304" pitchFamily="18" charset="0"/>
                <a:ea typeface="Times New Roman" panose="02020603050405020304" pitchFamily="18" charset="0"/>
              </a:rPr>
              <a:t>Kırmızı</a:t>
            </a:r>
            <a:r>
              <a:rPr lang="en-GB" sz="3600" i="1" dirty="0" smtClean="0">
                <a:solidFill>
                  <a:srgbClr val="222222"/>
                </a:solidFill>
                <a:latin typeface="Times New Roman" panose="02020603050405020304" pitchFamily="18" charset="0"/>
                <a:ea typeface="Times New Roman" panose="02020603050405020304" pitchFamily="18" charset="0"/>
              </a:rPr>
              <a:t> </a:t>
            </a:r>
            <a:r>
              <a:rPr lang="en-GB" sz="3600" i="1" dirty="0" err="1">
                <a:solidFill>
                  <a:srgbClr val="222222"/>
                </a:solidFill>
                <a:latin typeface="Times New Roman" panose="02020603050405020304" pitchFamily="18" charset="0"/>
                <a:ea typeface="Times New Roman" panose="02020603050405020304" pitchFamily="18" charset="0"/>
              </a:rPr>
              <a:t>Saçlı</a:t>
            </a:r>
            <a:r>
              <a:rPr lang="en-GB" sz="3600" i="1" dirty="0">
                <a:solidFill>
                  <a:srgbClr val="222222"/>
                </a:solidFill>
                <a:latin typeface="Times New Roman" panose="02020603050405020304" pitchFamily="18" charset="0"/>
                <a:ea typeface="Times New Roman" panose="02020603050405020304" pitchFamily="18" charset="0"/>
              </a:rPr>
              <a:t> </a:t>
            </a:r>
            <a:r>
              <a:rPr lang="en-GB" sz="3600" i="1" dirty="0" smtClean="0">
                <a:solidFill>
                  <a:srgbClr val="222222"/>
                </a:solidFill>
                <a:latin typeface="Times New Roman" panose="02020603050405020304" pitchFamily="18" charset="0"/>
                <a:ea typeface="Times New Roman" panose="02020603050405020304" pitchFamily="18" charset="0"/>
              </a:rPr>
              <a:t>Kadın</a:t>
            </a:r>
          </a:p>
          <a:p>
            <a:pPr algn="ctr"/>
            <a:r>
              <a:rPr lang="en-GB" sz="3600" i="1" dirty="0" smtClean="0">
                <a:solidFill>
                  <a:srgbClr val="222222"/>
                </a:solidFill>
                <a:latin typeface="Times New Roman" panose="02020603050405020304" pitchFamily="18" charset="0"/>
              </a:rPr>
              <a:t>De </a:t>
            </a:r>
            <a:r>
              <a:rPr lang="en-GB" sz="3600" i="1" dirty="0" err="1" smtClean="0">
                <a:solidFill>
                  <a:srgbClr val="222222"/>
                </a:solidFill>
                <a:latin typeface="Times New Roman" panose="02020603050405020304" pitchFamily="18" charset="0"/>
              </a:rPr>
              <a:t>vrouw</a:t>
            </a:r>
            <a:r>
              <a:rPr lang="en-GB" sz="3600" i="1" dirty="0" smtClean="0">
                <a:solidFill>
                  <a:srgbClr val="222222"/>
                </a:solidFill>
                <a:latin typeface="Times New Roman" panose="02020603050405020304" pitchFamily="18" charset="0"/>
              </a:rPr>
              <a:t> met het rode </a:t>
            </a:r>
            <a:r>
              <a:rPr lang="en-GB" sz="3600" i="1" dirty="0" err="1" smtClean="0">
                <a:solidFill>
                  <a:srgbClr val="222222"/>
                </a:solidFill>
                <a:latin typeface="Times New Roman" panose="02020603050405020304" pitchFamily="18" charset="0"/>
              </a:rPr>
              <a:t>haar</a:t>
            </a:r>
            <a:endParaRPr lang="en-GB" sz="3600" i="1" dirty="0" smtClean="0">
              <a:solidFill>
                <a:srgbClr val="222222"/>
              </a:solidFill>
              <a:latin typeface="Times New Roman" panose="02020603050405020304" pitchFamily="18" charset="0"/>
            </a:endParaRPr>
          </a:p>
          <a:p>
            <a:pPr algn="ctr"/>
            <a:r>
              <a:rPr lang="en-GB" sz="3600" dirty="0" err="1">
                <a:solidFill>
                  <a:srgbClr val="222222"/>
                </a:solidFill>
                <a:latin typeface="Times New Roman" panose="02020603050405020304" pitchFamily="18" charset="0"/>
              </a:rPr>
              <a:t>v</a:t>
            </a:r>
            <a:r>
              <a:rPr lang="en-GB" sz="3600" dirty="0" err="1" smtClean="0">
                <a:solidFill>
                  <a:srgbClr val="222222"/>
                </a:solidFill>
                <a:latin typeface="Times New Roman" panose="02020603050405020304" pitchFamily="18" charset="0"/>
              </a:rPr>
              <a:t>ertaald</a:t>
            </a:r>
            <a:r>
              <a:rPr lang="en-GB" sz="3600" dirty="0" smtClean="0">
                <a:solidFill>
                  <a:srgbClr val="222222"/>
                </a:solidFill>
                <a:latin typeface="Times New Roman" panose="02020603050405020304" pitchFamily="18" charset="0"/>
              </a:rPr>
              <a:t> door </a:t>
            </a:r>
            <a:r>
              <a:rPr lang="en-GB" sz="3600" dirty="0" err="1" smtClean="0">
                <a:solidFill>
                  <a:srgbClr val="222222"/>
                </a:solidFill>
                <a:latin typeface="Times New Roman" panose="02020603050405020304" pitchFamily="18" charset="0"/>
              </a:rPr>
              <a:t>Hanneke</a:t>
            </a:r>
            <a:r>
              <a:rPr lang="en-GB" sz="3600" dirty="0" smtClean="0">
                <a:solidFill>
                  <a:srgbClr val="222222"/>
                </a:solidFill>
                <a:latin typeface="Times New Roman" panose="02020603050405020304" pitchFamily="18" charset="0"/>
              </a:rPr>
              <a:t> van der </a:t>
            </a:r>
            <a:r>
              <a:rPr lang="en-GB" sz="3600" dirty="0" err="1" smtClean="0">
                <a:solidFill>
                  <a:srgbClr val="222222"/>
                </a:solidFill>
                <a:latin typeface="Times New Roman" panose="02020603050405020304" pitchFamily="18" charset="0"/>
              </a:rPr>
              <a:t>Heijden</a:t>
            </a:r>
            <a:endParaRPr lang="nl-NL" sz="3600" dirty="0"/>
          </a:p>
        </p:txBody>
      </p:sp>
    </p:spTree>
    <p:extLst>
      <p:ext uri="{BB962C8B-B14F-4D97-AF65-F5344CB8AC3E}">
        <p14:creationId xmlns:p14="http://schemas.microsoft.com/office/powerpoint/2010/main" val="3328045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1524000" y="4426695"/>
            <a:ext cx="91440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nl-NL" sz="3600" dirty="0">
                <a:latin typeface="Times New Roman" panose="02020603050405020304" pitchFamily="18" charset="0"/>
                <a:cs typeface="Times New Roman" panose="02020603050405020304" pitchFamily="18" charset="0"/>
              </a:rPr>
              <a:t>2006</a:t>
            </a:r>
          </a:p>
          <a:p>
            <a:pPr algn="ctr" eaLnBrk="1" hangingPunct="1"/>
            <a:r>
              <a:rPr lang="en-US" altLang="nl-NL" sz="3600" i="1" dirty="0" err="1">
                <a:latin typeface="Times New Roman" panose="02020603050405020304" pitchFamily="18" charset="0"/>
                <a:cs typeface="Times New Roman" panose="02020603050405020304" pitchFamily="18" charset="0"/>
              </a:rPr>
              <a:t>Babamın</a:t>
            </a:r>
            <a:r>
              <a:rPr lang="en-US" altLang="nl-NL" sz="3600" i="1" dirty="0">
                <a:latin typeface="Times New Roman" panose="02020603050405020304" pitchFamily="18" charset="0"/>
                <a:cs typeface="Times New Roman" panose="02020603050405020304" pitchFamily="18" charset="0"/>
              </a:rPr>
              <a:t> </a:t>
            </a:r>
            <a:r>
              <a:rPr lang="en-US" altLang="nl-NL" sz="3600" i="1" dirty="0" err="1">
                <a:latin typeface="Times New Roman" panose="02020603050405020304" pitchFamily="18" charset="0"/>
                <a:cs typeface="Times New Roman" panose="02020603050405020304" pitchFamily="18" charset="0"/>
              </a:rPr>
              <a:t>Bavulu</a:t>
            </a:r>
            <a:r>
              <a:rPr lang="en-US" altLang="nl-NL" sz="3600" i="1" dirty="0">
                <a:latin typeface="Times New Roman" panose="02020603050405020304" pitchFamily="18" charset="0"/>
                <a:cs typeface="Times New Roman" panose="02020603050405020304" pitchFamily="18" charset="0"/>
              </a:rPr>
              <a:t>,</a:t>
            </a:r>
          </a:p>
          <a:p>
            <a:pPr algn="ctr" eaLnBrk="1" hangingPunct="1"/>
            <a:r>
              <a:rPr lang="en-US" altLang="nl-NL" sz="3600" i="1" dirty="0">
                <a:latin typeface="Times New Roman" panose="02020603050405020304" pitchFamily="18" charset="0"/>
              </a:rPr>
              <a:t>Het </a:t>
            </a:r>
            <a:r>
              <a:rPr lang="en-US" altLang="nl-NL" sz="3600" i="1" dirty="0" err="1">
                <a:latin typeface="Times New Roman" panose="02020603050405020304" pitchFamily="18" charset="0"/>
              </a:rPr>
              <a:t>valies</a:t>
            </a:r>
            <a:r>
              <a:rPr lang="en-US" altLang="nl-NL" sz="3600" i="1" dirty="0">
                <a:latin typeface="Times New Roman" panose="02020603050405020304" pitchFamily="18" charset="0"/>
              </a:rPr>
              <a:t> van </a:t>
            </a:r>
            <a:r>
              <a:rPr lang="en-US" altLang="nl-NL" sz="3600" i="1" dirty="0" err="1">
                <a:latin typeface="Times New Roman" panose="02020603050405020304" pitchFamily="18" charset="0"/>
              </a:rPr>
              <a:t>mijn</a:t>
            </a:r>
            <a:r>
              <a:rPr lang="en-US" altLang="nl-NL" sz="3600" i="1" dirty="0">
                <a:latin typeface="Times New Roman" panose="02020603050405020304" pitchFamily="18" charset="0"/>
              </a:rPr>
              <a:t> </a:t>
            </a:r>
            <a:r>
              <a:rPr lang="en-US" altLang="nl-NL" sz="3600" i="1" dirty="0" err="1">
                <a:latin typeface="Times New Roman" panose="02020603050405020304" pitchFamily="18" charset="0"/>
              </a:rPr>
              <a:t>vader</a:t>
            </a:r>
            <a:r>
              <a:rPr lang="en-US" altLang="nl-NL" sz="3600" i="1" dirty="0">
                <a:latin typeface="Times New Roman" panose="02020603050405020304" pitchFamily="18" charset="0"/>
              </a:rPr>
              <a:t>,</a:t>
            </a:r>
          </a:p>
          <a:p>
            <a:pPr algn="ctr" eaLnBrk="1" hangingPunct="1"/>
            <a:r>
              <a:rPr lang="en-US" altLang="nl-NL" sz="3600" dirty="0" err="1">
                <a:latin typeface="Times New Roman" panose="02020603050405020304" pitchFamily="18" charset="0"/>
              </a:rPr>
              <a:t>vertaald</a:t>
            </a:r>
            <a:r>
              <a:rPr lang="en-US" altLang="nl-NL" sz="3600" dirty="0">
                <a:latin typeface="Times New Roman" panose="02020603050405020304" pitchFamily="18" charset="0"/>
              </a:rPr>
              <a:t> door </a:t>
            </a:r>
            <a:r>
              <a:rPr lang="en-US" altLang="nl-NL" sz="3600" dirty="0" err="1">
                <a:latin typeface="Times New Roman" panose="02020603050405020304" pitchFamily="18" charset="0"/>
              </a:rPr>
              <a:t>Hanneke</a:t>
            </a:r>
            <a:r>
              <a:rPr lang="en-US" altLang="nl-NL" sz="3600" dirty="0">
                <a:latin typeface="Times New Roman" panose="02020603050405020304" pitchFamily="18" charset="0"/>
              </a:rPr>
              <a:t> van der </a:t>
            </a:r>
            <a:r>
              <a:rPr lang="en-US" altLang="nl-NL" sz="3600" dirty="0" err="1">
                <a:latin typeface="Times New Roman" panose="02020603050405020304" pitchFamily="18" charset="0"/>
              </a:rPr>
              <a:t>Heijden</a:t>
            </a:r>
            <a:endParaRPr lang="en-US" altLang="nl-NL" sz="3600" dirty="0">
              <a:latin typeface="Times New Roman" panose="02020603050405020304" pitchFamily="18" charset="0"/>
            </a:endParaRPr>
          </a:p>
        </p:txBody>
      </p:sp>
      <p:sp>
        <p:nvSpPr>
          <p:cNvPr id="3" name="Rechthoek 2"/>
          <p:cNvSpPr/>
          <p:nvPr/>
        </p:nvSpPr>
        <p:spPr>
          <a:xfrm>
            <a:off x="3613280" y="4242029"/>
            <a:ext cx="4247881" cy="369332"/>
          </a:xfrm>
          <a:prstGeom prst="rect">
            <a:avLst/>
          </a:prstGeom>
        </p:spPr>
        <p:txBody>
          <a:bodyPr wrap="square">
            <a:spAutoFit/>
          </a:bodyPr>
          <a:lstStyle/>
          <a:p>
            <a:r>
              <a:rPr lang="nl-NL" sz="900" dirty="0" smtClean="0"/>
              <a:t>http://en.qantara.de/content/book-review-orhan-pamuks-novel-a-strangeness-in-my-mind-a-journey-through-time-to-a-lost</a:t>
            </a:r>
            <a:endParaRPr lang="nl-NL" sz="900" dirty="0"/>
          </a:p>
        </p:txBody>
      </p:sp>
      <p:sp>
        <p:nvSpPr>
          <p:cNvPr id="6" name="Tekstvak 5"/>
          <p:cNvSpPr txBox="1"/>
          <p:nvPr/>
        </p:nvSpPr>
        <p:spPr>
          <a:xfrm>
            <a:off x="1905562" y="1588653"/>
            <a:ext cx="9131894" cy="1200329"/>
          </a:xfrm>
          <a:prstGeom prst="rect">
            <a:avLst/>
          </a:prstGeom>
          <a:noFill/>
        </p:spPr>
        <p:txBody>
          <a:bodyPr wrap="square" rtlCol="0">
            <a:spAutoFit/>
          </a:bodyPr>
          <a:lstStyle/>
          <a:p>
            <a:r>
              <a:rPr lang="nl-NL" sz="2400" dirty="0" smtClean="0"/>
              <a:t>Veel plaatjes uit deze PowerPoint presentatie zijn auteursrechtelijk beschermd. Ik heb zoveel mogelijk links naar de pagina’s opgenomen waar de plaatjes op te vinden zijn</a:t>
            </a:r>
            <a:endParaRPr lang="nl-NL" sz="2400" dirty="0"/>
          </a:p>
        </p:txBody>
      </p:sp>
    </p:spTree>
    <p:extLst>
      <p:ext uri="{BB962C8B-B14F-4D97-AF65-F5344CB8AC3E}">
        <p14:creationId xmlns:p14="http://schemas.microsoft.com/office/powerpoint/2010/main" val="2623019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37964" y="290004"/>
            <a:ext cx="6673049" cy="4524315"/>
          </a:xfrm>
          <a:prstGeom prst="rect">
            <a:avLst/>
          </a:prstGeom>
        </p:spPr>
        <p:txBody>
          <a:bodyPr wrap="square">
            <a:spAutoFit/>
          </a:bodyPr>
          <a:lstStyle/>
          <a:p>
            <a:pPr algn="ctr"/>
            <a:r>
              <a:rPr lang="nl-NL" sz="3600" dirty="0" smtClean="0"/>
              <a:t>Michaël Zeeman, </a:t>
            </a:r>
          </a:p>
          <a:p>
            <a:pPr algn="ctr"/>
            <a:r>
              <a:rPr lang="nl-NL" sz="3600" dirty="0" smtClean="0"/>
              <a:t>“</a:t>
            </a:r>
            <a:r>
              <a:rPr lang="nl-NL" sz="3600" dirty="0"/>
              <a:t>Kamer met uitzicht,” </a:t>
            </a:r>
            <a:endParaRPr lang="nl-NL" sz="3600" dirty="0" smtClean="0"/>
          </a:p>
          <a:p>
            <a:pPr algn="ctr"/>
            <a:r>
              <a:rPr lang="nl-NL" sz="3600" dirty="0" smtClean="0"/>
              <a:t>interview </a:t>
            </a:r>
            <a:r>
              <a:rPr lang="nl-NL" sz="3600" dirty="0"/>
              <a:t>met Orhan </a:t>
            </a:r>
            <a:r>
              <a:rPr lang="nl-NL" sz="3600" dirty="0" err="1"/>
              <a:t>Pamuk</a:t>
            </a:r>
            <a:r>
              <a:rPr lang="nl-NL" sz="3600" dirty="0"/>
              <a:t> </a:t>
            </a:r>
            <a:endParaRPr lang="nl-NL" sz="3600" dirty="0" smtClean="0"/>
          </a:p>
          <a:p>
            <a:pPr algn="ctr"/>
            <a:r>
              <a:rPr lang="nl-NL" sz="3600" dirty="0" smtClean="0"/>
              <a:t>in </a:t>
            </a:r>
            <a:r>
              <a:rPr lang="nl-NL" sz="3600" dirty="0"/>
              <a:t>de serie </a:t>
            </a:r>
            <a:r>
              <a:rPr lang="nl-NL" sz="3600" i="1" dirty="0"/>
              <a:t>Zeeman met boeken</a:t>
            </a:r>
            <a:r>
              <a:rPr lang="nl-NL" sz="3600" dirty="0"/>
              <a:t>, </a:t>
            </a:r>
            <a:endParaRPr lang="nl-NL" sz="3600" dirty="0" smtClean="0"/>
          </a:p>
          <a:p>
            <a:pPr algn="ctr"/>
            <a:r>
              <a:rPr lang="nl-NL" sz="3600" dirty="0" smtClean="0"/>
              <a:t>06-07-1997</a:t>
            </a:r>
            <a:r>
              <a:rPr lang="nl-NL" sz="3600" dirty="0"/>
              <a:t>, </a:t>
            </a:r>
            <a:endParaRPr lang="nl-NL" sz="3600" dirty="0" smtClean="0"/>
          </a:p>
          <a:p>
            <a:pPr algn="ctr"/>
            <a:r>
              <a:rPr lang="nl-NL" sz="3600" dirty="0" smtClean="0"/>
              <a:t>dvd</a:t>
            </a:r>
            <a:r>
              <a:rPr lang="nl-NL" sz="3600" dirty="0"/>
              <a:t>, </a:t>
            </a:r>
            <a:endParaRPr lang="nl-NL" sz="3600" dirty="0" smtClean="0"/>
          </a:p>
          <a:p>
            <a:pPr algn="ctr"/>
            <a:r>
              <a:rPr lang="nl-NL" sz="3600" dirty="0" smtClean="0"/>
              <a:t>Hilversum</a:t>
            </a:r>
            <a:r>
              <a:rPr lang="nl-NL" sz="3600" dirty="0"/>
              <a:t>, </a:t>
            </a:r>
            <a:endParaRPr lang="nl-NL" sz="3600" dirty="0" smtClean="0"/>
          </a:p>
          <a:p>
            <a:pPr algn="ctr"/>
            <a:r>
              <a:rPr lang="nl-NL" sz="3600" dirty="0" smtClean="0"/>
              <a:t>VPRO</a:t>
            </a:r>
            <a:r>
              <a:rPr lang="nl-NL" sz="3600" dirty="0"/>
              <a:t>, 2010.</a:t>
            </a:r>
            <a:endParaRPr lang="en-GB" sz="3600" dirty="0"/>
          </a:p>
        </p:txBody>
      </p:sp>
    </p:spTree>
    <p:extLst>
      <p:ext uri="{BB962C8B-B14F-4D97-AF65-F5344CB8AC3E}">
        <p14:creationId xmlns:p14="http://schemas.microsoft.com/office/powerpoint/2010/main" val="39334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Boza</a:t>
            </a:r>
            <a:r>
              <a:rPr lang="nl-NL" dirty="0" smtClean="0"/>
              <a:t> verkoper</a:t>
            </a:r>
            <a:endParaRPr lang="nl-NL" dirty="0"/>
          </a:p>
        </p:txBody>
      </p:sp>
      <p:sp>
        <p:nvSpPr>
          <p:cNvPr id="3" name="Tijdelijke aanduiding voor inhoud 2"/>
          <p:cNvSpPr>
            <a:spLocks noGrp="1"/>
          </p:cNvSpPr>
          <p:nvPr>
            <p:ph idx="1"/>
          </p:nvPr>
        </p:nvSpPr>
        <p:spPr/>
        <p:txBody>
          <a:bodyPr/>
          <a:lstStyle/>
          <a:p>
            <a:r>
              <a:rPr lang="nl-NL" smtClean="0"/>
              <a:t>Mais en gefermenteerde tarwe</a:t>
            </a:r>
          </a:p>
          <a:p>
            <a:r>
              <a:rPr lang="nl-NL" smtClean="0"/>
              <a:t>Kikkererwten en kaneel</a:t>
            </a:r>
          </a:p>
          <a:p>
            <a:r>
              <a:rPr lang="nl-NL" smtClean="0"/>
              <a:t>1% alcohol</a:t>
            </a:r>
            <a:endParaRPr lang="nl-NL" dirty="0"/>
          </a:p>
        </p:txBody>
      </p:sp>
      <p:sp>
        <p:nvSpPr>
          <p:cNvPr id="8" name="Rechthoek 7"/>
          <p:cNvSpPr/>
          <p:nvPr/>
        </p:nvSpPr>
        <p:spPr>
          <a:xfrm>
            <a:off x="9364926" y="5870531"/>
            <a:ext cx="2430815" cy="369332"/>
          </a:xfrm>
          <a:prstGeom prst="rect">
            <a:avLst/>
          </a:prstGeom>
        </p:spPr>
        <p:txBody>
          <a:bodyPr wrap="square">
            <a:spAutoFit/>
          </a:bodyPr>
          <a:lstStyle/>
          <a:p>
            <a:r>
              <a:rPr lang="nl-NL" sz="900" dirty="0" smtClean="0"/>
              <a:t>https://nl.pinterest.com/pin/380765343474885883/?lp=true</a:t>
            </a:r>
            <a:endParaRPr lang="nl-NL" sz="900" dirty="0"/>
          </a:p>
        </p:txBody>
      </p:sp>
      <p:sp>
        <p:nvSpPr>
          <p:cNvPr id="9" name="Rechthoek 8"/>
          <p:cNvSpPr/>
          <p:nvPr/>
        </p:nvSpPr>
        <p:spPr>
          <a:xfrm>
            <a:off x="3465250" y="3215635"/>
            <a:ext cx="5066190" cy="230832"/>
          </a:xfrm>
          <a:prstGeom prst="rect">
            <a:avLst/>
          </a:prstGeom>
        </p:spPr>
        <p:txBody>
          <a:bodyPr wrap="square">
            <a:spAutoFit/>
          </a:bodyPr>
          <a:lstStyle/>
          <a:p>
            <a:r>
              <a:rPr lang="nl-NL" sz="900" dirty="0" smtClean="0"/>
              <a:t>https://munchies.vice.com/en_us/article/qkna9x/this-turkish-winter-drink-may-be-the-original-booze</a:t>
            </a:r>
            <a:endParaRPr lang="nl-NL" sz="900" dirty="0"/>
          </a:p>
        </p:txBody>
      </p:sp>
    </p:spTree>
    <p:extLst>
      <p:ext uri="{BB962C8B-B14F-4D97-AF65-F5344CB8AC3E}">
        <p14:creationId xmlns:p14="http://schemas.microsoft.com/office/powerpoint/2010/main" val="1963787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Dat vreemde in mijn hoofd</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“Als kind en tiener had </a:t>
            </a:r>
            <a:r>
              <a:rPr lang="nl-NL" dirty="0" err="1" smtClean="0"/>
              <a:t>Mevlut</a:t>
            </a:r>
            <a:r>
              <a:rPr lang="nl-NL" dirty="0" smtClean="0"/>
              <a:t> ook al wel geloofd dat de mysterieuze dingen die hem opvielen als hij op straat liep afkomstig waren uit zijn eigen hoofd. Maar destijds verzon hij die dingen zelf en besefte hij dat ook. In de jaren die volgden had hij het gevoel gehad dat een andere macht hem die gedachten en droombeelden in het hoofd zette. En de laatste Jaren zag </a:t>
            </a:r>
            <a:r>
              <a:rPr lang="nl-NL" dirty="0" err="1" smtClean="0"/>
              <a:t>Mevlut</a:t>
            </a:r>
            <a:r>
              <a:rPr lang="nl-NL" dirty="0" smtClean="0"/>
              <a:t> geen verschil meer tussen de droombeelden in zijn hoofd en hetgeen hij ‘s avonds laat op straat zag: alles leek uit hetzelfde materiaal gemaakt.”</a:t>
            </a:r>
          </a:p>
          <a:p>
            <a:pPr marL="0" indent="0">
              <a:buNone/>
            </a:pPr>
            <a:endParaRPr lang="nl-NL" dirty="0" smtClean="0"/>
          </a:p>
          <a:p>
            <a:pPr marL="0" indent="0">
              <a:buNone/>
            </a:pPr>
            <a:r>
              <a:rPr lang="en-GB" sz="1600" dirty="0" err="1" smtClean="0"/>
              <a:t>Orhan</a:t>
            </a:r>
            <a:r>
              <a:rPr lang="en-GB" sz="1600" dirty="0" smtClean="0"/>
              <a:t> </a:t>
            </a:r>
            <a:r>
              <a:rPr lang="nl-NL" sz="1600" dirty="0" err="1"/>
              <a:t>Pamuk</a:t>
            </a:r>
            <a:r>
              <a:rPr lang="nl-NL" sz="1600" dirty="0"/>
              <a:t>, </a:t>
            </a:r>
            <a:r>
              <a:rPr lang="nl-NL" sz="1600" i="1" dirty="0"/>
              <a:t>Dat vreemde in mijn hoofd</a:t>
            </a:r>
            <a:r>
              <a:rPr lang="nl-NL" sz="1600" dirty="0"/>
              <a:t>, vertaald door </a:t>
            </a:r>
            <a:r>
              <a:rPr lang="nl-NL" sz="1600" dirty="0" err="1"/>
              <a:t>Hanneke</a:t>
            </a:r>
            <a:r>
              <a:rPr lang="nl-NL" sz="1600" dirty="0"/>
              <a:t> van der Heijden en Margreet Dorleijn, Amsterdam/Antwerpen, 2016, p. 626</a:t>
            </a:r>
            <a:r>
              <a:rPr lang="nl-NL" sz="1600" dirty="0" smtClean="0"/>
              <a:t>. In deze presentatie verwijs ik verder alleen met pagina nummers naar deze editie.</a:t>
            </a:r>
            <a:endParaRPr lang="en-GB" sz="1600" dirty="0"/>
          </a:p>
          <a:p>
            <a:pPr marL="0" indent="0">
              <a:buNone/>
            </a:pPr>
            <a:endParaRPr lang="en-GB" dirty="0"/>
          </a:p>
        </p:txBody>
      </p:sp>
    </p:spTree>
    <p:extLst>
      <p:ext uri="{BB962C8B-B14F-4D97-AF65-F5344CB8AC3E}">
        <p14:creationId xmlns:p14="http://schemas.microsoft.com/office/powerpoint/2010/main" val="1236591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Vertelsituaties</a:t>
            </a:r>
            <a:endParaRPr lang="nl-NL" dirty="0"/>
          </a:p>
        </p:txBody>
      </p:sp>
      <p:sp>
        <p:nvSpPr>
          <p:cNvPr id="3" name="Tijdelijke aanduiding voor inhoud 2"/>
          <p:cNvSpPr>
            <a:spLocks noGrp="1"/>
          </p:cNvSpPr>
          <p:nvPr>
            <p:ph idx="1"/>
          </p:nvPr>
        </p:nvSpPr>
        <p:spPr/>
        <p:txBody>
          <a:bodyPr/>
          <a:lstStyle/>
          <a:p>
            <a:r>
              <a:rPr lang="nl-NL" dirty="0" smtClean="0"/>
              <a:t>Auctoriale verteller</a:t>
            </a:r>
          </a:p>
          <a:p>
            <a:r>
              <a:rPr lang="nl-NL" dirty="0" smtClean="0"/>
              <a:t>Personale verteller (3</a:t>
            </a:r>
            <a:r>
              <a:rPr lang="nl-NL" baseline="30000" dirty="0" smtClean="0"/>
              <a:t>e</a:t>
            </a:r>
            <a:r>
              <a:rPr lang="nl-NL" dirty="0" smtClean="0"/>
              <a:t> persoon)</a:t>
            </a:r>
          </a:p>
          <a:p>
            <a:pPr marL="0" indent="0">
              <a:buNone/>
            </a:pPr>
            <a:endParaRPr lang="nl-NL" dirty="0" smtClean="0"/>
          </a:p>
          <a:p>
            <a:pPr marL="0" indent="0">
              <a:buNone/>
            </a:pPr>
            <a:endParaRPr lang="nl-NL" dirty="0"/>
          </a:p>
          <a:p>
            <a:pPr marL="0" indent="0">
              <a:buNone/>
            </a:pPr>
            <a:endParaRPr lang="nl-NL" dirty="0" smtClean="0"/>
          </a:p>
          <a:p>
            <a:r>
              <a:rPr lang="nl-NL" dirty="0" smtClean="0"/>
              <a:t>Ik-verteller</a:t>
            </a:r>
            <a:endParaRPr lang="nl-NL" dirty="0"/>
          </a:p>
        </p:txBody>
      </p:sp>
      <p:pic>
        <p:nvPicPr>
          <p:cNvPr id="4" name="Afbeelding 3"/>
          <p:cNvPicPr>
            <a:picLocks noChangeAspect="1"/>
          </p:cNvPicPr>
          <p:nvPr/>
        </p:nvPicPr>
        <p:blipFill>
          <a:blip r:embed="rId2"/>
          <a:stretch>
            <a:fillRect/>
          </a:stretch>
        </p:blipFill>
        <p:spPr>
          <a:xfrm>
            <a:off x="6963371" y="2259268"/>
            <a:ext cx="2206943" cy="2286198"/>
          </a:xfrm>
          <a:prstGeom prst="rect">
            <a:avLst/>
          </a:prstGeom>
        </p:spPr>
      </p:pic>
    </p:spTree>
    <p:extLst>
      <p:ext uri="{BB962C8B-B14F-4D97-AF65-F5344CB8AC3E}">
        <p14:creationId xmlns:p14="http://schemas.microsoft.com/office/powerpoint/2010/main" val="2163606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Ik-verteller die de lezer aanspreekt</a:t>
            </a:r>
            <a:endParaRPr lang="nl-NL" dirty="0"/>
          </a:p>
        </p:txBody>
      </p:sp>
      <p:sp>
        <p:nvSpPr>
          <p:cNvPr id="3" name="Tijdelijke aanduiding voor inhoud 2"/>
          <p:cNvSpPr>
            <a:spLocks noGrp="1"/>
          </p:cNvSpPr>
          <p:nvPr>
            <p:ph idx="1"/>
          </p:nvPr>
        </p:nvSpPr>
        <p:spPr/>
        <p:txBody>
          <a:bodyPr/>
          <a:lstStyle/>
          <a:p>
            <a:r>
              <a:rPr lang="nl-NL" dirty="0"/>
              <a:t>p. </a:t>
            </a:r>
            <a:r>
              <a:rPr lang="nl-NL" dirty="0" smtClean="0"/>
              <a:t>498 </a:t>
            </a:r>
            <a:r>
              <a:rPr lang="nl-NL" dirty="0" err="1" smtClean="0"/>
              <a:t>Ferhat</a:t>
            </a:r>
            <a:r>
              <a:rPr lang="nl-NL" dirty="0" smtClean="0"/>
              <a:t>: </a:t>
            </a:r>
            <a:r>
              <a:rPr lang="nl-NL" dirty="0"/>
              <a:t>“Na een halfjaar, in de winter van 1997, was </a:t>
            </a:r>
            <a:r>
              <a:rPr lang="nl-NL" dirty="0" err="1"/>
              <a:t>Mevlut</a:t>
            </a:r>
            <a:r>
              <a:rPr lang="nl-NL" dirty="0"/>
              <a:t> gewend aan zijn baan als incasseerder, dus over hem hoeft u niet in te zitten.” </a:t>
            </a:r>
          </a:p>
          <a:p>
            <a:endParaRPr lang="nl-NL" dirty="0" smtClean="0"/>
          </a:p>
          <a:p>
            <a:r>
              <a:rPr lang="nl-NL" dirty="0"/>
              <a:t>p. </a:t>
            </a:r>
            <a:r>
              <a:rPr lang="nl-NL" dirty="0" smtClean="0"/>
              <a:t>501 </a:t>
            </a:r>
            <a:r>
              <a:rPr lang="nl-NL" dirty="0" err="1" smtClean="0"/>
              <a:t>Samiha</a:t>
            </a:r>
            <a:r>
              <a:rPr lang="nl-NL" dirty="0" smtClean="0"/>
              <a:t>: </a:t>
            </a:r>
            <a:r>
              <a:rPr lang="nl-NL" dirty="0"/>
              <a:t>“Ik ga niet vertellen wie van de twee meisjes mij bij haar vader heeft verraden.”</a:t>
            </a:r>
          </a:p>
        </p:txBody>
      </p:sp>
    </p:spTree>
    <p:extLst>
      <p:ext uri="{BB962C8B-B14F-4D97-AF65-F5344CB8AC3E}">
        <p14:creationId xmlns:p14="http://schemas.microsoft.com/office/powerpoint/2010/main" val="2523730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Schema Tijdsduur versus aantal </a:t>
            </a:r>
            <a:r>
              <a:rPr lang="nl-NL" dirty="0" err="1" smtClean="0"/>
              <a:t>hfdst</a:t>
            </a:r>
            <a:r>
              <a:rPr lang="nl-NL" dirty="0" smtClean="0"/>
              <a:t> en pp</a:t>
            </a:r>
            <a:endParaRPr lang="nl-NL" dirty="0"/>
          </a:p>
        </p:txBody>
      </p:sp>
      <p:graphicFrame>
        <p:nvGraphicFramePr>
          <p:cNvPr id="8" name="Tabel 7"/>
          <p:cNvGraphicFramePr>
            <a:graphicFrameLocks noGrp="1"/>
          </p:cNvGraphicFramePr>
          <p:nvPr>
            <p:extLst/>
          </p:nvPr>
        </p:nvGraphicFramePr>
        <p:xfrm>
          <a:off x="932154" y="1562469"/>
          <a:ext cx="9579007" cy="5131815"/>
        </p:xfrm>
        <a:graphic>
          <a:graphicData uri="http://schemas.openxmlformats.org/drawingml/2006/table">
            <a:tbl>
              <a:tblPr firstRow="1" firstCol="1" bandRow="1">
                <a:tableStyleId>{5C22544A-7EE6-4342-B048-85BDC9FD1C3A}</a:tableStyleId>
              </a:tblPr>
              <a:tblGrid>
                <a:gridCol w="4618261"/>
                <a:gridCol w="1511585"/>
                <a:gridCol w="1956603"/>
                <a:gridCol w="1492558"/>
              </a:tblGrid>
              <a:tr h="559815">
                <a:tc>
                  <a:txBody>
                    <a:bodyPr/>
                    <a:lstStyle/>
                    <a:p>
                      <a:pPr>
                        <a:spcAft>
                          <a:spcPts val="0"/>
                        </a:spcAft>
                      </a:pPr>
                      <a:r>
                        <a:rPr lang="nl-NL" sz="2000" b="1" dirty="0">
                          <a:effectLst/>
                        </a:rPr>
                        <a:t> </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Tijdsduur</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Aantal hoofdstukken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Aantal pagina’s</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9908">
                <a:tc>
                  <a:txBody>
                    <a:bodyPr/>
                    <a:lstStyle/>
                    <a:p>
                      <a:pPr>
                        <a:spcAft>
                          <a:spcPts val="0"/>
                        </a:spcAft>
                      </a:pPr>
                      <a:r>
                        <a:rPr lang="nl-NL" sz="2000" b="1">
                          <a:effectLst/>
                        </a:rPr>
                        <a:t>Stamboom families Aktaş/Karataş </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spcAft>
                          <a:spcPts val="0"/>
                        </a:spcAft>
                      </a:pPr>
                      <a:r>
                        <a:rPr lang="nl-NL" sz="2000" b="1" dirty="0">
                          <a:effectLst/>
                        </a:rPr>
                        <a:t> </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nl-NL"/>
                    </a:p>
                  </a:txBody>
                  <a:tcPr/>
                </a:tc>
                <a:tc hMerge="1">
                  <a:txBody>
                    <a:bodyPr/>
                    <a:lstStyle/>
                    <a:p>
                      <a:endParaRPr lang="nl-NL"/>
                    </a:p>
                  </a:txBody>
                  <a:tcPr/>
                </a:tc>
              </a:tr>
              <a:tr h="279908">
                <a:tc>
                  <a:txBody>
                    <a:bodyPr/>
                    <a:lstStyle/>
                    <a:p>
                      <a:pPr>
                        <a:spcAft>
                          <a:spcPts val="0"/>
                        </a:spcAft>
                      </a:pPr>
                      <a:r>
                        <a:rPr lang="nl-NL" sz="2000" b="1" dirty="0">
                          <a:effectLst/>
                        </a:rPr>
                        <a:t>Deel I (donderdag 17 juni 1982)</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 dag</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2</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9908">
                <a:tc>
                  <a:txBody>
                    <a:bodyPr/>
                    <a:lstStyle/>
                    <a:p>
                      <a:pPr>
                        <a:spcAft>
                          <a:spcPts val="0"/>
                        </a:spcAft>
                      </a:pPr>
                      <a:r>
                        <a:rPr lang="nl-NL" sz="2000" b="1">
                          <a:effectLst/>
                        </a:rPr>
                        <a:t>Deel II (woensdag 30 maart 1994)</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 dag</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11</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9815">
                <a:tc>
                  <a:txBody>
                    <a:bodyPr/>
                    <a:lstStyle/>
                    <a:p>
                      <a:pPr>
                        <a:spcAft>
                          <a:spcPts val="0"/>
                        </a:spcAft>
                      </a:pPr>
                      <a:r>
                        <a:rPr lang="nl-NL" sz="2000" b="1">
                          <a:effectLst/>
                        </a:rPr>
                        <a:t>Deel III (september 1968 – juni 1982)</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165 maanden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19</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181</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9815">
                <a:tc>
                  <a:txBody>
                    <a:bodyPr/>
                    <a:lstStyle/>
                    <a:p>
                      <a:pPr>
                        <a:spcAft>
                          <a:spcPts val="0"/>
                        </a:spcAft>
                      </a:pPr>
                      <a:r>
                        <a:rPr lang="nl-NL" sz="2000" b="1">
                          <a:effectLst/>
                        </a:rPr>
                        <a:t>Deel IV (juni 1982 – maart 1994)</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141 maanden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18</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179</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9815">
                <a:tc>
                  <a:txBody>
                    <a:bodyPr/>
                    <a:lstStyle/>
                    <a:p>
                      <a:pPr>
                        <a:spcAft>
                          <a:spcPts val="0"/>
                        </a:spcAft>
                      </a:pPr>
                      <a:r>
                        <a:rPr lang="nl-NL" sz="2000" b="1">
                          <a:effectLst/>
                        </a:rPr>
                        <a:t>Deel V (maart 1994 – september 2002)</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162 maanden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16</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171</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9908">
                <a:tc>
                  <a:txBody>
                    <a:bodyPr/>
                    <a:lstStyle/>
                    <a:p>
                      <a:pPr>
                        <a:spcAft>
                          <a:spcPts val="0"/>
                        </a:spcAft>
                      </a:pPr>
                      <a:r>
                        <a:rPr lang="nl-NL" sz="2000" b="1">
                          <a:effectLst/>
                        </a:rPr>
                        <a:t>Deel VI (woensdag 15 april 2009)</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 dag</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21</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9815">
                <a:tc>
                  <a:txBody>
                    <a:bodyPr/>
                    <a:lstStyle/>
                    <a:p>
                      <a:pPr>
                        <a:spcAft>
                          <a:spcPts val="0"/>
                        </a:spcAft>
                      </a:pPr>
                      <a:r>
                        <a:rPr lang="nl-NL" sz="2000" b="1">
                          <a:effectLst/>
                        </a:rPr>
                        <a:t>Deel VII (donderdag 25 oktober 2012)</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 dag</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a:effectLst/>
                        </a:rPr>
                        <a:t>1</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b="1" dirty="0">
                          <a:effectLst/>
                        </a:rPr>
                        <a:t>25</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9908">
                <a:tc>
                  <a:txBody>
                    <a:bodyPr/>
                    <a:lstStyle/>
                    <a:p>
                      <a:pPr>
                        <a:spcAft>
                          <a:spcPts val="0"/>
                        </a:spcAft>
                      </a:pPr>
                      <a:r>
                        <a:rPr lang="nl-NL" sz="2000" b="1">
                          <a:effectLst/>
                        </a:rPr>
                        <a:t>Register van personen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spcAft>
                          <a:spcPts val="0"/>
                        </a:spcAft>
                      </a:pPr>
                      <a:r>
                        <a:rPr lang="nl-NL" sz="2000" b="1" dirty="0">
                          <a:effectLst/>
                        </a:rPr>
                        <a:t> </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nl-NL"/>
                    </a:p>
                  </a:txBody>
                  <a:tcPr/>
                </a:tc>
                <a:tc hMerge="1">
                  <a:txBody>
                    <a:bodyPr/>
                    <a:lstStyle/>
                    <a:p>
                      <a:endParaRPr lang="nl-NL"/>
                    </a:p>
                  </a:txBody>
                  <a:tcPr/>
                </a:tc>
              </a:tr>
              <a:tr h="559815">
                <a:tc>
                  <a:txBody>
                    <a:bodyPr/>
                    <a:lstStyle/>
                    <a:p>
                      <a:pPr>
                        <a:spcAft>
                          <a:spcPts val="0"/>
                        </a:spcAft>
                      </a:pPr>
                      <a:r>
                        <a:rPr lang="nl-NL" sz="2000" b="1">
                          <a:effectLst/>
                        </a:rPr>
                        <a:t>Chronologisch overzicht van gebeurtenissen</a:t>
                      </a:r>
                      <a:endParaRPr lang="nl-NL"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spcAft>
                          <a:spcPts val="0"/>
                        </a:spcAft>
                      </a:pPr>
                      <a:r>
                        <a:rPr lang="nl-NL" sz="2000" b="1" dirty="0">
                          <a:effectLst/>
                        </a:rPr>
                        <a:t> </a:t>
                      </a:r>
                      <a:endParaRPr lang="nl-NL"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nl-NL"/>
                    </a:p>
                  </a:txBody>
                  <a:tcPr/>
                </a:tc>
                <a:tc hMerge="1">
                  <a:txBody>
                    <a:bodyPr/>
                    <a:lstStyle/>
                    <a:p>
                      <a:endParaRPr lang="nl-NL"/>
                    </a:p>
                  </a:txBody>
                  <a:tcPr/>
                </a:tc>
              </a:tr>
            </a:tbl>
          </a:graphicData>
        </a:graphic>
      </p:graphicFrame>
    </p:spTree>
    <p:extLst>
      <p:ext uri="{BB962C8B-B14F-4D97-AF65-F5344CB8AC3E}">
        <p14:creationId xmlns:p14="http://schemas.microsoft.com/office/powerpoint/2010/main" val="2807402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1065321" y="0"/>
            <a:ext cx="10205965" cy="6861688"/>
          </a:xfrm>
          <a:prstGeom prst="rect">
            <a:avLst/>
          </a:prstGeom>
        </p:spPr>
      </p:pic>
    </p:spTree>
    <p:extLst>
      <p:ext uri="{BB962C8B-B14F-4D97-AF65-F5344CB8AC3E}">
        <p14:creationId xmlns:p14="http://schemas.microsoft.com/office/powerpoint/2010/main" val="1070402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385981" y="1265074"/>
            <a:ext cx="5472000" cy="3156000"/>
          </a:xfrm>
          <a:prstGeom prst="rect">
            <a:avLst/>
          </a:prstGeom>
        </p:spPr>
      </p:pic>
      <p:pic>
        <p:nvPicPr>
          <p:cNvPr id="5" name="Afbeelding 4"/>
          <p:cNvPicPr>
            <a:picLocks noChangeAspect="1"/>
          </p:cNvPicPr>
          <p:nvPr/>
        </p:nvPicPr>
        <p:blipFill>
          <a:blip r:embed="rId3"/>
          <a:stretch>
            <a:fillRect/>
          </a:stretch>
        </p:blipFill>
        <p:spPr>
          <a:xfrm>
            <a:off x="6619773" y="0"/>
            <a:ext cx="5572227" cy="6931753"/>
          </a:xfrm>
          <a:prstGeom prst="rect">
            <a:avLst/>
          </a:prstGeom>
        </p:spPr>
      </p:pic>
    </p:spTree>
    <p:extLst>
      <p:ext uri="{BB962C8B-B14F-4D97-AF65-F5344CB8AC3E}">
        <p14:creationId xmlns:p14="http://schemas.microsoft.com/office/powerpoint/2010/main" val="3523744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Dissertatie </a:t>
            </a:r>
            <a:r>
              <a:rPr lang="nl-NL" dirty="0" err="1" smtClean="0"/>
              <a:t>Buket</a:t>
            </a:r>
            <a:endParaRPr lang="nl-NL" dirty="0"/>
          </a:p>
        </p:txBody>
      </p:sp>
      <p:sp>
        <p:nvSpPr>
          <p:cNvPr id="3" name="Tijdelijke aanduiding voor inhoud 2"/>
          <p:cNvSpPr>
            <a:spLocks noGrp="1"/>
          </p:cNvSpPr>
          <p:nvPr>
            <p:ph idx="1"/>
          </p:nvPr>
        </p:nvSpPr>
        <p:spPr>
          <a:xfrm>
            <a:off x="838200" y="1825625"/>
            <a:ext cx="5864441" cy="4351338"/>
          </a:xfrm>
        </p:spPr>
        <p:txBody>
          <a:bodyPr/>
          <a:lstStyle/>
          <a:p>
            <a:r>
              <a:rPr lang="nl-NL" b="1" dirty="0" err="1"/>
              <a:t>Buket</a:t>
            </a:r>
            <a:r>
              <a:rPr lang="nl-NL" b="1" dirty="0"/>
              <a:t> </a:t>
            </a:r>
            <a:r>
              <a:rPr lang="nl-NL" b="1" dirty="0" err="1"/>
              <a:t>Cengiz</a:t>
            </a:r>
            <a:r>
              <a:rPr lang="nl-NL" b="1" dirty="0"/>
              <a:t>, </a:t>
            </a:r>
            <a:r>
              <a:rPr lang="nl-NL" b="1" dirty="0" err="1"/>
              <a:t>Buket</a:t>
            </a:r>
            <a:r>
              <a:rPr lang="nl-NL" b="1" dirty="0"/>
              <a:t> N</a:t>
            </a:r>
            <a:r>
              <a:rPr lang="nl-NL" b="1" dirty="0" smtClean="0"/>
              <a:t>.,</a:t>
            </a:r>
          </a:p>
          <a:p>
            <a:r>
              <a:rPr lang="nl-NL" b="1" dirty="0" smtClean="0"/>
              <a:t> </a:t>
            </a:r>
            <a:r>
              <a:rPr lang="nl-NL" b="1" i="1" dirty="0"/>
              <a:t>‘Non-</a:t>
            </a:r>
            <a:r>
              <a:rPr lang="nl-NL" b="1" i="1" dirty="0" err="1"/>
              <a:t>Istanbulites</a:t>
            </a:r>
            <a:r>
              <a:rPr lang="nl-NL" b="1" i="1" dirty="0"/>
              <a:t>’ of Istanbul. </a:t>
            </a:r>
            <a:r>
              <a:rPr lang="en-GB" b="1" i="1" dirty="0"/>
              <a:t>The Right to the City Novels in Turkish Literature from the 1960s to the Present</a:t>
            </a:r>
            <a:r>
              <a:rPr lang="en-GB" b="1" dirty="0"/>
              <a:t>, </a:t>
            </a:r>
            <a:endParaRPr lang="en-GB" b="1" dirty="0" smtClean="0"/>
          </a:p>
          <a:p>
            <a:r>
              <a:rPr lang="en-GB" b="1" dirty="0" err="1" smtClean="0"/>
              <a:t>ongepubliceerde</a:t>
            </a:r>
            <a:r>
              <a:rPr lang="en-GB" b="1" dirty="0" smtClean="0"/>
              <a:t> </a:t>
            </a:r>
            <a:r>
              <a:rPr lang="en-GB" b="1" dirty="0" err="1"/>
              <a:t>dissertatie</a:t>
            </a:r>
            <a:r>
              <a:rPr lang="en-GB" b="1" dirty="0"/>
              <a:t> </a:t>
            </a:r>
            <a:r>
              <a:rPr lang="en-GB" b="1" dirty="0" err="1"/>
              <a:t>Universiteit</a:t>
            </a:r>
            <a:r>
              <a:rPr lang="en-GB" b="1" dirty="0"/>
              <a:t> Leiden 2017.</a:t>
            </a:r>
            <a:endParaRPr lang="nl-NL" dirty="0"/>
          </a:p>
          <a:p>
            <a:endParaRPr lang="nl-NL" dirty="0"/>
          </a:p>
        </p:txBody>
      </p:sp>
    </p:spTree>
    <p:extLst>
      <p:ext uri="{BB962C8B-B14F-4D97-AF65-F5344CB8AC3E}">
        <p14:creationId xmlns:p14="http://schemas.microsoft.com/office/powerpoint/2010/main" val="19825512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b="1" i="1" dirty="0" err="1" smtClean="0"/>
              <a:t>gecekondu</a:t>
            </a:r>
            <a:endParaRPr lang="nl-NL" dirty="0"/>
          </a:p>
        </p:txBody>
      </p:sp>
      <p:sp>
        <p:nvSpPr>
          <p:cNvPr id="4" name="Tijdelijke aanduiding voor inhoud 3"/>
          <p:cNvSpPr>
            <a:spLocks noGrp="1"/>
          </p:cNvSpPr>
          <p:nvPr>
            <p:ph idx="1"/>
          </p:nvPr>
        </p:nvSpPr>
        <p:spPr/>
        <p:txBody>
          <a:bodyPr/>
          <a:lstStyle/>
          <a:p>
            <a:r>
              <a:rPr lang="nl-NL" dirty="0" smtClean="0"/>
              <a:t>Gebouwd in de nacht</a:t>
            </a:r>
          </a:p>
          <a:p>
            <a:r>
              <a:rPr lang="nl-NL" dirty="0" err="1"/>
              <a:t>Gaziosmanpaşa</a:t>
            </a:r>
            <a:endParaRPr lang="nl-NL" dirty="0"/>
          </a:p>
        </p:txBody>
      </p:sp>
      <p:sp>
        <p:nvSpPr>
          <p:cNvPr id="7" name="Rechthoek 6"/>
          <p:cNvSpPr/>
          <p:nvPr/>
        </p:nvSpPr>
        <p:spPr>
          <a:xfrm>
            <a:off x="6096000" y="6311900"/>
            <a:ext cx="4102405" cy="369332"/>
          </a:xfrm>
          <a:prstGeom prst="rect">
            <a:avLst/>
          </a:prstGeom>
        </p:spPr>
        <p:txBody>
          <a:bodyPr wrap="none">
            <a:spAutoFit/>
          </a:bodyPr>
          <a:lstStyle/>
          <a:p>
            <a:r>
              <a:rPr lang="nl-NL" dirty="0"/>
              <a:t>http://eskiesvaplarim.com/gaziosmanpasa/</a:t>
            </a:r>
          </a:p>
        </p:txBody>
      </p:sp>
    </p:spTree>
    <p:extLst>
      <p:ext uri="{BB962C8B-B14F-4D97-AF65-F5344CB8AC3E}">
        <p14:creationId xmlns:p14="http://schemas.microsoft.com/office/powerpoint/2010/main" val="3811381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515600" cy="1325563"/>
          </a:xfrm>
        </p:spPr>
        <p:txBody>
          <a:bodyPr/>
          <a:lstStyle/>
          <a:p>
            <a:r>
              <a:rPr lang="nl-NL" dirty="0" smtClean="0"/>
              <a:t>Istanbul 1922 en 2018</a:t>
            </a:r>
            <a:endParaRPr lang="nl-NL" dirty="0"/>
          </a:p>
        </p:txBody>
      </p:sp>
      <p:sp>
        <p:nvSpPr>
          <p:cNvPr id="3" name="Tijdelijke aanduiding voor inhoud 2"/>
          <p:cNvSpPr>
            <a:spLocks noGrp="1"/>
          </p:cNvSpPr>
          <p:nvPr>
            <p:ph idx="1"/>
          </p:nvPr>
        </p:nvSpPr>
        <p:spPr>
          <a:xfrm>
            <a:off x="0" y="6171244"/>
            <a:ext cx="3369816" cy="686756"/>
          </a:xfrm>
        </p:spPr>
        <p:txBody>
          <a:bodyPr>
            <a:normAutofit fontScale="92500"/>
          </a:bodyPr>
          <a:lstStyle/>
          <a:p>
            <a:pPr marL="0" indent="0">
              <a:buNone/>
            </a:pPr>
            <a:r>
              <a:rPr lang="nl-NL" sz="900" dirty="0" err="1"/>
              <a:t>İstanbul'un</a:t>
            </a:r>
            <a:r>
              <a:rPr lang="nl-NL" sz="900" dirty="0"/>
              <a:t> 1922 </a:t>
            </a:r>
            <a:r>
              <a:rPr lang="nl-NL" sz="900" dirty="0" err="1"/>
              <a:t>yılında</a:t>
            </a:r>
            <a:r>
              <a:rPr lang="nl-NL" sz="900" dirty="0"/>
              <a:t> </a:t>
            </a:r>
            <a:r>
              <a:rPr lang="nl-NL" sz="900" dirty="0" err="1"/>
              <a:t>üretilmiş</a:t>
            </a:r>
            <a:r>
              <a:rPr lang="nl-NL" sz="900" dirty="0"/>
              <a:t> </a:t>
            </a:r>
            <a:r>
              <a:rPr lang="nl-NL" sz="900" dirty="0" err="1"/>
              <a:t>bir</a:t>
            </a:r>
            <a:r>
              <a:rPr lang="nl-NL" sz="900" dirty="0"/>
              <a:t> </a:t>
            </a:r>
            <a:r>
              <a:rPr lang="nl-NL" sz="900" dirty="0" err="1"/>
              <a:t>haritası</a:t>
            </a:r>
            <a:r>
              <a:rPr lang="nl-NL" sz="900" dirty="0"/>
              <a:t>. </a:t>
            </a:r>
            <a:r>
              <a:rPr lang="nl-NL" sz="900" dirty="0" err="1"/>
              <a:t>Haritada</a:t>
            </a:r>
            <a:r>
              <a:rPr lang="nl-NL" sz="900" dirty="0"/>
              <a:t>; </a:t>
            </a:r>
            <a:r>
              <a:rPr lang="nl-NL" sz="900" dirty="0" err="1"/>
              <a:t>Avrupa</a:t>
            </a:r>
            <a:r>
              <a:rPr lang="nl-NL" sz="900" dirty="0"/>
              <a:t> </a:t>
            </a:r>
            <a:r>
              <a:rPr lang="nl-NL" sz="900" dirty="0" err="1"/>
              <a:t>Yakası'nda</a:t>
            </a:r>
            <a:r>
              <a:rPr lang="nl-NL" sz="900" dirty="0"/>
              <a:t> </a:t>
            </a:r>
            <a:r>
              <a:rPr lang="nl-NL" sz="900" dirty="0" err="1"/>
              <a:t>Eminönü</a:t>
            </a:r>
            <a:r>
              <a:rPr lang="nl-NL" sz="900" dirty="0"/>
              <a:t>, </a:t>
            </a:r>
            <a:r>
              <a:rPr lang="nl-NL" sz="900" dirty="0" err="1"/>
              <a:t>Fatih</a:t>
            </a:r>
            <a:r>
              <a:rPr lang="nl-NL" sz="900" dirty="0"/>
              <a:t>, </a:t>
            </a:r>
            <a:r>
              <a:rPr lang="nl-NL" sz="900" dirty="0" err="1"/>
              <a:t>Beyoğlu</a:t>
            </a:r>
            <a:r>
              <a:rPr lang="nl-NL" sz="900" dirty="0"/>
              <a:t>, İstanbul, </a:t>
            </a:r>
            <a:r>
              <a:rPr lang="nl-NL" sz="900" dirty="0" err="1"/>
              <a:t>Hasköy</a:t>
            </a:r>
            <a:r>
              <a:rPr lang="nl-NL" sz="900" dirty="0"/>
              <a:t>; </a:t>
            </a:r>
            <a:r>
              <a:rPr lang="nl-NL" sz="900" dirty="0" err="1"/>
              <a:t>Anadolu</a:t>
            </a:r>
            <a:r>
              <a:rPr lang="nl-NL" sz="900" dirty="0"/>
              <a:t> </a:t>
            </a:r>
            <a:r>
              <a:rPr lang="nl-NL" sz="900" dirty="0" err="1"/>
              <a:t>Yakası'nda</a:t>
            </a:r>
            <a:r>
              <a:rPr lang="nl-NL" sz="900" dirty="0"/>
              <a:t> </a:t>
            </a:r>
            <a:r>
              <a:rPr lang="nl-NL" sz="900" dirty="0" err="1"/>
              <a:t>ise</a:t>
            </a:r>
            <a:r>
              <a:rPr lang="nl-NL" sz="900" dirty="0"/>
              <a:t> </a:t>
            </a:r>
            <a:r>
              <a:rPr lang="nl-NL" sz="900" dirty="0" err="1" smtClean="0"/>
              <a:t>Üsküdar</a:t>
            </a:r>
            <a:r>
              <a:rPr lang="nl-NL" sz="900" dirty="0" smtClean="0"/>
              <a:t> </a:t>
            </a:r>
            <a:r>
              <a:rPr lang="nl-NL" sz="900" dirty="0" smtClean="0">
                <a:hlinkClick r:id="rId2"/>
              </a:rPr>
              <a:t>https</a:t>
            </a:r>
            <a:r>
              <a:rPr lang="nl-NL" sz="900" dirty="0">
                <a:hlinkClick r:id="rId2"/>
              </a:rPr>
              <a:t>://tr.wikipedia.org/wiki/Vikipedi:Se%C3%A7kin_resimler/%C3%87izimler,_diyagramlar_ve_haritalar/Haritalar#/</a:t>
            </a:r>
            <a:r>
              <a:rPr lang="nl-NL" sz="900" dirty="0" smtClean="0">
                <a:hlinkClick r:id="rId2"/>
              </a:rPr>
              <a:t>media/File:Istanbul_PU889.jpg</a:t>
            </a:r>
            <a:r>
              <a:rPr lang="nl-NL" sz="900" dirty="0" smtClean="0"/>
              <a:t> </a:t>
            </a:r>
          </a:p>
          <a:p>
            <a:endParaRPr lang="nl-NL" dirty="0"/>
          </a:p>
        </p:txBody>
      </p:sp>
      <p:sp>
        <p:nvSpPr>
          <p:cNvPr id="7" name="Rechthoek 6"/>
          <p:cNvSpPr/>
          <p:nvPr/>
        </p:nvSpPr>
        <p:spPr>
          <a:xfrm>
            <a:off x="6449833" y="6173186"/>
            <a:ext cx="4846084" cy="369332"/>
          </a:xfrm>
          <a:prstGeom prst="rect">
            <a:avLst/>
          </a:prstGeom>
        </p:spPr>
        <p:txBody>
          <a:bodyPr wrap="square">
            <a:spAutoFit/>
          </a:bodyPr>
          <a:lstStyle/>
          <a:p>
            <a:r>
              <a:rPr lang="nl-NL" sz="900" dirty="0">
                <a:hlinkClick r:id="rId3"/>
              </a:rPr>
              <a:t>https://www.google.nl/search?q=istanbul+il+haritasi&amp;source=lnms&amp;tbm=isch&amp;sa=X&amp;ved=0ahUKEwjkuv_Oxu7aAhULKewKHayNBckQ_AUICigB&amp;biw=1438&amp;bih=708#imgrc=cOTAw5fU8n3UjM</a:t>
            </a:r>
            <a:r>
              <a:rPr lang="nl-NL" sz="900" dirty="0" smtClean="0"/>
              <a:t>: </a:t>
            </a:r>
            <a:endParaRPr lang="nl-NL" sz="900" dirty="0"/>
          </a:p>
        </p:txBody>
      </p:sp>
    </p:spTree>
    <p:extLst>
      <p:ext uri="{BB962C8B-B14F-4D97-AF65-F5344CB8AC3E}">
        <p14:creationId xmlns:p14="http://schemas.microsoft.com/office/powerpoint/2010/main" val="2134869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1701867" y="6497636"/>
            <a:ext cx="3938995" cy="230832"/>
          </a:xfrm>
          <a:prstGeom prst="rect">
            <a:avLst/>
          </a:prstGeom>
        </p:spPr>
        <p:txBody>
          <a:bodyPr wrap="square">
            <a:spAutoFit/>
          </a:bodyPr>
          <a:lstStyle/>
          <a:p>
            <a:r>
              <a:rPr lang="nl-NL" sz="900" dirty="0">
                <a:hlinkClick r:id="rId2"/>
              </a:rPr>
              <a:t>http://</a:t>
            </a:r>
            <a:r>
              <a:rPr lang="nl-NL" sz="900" dirty="0" smtClean="0">
                <a:hlinkClick r:id="rId2"/>
              </a:rPr>
              <a:t>www.lilimont-istanbul-realestate.com/blog/the-tarlabasi-file-part-1.html</a:t>
            </a:r>
            <a:r>
              <a:rPr lang="nl-NL" sz="900" dirty="0" smtClean="0"/>
              <a:t> </a:t>
            </a:r>
            <a:endParaRPr lang="nl-NL" sz="900" dirty="0"/>
          </a:p>
        </p:txBody>
      </p:sp>
      <p:sp>
        <p:nvSpPr>
          <p:cNvPr id="4" name="Rechthoek 3"/>
          <p:cNvSpPr/>
          <p:nvPr/>
        </p:nvSpPr>
        <p:spPr>
          <a:xfrm>
            <a:off x="5075880" y="263564"/>
            <a:ext cx="2040239" cy="646331"/>
          </a:xfrm>
          <a:prstGeom prst="rect">
            <a:avLst/>
          </a:prstGeom>
        </p:spPr>
        <p:txBody>
          <a:bodyPr wrap="none">
            <a:spAutoFit/>
          </a:bodyPr>
          <a:lstStyle/>
          <a:p>
            <a:r>
              <a:rPr lang="nl-NL" sz="3600" b="1" dirty="0" err="1"/>
              <a:t>Tarlabaşı</a:t>
            </a:r>
            <a:endParaRPr lang="nl-NL" sz="3600" b="1" dirty="0"/>
          </a:p>
        </p:txBody>
      </p:sp>
      <p:sp>
        <p:nvSpPr>
          <p:cNvPr id="6" name="Rechthoek 5"/>
          <p:cNvSpPr/>
          <p:nvPr/>
        </p:nvSpPr>
        <p:spPr>
          <a:xfrm>
            <a:off x="8333282" y="6627168"/>
            <a:ext cx="2967479" cy="230832"/>
          </a:xfrm>
          <a:prstGeom prst="rect">
            <a:avLst/>
          </a:prstGeom>
        </p:spPr>
        <p:txBody>
          <a:bodyPr wrap="none">
            <a:spAutoFit/>
          </a:bodyPr>
          <a:lstStyle/>
          <a:p>
            <a:r>
              <a:rPr lang="nl-NL" sz="900" dirty="0">
                <a:hlinkClick r:id="rId3"/>
              </a:rPr>
              <a:t>http://</a:t>
            </a:r>
            <a:r>
              <a:rPr lang="nl-NL" sz="900" dirty="0" smtClean="0">
                <a:hlinkClick r:id="rId3"/>
              </a:rPr>
              <a:t>www.mappery.com/map-of/Istanbul-Tourist-Map-7</a:t>
            </a:r>
            <a:r>
              <a:rPr lang="nl-NL" sz="900" dirty="0" smtClean="0"/>
              <a:t> </a:t>
            </a:r>
            <a:endParaRPr lang="nl-NL" sz="900" dirty="0"/>
          </a:p>
        </p:txBody>
      </p:sp>
    </p:spTree>
    <p:extLst>
      <p:ext uri="{BB962C8B-B14F-4D97-AF65-F5344CB8AC3E}">
        <p14:creationId xmlns:p14="http://schemas.microsoft.com/office/powerpoint/2010/main" val="3859706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7052550" y="6408769"/>
            <a:ext cx="3163410" cy="369332"/>
          </a:xfrm>
          <a:prstGeom prst="rect">
            <a:avLst/>
          </a:prstGeom>
        </p:spPr>
        <p:txBody>
          <a:bodyPr wrap="square">
            <a:spAutoFit/>
          </a:bodyPr>
          <a:lstStyle/>
          <a:p>
            <a:r>
              <a:rPr lang="nl-NL" sz="900" dirty="0">
                <a:hlinkClick r:id="rId2"/>
              </a:rPr>
              <a:t>https://</a:t>
            </a:r>
            <a:r>
              <a:rPr lang="nl-NL" sz="900" dirty="0" smtClean="0">
                <a:hlinkClick r:id="rId2"/>
              </a:rPr>
              <a:t>www.emlaktasondakika.com/haber/toki/toki-istanbul-kayasehirde-682-konut-icin-secim-sureci-basliyor/76959</a:t>
            </a:r>
            <a:r>
              <a:rPr lang="nl-NL" sz="900" dirty="0" smtClean="0"/>
              <a:t> </a:t>
            </a:r>
            <a:endParaRPr lang="nl-NL" sz="900" dirty="0"/>
          </a:p>
        </p:txBody>
      </p:sp>
      <p:sp>
        <p:nvSpPr>
          <p:cNvPr id="5" name="Titel 4"/>
          <p:cNvSpPr>
            <a:spLocks noGrp="1"/>
          </p:cNvSpPr>
          <p:nvPr>
            <p:ph type="title"/>
          </p:nvPr>
        </p:nvSpPr>
        <p:spPr/>
        <p:txBody>
          <a:bodyPr/>
          <a:lstStyle/>
          <a:p>
            <a:r>
              <a:rPr lang="nl-NL" dirty="0" err="1" smtClean="0"/>
              <a:t>Gentrificatie</a:t>
            </a:r>
            <a:endParaRPr lang="nl-NL" dirty="0"/>
          </a:p>
        </p:txBody>
      </p:sp>
      <p:sp>
        <p:nvSpPr>
          <p:cNvPr id="6" name="Rechthoek 5"/>
          <p:cNvSpPr/>
          <p:nvPr/>
        </p:nvSpPr>
        <p:spPr>
          <a:xfrm>
            <a:off x="1519105" y="6547269"/>
            <a:ext cx="2598788" cy="230832"/>
          </a:xfrm>
          <a:prstGeom prst="rect">
            <a:avLst/>
          </a:prstGeom>
        </p:spPr>
        <p:txBody>
          <a:bodyPr wrap="none">
            <a:spAutoFit/>
          </a:bodyPr>
          <a:lstStyle/>
          <a:p>
            <a:r>
              <a:rPr lang="nl-NL" sz="900" dirty="0">
                <a:hlinkClick r:id="rId3"/>
              </a:rPr>
              <a:t>https://www.pinterest.fr/pin/673921531709125367</a:t>
            </a:r>
            <a:r>
              <a:rPr lang="nl-NL" sz="900" dirty="0" smtClean="0">
                <a:hlinkClick r:id="rId3"/>
              </a:rPr>
              <a:t>/</a:t>
            </a:r>
            <a:r>
              <a:rPr lang="nl-NL" sz="900" dirty="0" smtClean="0"/>
              <a:t> </a:t>
            </a:r>
            <a:endParaRPr lang="nl-NL" sz="900" dirty="0"/>
          </a:p>
        </p:txBody>
      </p:sp>
    </p:spTree>
    <p:extLst>
      <p:ext uri="{BB962C8B-B14F-4D97-AF65-F5344CB8AC3E}">
        <p14:creationId xmlns:p14="http://schemas.microsoft.com/office/powerpoint/2010/main" val="428033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Structuur</a:t>
            </a:r>
            <a:endParaRPr lang="nl-NL" dirty="0"/>
          </a:p>
        </p:txBody>
      </p:sp>
      <p:sp>
        <p:nvSpPr>
          <p:cNvPr id="3" name="Tijdelijke aanduiding voor inhoud 2"/>
          <p:cNvSpPr>
            <a:spLocks noGrp="1"/>
          </p:cNvSpPr>
          <p:nvPr>
            <p:ph idx="1"/>
          </p:nvPr>
        </p:nvSpPr>
        <p:spPr/>
        <p:txBody>
          <a:bodyPr>
            <a:normAutofit/>
          </a:bodyPr>
          <a:lstStyle/>
          <a:p>
            <a:r>
              <a:rPr lang="nl-NL" b="1" dirty="0" smtClean="0"/>
              <a:t>Analyse methode en </a:t>
            </a:r>
            <a:r>
              <a:rPr lang="nl-NL" b="1" dirty="0"/>
              <a:t>theoretische </a:t>
            </a:r>
            <a:r>
              <a:rPr lang="nl-NL" b="1" dirty="0" smtClean="0"/>
              <a:t>inbedding.</a:t>
            </a:r>
            <a:endParaRPr lang="en-GB" dirty="0"/>
          </a:p>
          <a:p>
            <a:r>
              <a:rPr lang="nl-NL" b="1" dirty="0" smtClean="0"/>
              <a:t>Auteur en diens plaats in de </a:t>
            </a:r>
            <a:r>
              <a:rPr lang="nl-NL" b="1" dirty="0"/>
              <a:t>wereld literatuur.</a:t>
            </a:r>
            <a:endParaRPr lang="en-GB" dirty="0"/>
          </a:p>
          <a:p>
            <a:r>
              <a:rPr lang="nl-NL" b="1" dirty="0" smtClean="0"/>
              <a:t>Samenvatting </a:t>
            </a:r>
            <a:r>
              <a:rPr lang="nl-NL" b="1" dirty="0"/>
              <a:t>van de </a:t>
            </a:r>
            <a:r>
              <a:rPr lang="nl-NL" b="1" dirty="0" smtClean="0"/>
              <a:t>plot</a:t>
            </a:r>
            <a:endParaRPr lang="en-GB" dirty="0"/>
          </a:p>
          <a:p>
            <a:r>
              <a:rPr lang="nl-NL" b="1" dirty="0" smtClean="0"/>
              <a:t>Vertelstandpunten.</a:t>
            </a:r>
          </a:p>
          <a:p>
            <a:r>
              <a:rPr lang="nl-NL" b="1" dirty="0" smtClean="0"/>
              <a:t>Tijd</a:t>
            </a:r>
            <a:endParaRPr lang="en-GB" dirty="0"/>
          </a:p>
          <a:p>
            <a:r>
              <a:rPr lang="nl-NL" b="1" dirty="0" smtClean="0"/>
              <a:t>Motieven inclusief personages en plaats</a:t>
            </a:r>
          </a:p>
        </p:txBody>
      </p:sp>
    </p:spTree>
    <p:extLst>
      <p:ext uri="{BB962C8B-B14F-4D97-AF65-F5344CB8AC3E}">
        <p14:creationId xmlns:p14="http://schemas.microsoft.com/office/powerpoint/2010/main" val="2838317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1065321" y="0"/>
            <a:ext cx="10205965" cy="6861688"/>
          </a:xfrm>
          <a:prstGeom prst="rect">
            <a:avLst/>
          </a:prstGeom>
        </p:spPr>
      </p:pic>
      <p:sp>
        <p:nvSpPr>
          <p:cNvPr id="3" name="Rechthoek 2"/>
          <p:cNvSpPr/>
          <p:nvPr/>
        </p:nvSpPr>
        <p:spPr>
          <a:xfrm>
            <a:off x="2191826" y="1415534"/>
            <a:ext cx="2020105" cy="369332"/>
          </a:xfrm>
          <a:prstGeom prst="rect">
            <a:avLst/>
          </a:prstGeom>
        </p:spPr>
        <p:txBody>
          <a:bodyPr wrap="none">
            <a:spAutoFit/>
          </a:bodyPr>
          <a:lstStyle/>
          <a:p>
            <a:r>
              <a:rPr lang="nl-NL" dirty="0" err="1"/>
              <a:t>Ak</a:t>
            </a:r>
            <a:r>
              <a:rPr lang="nl-NL" dirty="0"/>
              <a:t> </a:t>
            </a:r>
            <a:r>
              <a:rPr lang="nl-NL" dirty="0" err="1"/>
              <a:t>taş</a:t>
            </a:r>
            <a:r>
              <a:rPr lang="nl-NL" dirty="0"/>
              <a:t> = witte steen</a:t>
            </a:r>
          </a:p>
        </p:txBody>
      </p:sp>
      <p:sp>
        <p:nvSpPr>
          <p:cNvPr id="4" name="Rechthoek 3"/>
          <p:cNvSpPr/>
          <p:nvPr/>
        </p:nvSpPr>
        <p:spPr>
          <a:xfrm>
            <a:off x="6571256" y="1317879"/>
            <a:ext cx="2340705" cy="369332"/>
          </a:xfrm>
          <a:prstGeom prst="rect">
            <a:avLst/>
          </a:prstGeom>
        </p:spPr>
        <p:txBody>
          <a:bodyPr wrap="none">
            <a:spAutoFit/>
          </a:bodyPr>
          <a:lstStyle/>
          <a:p>
            <a:r>
              <a:rPr lang="nl-NL" dirty="0" err="1"/>
              <a:t>Kara</a:t>
            </a:r>
            <a:r>
              <a:rPr lang="nl-NL" dirty="0"/>
              <a:t> </a:t>
            </a:r>
            <a:r>
              <a:rPr lang="nl-NL" dirty="0" err="1"/>
              <a:t>taş</a:t>
            </a:r>
            <a:r>
              <a:rPr lang="nl-NL" dirty="0"/>
              <a:t> = zwarte steen</a:t>
            </a:r>
          </a:p>
        </p:txBody>
      </p:sp>
    </p:spTree>
    <p:extLst>
      <p:ext uri="{BB962C8B-B14F-4D97-AF65-F5344CB8AC3E}">
        <p14:creationId xmlns:p14="http://schemas.microsoft.com/office/powerpoint/2010/main" val="35395295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711450" y="38100"/>
          <a:ext cx="6840538" cy="6840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48127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Moto’s fictieve personen</a:t>
            </a:r>
            <a:endParaRPr lang="nl-NL" dirty="0"/>
          </a:p>
        </p:txBody>
      </p:sp>
      <p:sp>
        <p:nvSpPr>
          <p:cNvPr id="3" name="Tijdelijke aanduiding voor inhoud 2"/>
          <p:cNvSpPr>
            <a:spLocks noGrp="1"/>
          </p:cNvSpPr>
          <p:nvPr>
            <p:ph idx="1"/>
          </p:nvPr>
        </p:nvSpPr>
        <p:spPr/>
        <p:txBody>
          <a:bodyPr/>
          <a:lstStyle/>
          <a:p>
            <a:r>
              <a:rPr lang="nl-NL" dirty="0"/>
              <a:t>“De diepe kloof tussen de persoonlijke en de officiële opvattingen van onze burgers is een bewijs voor de macht van de staat” </a:t>
            </a:r>
            <a:r>
              <a:rPr lang="nl-NL" dirty="0" err="1"/>
              <a:t>Celâl</a:t>
            </a:r>
            <a:r>
              <a:rPr lang="nl-NL" dirty="0"/>
              <a:t> </a:t>
            </a:r>
            <a:r>
              <a:rPr lang="nl-NL" dirty="0" err="1"/>
              <a:t>Salik</a:t>
            </a:r>
            <a:r>
              <a:rPr lang="nl-NL" dirty="0"/>
              <a:t>, </a:t>
            </a:r>
            <a:r>
              <a:rPr lang="nl-NL" i="1" dirty="0"/>
              <a:t>Beschouwingen</a:t>
            </a:r>
            <a:r>
              <a:rPr lang="nl-NL" dirty="0"/>
              <a:t>.” p. 1</a:t>
            </a:r>
            <a:r>
              <a:rPr lang="nl-NL" dirty="0" smtClean="0"/>
              <a:t>.</a:t>
            </a:r>
          </a:p>
          <a:p>
            <a:endParaRPr lang="nl-NL" dirty="0"/>
          </a:p>
          <a:p>
            <a:r>
              <a:rPr lang="nl-NL" dirty="0"/>
              <a:t>“In het paradijs zijn het streven van het hart en het streven van de tong één. </a:t>
            </a:r>
            <a:r>
              <a:rPr lang="nl-NL" dirty="0" err="1"/>
              <a:t>Ibn</a:t>
            </a:r>
            <a:r>
              <a:rPr lang="nl-NL" dirty="0"/>
              <a:t> </a:t>
            </a:r>
            <a:r>
              <a:rPr lang="nl-NL" dirty="0" err="1"/>
              <a:t>Zerhani</a:t>
            </a:r>
            <a:r>
              <a:rPr lang="nl-NL" dirty="0"/>
              <a:t>, </a:t>
            </a:r>
            <a:r>
              <a:rPr lang="nl-NL" i="1" dirty="0"/>
              <a:t>De ware betekenis van verloren mysteries</a:t>
            </a:r>
            <a:r>
              <a:rPr lang="nl-NL" dirty="0"/>
              <a:t>.” p. 411.</a:t>
            </a:r>
          </a:p>
          <a:p>
            <a:endParaRPr lang="nl-NL" dirty="0"/>
          </a:p>
          <a:p>
            <a:endParaRPr lang="nl-NL" dirty="0"/>
          </a:p>
        </p:txBody>
      </p:sp>
    </p:spTree>
    <p:extLst>
      <p:ext uri="{BB962C8B-B14F-4D97-AF65-F5344CB8AC3E}">
        <p14:creationId xmlns:p14="http://schemas.microsoft.com/office/powerpoint/2010/main" val="704760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Namen</a:t>
            </a:r>
            <a:endParaRPr lang="nl-NL" dirty="0"/>
          </a:p>
        </p:txBody>
      </p:sp>
      <p:sp>
        <p:nvSpPr>
          <p:cNvPr id="4" name="Tijdelijke aanduiding voor inhoud 3"/>
          <p:cNvSpPr>
            <a:spLocks noGrp="1"/>
          </p:cNvSpPr>
          <p:nvPr>
            <p:ph idx="1"/>
          </p:nvPr>
        </p:nvSpPr>
        <p:spPr/>
        <p:txBody>
          <a:bodyPr/>
          <a:lstStyle/>
          <a:p>
            <a:r>
              <a:rPr lang="nl-NL" dirty="0" err="1" smtClean="0"/>
              <a:t>Kara</a:t>
            </a:r>
            <a:r>
              <a:rPr lang="nl-NL" dirty="0" smtClean="0"/>
              <a:t> </a:t>
            </a:r>
            <a:r>
              <a:rPr lang="nl-NL" dirty="0" err="1" smtClean="0"/>
              <a:t>taş</a:t>
            </a:r>
            <a:r>
              <a:rPr lang="nl-NL" dirty="0" smtClean="0"/>
              <a:t> = zwarte steen</a:t>
            </a:r>
          </a:p>
          <a:p>
            <a:r>
              <a:rPr lang="nl-NL" dirty="0" err="1" smtClean="0"/>
              <a:t>Ak</a:t>
            </a:r>
            <a:r>
              <a:rPr lang="nl-NL" dirty="0" smtClean="0"/>
              <a:t> </a:t>
            </a:r>
            <a:r>
              <a:rPr lang="nl-NL" dirty="0" err="1" smtClean="0"/>
              <a:t>taş</a:t>
            </a:r>
            <a:r>
              <a:rPr lang="nl-NL" dirty="0"/>
              <a:t> </a:t>
            </a:r>
            <a:r>
              <a:rPr lang="nl-NL" dirty="0" smtClean="0"/>
              <a:t>= witte steen</a:t>
            </a:r>
          </a:p>
          <a:p>
            <a:endParaRPr lang="nl-NL" dirty="0"/>
          </a:p>
          <a:p>
            <a:r>
              <a:rPr lang="nl-NL" dirty="0" err="1" smtClean="0"/>
              <a:t>Kara</a:t>
            </a:r>
            <a:r>
              <a:rPr lang="nl-NL" dirty="0" smtClean="0"/>
              <a:t> </a:t>
            </a:r>
            <a:r>
              <a:rPr lang="nl-NL" dirty="0" err="1" smtClean="0"/>
              <a:t>Kitap</a:t>
            </a:r>
            <a:r>
              <a:rPr lang="nl-NL" dirty="0" smtClean="0"/>
              <a:t> = het Zwarte boek</a:t>
            </a:r>
          </a:p>
        </p:txBody>
      </p:sp>
    </p:spTree>
    <p:extLst>
      <p:ext uri="{BB962C8B-B14F-4D97-AF65-F5344CB8AC3E}">
        <p14:creationId xmlns:p14="http://schemas.microsoft.com/office/powerpoint/2010/main" val="544286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err="1"/>
              <a:t>Sjeich</a:t>
            </a:r>
            <a:r>
              <a:rPr lang="nl-NL" b="1" dirty="0"/>
              <a:t> </a:t>
            </a:r>
            <a:r>
              <a:rPr lang="nl-NL" b="1" dirty="0" err="1"/>
              <a:t>Galib</a:t>
            </a:r>
            <a:r>
              <a:rPr lang="nl-NL" b="1" dirty="0"/>
              <a:t>  </a:t>
            </a:r>
            <a:r>
              <a:rPr lang="nl-NL" b="1" dirty="0" smtClean="0"/>
              <a:t>en </a:t>
            </a:r>
            <a:r>
              <a:rPr lang="nl-NL" b="1" i="1" dirty="0" err="1" smtClean="0"/>
              <a:t>Mevlut</a:t>
            </a:r>
            <a:r>
              <a:rPr lang="nl-NL" b="1" dirty="0" smtClean="0"/>
              <a:t> </a:t>
            </a:r>
            <a:r>
              <a:rPr lang="nl-NL" b="1" dirty="0"/>
              <a:t>of </a:t>
            </a:r>
            <a:r>
              <a:rPr lang="nl-NL" b="1" i="1" dirty="0" err="1" smtClean="0"/>
              <a:t>Mevlid</a:t>
            </a:r>
            <a:endParaRPr lang="nl-NL" dirty="0"/>
          </a:p>
        </p:txBody>
      </p:sp>
      <p:sp>
        <p:nvSpPr>
          <p:cNvPr id="3" name="Tijdelijke aanduiding voor inhoud 2"/>
          <p:cNvSpPr>
            <a:spLocks noGrp="1"/>
          </p:cNvSpPr>
          <p:nvPr>
            <p:ph idx="1"/>
          </p:nvPr>
        </p:nvSpPr>
        <p:spPr>
          <a:xfrm>
            <a:off x="2391422" y="2002391"/>
            <a:ext cx="7409155" cy="4351338"/>
          </a:xfrm>
        </p:spPr>
        <p:txBody>
          <a:bodyPr/>
          <a:lstStyle/>
          <a:p>
            <a:r>
              <a:rPr lang="nl-NL" b="1" dirty="0" err="1" smtClean="0"/>
              <a:t>Sjeich</a:t>
            </a:r>
            <a:r>
              <a:rPr lang="nl-NL" b="1" dirty="0" smtClean="0"/>
              <a:t> </a:t>
            </a:r>
            <a:r>
              <a:rPr lang="nl-NL" b="1" dirty="0" err="1" smtClean="0"/>
              <a:t>Galib</a:t>
            </a:r>
            <a:r>
              <a:rPr lang="nl-NL" b="1" dirty="0" smtClean="0"/>
              <a:t>, </a:t>
            </a:r>
            <a:r>
              <a:rPr lang="nl-NL" b="1" i="1" dirty="0" smtClean="0"/>
              <a:t>Schoonheid </a:t>
            </a:r>
            <a:r>
              <a:rPr lang="nl-NL" b="1" i="1" dirty="0"/>
              <a:t>en liefde</a:t>
            </a:r>
            <a:r>
              <a:rPr lang="nl-NL" b="1" dirty="0"/>
              <a:t> </a:t>
            </a:r>
            <a:r>
              <a:rPr lang="nl-NL" b="1" dirty="0" smtClean="0"/>
              <a:t>(</a:t>
            </a:r>
            <a:r>
              <a:rPr lang="nl-NL" b="1" i="1" dirty="0" err="1"/>
              <a:t>Hüsn</a:t>
            </a:r>
            <a:r>
              <a:rPr lang="nl-NL" b="1" i="1" dirty="0"/>
              <a:t>-ü </a:t>
            </a:r>
            <a:r>
              <a:rPr lang="nl-NL" b="1" i="1" dirty="0" err="1" smtClean="0"/>
              <a:t>Aşk</a:t>
            </a:r>
            <a:r>
              <a:rPr lang="nl-NL" b="1" dirty="0" smtClean="0"/>
              <a:t>)</a:t>
            </a:r>
          </a:p>
          <a:p>
            <a:r>
              <a:rPr lang="nl-NL" b="1" i="1" dirty="0" smtClean="0"/>
              <a:t>De heilige geboorte (</a:t>
            </a:r>
            <a:r>
              <a:rPr lang="nl-NL" b="1" i="1" dirty="0" err="1" smtClean="0"/>
              <a:t>Mevlid</a:t>
            </a:r>
            <a:r>
              <a:rPr lang="nl-NL" b="1" i="1" dirty="0" smtClean="0"/>
              <a:t>-i </a:t>
            </a:r>
            <a:r>
              <a:rPr lang="nl-NL" b="1" i="1" dirty="0" err="1" smtClean="0"/>
              <a:t>Şerif</a:t>
            </a:r>
            <a:r>
              <a:rPr lang="nl-NL" b="1" i="1" dirty="0" smtClean="0"/>
              <a:t>) </a:t>
            </a:r>
            <a:r>
              <a:rPr lang="nl-NL" b="1" dirty="0" smtClean="0"/>
              <a:t>in </a:t>
            </a:r>
            <a:r>
              <a:rPr lang="nl-NL" b="1" dirty="0"/>
              <a:t>de 15</a:t>
            </a:r>
            <a:r>
              <a:rPr lang="nl-NL" b="1" baseline="30000" dirty="0"/>
              <a:t>e</a:t>
            </a:r>
            <a:r>
              <a:rPr lang="nl-NL" b="1" dirty="0"/>
              <a:t> eeuw geschreven door Süleyman </a:t>
            </a:r>
            <a:r>
              <a:rPr lang="nl-NL" b="1" dirty="0" err="1"/>
              <a:t>Çelebi</a:t>
            </a:r>
            <a:r>
              <a:rPr lang="nl-NL" b="1" dirty="0"/>
              <a:t>.</a:t>
            </a:r>
            <a:endParaRPr lang="nl-NL" dirty="0"/>
          </a:p>
        </p:txBody>
      </p:sp>
      <p:sp>
        <p:nvSpPr>
          <p:cNvPr id="6" name="Rechthoek 5"/>
          <p:cNvSpPr/>
          <p:nvPr/>
        </p:nvSpPr>
        <p:spPr>
          <a:xfrm>
            <a:off x="8588404" y="3779174"/>
            <a:ext cx="3539231" cy="230832"/>
          </a:xfrm>
          <a:prstGeom prst="rect">
            <a:avLst/>
          </a:prstGeom>
        </p:spPr>
        <p:txBody>
          <a:bodyPr wrap="square">
            <a:spAutoFit/>
          </a:bodyPr>
          <a:lstStyle/>
          <a:p>
            <a:r>
              <a:rPr lang="nl-NL" sz="900" dirty="0" smtClean="0">
                <a:hlinkClick r:id="rId2"/>
              </a:rPr>
              <a:t>https://www.babil.com/husn-u-ask-kitabi-seyh-galib-dergah-yayinlari</a:t>
            </a:r>
            <a:r>
              <a:rPr lang="nl-NL" sz="900" dirty="0" smtClean="0"/>
              <a:t> </a:t>
            </a:r>
            <a:endParaRPr lang="nl-NL" sz="900" dirty="0"/>
          </a:p>
        </p:txBody>
      </p:sp>
      <p:sp>
        <p:nvSpPr>
          <p:cNvPr id="7" name="Rechthoek 6"/>
          <p:cNvSpPr/>
          <p:nvPr/>
        </p:nvSpPr>
        <p:spPr>
          <a:xfrm>
            <a:off x="2897080" y="5786789"/>
            <a:ext cx="6096000" cy="230832"/>
          </a:xfrm>
          <a:prstGeom prst="rect">
            <a:avLst/>
          </a:prstGeom>
        </p:spPr>
        <p:txBody>
          <a:bodyPr>
            <a:spAutoFit/>
          </a:bodyPr>
          <a:lstStyle/>
          <a:p>
            <a:r>
              <a:rPr lang="nl-NL" sz="900" dirty="0" smtClean="0">
                <a:hlinkClick r:id="rId3"/>
              </a:rPr>
              <a:t>https://www.babil.com/tam-musahhah-mevlid-i-serif-ilahi-ve-kasidelerle-ayfa066-kitabi-suleyman-celebi</a:t>
            </a:r>
            <a:r>
              <a:rPr lang="nl-NL" sz="900" dirty="0" smtClean="0"/>
              <a:t> </a:t>
            </a:r>
            <a:endParaRPr lang="nl-NL" sz="900" dirty="0"/>
          </a:p>
        </p:txBody>
      </p:sp>
    </p:spTree>
    <p:extLst>
      <p:ext uri="{BB962C8B-B14F-4D97-AF65-F5344CB8AC3E}">
        <p14:creationId xmlns:p14="http://schemas.microsoft.com/office/powerpoint/2010/main" val="13587529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Soenitische rechtsscholen</a:t>
            </a:r>
            <a:endParaRPr lang="nl-NL" dirty="0"/>
          </a:p>
        </p:txBody>
      </p:sp>
      <p:sp>
        <p:nvSpPr>
          <p:cNvPr id="3" name="Tijdelijke aanduiding voor inhoud 2"/>
          <p:cNvSpPr>
            <a:spLocks noGrp="1"/>
          </p:cNvSpPr>
          <p:nvPr>
            <p:ph idx="1"/>
          </p:nvPr>
        </p:nvSpPr>
        <p:spPr>
          <a:xfrm>
            <a:off x="838199" y="1825625"/>
            <a:ext cx="9850515" cy="4351338"/>
          </a:xfrm>
        </p:spPr>
        <p:txBody>
          <a:bodyPr/>
          <a:lstStyle/>
          <a:p>
            <a:r>
              <a:rPr lang="nl-NL" dirty="0" err="1" smtClean="0"/>
              <a:t>Hanafisme</a:t>
            </a:r>
            <a:r>
              <a:rPr lang="nl-NL" dirty="0" smtClean="0"/>
              <a:t> </a:t>
            </a:r>
            <a:r>
              <a:rPr lang="nl-NL" dirty="0"/>
              <a:t>genoemd naar Abu </a:t>
            </a:r>
            <a:r>
              <a:rPr lang="nl-NL" dirty="0" err="1" smtClean="0"/>
              <a:t>Hanifa</a:t>
            </a:r>
            <a:r>
              <a:rPr lang="nl-NL" dirty="0" smtClean="0"/>
              <a:t>, meest gematigd: Turkije</a:t>
            </a:r>
            <a:endParaRPr lang="nl-NL" dirty="0"/>
          </a:p>
          <a:p>
            <a:r>
              <a:rPr lang="nl-NL" dirty="0"/>
              <a:t>Malikisme genoemd naar Malik </a:t>
            </a:r>
            <a:r>
              <a:rPr lang="nl-NL" dirty="0" err="1"/>
              <a:t>ibn</a:t>
            </a:r>
            <a:r>
              <a:rPr lang="nl-NL" dirty="0"/>
              <a:t> </a:t>
            </a:r>
            <a:r>
              <a:rPr lang="nl-NL" dirty="0" err="1"/>
              <a:t>Anas</a:t>
            </a:r>
            <a:endParaRPr lang="nl-NL" dirty="0"/>
          </a:p>
          <a:p>
            <a:r>
              <a:rPr lang="nl-NL" dirty="0" err="1"/>
              <a:t>Sjafisme</a:t>
            </a:r>
            <a:r>
              <a:rPr lang="nl-NL" dirty="0"/>
              <a:t> genoemd naar Mohammed Al-</a:t>
            </a:r>
            <a:r>
              <a:rPr lang="nl-NL" dirty="0" err="1"/>
              <a:t>Shafi'i</a:t>
            </a:r>
            <a:endParaRPr lang="nl-NL" dirty="0"/>
          </a:p>
          <a:p>
            <a:r>
              <a:rPr lang="nl-NL" dirty="0" err="1"/>
              <a:t>Hanbalisme</a:t>
            </a:r>
            <a:r>
              <a:rPr lang="nl-NL" dirty="0"/>
              <a:t> genoemd naar </a:t>
            </a:r>
            <a:r>
              <a:rPr lang="nl-NL" dirty="0" err="1"/>
              <a:t>Ahmad</a:t>
            </a:r>
            <a:r>
              <a:rPr lang="nl-NL" dirty="0"/>
              <a:t> </a:t>
            </a:r>
            <a:r>
              <a:rPr lang="nl-NL" dirty="0" err="1"/>
              <a:t>ibn</a:t>
            </a:r>
            <a:r>
              <a:rPr lang="nl-NL" dirty="0"/>
              <a:t> </a:t>
            </a:r>
            <a:r>
              <a:rPr lang="nl-NL" dirty="0" err="1"/>
              <a:t>Hanbal</a:t>
            </a:r>
            <a:endParaRPr lang="nl-NL" dirty="0"/>
          </a:p>
        </p:txBody>
      </p:sp>
      <p:sp>
        <p:nvSpPr>
          <p:cNvPr id="5" name="Rechthoek 4"/>
          <p:cNvSpPr/>
          <p:nvPr/>
        </p:nvSpPr>
        <p:spPr>
          <a:xfrm>
            <a:off x="8786188" y="6627168"/>
            <a:ext cx="2056973" cy="230832"/>
          </a:xfrm>
          <a:prstGeom prst="rect">
            <a:avLst/>
          </a:prstGeom>
        </p:spPr>
        <p:txBody>
          <a:bodyPr wrap="none">
            <a:spAutoFit/>
          </a:bodyPr>
          <a:lstStyle/>
          <a:p>
            <a:r>
              <a:rPr lang="nl-NL" sz="900" dirty="0">
                <a:hlinkClick r:id="rId2"/>
              </a:rPr>
              <a:t>https://</a:t>
            </a:r>
            <a:r>
              <a:rPr lang="nl-NL" sz="900" dirty="0" smtClean="0">
                <a:hlinkClick r:id="rId2"/>
              </a:rPr>
              <a:t>nl.wikipedia.org/wiki/Madhhab</a:t>
            </a:r>
            <a:r>
              <a:rPr lang="nl-NL" sz="900" dirty="0" smtClean="0"/>
              <a:t> </a:t>
            </a:r>
            <a:endParaRPr lang="nl-NL" sz="900" dirty="0"/>
          </a:p>
        </p:txBody>
      </p:sp>
    </p:spTree>
    <p:extLst>
      <p:ext uri="{BB962C8B-B14F-4D97-AF65-F5344CB8AC3E}">
        <p14:creationId xmlns:p14="http://schemas.microsoft.com/office/powerpoint/2010/main" val="702784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i="1" dirty="0" err="1"/>
              <a:t>Adalet</a:t>
            </a:r>
            <a:r>
              <a:rPr lang="nl-NL" b="1" i="1" dirty="0"/>
              <a:t> </a:t>
            </a:r>
            <a:r>
              <a:rPr lang="nl-NL" b="1" i="1" dirty="0" err="1"/>
              <a:t>ve</a:t>
            </a:r>
            <a:r>
              <a:rPr lang="nl-NL" b="1" i="1" dirty="0"/>
              <a:t> </a:t>
            </a:r>
            <a:r>
              <a:rPr lang="nl-NL" b="1" i="1" smtClean="0"/>
              <a:t>Kalkınma</a:t>
            </a:r>
            <a:r>
              <a:rPr lang="nl-NL" b="1" i="1" dirty="0" smtClean="0"/>
              <a:t> </a:t>
            </a:r>
            <a:r>
              <a:rPr lang="nl-NL" b="1" i="1" dirty="0" err="1"/>
              <a:t>Partisi</a:t>
            </a:r>
            <a:r>
              <a:rPr lang="nl-NL" b="1" dirty="0"/>
              <a:t> (</a:t>
            </a:r>
            <a:r>
              <a:rPr lang="nl-NL" b="1" dirty="0" err="1"/>
              <a:t>Gerechtigheids</a:t>
            </a:r>
            <a:r>
              <a:rPr lang="nl-NL" b="1" dirty="0"/>
              <a:t> en </a:t>
            </a:r>
            <a:r>
              <a:rPr lang="nl-NL" b="1" dirty="0" err="1"/>
              <a:t>ontwikkelings</a:t>
            </a:r>
            <a:r>
              <a:rPr lang="nl-NL" b="1" dirty="0"/>
              <a:t> Partij, de AKP) </a:t>
            </a:r>
            <a:endParaRPr lang="nl-NL" b="1" dirty="0" smtClean="0"/>
          </a:p>
          <a:p>
            <a:endParaRPr lang="nl-NL" b="1" dirty="0" smtClean="0"/>
          </a:p>
          <a:p>
            <a:r>
              <a:rPr lang="nl-NL" b="1" dirty="0" err="1" smtClean="0"/>
              <a:t>Recep</a:t>
            </a:r>
            <a:r>
              <a:rPr lang="nl-NL" b="1" dirty="0" smtClean="0"/>
              <a:t> </a:t>
            </a:r>
            <a:r>
              <a:rPr lang="nl-NL" b="1" dirty="0" err="1"/>
              <a:t>Tayyıp</a:t>
            </a:r>
            <a:r>
              <a:rPr lang="nl-NL" b="1" dirty="0"/>
              <a:t> </a:t>
            </a:r>
            <a:r>
              <a:rPr lang="nl-NL" b="1" dirty="0" smtClean="0"/>
              <a:t>Erdoğan </a:t>
            </a:r>
            <a:endParaRPr lang="nl-NL" dirty="0"/>
          </a:p>
        </p:txBody>
      </p:sp>
    </p:spTree>
    <p:extLst>
      <p:ext uri="{BB962C8B-B14F-4D97-AF65-F5344CB8AC3E}">
        <p14:creationId xmlns:p14="http://schemas.microsoft.com/office/powerpoint/2010/main" val="2212960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09708" y="177553"/>
            <a:ext cx="4145871" cy="1003178"/>
          </a:xfrm>
        </p:spPr>
        <p:txBody>
          <a:bodyPr>
            <a:normAutofit/>
          </a:bodyPr>
          <a:lstStyle/>
          <a:p>
            <a:r>
              <a:rPr lang="nl-NL" b="1" dirty="0" err="1" smtClean="0"/>
              <a:t>Kasımpaşa</a:t>
            </a:r>
            <a:endParaRPr lang="nl-NL" dirty="0"/>
          </a:p>
        </p:txBody>
      </p:sp>
      <p:sp>
        <p:nvSpPr>
          <p:cNvPr id="3" name="Rechthoek 2"/>
          <p:cNvSpPr/>
          <p:nvPr/>
        </p:nvSpPr>
        <p:spPr>
          <a:xfrm>
            <a:off x="352375" y="6189452"/>
            <a:ext cx="6696495" cy="215444"/>
          </a:xfrm>
          <a:prstGeom prst="rect">
            <a:avLst/>
          </a:prstGeom>
        </p:spPr>
        <p:txBody>
          <a:bodyPr wrap="square">
            <a:spAutoFit/>
          </a:bodyPr>
          <a:lstStyle/>
          <a:p>
            <a:r>
              <a:rPr lang="nl-NL" sz="800" dirty="0" err="1">
                <a:solidFill>
                  <a:srgbClr val="14171A"/>
                </a:solidFill>
                <a:latin typeface="Segoe UI" panose="020B0502040204020203" pitchFamily="34" charset="0"/>
              </a:rPr>
              <a:t>Tepebaşı'ndan</a:t>
            </a:r>
            <a:r>
              <a:rPr lang="nl-NL" sz="800" dirty="0">
                <a:solidFill>
                  <a:srgbClr val="14171A"/>
                </a:solidFill>
                <a:latin typeface="Segoe UI" panose="020B0502040204020203" pitchFamily="34" charset="0"/>
              </a:rPr>
              <a:t> </a:t>
            </a:r>
            <a:r>
              <a:rPr lang="nl-NL" sz="800" dirty="0" err="1">
                <a:solidFill>
                  <a:srgbClr val="14171A"/>
                </a:solidFill>
                <a:latin typeface="Segoe UI" panose="020B0502040204020203" pitchFamily="34" charset="0"/>
              </a:rPr>
              <a:t>Kasımpaşa</a:t>
            </a:r>
            <a:r>
              <a:rPr lang="nl-NL" sz="800" dirty="0">
                <a:solidFill>
                  <a:srgbClr val="14171A"/>
                </a:solidFill>
                <a:latin typeface="Segoe UI" panose="020B0502040204020203" pitchFamily="34" charset="0"/>
              </a:rPr>
              <a:t> </a:t>
            </a:r>
            <a:r>
              <a:rPr lang="nl-NL" sz="800" dirty="0" err="1">
                <a:solidFill>
                  <a:srgbClr val="14171A"/>
                </a:solidFill>
                <a:latin typeface="Segoe UI" panose="020B0502040204020203" pitchFamily="34" charset="0"/>
              </a:rPr>
              <a:t>ve</a:t>
            </a:r>
            <a:r>
              <a:rPr lang="nl-NL" sz="800" dirty="0">
                <a:solidFill>
                  <a:srgbClr val="14171A"/>
                </a:solidFill>
                <a:latin typeface="Segoe UI" panose="020B0502040204020203" pitchFamily="34" charset="0"/>
              </a:rPr>
              <a:t> </a:t>
            </a:r>
            <a:r>
              <a:rPr lang="nl-NL" sz="800" dirty="0" err="1">
                <a:solidFill>
                  <a:srgbClr val="14171A"/>
                </a:solidFill>
                <a:latin typeface="Segoe UI" panose="020B0502040204020203" pitchFamily="34" charset="0"/>
              </a:rPr>
              <a:t>Haliç</a:t>
            </a:r>
            <a:r>
              <a:rPr lang="nl-NL" sz="800" dirty="0">
                <a:solidFill>
                  <a:srgbClr val="14171A"/>
                </a:solidFill>
                <a:latin typeface="Segoe UI" panose="020B0502040204020203" pitchFamily="34" charset="0"/>
              </a:rPr>
              <a:t> (1950'li </a:t>
            </a:r>
            <a:r>
              <a:rPr lang="nl-NL" sz="800" dirty="0" err="1">
                <a:solidFill>
                  <a:srgbClr val="14171A"/>
                </a:solidFill>
                <a:latin typeface="Segoe UI" panose="020B0502040204020203" pitchFamily="34" charset="0"/>
              </a:rPr>
              <a:t>yıllar</a:t>
            </a:r>
            <a:r>
              <a:rPr lang="nl-NL" sz="800" dirty="0">
                <a:solidFill>
                  <a:srgbClr val="14171A"/>
                </a:solidFill>
                <a:latin typeface="Segoe UI" panose="020B0502040204020203" pitchFamily="34" charset="0"/>
              </a:rPr>
              <a:t>) </a:t>
            </a:r>
            <a:r>
              <a:rPr lang="nl-NL" sz="800" dirty="0">
                <a:solidFill>
                  <a:srgbClr val="14171A"/>
                </a:solidFill>
                <a:latin typeface="Segoe UI" panose="020B0502040204020203" pitchFamily="34" charset="0"/>
                <a:hlinkClick r:id="rId2"/>
              </a:rPr>
              <a:t>https://</a:t>
            </a:r>
            <a:r>
              <a:rPr lang="nl-NL" sz="800" dirty="0" smtClean="0">
                <a:solidFill>
                  <a:srgbClr val="14171A"/>
                </a:solidFill>
                <a:latin typeface="Segoe UI" panose="020B0502040204020203" pitchFamily="34" charset="0"/>
                <a:hlinkClick r:id="rId2"/>
              </a:rPr>
              <a:t>twitter.com/hayalleme/status/836622499467018241</a:t>
            </a:r>
            <a:r>
              <a:rPr lang="nl-NL" sz="800" dirty="0" smtClean="0">
                <a:solidFill>
                  <a:srgbClr val="14171A"/>
                </a:solidFill>
                <a:latin typeface="Segoe UI" panose="020B0502040204020203" pitchFamily="34" charset="0"/>
              </a:rPr>
              <a:t> </a:t>
            </a:r>
            <a:endParaRPr lang="nl-NL" sz="800" dirty="0"/>
          </a:p>
        </p:txBody>
      </p:sp>
      <p:sp>
        <p:nvSpPr>
          <p:cNvPr id="5" name="Rechthoek 4"/>
          <p:cNvSpPr/>
          <p:nvPr/>
        </p:nvSpPr>
        <p:spPr>
          <a:xfrm>
            <a:off x="8237649" y="6613695"/>
            <a:ext cx="2967479" cy="230832"/>
          </a:xfrm>
          <a:prstGeom prst="rect">
            <a:avLst/>
          </a:prstGeom>
        </p:spPr>
        <p:txBody>
          <a:bodyPr wrap="none">
            <a:spAutoFit/>
          </a:bodyPr>
          <a:lstStyle/>
          <a:p>
            <a:r>
              <a:rPr lang="nl-NL" sz="900" dirty="0">
                <a:hlinkClick r:id="rId3"/>
              </a:rPr>
              <a:t>http://</a:t>
            </a:r>
            <a:r>
              <a:rPr lang="nl-NL" sz="900" dirty="0" smtClean="0">
                <a:hlinkClick r:id="rId3"/>
              </a:rPr>
              <a:t>www.mappery.com/map-of/Istanbul-Tourist-Map-7</a:t>
            </a:r>
            <a:r>
              <a:rPr lang="nl-NL" sz="900" dirty="0" smtClean="0"/>
              <a:t> </a:t>
            </a:r>
            <a:endParaRPr lang="nl-NL" sz="900" dirty="0"/>
          </a:p>
        </p:txBody>
      </p:sp>
    </p:spTree>
    <p:extLst>
      <p:ext uri="{BB962C8B-B14F-4D97-AF65-F5344CB8AC3E}">
        <p14:creationId xmlns:p14="http://schemas.microsoft.com/office/powerpoint/2010/main" val="39108691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4" name="Stroomdiagram: Verbindingslijn 3"/>
          <p:cNvSpPr/>
          <p:nvPr/>
        </p:nvSpPr>
        <p:spPr>
          <a:xfrm>
            <a:off x="8708994" y="2485748"/>
            <a:ext cx="692458" cy="674702"/>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Stroomdiagram: Verbindingslijn 4"/>
          <p:cNvSpPr/>
          <p:nvPr/>
        </p:nvSpPr>
        <p:spPr>
          <a:xfrm>
            <a:off x="5610687" y="2887462"/>
            <a:ext cx="1313895" cy="1083075"/>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troomdiagram: Verbindingslijn 5"/>
          <p:cNvSpPr/>
          <p:nvPr/>
        </p:nvSpPr>
        <p:spPr>
          <a:xfrm>
            <a:off x="8593584" y="1015985"/>
            <a:ext cx="692458" cy="674703"/>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4730995" y="6627168"/>
            <a:ext cx="3073277" cy="230832"/>
          </a:xfrm>
          <a:prstGeom prst="rect">
            <a:avLst/>
          </a:prstGeom>
        </p:spPr>
        <p:txBody>
          <a:bodyPr wrap="none">
            <a:spAutoFit/>
          </a:bodyPr>
          <a:lstStyle/>
          <a:p>
            <a:pPr lvl="0"/>
            <a:r>
              <a:rPr lang="nl-NL" sz="900" dirty="0">
                <a:solidFill>
                  <a:prstClr val="black"/>
                </a:solidFill>
                <a:latin typeface="Times New Roman"/>
                <a:hlinkClick r:id="rId2"/>
              </a:rPr>
              <a:t>http://cografyaharita.com/turkiye_mulki_idare_haritalari.html</a:t>
            </a:r>
            <a:r>
              <a:rPr lang="nl-NL" sz="900" dirty="0">
                <a:solidFill>
                  <a:prstClr val="black"/>
                </a:solidFill>
                <a:latin typeface="Times New Roman"/>
              </a:rPr>
              <a:t> </a:t>
            </a:r>
          </a:p>
        </p:txBody>
      </p:sp>
    </p:spTree>
    <p:extLst>
      <p:ext uri="{BB962C8B-B14F-4D97-AF65-F5344CB8AC3E}">
        <p14:creationId xmlns:p14="http://schemas.microsoft.com/office/powerpoint/2010/main" val="1165672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Honden en corruptie</a:t>
            </a:r>
            <a:endParaRPr lang="nl-NL" dirty="0"/>
          </a:p>
        </p:txBody>
      </p:sp>
      <p:sp>
        <p:nvSpPr>
          <p:cNvPr id="5" name="Tijdelijke aanduiding voor inhoud 4"/>
          <p:cNvSpPr>
            <a:spLocks noGrp="1"/>
          </p:cNvSpPr>
          <p:nvPr>
            <p:ph idx="1"/>
          </p:nvPr>
        </p:nvSpPr>
        <p:spPr/>
        <p:txBody>
          <a:bodyPr/>
          <a:lstStyle/>
          <a:p>
            <a:r>
              <a:rPr lang="nl-NL" dirty="0"/>
              <a:t>“De volgende dag stond in de krant dat de religieuzen in Istanbul de verkiezingen hadden gewonnen, ……….. Toen hij twee dagen later ’s avonds </a:t>
            </a:r>
            <a:r>
              <a:rPr lang="nl-NL" dirty="0" err="1"/>
              <a:t>boza</a:t>
            </a:r>
            <a:r>
              <a:rPr lang="nl-NL" dirty="0"/>
              <a:t> aan het venten was, werd hij aangevallen door de honden, en ook nog eens beroofd van zijn geld en zijn Zwitserse horloge, waarna hij </a:t>
            </a:r>
            <a:r>
              <a:rPr lang="nl-NL" dirty="0" smtClean="0"/>
              <a:t>besloot </a:t>
            </a:r>
            <a:r>
              <a:rPr lang="nl-NL" dirty="0"/>
              <a:t>met </a:t>
            </a:r>
            <a:r>
              <a:rPr lang="nl-NL" dirty="0" err="1"/>
              <a:t>bozaventen</a:t>
            </a:r>
            <a:r>
              <a:rPr lang="nl-NL" dirty="0"/>
              <a:t> te stoppen.” p. </a:t>
            </a:r>
            <a:r>
              <a:rPr lang="nl-NL" dirty="0" smtClean="0"/>
              <a:t>410</a:t>
            </a:r>
          </a:p>
          <a:p>
            <a:r>
              <a:rPr lang="nl-NL" dirty="0"/>
              <a:t>“‘Jij hebt de kloof tussen de officiële opvatting en de persoonlijke opvatting weten te overbruggen, </a:t>
            </a:r>
            <a:r>
              <a:rPr lang="nl-NL" dirty="0" err="1"/>
              <a:t>Mevlut</a:t>
            </a:r>
            <a:r>
              <a:rPr lang="nl-NL" dirty="0"/>
              <a:t>,” zei </a:t>
            </a:r>
            <a:r>
              <a:rPr lang="nl-NL" dirty="0" err="1"/>
              <a:t>Ferhat</a:t>
            </a:r>
            <a:r>
              <a:rPr lang="nl-NL" dirty="0"/>
              <a:t> op een keer toen </a:t>
            </a:r>
            <a:r>
              <a:rPr lang="nl-NL" dirty="0" err="1"/>
              <a:t>Mevlut</a:t>
            </a:r>
            <a:r>
              <a:rPr lang="nl-NL" dirty="0"/>
              <a:t> hem vertelde dat zijn relatie met de honden verbeterd was. ‘Jij hebt het geheim van deze natie ontrafeld.’”</a:t>
            </a:r>
          </a:p>
        </p:txBody>
      </p:sp>
    </p:spTree>
    <p:extLst>
      <p:ext uri="{BB962C8B-B14F-4D97-AF65-F5344CB8AC3E}">
        <p14:creationId xmlns:p14="http://schemas.microsoft.com/office/powerpoint/2010/main" val="428035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Analyse methode</a:t>
            </a:r>
            <a:endParaRPr lang="nl-NL" dirty="0"/>
          </a:p>
        </p:txBody>
      </p:sp>
      <p:sp>
        <p:nvSpPr>
          <p:cNvPr id="3" name="Tijdelijke aanduiding voor inhoud 2"/>
          <p:cNvSpPr>
            <a:spLocks noGrp="1"/>
          </p:cNvSpPr>
          <p:nvPr>
            <p:ph idx="1"/>
          </p:nvPr>
        </p:nvSpPr>
        <p:spPr>
          <a:xfrm>
            <a:off x="838200" y="1825625"/>
            <a:ext cx="7542320" cy="4351338"/>
          </a:xfrm>
        </p:spPr>
        <p:txBody>
          <a:bodyPr/>
          <a:lstStyle/>
          <a:p>
            <a:r>
              <a:rPr lang="nl-NL" dirty="0"/>
              <a:t>Boven van, Erica en Gillis Dorleijn, </a:t>
            </a:r>
            <a:r>
              <a:rPr lang="nl-NL" i="1" dirty="0"/>
              <a:t>Literair Mechaniek. Inleiding tot de analyse van verhalen en gedichten</a:t>
            </a:r>
            <a:r>
              <a:rPr lang="nl-NL" dirty="0"/>
              <a:t>, Bussum, </a:t>
            </a:r>
            <a:r>
              <a:rPr lang="nl-NL" dirty="0" err="1"/>
              <a:t>Coutinho</a:t>
            </a:r>
            <a:r>
              <a:rPr lang="nl-NL" dirty="0"/>
              <a:t>, derde herziene druk 2013.</a:t>
            </a:r>
            <a:endParaRPr lang="en-GB" dirty="0"/>
          </a:p>
          <a:p>
            <a:endParaRPr lang="nl-NL" dirty="0"/>
          </a:p>
        </p:txBody>
      </p:sp>
    </p:spTree>
    <p:extLst>
      <p:ext uri="{BB962C8B-B14F-4D97-AF65-F5344CB8AC3E}">
        <p14:creationId xmlns:p14="http://schemas.microsoft.com/office/powerpoint/2010/main" val="2496174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Citaat dat vreemde in mijn hoofd</a:t>
            </a:r>
            <a:endParaRPr lang="nl-NL" dirty="0"/>
          </a:p>
        </p:txBody>
      </p:sp>
      <p:sp>
        <p:nvSpPr>
          <p:cNvPr id="3" name="Tijdelijke aanduiding voor inhoud 2"/>
          <p:cNvSpPr>
            <a:spLocks noGrp="1"/>
          </p:cNvSpPr>
          <p:nvPr>
            <p:ph idx="1"/>
          </p:nvPr>
        </p:nvSpPr>
        <p:spPr/>
        <p:txBody>
          <a:bodyPr/>
          <a:lstStyle/>
          <a:p>
            <a:pPr marL="0" indent="0">
              <a:buNone/>
            </a:pPr>
            <a:r>
              <a:rPr lang="nl-NL" dirty="0"/>
              <a:t>“Dat vreemde in mijn hoofd,</a:t>
            </a:r>
          </a:p>
          <a:p>
            <a:pPr marL="0" indent="0">
              <a:buNone/>
            </a:pPr>
            <a:r>
              <a:rPr lang="nl-NL" dirty="0"/>
              <a:t>Een gevoel niet voor dat uur,</a:t>
            </a:r>
          </a:p>
          <a:p>
            <a:pPr marL="0" indent="0">
              <a:buNone/>
            </a:pPr>
            <a:r>
              <a:rPr lang="nl-NL" dirty="0"/>
              <a:t>Voor die plek te zijn.</a:t>
            </a:r>
          </a:p>
          <a:p>
            <a:pPr marL="0" indent="0">
              <a:buNone/>
            </a:pPr>
            <a:r>
              <a:rPr lang="nl-NL" dirty="0"/>
              <a:t>William </a:t>
            </a:r>
            <a:r>
              <a:rPr lang="nl-NL" dirty="0" err="1"/>
              <a:t>Wordsworth</a:t>
            </a:r>
            <a:r>
              <a:rPr lang="nl-NL" dirty="0"/>
              <a:t>, </a:t>
            </a:r>
            <a:r>
              <a:rPr lang="nl-NL" i="1" dirty="0"/>
              <a:t>De prelude</a:t>
            </a:r>
            <a:r>
              <a:rPr lang="nl-NL" dirty="0" smtClean="0"/>
              <a:t>” p. 1</a:t>
            </a:r>
            <a:endParaRPr lang="nl-NL" dirty="0"/>
          </a:p>
          <a:p>
            <a:endParaRPr lang="nl-NL" dirty="0"/>
          </a:p>
        </p:txBody>
      </p:sp>
    </p:spTree>
    <p:extLst>
      <p:ext uri="{BB962C8B-B14F-4D97-AF65-F5344CB8AC3E}">
        <p14:creationId xmlns:p14="http://schemas.microsoft.com/office/powerpoint/2010/main" val="15509123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7550784" y="1"/>
            <a:ext cx="4401519" cy="6858000"/>
          </a:xfrm>
          <a:prstGeom prst="rect">
            <a:avLst/>
          </a:prstGeom>
        </p:spPr>
      </p:pic>
      <p:sp>
        <p:nvSpPr>
          <p:cNvPr id="4" name="Titel 3"/>
          <p:cNvSpPr>
            <a:spLocks noGrp="1"/>
          </p:cNvSpPr>
          <p:nvPr>
            <p:ph type="title"/>
          </p:nvPr>
        </p:nvSpPr>
        <p:spPr>
          <a:xfrm>
            <a:off x="838200" y="365125"/>
            <a:ext cx="6397101" cy="1325563"/>
          </a:xfrm>
        </p:spPr>
        <p:txBody>
          <a:bodyPr>
            <a:normAutofit/>
          </a:bodyPr>
          <a:lstStyle/>
          <a:p>
            <a:r>
              <a:rPr lang="nl-NL" dirty="0" smtClean="0"/>
              <a:t>Tekening van </a:t>
            </a:r>
            <a:r>
              <a:rPr lang="nl-NL" dirty="0" err="1" smtClean="0"/>
              <a:t>Ahmet</a:t>
            </a:r>
            <a:r>
              <a:rPr lang="nl-NL" dirty="0" smtClean="0"/>
              <a:t> </a:t>
            </a:r>
            <a:r>
              <a:rPr lang="nl-NL" dirty="0" err="1" smtClean="0"/>
              <a:t>Işıkçı</a:t>
            </a:r>
            <a:r>
              <a:rPr lang="nl-NL" dirty="0" smtClean="0"/>
              <a:t> op pagina 426</a:t>
            </a:r>
            <a:endParaRPr lang="nl-NL" dirty="0"/>
          </a:p>
        </p:txBody>
      </p:sp>
    </p:spTree>
    <p:extLst>
      <p:ext uri="{BB962C8B-B14F-4D97-AF65-F5344CB8AC3E}">
        <p14:creationId xmlns:p14="http://schemas.microsoft.com/office/powerpoint/2010/main" val="12684585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Dat vreemde in mijn hoofd</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“Als kind en tiener had </a:t>
            </a:r>
            <a:r>
              <a:rPr lang="nl-NL" dirty="0" err="1" smtClean="0"/>
              <a:t>Mevlut</a:t>
            </a:r>
            <a:r>
              <a:rPr lang="nl-NL" dirty="0" smtClean="0"/>
              <a:t> ook al wel geloofd dat de mysterieuze dingen die hem opvielen als hij op straat liep afkomstig waren uit zijn eigen hoofd. Maar destijds verzon hij die dingen zelf en besefte hij dat ook. In de jaren die volgden had hij het gevoel gehad dat een andere macht hem die gedachten en droombeelden in het hoofd zette. En de laatste Jaren zag </a:t>
            </a:r>
            <a:r>
              <a:rPr lang="nl-NL" dirty="0" err="1" smtClean="0"/>
              <a:t>Mevlut</a:t>
            </a:r>
            <a:r>
              <a:rPr lang="nl-NL" dirty="0" smtClean="0"/>
              <a:t> geen verschil meer tussen de droombeelden in zijn hoofd en hetgeen hij ‘s avonds laat op straat zag: alles leek uit hetzelfde materiaal gemaakt.”</a:t>
            </a:r>
          </a:p>
          <a:p>
            <a:pPr marL="0" indent="0">
              <a:buNone/>
            </a:pPr>
            <a:endParaRPr lang="nl-NL" dirty="0" smtClean="0"/>
          </a:p>
          <a:p>
            <a:pPr marL="0" indent="0">
              <a:buNone/>
            </a:pPr>
            <a:r>
              <a:rPr lang="en-GB" sz="1600" dirty="0" err="1" smtClean="0"/>
              <a:t>Orhan</a:t>
            </a:r>
            <a:r>
              <a:rPr lang="en-GB" sz="1600" dirty="0" smtClean="0"/>
              <a:t> </a:t>
            </a:r>
            <a:r>
              <a:rPr lang="nl-NL" sz="1600" dirty="0" err="1"/>
              <a:t>Pamuk</a:t>
            </a:r>
            <a:r>
              <a:rPr lang="nl-NL" sz="1600" dirty="0"/>
              <a:t>, </a:t>
            </a:r>
            <a:r>
              <a:rPr lang="nl-NL" sz="1600" i="1" dirty="0"/>
              <a:t>Dat vreemde in mijn hoofd</a:t>
            </a:r>
            <a:r>
              <a:rPr lang="nl-NL" sz="1600" dirty="0"/>
              <a:t>, vertaald door </a:t>
            </a:r>
            <a:r>
              <a:rPr lang="nl-NL" sz="1600" dirty="0" err="1"/>
              <a:t>Hanneke</a:t>
            </a:r>
            <a:r>
              <a:rPr lang="nl-NL" sz="1600" dirty="0"/>
              <a:t> van der Heijden en Margreet Dorleijn, Amsterdam/Antwerpen, 2016, p. 626</a:t>
            </a:r>
            <a:r>
              <a:rPr lang="nl-NL" sz="1600" dirty="0" smtClean="0"/>
              <a:t>. In deze presentatie verwijs ik verder alleen met pagina nummers naar deze editie.</a:t>
            </a:r>
            <a:endParaRPr lang="en-GB" sz="1600" dirty="0"/>
          </a:p>
          <a:p>
            <a:pPr marL="0" indent="0">
              <a:buNone/>
            </a:pPr>
            <a:endParaRPr lang="en-GB" dirty="0"/>
          </a:p>
        </p:txBody>
      </p:sp>
    </p:spTree>
    <p:extLst>
      <p:ext uri="{BB962C8B-B14F-4D97-AF65-F5344CB8AC3E}">
        <p14:creationId xmlns:p14="http://schemas.microsoft.com/office/powerpoint/2010/main" val="4960692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Bibliografie</a:t>
            </a:r>
            <a:endParaRPr lang="en-GB" dirty="0"/>
          </a:p>
        </p:txBody>
      </p:sp>
      <p:sp>
        <p:nvSpPr>
          <p:cNvPr id="3" name="Tijdelijke aanduiding voor inhoud 2"/>
          <p:cNvSpPr>
            <a:spLocks noGrp="1"/>
          </p:cNvSpPr>
          <p:nvPr>
            <p:ph idx="1"/>
          </p:nvPr>
        </p:nvSpPr>
        <p:spPr>
          <a:xfrm>
            <a:off x="838200" y="1597982"/>
            <a:ext cx="10515600" cy="4864962"/>
          </a:xfrm>
        </p:spPr>
        <p:txBody>
          <a:bodyPr>
            <a:normAutofit fontScale="62500" lnSpcReduction="20000"/>
          </a:bodyPr>
          <a:lstStyle/>
          <a:p>
            <a:r>
              <a:rPr lang="en-GB" dirty="0" smtClean="0"/>
              <a:t>Bourdieu, Pierre, </a:t>
            </a:r>
            <a:r>
              <a:rPr lang="en-GB" i="1" dirty="0"/>
              <a:t>The Field of Cultural Production, Essays on Art and Literature</a:t>
            </a:r>
            <a:r>
              <a:rPr lang="en-GB" dirty="0"/>
              <a:t>, </a:t>
            </a:r>
            <a:r>
              <a:rPr lang="en-GB" dirty="0" err="1" smtClean="0"/>
              <a:t>geredigeerd</a:t>
            </a:r>
            <a:r>
              <a:rPr lang="en-GB" dirty="0" smtClean="0"/>
              <a:t> en </a:t>
            </a:r>
            <a:r>
              <a:rPr lang="en-GB" dirty="0" err="1" smtClean="0"/>
              <a:t>ingeleid</a:t>
            </a:r>
            <a:r>
              <a:rPr lang="en-GB" dirty="0" smtClean="0"/>
              <a:t> door Randal </a:t>
            </a:r>
            <a:r>
              <a:rPr lang="en-GB" dirty="0"/>
              <a:t>Johnson, Cambridge/Oxford, Polity Press, 2014 (first published 1993</a:t>
            </a:r>
            <a:r>
              <a:rPr lang="en-GB" dirty="0" smtClean="0"/>
              <a:t>).</a:t>
            </a:r>
          </a:p>
          <a:p>
            <a:r>
              <a:rPr lang="en-GB" dirty="0" err="1" smtClean="0"/>
              <a:t>Brannigan</a:t>
            </a:r>
            <a:r>
              <a:rPr lang="en-GB" dirty="0" smtClean="0"/>
              <a:t>, John, </a:t>
            </a:r>
            <a:r>
              <a:rPr lang="en-GB" i="1" dirty="0"/>
              <a:t>New </a:t>
            </a:r>
            <a:r>
              <a:rPr lang="en-GB" i="1" dirty="0" err="1"/>
              <a:t>Historcism</a:t>
            </a:r>
            <a:r>
              <a:rPr lang="en-GB" i="1" dirty="0"/>
              <a:t> and Cultural Materialism</a:t>
            </a:r>
            <a:r>
              <a:rPr lang="en-GB" dirty="0"/>
              <a:t>, </a:t>
            </a:r>
            <a:r>
              <a:rPr lang="en-GB" dirty="0" err="1"/>
              <a:t>Houndsmill</a:t>
            </a:r>
            <a:r>
              <a:rPr lang="en-GB" dirty="0"/>
              <a:t>, Basingstoke, Hampshire and New York, Palgrave Macmillan,1998</a:t>
            </a:r>
            <a:r>
              <a:rPr lang="en-GB" dirty="0" smtClean="0"/>
              <a:t>.</a:t>
            </a:r>
            <a:endParaRPr lang="en-GB" dirty="0"/>
          </a:p>
          <a:p>
            <a:r>
              <a:rPr lang="nl-NL" dirty="0" smtClean="0"/>
              <a:t>Boven </a:t>
            </a:r>
            <a:r>
              <a:rPr lang="nl-NL" dirty="0"/>
              <a:t>van, Erica en Gillis Dorleijn, </a:t>
            </a:r>
            <a:r>
              <a:rPr lang="nl-NL" i="1" dirty="0"/>
              <a:t>Literair Mechaniek. Inleiding tot de analyse van verhalen en gedichten</a:t>
            </a:r>
            <a:r>
              <a:rPr lang="nl-NL" dirty="0"/>
              <a:t>, Bussum, </a:t>
            </a:r>
            <a:r>
              <a:rPr lang="nl-NL" dirty="0" err="1"/>
              <a:t>Coutinho</a:t>
            </a:r>
            <a:r>
              <a:rPr lang="nl-NL" dirty="0"/>
              <a:t>, derde herziene druk 2013.</a:t>
            </a:r>
            <a:endParaRPr lang="en-GB" dirty="0"/>
          </a:p>
          <a:p>
            <a:r>
              <a:rPr lang="en-GB" dirty="0" err="1" smtClean="0"/>
              <a:t>Cengiz</a:t>
            </a:r>
            <a:r>
              <a:rPr lang="en-GB" dirty="0"/>
              <a:t>, </a:t>
            </a:r>
            <a:r>
              <a:rPr lang="en-GB" dirty="0" err="1"/>
              <a:t>Buket</a:t>
            </a:r>
            <a:r>
              <a:rPr lang="en-GB" dirty="0"/>
              <a:t> N., </a:t>
            </a:r>
            <a:r>
              <a:rPr lang="en-GB" i="1" dirty="0"/>
              <a:t>‘Non-</a:t>
            </a:r>
            <a:r>
              <a:rPr lang="en-GB" i="1" dirty="0" err="1"/>
              <a:t>Istanbulites</a:t>
            </a:r>
            <a:r>
              <a:rPr lang="en-GB" i="1" dirty="0"/>
              <a:t>’ of Istanbul. The Right to the City Novels in Turkish Literature from the 1960s to the Present</a:t>
            </a:r>
            <a:r>
              <a:rPr lang="en-GB" dirty="0"/>
              <a:t>, </a:t>
            </a:r>
            <a:r>
              <a:rPr lang="en-GB" dirty="0" err="1"/>
              <a:t>ongepubliceerde</a:t>
            </a:r>
            <a:r>
              <a:rPr lang="en-GB" dirty="0"/>
              <a:t> </a:t>
            </a:r>
            <a:r>
              <a:rPr lang="en-GB" dirty="0" err="1"/>
              <a:t>dissertatie</a:t>
            </a:r>
            <a:r>
              <a:rPr lang="en-GB" dirty="0"/>
              <a:t> </a:t>
            </a:r>
            <a:r>
              <a:rPr lang="en-GB" dirty="0" err="1"/>
              <a:t>Universiteit</a:t>
            </a:r>
            <a:r>
              <a:rPr lang="en-GB" dirty="0"/>
              <a:t> Leiden 2017.</a:t>
            </a:r>
          </a:p>
          <a:p>
            <a:r>
              <a:rPr lang="nl-NL" dirty="0" err="1" smtClean="0"/>
              <a:t>Pamuk</a:t>
            </a:r>
            <a:r>
              <a:rPr lang="nl-NL" dirty="0"/>
              <a:t>, Orhan, </a:t>
            </a:r>
            <a:r>
              <a:rPr lang="nl-NL" i="1" dirty="0"/>
              <a:t>Dat vreemde in mijn hoofd</a:t>
            </a:r>
            <a:r>
              <a:rPr lang="nl-NL" dirty="0"/>
              <a:t>, vertaald door </a:t>
            </a:r>
            <a:r>
              <a:rPr lang="nl-NL" dirty="0" err="1"/>
              <a:t>Hanneke</a:t>
            </a:r>
            <a:r>
              <a:rPr lang="nl-NL" dirty="0"/>
              <a:t> van der Heijden en Margreet Dorleijn, Amsterdam/Antwerpen, 2016.</a:t>
            </a:r>
            <a:endParaRPr lang="en-GB" dirty="0"/>
          </a:p>
          <a:p>
            <a:r>
              <a:rPr lang="nl-NL" dirty="0" err="1" smtClean="0"/>
              <a:t>Pamuk</a:t>
            </a:r>
            <a:r>
              <a:rPr lang="nl-NL" dirty="0"/>
              <a:t>, Orhan, </a:t>
            </a:r>
            <a:r>
              <a:rPr lang="nl-NL" i="1" dirty="0" err="1"/>
              <a:t>Kafamda</a:t>
            </a:r>
            <a:r>
              <a:rPr lang="nl-NL" i="1" dirty="0"/>
              <a:t> </a:t>
            </a:r>
            <a:r>
              <a:rPr lang="nl-NL" i="1" dirty="0" err="1"/>
              <a:t>Bir</a:t>
            </a:r>
            <a:r>
              <a:rPr lang="nl-NL" i="1" dirty="0"/>
              <a:t> </a:t>
            </a:r>
            <a:r>
              <a:rPr lang="nl-NL" i="1" dirty="0" err="1"/>
              <a:t>Tuhaflık</a:t>
            </a:r>
            <a:r>
              <a:rPr lang="nl-NL" i="1" dirty="0"/>
              <a:t>. </a:t>
            </a:r>
            <a:r>
              <a:rPr lang="nl-NL" i="1" dirty="0" err="1"/>
              <a:t>Boza</a:t>
            </a:r>
            <a:r>
              <a:rPr lang="nl-NL" i="1" dirty="0"/>
              <a:t> </a:t>
            </a:r>
            <a:r>
              <a:rPr lang="nl-NL" i="1" dirty="0" err="1"/>
              <a:t>satıcı</a:t>
            </a:r>
            <a:r>
              <a:rPr lang="nl-NL" i="1" dirty="0"/>
              <a:t> </a:t>
            </a:r>
            <a:r>
              <a:rPr lang="nl-NL" i="1" dirty="0" err="1"/>
              <a:t>Mevlut</a:t>
            </a:r>
            <a:r>
              <a:rPr lang="nl-NL" i="1" dirty="0"/>
              <a:t> </a:t>
            </a:r>
            <a:r>
              <a:rPr lang="nl-NL" i="1" dirty="0" err="1"/>
              <a:t>Karataş’ın</a:t>
            </a:r>
            <a:r>
              <a:rPr lang="nl-NL" i="1" dirty="0"/>
              <a:t> </a:t>
            </a:r>
            <a:r>
              <a:rPr lang="nl-NL" i="1" dirty="0" err="1"/>
              <a:t>hayatı</a:t>
            </a:r>
            <a:r>
              <a:rPr lang="nl-NL" i="1" dirty="0"/>
              <a:t>, </a:t>
            </a:r>
            <a:r>
              <a:rPr lang="nl-NL" i="1" dirty="0" err="1"/>
              <a:t>maceraları</a:t>
            </a:r>
            <a:r>
              <a:rPr lang="nl-NL" i="1" dirty="0"/>
              <a:t>, </a:t>
            </a:r>
            <a:r>
              <a:rPr lang="nl-NL" i="1" dirty="0" err="1"/>
              <a:t>hayalleri</a:t>
            </a:r>
            <a:r>
              <a:rPr lang="nl-NL" i="1" dirty="0"/>
              <a:t> </a:t>
            </a:r>
            <a:r>
              <a:rPr lang="nl-NL" i="1" dirty="0" err="1"/>
              <a:t>ve</a:t>
            </a:r>
            <a:r>
              <a:rPr lang="nl-NL" i="1" dirty="0"/>
              <a:t> </a:t>
            </a:r>
            <a:r>
              <a:rPr lang="nl-NL" i="1" dirty="0" err="1"/>
              <a:t>arkadaşlarının</a:t>
            </a:r>
            <a:r>
              <a:rPr lang="nl-NL" i="1" dirty="0"/>
              <a:t> </a:t>
            </a:r>
            <a:r>
              <a:rPr lang="nl-NL" i="1" dirty="0" err="1"/>
              <a:t>hikâyesi</a:t>
            </a:r>
            <a:r>
              <a:rPr lang="nl-NL" i="1" dirty="0"/>
              <a:t> </a:t>
            </a:r>
            <a:r>
              <a:rPr lang="nl-NL" i="1" dirty="0" err="1"/>
              <a:t>ve</a:t>
            </a:r>
            <a:r>
              <a:rPr lang="nl-NL" i="1" dirty="0"/>
              <a:t> 1969 </a:t>
            </a:r>
            <a:r>
              <a:rPr lang="nl-NL" i="1" dirty="0" err="1"/>
              <a:t>ile</a:t>
            </a:r>
            <a:r>
              <a:rPr lang="nl-NL" i="1" dirty="0"/>
              <a:t> 2012 </a:t>
            </a:r>
            <a:r>
              <a:rPr lang="nl-NL" i="1" dirty="0" err="1"/>
              <a:t>yılları</a:t>
            </a:r>
            <a:r>
              <a:rPr lang="nl-NL" i="1" dirty="0"/>
              <a:t> </a:t>
            </a:r>
            <a:r>
              <a:rPr lang="nl-NL" i="1" dirty="0" err="1"/>
              <a:t>arasında</a:t>
            </a:r>
            <a:r>
              <a:rPr lang="nl-NL" i="1" dirty="0"/>
              <a:t> İstanbul </a:t>
            </a:r>
            <a:r>
              <a:rPr lang="nl-NL" i="1" dirty="0" err="1"/>
              <a:t>hayatının</a:t>
            </a:r>
            <a:r>
              <a:rPr lang="nl-NL" i="1" dirty="0"/>
              <a:t> pek </a:t>
            </a:r>
            <a:r>
              <a:rPr lang="nl-NL" i="1" dirty="0" err="1"/>
              <a:t>çok</a:t>
            </a:r>
            <a:r>
              <a:rPr lang="nl-NL" i="1" dirty="0"/>
              <a:t> </a:t>
            </a:r>
            <a:r>
              <a:rPr lang="nl-NL" i="1" dirty="0" err="1"/>
              <a:t>kişinin</a:t>
            </a:r>
            <a:r>
              <a:rPr lang="nl-NL" i="1" dirty="0"/>
              <a:t> </a:t>
            </a:r>
            <a:r>
              <a:rPr lang="nl-NL" i="1" dirty="0" err="1"/>
              <a:t>gözünden</a:t>
            </a:r>
            <a:r>
              <a:rPr lang="nl-NL" i="1" dirty="0"/>
              <a:t> </a:t>
            </a:r>
            <a:r>
              <a:rPr lang="nl-NL" i="1" dirty="0" err="1"/>
              <a:t>anlatılmış</a:t>
            </a:r>
            <a:r>
              <a:rPr lang="nl-NL" i="1" dirty="0"/>
              <a:t> </a:t>
            </a:r>
            <a:r>
              <a:rPr lang="nl-NL" i="1" dirty="0" err="1"/>
              <a:t>bir</a:t>
            </a:r>
            <a:r>
              <a:rPr lang="nl-NL" i="1" dirty="0"/>
              <a:t> </a:t>
            </a:r>
            <a:r>
              <a:rPr lang="nl-NL" i="1" dirty="0" err="1"/>
              <a:t>resmidir</a:t>
            </a:r>
            <a:r>
              <a:rPr lang="nl-NL" dirty="0"/>
              <a:t> (Iets vreemds in mijn hoofd. Het verhaal van het leven, de avonturen en dromen van de </a:t>
            </a:r>
            <a:r>
              <a:rPr lang="nl-NL" dirty="0" err="1"/>
              <a:t>Boza</a:t>
            </a:r>
            <a:r>
              <a:rPr lang="nl-NL" dirty="0"/>
              <a:t> verkoper </a:t>
            </a:r>
            <a:r>
              <a:rPr lang="nl-NL" dirty="0" err="1"/>
              <a:t>Mevlut</a:t>
            </a:r>
            <a:r>
              <a:rPr lang="nl-NL" dirty="0"/>
              <a:t> </a:t>
            </a:r>
            <a:r>
              <a:rPr lang="nl-NL" dirty="0" err="1"/>
              <a:t>Karataş</a:t>
            </a:r>
            <a:r>
              <a:rPr lang="nl-NL" dirty="0"/>
              <a:t> en zijn vrienden en een beeld van het leven in Istanbul tussen 1969 en 2012 verteld door de ogen van behoorlijk wat personen), Istanbul, </a:t>
            </a:r>
            <a:r>
              <a:rPr lang="nl-NL" dirty="0" err="1"/>
              <a:t>Yapı</a:t>
            </a:r>
            <a:r>
              <a:rPr lang="nl-NL" dirty="0"/>
              <a:t> </a:t>
            </a:r>
            <a:r>
              <a:rPr lang="nl-NL" dirty="0" err="1"/>
              <a:t>Kredi</a:t>
            </a:r>
            <a:r>
              <a:rPr lang="nl-NL" dirty="0"/>
              <a:t> </a:t>
            </a:r>
            <a:r>
              <a:rPr lang="nl-NL" dirty="0" err="1"/>
              <a:t>Yayınları</a:t>
            </a:r>
            <a:r>
              <a:rPr lang="nl-NL" dirty="0"/>
              <a:t>, 2014.</a:t>
            </a:r>
            <a:endParaRPr lang="en-GB" dirty="0"/>
          </a:p>
          <a:p>
            <a:r>
              <a:rPr lang="nl-NL" dirty="0" smtClean="0"/>
              <a:t>Zeeman</a:t>
            </a:r>
            <a:r>
              <a:rPr lang="nl-NL" dirty="0"/>
              <a:t>, Michaël, “Kamer met uitzicht,” interview met Orhan </a:t>
            </a:r>
            <a:r>
              <a:rPr lang="nl-NL" dirty="0" err="1"/>
              <a:t>Pamuk</a:t>
            </a:r>
            <a:r>
              <a:rPr lang="nl-NL" dirty="0"/>
              <a:t> in de serie </a:t>
            </a:r>
            <a:r>
              <a:rPr lang="nl-NL" i="1" dirty="0"/>
              <a:t>Zeeman met boeken</a:t>
            </a:r>
            <a:r>
              <a:rPr lang="nl-NL" dirty="0"/>
              <a:t>, 06-07-1997, dvd, </a:t>
            </a:r>
            <a:r>
              <a:rPr lang="nl-NL" dirty="0" smtClean="0"/>
              <a:t>Hilversum, VPRO, </a:t>
            </a:r>
            <a:r>
              <a:rPr lang="nl-NL" dirty="0"/>
              <a:t>2010.</a:t>
            </a:r>
            <a:endParaRPr lang="en-GB" dirty="0"/>
          </a:p>
          <a:p>
            <a:pPr>
              <a:spcAft>
                <a:spcPts val="0"/>
              </a:spcAft>
            </a:pPr>
            <a:r>
              <a:rPr lang="nl-NL" dirty="0" err="1">
                <a:latin typeface="Times New Roman" panose="02020603050405020304" pitchFamily="18" charset="0"/>
                <a:ea typeface="Calibri" panose="020F0502020204030204" pitchFamily="34" charset="0"/>
                <a:cs typeface="Times New Roman" panose="02020603050405020304" pitchFamily="18" charset="0"/>
              </a:rPr>
              <a:t>Zürcher</a:t>
            </a:r>
            <a:r>
              <a:rPr lang="nl-NL" dirty="0">
                <a:latin typeface="Times New Roman" panose="02020603050405020304" pitchFamily="18" charset="0"/>
                <a:ea typeface="Calibri" panose="020F0502020204030204" pitchFamily="34" charset="0"/>
                <a:cs typeface="Times New Roman" panose="02020603050405020304" pitchFamily="18" charset="0"/>
              </a:rPr>
              <a:t>, Erik Jan, </a:t>
            </a:r>
            <a:r>
              <a:rPr lang="nl-NL" i="1" dirty="0">
                <a:latin typeface="Times New Roman" panose="02020603050405020304" pitchFamily="18" charset="0"/>
                <a:ea typeface="Calibri" panose="020F0502020204030204" pitchFamily="34" charset="0"/>
                <a:cs typeface="Times New Roman" panose="02020603050405020304" pitchFamily="18" charset="0"/>
              </a:rPr>
              <a:t>Turkije een moderne geschiedenis</a:t>
            </a:r>
            <a:r>
              <a:rPr lang="nl-NL" dirty="0">
                <a:latin typeface="Times New Roman" panose="02020603050405020304" pitchFamily="18" charset="0"/>
                <a:ea typeface="Calibri" panose="020F0502020204030204" pitchFamily="34" charset="0"/>
                <a:cs typeface="Times New Roman" panose="02020603050405020304" pitchFamily="18" charset="0"/>
              </a:rPr>
              <a:t>, Amsterdam, Amsterdam University Press, 2015</a:t>
            </a:r>
            <a:r>
              <a:rPr lang="nl-NL" dirty="0" smtClean="0">
                <a:latin typeface="Times New Roman" panose="02020603050405020304" pitchFamily="18" charset="0"/>
                <a:ea typeface="Calibri" panose="020F0502020204030204" pitchFamily="34" charset="0"/>
                <a:cs typeface="Times New Roman" panose="02020603050405020304" pitchFamily="18" charset="0"/>
              </a:rPr>
              <a:t>.</a:t>
            </a:r>
            <a:endParaRPr lang="nl-NL"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09109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Orhan Pamuk</a:t>
            </a:r>
            <a:endParaRPr lang="nl-NL" dirty="0"/>
          </a:p>
        </p:txBody>
      </p:sp>
      <p:sp>
        <p:nvSpPr>
          <p:cNvPr id="3" name="Tijdelijke aanduiding voor inhoud 2"/>
          <p:cNvSpPr>
            <a:spLocks noGrp="1"/>
          </p:cNvSpPr>
          <p:nvPr>
            <p:ph idx="1"/>
          </p:nvPr>
        </p:nvSpPr>
        <p:spPr>
          <a:prstGeom prst="rect">
            <a:avLst/>
          </a:prstGeom>
        </p:spPr>
        <p:txBody>
          <a:bodyPr>
            <a:normAutofit/>
          </a:bodyPr>
          <a:lstStyle/>
          <a:p>
            <a:r>
              <a:rPr lang="nl-NL" sz="2400" dirty="0" smtClean="0"/>
              <a:t>1952 geboren in Istanbul, gegoede burgerij</a:t>
            </a:r>
          </a:p>
          <a:p>
            <a:r>
              <a:rPr lang="nl-NL" sz="2400" dirty="0" smtClean="0"/>
              <a:t>Universitaire studie architectuur, journalistiek</a:t>
            </a:r>
          </a:p>
          <a:p>
            <a:r>
              <a:rPr lang="nl-NL" sz="2400" dirty="0" smtClean="0"/>
              <a:t>Begin jaren ‘80 eerste romans, eerste succes</a:t>
            </a:r>
          </a:p>
          <a:p>
            <a:r>
              <a:rPr lang="nl-NL" sz="2400" dirty="0" smtClean="0"/>
              <a:t>Nieuw: Osmaanse verleden</a:t>
            </a:r>
          </a:p>
          <a:p>
            <a:r>
              <a:rPr lang="nl-NL" sz="2400" dirty="0" smtClean="0"/>
              <a:t>Via ‘modernistisch’ naar ‘postmodernistisch’</a:t>
            </a:r>
          </a:p>
          <a:p>
            <a:r>
              <a:rPr lang="nl-NL" sz="2400" dirty="0" smtClean="0"/>
              <a:t>Vroeg internationale erkenning</a:t>
            </a:r>
          </a:p>
          <a:p>
            <a:r>
              <a:rPr lang="nl-NL" sz="2400" dirty="0" smtClean="0"/>
              <a:t>2006 Nobelprijs voor de literatuur</a:t>
            </a:r>
            <a:endParaRPr lang="nl-NL" sz="2400" dirty="0"/>
          </a:p>
        </p:txBody>
      </p:sp>
      <p:pic>
        <p:nvPicPr>
          <p:cNvPr id="4" name="Afbeelding 3"/>
          <p:cNvPicPr>
            <a:picLocks noChangeAspect="1"/>
          </p:cNvPicPr>
          <p:nvPr/>
        </p:nvPicPr>
        <p:blipFill>
          <a:blip r:embed="rId2"/>
          <a:stretch>
            <a:fillRect/>
          </a:stretch>
        </p:blipFill>
        <p:spPr>
          <a:xfrm>
            <a:off x="6828430" y="3684296"/>
            <a:ext cx="4962574" cy="2627604"/>
          </a:xfrm>
          <a:prstGeom prst="rect">
            <a:avLst/>
          </a:prstGeom>
        </p:spPr>
      </p:pic>
      <p:sp>
        <p:nvSpPr>
          <p:cNvPr id="6" name="Rechthoek 5"/>
          <p:cNvSpPr/>
          <p:nvPr/>
        </p:nvSpPr>
        <p:spPr>
          <a:xfrm>
            <a:off x="7759024" y="6436187"/>
            <a:ext cx="3049233" cy="230832"/>
          </a:xfrm>
          <a:prstGeom prst="rect">
            <a:avLst/>
          </a:prstGeom>
        </p:spPr>
        <p:txBody>
          <a:bodyPr wrap="none">
            <a:spAutoFit/>
          </a:bodyPr>
          <a:lstStyle/>
          <a:p>
            <a:pPr lvl="0"/>
            <a:r>
              <a:rPr lang="nl-NL" sz="900" dirty="0">
                <a:solidFill>
                  <a:prstClr val="black"/>
                </a:solidFill>
                <a:hlinkClick r:id="rId3"/>
              </a:rPr>
              <a:t>https://</a:t>
            </a:r>
            <a:r>
              <a:rPr lang="nl-NL" sz="900" dirty="0" smtClean="0">
                <a:solidFill>
                  <a:prstClr val="black"/>
                </a:solidFill>
                <a:hlinkClick r:id="rId3"/>
              </a:rPr>
              <a:t>commons.wikimedia.org/wiki/File:Orhan_Pamuk.jpg</a:t>
            </a:r>
            <a:r>
              <a:rPr lang="nl-NL" sz="900" dirty="0" smtClean="0">
                <a:solidFill>
                  <a:prstClr val="black"/>
                </a:solidFill>
              </a:rPr>
              <a:t> </a:t>
            </a:r>
            <a:endParaRPr lang="nl-NL" sz="900" dirty="0">
              <a:solidFill>
                <a:prstClr val="black"/>
              </a:solidFill>
            </a:endParaRPr>
          </a:p>
        </p:txBody>
      </p:sp>
    </p:spTree>
    <p:extLst>
      <p:ext uri="{BB962C8B-B14F-4D97-AF65-F5344CB8AC3E}">
        <p14:creationId xmlns:p14="http://schemas.microsoft.com/office/powerpoint/2010/main" val="127293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85E954-FF5F-4596-B53C-CEB534616C01}" type="slidenum">
              <a:rPr lang="nl-NL" altLang="nl-NL">
                <a:solidFill>
                  <a:srgbClr val="8989E0"/>
                </a:solidFill>
                <a:latin typeface="Times New Roman" panose="02020603050405020304" pitchFamily="18" charset="0"/>
              </a:rPr>
              <a:pPr eaLnBrk="1" hangingPunct="1"/>
              <a:t>6</a:t>
            </a:fld>
            <a:endParaRPr lang="nl-NL" altLang="nl-NL">
              <a:solidFill>
                <a:srgbClr val="8989E0"/>
              </a:solidFill>
              <a:latin typeface="Times New Roman" panose="02020603050405020304" pitchFamily="18" charset="0"/>
            </a:endParaRPr>
          </a:p>
        </p:txBody>
      </p:sp>
      <p:sp>
        <p:nvSpPr>
          <p:cNvPr id="4099" name="Text Box 4"/>
          <p:cNvSpPr txBox="1">
            <a:spLocks noChangeArrowheads="1"/>
          </p:cNvSpPr>
          <p:nvPr/>
        </p:nvSpPr>
        <p:spPr bwMode="auto">
          <a:xfrm>
            <a:off x="1524000" y="3857625"/>
            <a:ext cx="91440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nl-NL" dirty="0">
              <a:latin typeface="Times New Roman" panose="02020603050405020304" pitchFamily="18" charset="0"/>
            </a:endParaRPr>
          </a:p>
          <a:p>
            <a:pPr algn="ctr" eaLnBrk="1" hangingPunct="1"/>
            <a:r>
              <a:rPr lang="nl-NL" altLang="nl-NL" sz="3600" dirty="0">
                <a:latin typeface="Times New Roman" panose="02020603050405020304" pitchFamily="18" charset="0"/>
              </a:rPr>
              <a:t>1982 </a:t>
            </a:r>
          </a:p>
          <a:p>
            <a:pPr algn="ctr" eaLnBrk="1" hangingPunct="1"/>
            <a:r>
              <a:rPr lang="nl-NL" altLang="nl-NL" sz="3600" i="1" dirty="0" err="1">
                <a:latin typeface="Times New Roman" panose="02020603050405020304" pitchFamily="18" charset="0"/>
              </a:rPr>
              <a:t>Cevdet</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Bey</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ve</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Oğulları</a:t>
            </a:r>
            <a:r>
              <a:rPr lang="nl-NL" altLang="nl-NL" sz="3600" i="1" dirty="0">
                <a:latin typeface="Times New Roman" panose="02020603050405020304" pitchFamily="18" charset="0"/>
              </a:rPr>
              <a:t>,</a:t>
            </a:r>
            <a:r>
              <a:rPr lang="nl-NL" altLang="nl-NL" sz="3600" dirty="0">
                <a:latin typeface="Times New Roman" panose="02020603050405020304" pitchFamily="18" charset="0"/>
              </a:rPr>
              <a:t> </a:t>
            </a:r>
          </a:p>
          <a:p>
            <a:pPr algn="ctr" eaLnBrk="1" hangingPunct="1"/>
            <a:r>
              <a:rPr lang="nl-NL" altLang="nl-NL" sz="3600" i="1" dirty="0">
                <a:latin typeface="Times New Roman" panose="02020603050405020304" pitchFamily="18" charset="0"/>
              </a:rPr>
              <a:t>De heer </a:t>
            </a:r>
            <a:r>
              <a:rPr lang="nl-NL" altLang="nl-NL" sz="3600" i="1" dirty="0" err="1">
                <a:latin typeface="Times New Roman" panose="02020603050405020304" pitchFamily="18" charset="0"/>
              </a:rPr>
              <a:t>Cevdet</a:t>
            </a:r>
            <a:r>
              <a:rPr lang="nl-NL" altLang="nl-NL" sz="3600" i="1" dirty="0">
                <a:latin typeface="Times New Roman" panose="02020603050405020304" pitchFamily="18" charset="0"/>
              </a:rPr>
              <a:t>  en zijn zonen</a:t>
            </a:r>
            <a:r>
              <a:rPr lang="nl-NL" altLang="nl-NL" sz="3600" dirty="0">
                <a:latin typeface="Times New Roman" panose="02020603050405020304" pitchFamily="18" charset="0"/>
              </a:rPr>
              <a:t>, </a:t>
            </a:r>
          </a:p>
          <a:p>
            <a:pPr algn="ctr" eaLnBrk="1" hangingPunct="1"/>
            <a:r>
              <a:rPr lang="nl-NL" altLang="nl-NL" sz="3600" dirty="0">
                <a:latin typeface="Times New Roman" panose="02020603050405020304" pitchFamily="18" charset="0"/>
              </a:rPr>
              <a:t>vertaald </a:t>
            </a:r>
            <a:r>
              <a:rPr lang="nl-NL" altLang="nl-NL" sz="3600" dirty="0" err="1">
                <a:latin typeface="Times New Roman" panose="02020603050405020304" pitchFamily="18" charset="0"/>
              </a:rPr>
              <a:t>doorVeronica</a:t>
            </a:r>
            <a:r>
              <a:rPr lang="nl-NL" altLang="nl-NL" sz="3600" dirty="0">
                <a:latin typeface="Times New Roman" panose="02020603050405020304" pitchFamily="18" charset="0"/>
              </a:rPr>
              <a:t> </a:t>
            </a:r>
            <a:r>
              <a:rPr lang="nl-NL" altLang="nl-NL" sz="3600" dirty="0" err="1">
                <a:latin typeface="Times New Roman" panose="02020603050405020304" pitchFamily="18" charset="0"/>
              </a:rPr>
              <a:t>Divendal</a:t>
            </a:r>
            <a:endParaRPr lang="nl-NL" altLang="nl-NL" sz="3600" dirty="0">
              <a:latin typeface="Times New Roman" panose="02020603050405020304" pitchFamily="18" charset="0"/>
            </a:endParaRPr>
          </a:p>
        </p:txBody>
      </p:sp>
    </p:spTree>
    <p:extLst>
      <p:ext uri="{BB962C8B-B14F-4D97-AF65-F5344CB8AC3E}">
        <p14:creationId xmlns:p14="http://schemas.microsoft.com/office/powerpoint/2010/main" val="1042611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hthoek 1"/>
          <p:cNvSpPr>
            <a:spLocks noChangeArrowheads="1"/>
          </p:cNvSpPr>
          <p:nvPr/>
        </p:nvSpPr>
        <p:spPr bwMode="auto">
          <a:xfrm>
            <a:off x="1524000" y="4357689"/>
            <a:ext cx="91440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sz="3600" dirty="0">
                <a:latin typeface="Times New Roman" panose="02020603050405020304" pitchFamily="18" charset="0"/>
              </a:rPr>
              <a:t>1983 </a:t>
            </a:r>
          </a:p>
          <a:p>
            <a:pPr algn="ctr" eaLnBrk="1" hangingPunct="1"/>
            <a:r>
              <a:rPr lang="nl-NL" altLang="nl-NL" sz="3600" i="1" dirty="0" err="1">
                <a:latin typeface="Times New Roman" panose="02020603050405020304" pitchFamily="18" charset="0"/>
              </a:rPr>
              <a:t>Sessiz</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Ev</a:t>
            </a:r>
            <a:r>
              <a:rPr lang="nl-NL" altLang="nl-NL" sz="3600" dirty="0">
                <a:latin typeface="Times New Roman" panose="02020603050405020304" pitchFamily="18" charset="0"/>
              </a:rPr>
              <a:t>, </a:t>
            </a:r>
          </a:p>
          <a:p>
            <a:pPr algn="ctr" eaLnBrk="1" hangingPunct="1"/>
            <a:r>
              <a:rPr lang="nl-NL" altLang="nl-NL" sz="3600" i="1" dirty="0">
                <a:latin typeface="Times New Roman" panose="02020603050405020304" pitchFamily="18" charset="0"/>
              </a:rPr>
              <a:t>Het huis van de stilte</a:t>
            </a:r>
            <a:r>
              <a:rPr lang="nl-NL" altLang="nl-NL" sz="3600" dirty="0">
                <a:latin typeface="Times New Roman" panose="02020603050405020304" pitchFamily="18" charset="0"/>
              </a:rPr>
              <a:t>, </a:t>
            </a:r>
          </a:p>
          <a:p>
            <a:pPr algn="ctr" eaLnBrk="1" hangingPunct="1"/>
            <a:r>
              <a:rPr lang="nl-NL" altLang="nl-NL" sz="3600" dirty="0">
                <a:latin typeface="Times New Roman" panose="02020603050405020304" pitchFamily="18" charset="0"/>
              </a:rPr>
              <a:t>vertaald door Margreet </a:t>
            </a:r>
            <a:r>
              <a:rPr lang="nl-NL" altLang="nl-NL" sz="3600" dirty="0" smtClean="0">
                <a:latin typeface="Times New Roman" panose="02020603050405020304" pitchFamily="18" charset="0"/>
              </a:rPr>
              <a:t>Dorleijn</a:t>
            </a:r>
            <a:endParaRPr lang="nl-NL" altLang="nl-NL" sz="3600" dirty="0">
              <a:latin typeface="Times New Roman" panose="02020603050405020304" pitchFamily="18" charset="0"/>
            </a:endParaRPr>
          </a:p>
        </p:txBody>
      </p:sp>
    </p:spTree>
    <p:extLst>
      <p:ext uri="{BB962C8B-B14F-4D97-AF65-F5344CB8AC3E}">
        <p14:creationId xmlns:p14="http://schemas.microsoft.com/office/powerpoint/2010/main" val="383009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hthoek 1"/>
          <p:cNvSpPr>
            <a:spLocks noChangeArrowheads="1"/>
          </p:cNvSpPr>
          <p:nvPr/>
        </p:nvSpPr>
        <p:spPr bwMode="auto">
          <a:xfrm>
            <a:off x="1881188" y="4143375"/>
            <a:ext cx="857250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sz="4000" b="1" dirty="0">
                <a:latin typeface="Times New Roman" panose="02020603050405020304" pitchFamily="18" charset="0"/>
              </a:rPr>
              <a:t> </a:t>
            </a:r>
            <a:r>
              <a:rPr lang="nl-NL" altLang="nl-NL" sz="3600" dirty="0">
                <a:latin typeface="Times New Roman" panose="02020603050405020304" pitchFamily="18" charset="0"/>
              </a:rPr>
              <a:t>1985</a:t>
            </a:r>
          </a:p>
          <a:p>
            <a:pPr algn="ctr" eaLnBrk="1" hangingPunct="1"/>
            <a:r>
              <a:rPr lang="nl-NL" altLang="nl-NL" sz="3600" i="1" dirty="0" err="1">
                <a:latin typeface="Times New Roman" panose="02020603050405020304" pitchFamily="18" charset="0"/>
              </a:rPr>
              <a:t>Beyaz</a:t>
            </a:r>
            <a:r>
              <a:rPr lang="nl-NL" altLang="nl-NL" sz="3600" i="1" dirty="0">
                <a:latin typeface="Times New Roman" panose="02020603050405020304" pitchFamily="18" charset="0"/>
              </a:rPr>
              <a:t> Kale,</a:t>
            </a:r>
          </a:p>
          <a:p>
            <a:pPr algn="ctr" eaLnBrk="1" hangingPunct="1"/>
            <a:r>
              <a:rPr lang="nl-NL" altLang="nl-NL" sz="3600" dirty="0">
                <a:latin typeface="Times New Roman" panose="02020603050405020304" pitchFamily="18" charset="0"/>
              </a:rPr>
              <a:t> </a:t>
            </a:r>
            <a:r>
              <a:rPr lang="nl-NL" altLang="nl-NL" sz="3600" i="1" dirty="0">
                <a:latin typeface="Times New Roman" panose="02020603050405020304" pitchFamily="18" charset="0"/>
              </a:rPr>
              <a:t>De witte vesting</a:t>
            </a:r>
            <a:r>
              <a:rPr lang="nl-NL" altLang="nl-NL" sz="3600" dirty="0">
                <a:latin typeface="Times New Roman" panose="02020603050405020304" pitchFamily="18" charset="0"/>
              </a:rPr>
              <a:t>, </a:t>
            </a:r>
            <a:endParaRPr lang="nl-NL" altLang="nl-NL" sz="3600" dirty="0" smtClean="0">
              <a:latin typeface="Times New Roman" panose="02020603050405020304" pitchFamily="18" charset="0"/>
            </a:endParaRPr>
          </a:p>
          <a:p>
            <a:pPr algn="ctr" eaLnBrk="1" hangingPunct="1"/>
            <a:r>
              <a:rPr lang="nl-NL" altLang="nl-NL" sz="3600" dirty="0" smtClean="0">
                <a:latin typeface="Times New Roman" panose="02020603050405020304" pitchFamily="18" charset="0"/>
              </a:rPr>
              <a:t>vertaald </a:t>
            </a:r>
            <a:r>
              <a:rPr lang="nl-NL" altLang="nl-NL" sz="3600" dirty="0">
                <a:latin typeface="Times New Roman" panose="02020603050405020304" pitchFamily="18" charset="0"/>
              </a:rPr>
              <a:t>door Veronica </a:t>
            </a:r>
            <a:r>
              <a:rPr lang="nl-NL" altLang="nl-NL" sz="3600" dirty="0" err="1" smtClean="0">
                <a:latin typeface="Times New Roman" panose="02020603050405020304" pitchFamily="18" charset="0"/>
              </a:rPr>
              <a:t>Divendal</a:t>
            </a:r>
            <a:endParaRPr lang="nl-NL" altLang="nl-NL" sz="3600" dirty="0">
              <a:latin typeface="Times New Roman" panose="02020603050405020304" pitchFamily="18" charset="0"/>
            </a:endParaRPr>
          </a:p>
        </p:txBody>
      </p:sp>
    </p:spTree>
    <p:extLst>
      <p:ext uri="{BB962C8B-B14F-4D97-AF65-F5344CB8AC3E}">
        <p14:creationId xmlns:p14="http://schemas.microsoft.com/office/powerpoint/2010/main" val="1620986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hthoek 1"/>
          <p:cNvSpPr>
            <a:spLocks noChangeArrowheads="1"/>
          </p:cNvSpPr>
          <p:nvPr/>
        </p:nvSpPr>
        <p:spPr bwMode="auto">
          <a:xfrm>
            <a:off x="1952625" y="4000500"/>
            <a:ext cx="835818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nl-NL" altLang="nl-NL" sz="3600" dirty="0">
                <a:latin typeface="Times New Roman" panose="02020603050405020304" pitchFamily="18" charset="0"/>
              </a:rPr>
              <a:t>1990</a:t>
            </a:r>
          </a:p>
          <a:p>
            <a:pPr algn="ctr" eaLnBrk="1" hangingPunct="1"/>
            <a:r>
              <a:rPr lang="nl-NL" altLang="nl-NL" sz="3600" i="1" dirty="0" err="1">
                <a:latin typeface="Times New Roman" panose="02020603050405020304" pitchFamily="18" charset="0"/>
              </a:rPr>
              <a:t>Kara</a:t>
            </a:r>
            <a:r>
              <a:rPr lang="nl-NL" altLang="nl-NL" sz="3600" i="1" dirty="0">
                <a:latin typeface="Times New Roman" panose="02020603050405020304" pitchFamily="18" charset="0"/>
              </a:rPr>
              <a:t> </a:t>
            </a:r>
            <a:r>
              <a:rPr lang="nl-NL" altLang="nl-NL" sz="3600" i="1" dirty="0" err="1">
                <a:latin typeface="Times New Roman" panose="02020603050405020304" pitchFamily="18" charset="0"/>
              </a:rPr>
              <a:t>Kitap</a:t>
            </a:r>
            <a:r>
              <a:rPr lang="nl-NL" altLang="nl-NL" sz="3600" i="1" dirty="0">
                <a:latin typeface="Times New Roman" panose="02020603050405020304" pitchFamily="18" charset="0"/>
              </a:rPr>
              <a:t>,</a:t>
            </a:r>
          </a:p>
          <a:p>
            <a:pPr algn="ctr" eaLnBrk="1" hangingPunct="1"/>
            <a:r>
              <a:rPr lang="nl-NL" altLang="nl-NL" sz="3600" i="1" dirty="0">
                <a:latin typeface="Times New Roman" panose="02020603050405020304" pitchFamily="18" charset="0"/>
              </a:rPr>
              <a:t>Het zwarte boek</a:t>
            </a:r>
            <a:r>
              <a:rPr lang="nl-NL" altLang="nl-NL" sz="3600" dirty="0">
                <a:latin typeface="Times New Roman" panose="02020603050405020304" pitchFamily="18" charset="0"/>
              </a:rPr>
              <a:t>, </a:t>
            </a:r>
          </a:p>
          <a:p>
            <a:pPr algn="ctr" eaLnBrk="1" hangingPunct="1"/>
            <a:r>
              <a:rPr lang="nl-NL" altLang="nl-NL" sz="3600" dirty="0">
                <a:latin typeface="Times New Roman" panose="02020603050405020304" pitchFamily="18" charset="0"/>
              </a:rPr>
              <a:t>vertaald door Margreet Dorleijn</a:t>
            </a:r>
          </a:p>
        </p:txBody>
      </p:sp>
    </p:spTree>
    <p:extLst>
      <p:ext uri="{BB962C8B-B14F-4D97-AF65-F5344CB8AC3E}">
        <p14:creationId xmlns:p14="http://schemas.microsoft.com/office/powerpoint/2010/main" val="1815966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1583</Words>
  <Application>Microsoft Office PowerPoint</Application>
  <PresentationFormat>Aangepast</PresentationFormat>
  <Paragraphs>212</Paragraphs>
  <Slides>43</Slides>
  <Notes>0</Notes>
  <HiddenSlides>0</HiddenSlides>
  <MMClips>0</MMClips>
  <ScaleCrop>false</ScaleCrop>
  <HeadingPairs>
    <vt:vector size="4" baseType="variant">
      <vt:variant>
        <vt:lpstr>Thema</vt:lpstr>
      </vt:variant>
      <vt:variant>
        <vt:i4>1</vt:i4>
      </vt:variant>
      <vt:variant>
        <vt:lpstr>Diatitels</vt:lpstr>
      </vt:variant>
      <vt:variant>
        <vt:i4>43</vt:i4>
      </vt:variant>
    </vt:vector>
  </HeadingPairs>
  <TitlesOfParts>
    <vt:vector size="44" baseType="lpstr">
      <vt:lpstr>Kantoorthema</vt:lpstr>
      <vt:lpstr>Zwart/Wit  </vt:lpstr>
      <vt:lpstr>Dat vreemde in mijn hoofd</vt:lpstr>
      <vt:lpstr>Structuur</vt:lpstr>
      <vt:lpstr>Analyse methode</vt:lpstr>
      <vt:lpstr>Orhan Pamuk</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The museum of innocence</vt:lpstr>
      <vt:lpstr>PowerPoint-presentatie</vt:lpstr>
      <vt:lpstr>PowerPoint-presentatie</vt:lpstr>
      <vt:lpstr>PowerPoint-presentatie</vt:lpstr>
      <vt:lpstr>PowerPoint-presentatie</vt:lpstr>
      <vt:lpstr>Boza verkoper</vt:lpstr>
      <vt:lpstr>Vertelsituaties</vt:lpstr>
      <vt:lpstr>Ik-verteller die de lezer aanspreekt</vt:lpstr>
      <vt:lpstr>Schema Tijdsduur versus aantal hfdst en pp</vt:lpstr>
      <vt:lpstr>PowerPoint-presentatie</vt:lpstr>
      <vt:lpstr>PowerPoint-presentatie</vt:lpstr>
      <vt:lpstr>Dissertatie Buket</vt:lpstr>
      <vt:lpstr>gecekondu</vt:lpstr>
      <vt:lpstr>Istanbul 1922 en 2018</vt:lpstr>
      <vt:lpstr>PowerPoint-presentatie</vt:lpstr>
      <vt:lpstr>Gentrificatie</vt:lpstr>
      <vt:lpstr>PowerPoint-presentatie</vt:lpstr>
      <vt:lpstr>PowerPoint-presentatie</vt:lpstr>
      <vt:lpstr>Moto’s fictieve personen</vt:lpstr>
      <vt:lpstr>Namen</vt:lpstr>
      <vt:lpstr>Sjeich Galib  en Mevlut of Mevlid</vt:lpstr>
      <vt:lpstr>Soenitische rechtsscholen</vt:lpstr>
      <vt:lpstr>PowerPoint-presentatie</vt:lpstr>
      <vt:lpstr>Kasımpaşa</vt:lpstr>
      <vt:lpstr>PowerPoint-presentatie</vt:lpstr>
      <vt:lpstr>Honden en corruptie</vt:lpstr>
      <vt:lpstr>Citaat dat vreemde in mijn hoofd</vt:lpstr>
      <vt:lpstr>Tekening van Ahmet Işıkçı op pagina 426</vt:lpstr>
      <vt:lpstr>Dat vreemde in mijn hoofd</vt:lpstr>
      <vt:lpstr>Bibliografie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Zwart/Wit</dc:title>
  <dc:creator>Petra de Bruijn</dc:creator>
  <cp:lastModifiedBy>Harbers</cp:lastModifiedBy>
  <cp:revision>10</cp:revision>
  <dcterms:created xsi:type="dcterms:W3CDTF">2018-05-08T19:03:13Z</dcterms:created>
  <dcterms:modified xsi:type="dcterms:W3CDTF">2018-05-28T08:30:57Z</dcterms:modified>
</cp:coreProperties>
</file>