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81" r:id="rId4"/>
    <p:sldId id="258" r:id="rId5"/>
    <p:sldId id="282" r:id="rId6"/>
    <p:sldId id="279" r:id="rId7"/>
    <p:sldId id="259" r:id="rId8"/>
    <p:sldId id="260" r:id="rId9"/>
    <p:sldId id="277" r:id="rId10"/>
    <p:sldId id="261" r:id="rId11"/>
    <p:sldId id="278" r:id="rId12"/>
    <p:sldId id="276" r:id="rId13"/>
    <p:sldId id="263" r:id="rId14"/>
    <p:sldId id="264" r:id="rId15"/>
    <p:sldId id="265" r:id="rId16"/>
    <p:sldId id="266" r:id="rId17"/>
    <p:sldId id="267" r:id="rId18"/>
    <p:sldId id="268" r:id="rId19"/>
    <p:sldId id="269" r:id="rId20"/>
    <p:sldId id="270" r:id="rId21"/>
    <p:sldId id="271" r:id="rId22"/>
    <p:sldId id="272" r:id="rId23"/>
    <p:sldId id="273" r:id="rId24"/>
    <p:sldId id="280" r:id="rId25"/>
    <p:sldId id="274" r:id="rId26"/>
    <p:sldId id="275" r:id="rId2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3" d="100"/>
          <a:sy n="63" d="100"/>
        </p:scale>
        <p:origin x="-13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21356486-C2ED-42C9-AF21-3678CF77E98A}" type="datetimeFigureOut">
              <a:rPr lang="nl-NL" smtClean="0"/>
              <a:t>23-2-2018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CC160EA-4F5D-4FD9-AA11-65A01B878FFD}" type="slidenum">
              <a:rPr lang="nl-NL" smtClean="0"/>
              <a:t>‹nr.›</a:t>
            </a:fld>
            <a:endParaRPr lang="nl-NL"/>
          </a:p>
        </p:txBody>
      </p:sp>
    </p:spTree>
    <p:extLst>
      <p:ext uri="{BB962C8B-B14F-4D97-AF65-F5344CB8AC3E}">
        <p14:creationId xmlns:p14="http://schemas.microsoft.com/office/powerpoint/2010/main" val="230922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1356486-C2ED-42C9-AF21-3678CF77E98A}" type="datetimeFigureOut">
              <a:rPr lang="nl-NL" smtClean="0"/>
              <a:t>23-2-2018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CC160EA-4F5D-4FD9-AA11-65A01B878FFD}" type="slidenum">
              <a:rPr lang="nl-NL" smtClean="0"/>
              <a:t>‹nr.›</a:t>
            </a:fld>
            <a:endParaRPr lang="nl-NL"/>
          </a:p>
        </p:txBody>
      </p:sp>
    </p:spTree>
    <p:extLst>
      <p:ext uri="{BB962C8B-B14F-4D97-AF65-F5344CB8AC3E}">
        <p14:creationId xmlns:p14="http://schemas.microsoft.com/office/powerpoint/2010/main" val="2226327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1356486-C2ED-42C9-AF21-3678CF77E98A}" type="datetimeFigureOut">
              <a:rPr lang="nl-NL" smtClean="0"/>
              <a:t>23-2-2018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CC160EA-4F5D-4FD9-AA11-65A01B878FFD}" type="slidenum">
              <a:rPr lang="nl-NL" smtClean="0"/>
              <a:t>‹nr.›</a:t>
            </a:fld>
            <a:endParaRPr lang="nl-NL"/>
          </a:p>
        </p:txBody>
      </p:sp>
    </p:spTree>
    <p:extLst>
      <p:ext uri="{BB962C8B-B14F-4D97-AF65-F5344CB8AC3E}">
        <p14:creationId xmlns:p14="http://schemas.microsoft.com/office/powerpoint/2010/main" val="486904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1356486-C2ED-42C9-AF21-3678CF77E98A}" type="datetimeFigureOut">
              <a:rPr lang="nl-NL" smtClean="0"/>
              <a:t>23-2-2018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CC160EA-4F5D-4FD9-AA11-65A01B878FFD}" type="slidenum">
              <a:rPr lang="nl-NL" smtClean="0"/>
              <a:t>‹nr.›</a:t>
            </a:fld>
            <a:endParaRPr lang="nl-NL"/>
          </a:p>
        </p:txBody>
      </p:sp>
    </p:spTree>
    <p:extLst>
      <p:ext uri="{BB962C8B-B14F-4D97-AF65-F5344CB8AC3E}">
        <p14:creationId xmlns:p14="http://schemas.microsoft.com/office/powerpoint/2010/main" val="523207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21356486-C2ED-42C9-AF21-3678CF77E98A}" type="datetimeFigureOut">
              <a:rPr lang="nl-NL" smtClean="0"/>
              <a:t>23-2-2018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CC160EA-4F5D-4FD9-AA11-65A01B878FFD}" type="slidenum">
              <a:rPr lang="nl-NL" smtClean="0"/>
              <a:t>‹nr.›</a:t>
            </a:fld>
            <a:endParaRPr lang="nl-NL"/>
          </a:p>
        </p:txBody>
      </p:sp>
    </p:spTree>
    <p:extLst>
      <p:ext uri="{BB962C8B-B14F-4D97-AF65-F5344CB8AC3E}">
        <p14:creationId xmlns:p14="http://schemas.microsoft.com/office/powerpoint/2010/main" val="863753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1356486-C2ED-42C9-AF21-3678CF77E98A}" type="datetimeFigureOut">
              <a:rPr lang="nl-NL" smtClean="0"/>
              <a:t>23-2-2018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CC160EA-4F5D-4FD9-AA11-65A01B878FFD}" type="slidenum">
              <a:rPr lang="nl-NL" smtClean="0"/>
              <a:t>‹nr.›</a:t>
            </a:fld>
            <a:endParaRPr lang="nl-NL"/>
          </a:p>
        </p:txBody>
      </p:sp>
    </p:spTree>
    <p:extLst>
      <p:ext uri="{BB962C8B-B14F-4D97-AF65-F5344CB8AC3E}">
        <p14:creationId xmlns:p14="http://schemas.microsoft.com/office/powerpoint/2010/main" val="1385493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1356486-C2ED-42C9-AF21-3678CF77E98A}" type="datetimeFigureOut">
              <a:rPr lang="nl-NL" smtClean="0"/>
              <a:t>23-2-2018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CC160EA-4F5D-4FD9-AA11-65A01B878FFD}" type="slidenum">
              <a:rPr lang="nl-NL" smtClean="0"/>
              <a:t>‹nr.›</a:t>
            </a:fld>
            <a:endParaRPr lang="nl-NL"/>
          </a:p>
        </p:txBody>
      </p:sp>
    </p:spTree>
    <p:extLst>
      <p:ext uri="{BB962C8B-B14F-4D97-AF65-F5344CB8AC3E}">
        <p14:creationId xmlns:p14="http://schemas.microsoft.com/office/powerpoint/2010/main" val="1776731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1356486-C2ED-42C9-AF21-3678CF77E98A}" type="datetimeFigureOut">
              <a:rPr lang="nl-NL" smtClean="0"/>
              <a:t>23-2-2018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CC160EA-4F5D-4FD9-AA11-65A01B878FFD}" type="slidenum">
              <a:rPr lang="nl-NL" smtClean="0"/>
              <a:t>‹nr.›</a:t>
            </a:fld>
            <a:endParaRPr lang="nl-NL"/>
          </a:p>
        </p:txBody>
      </p:sp>
    </p:spTree>
    <p:extLst>
      <p:ext uri="{BB962C8B-B14F-4D97-AF65-F5344CB8AC3E}">
        <p14:creationId xmlns:p14="http://schemas.microsoft.com/office/powerpoint/2010/main" val="1295856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1356486-C2ED-42C9-AF21-3678CF77E98A}" type="datetimeFigureOut">
              <a:rPr lang="nl-NL" smtClean="0"/>
              <a:t>23-2-2018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CC160EA-4F5D-4FD9-AA11-65A01B878FFD}" type="slidenum">
              <a:rPr lang="nl-NL" smtClean="0"/>
              <a:t>‹nr.›</a:t>
            </a:fld>
            <a:endParaRPr lang="nl-NL"/>
          </a:p>
        </p:txBody>
      </p:sp>
    </p:spTree>
    <p:extLst>
      <p:ext uri="{BB962C8B-B14F-4D97-AF65-F5344CB8AC3E}">
        <p14:creationId xmlns:p14="http://schemas.microsoft.com/office/powerpoint/2010/main" val="862740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21356486-C2ED-42C9-AF21-3678CF77E98A}" type="datetimeFigureOut">
              <a:rPr lang="nl-NL" smtClean="0"/>
              <a:t>23-2-2018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CC160EA-4F5D-4FD9-AA11-65A01B878FFD}" type="slidenum">
              <a:rPr lang="nl-NL" smtClean="0"/>
              <a:t>‹nr.›</a:t>
            </a:fld>
            <a:endParaRPr lang="nl-NL"/>
          </a:p>
        </p:txBody>
      </p:sp>
    </p:spTree>
    <p:extLst>
      <p:ext uri="{BB962C8B-B14F-4D97-AF65-F5344CB8AC3E}">
        <p14:creationId xmlns:p14="http://schemas.microsoft.com/office/powerpoint/2010/main" val="3422569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21356486-C2ED-42C9-AF21-3678CF77E98A}" type="datetimeFigureOut">
              <a:rPr lang="nl-NL" smtClean="0"/>
              <a:t>23-2-2018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CC160EA-4F5D-4FD9-AA11-65A01B878FFD}" type="slidenum">
              <a:rPr lang="nl-NL" smtClean="0"/>
              <a:t>‹nr.›</a:t>
            </a:fld>
            <a:endParaRPr lang="nl-NL"/>
          </a:p>
        </p:txBody>
      </p:sp>
    </p:spTree>
    <p:extLst>
      <p:ext uri="{BB962C8B-B14F-4D97-AF65-F5344CB8AC3E}">
        <p14:creationId xmlns:p14="http://schemas.microsoft.com/office/powerpoint/2010/main" val="807461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356486-C2ED-42C9-AF21-3678CF77E98A}" type="datetimeFigureOut">
              <a:rPr lang="nl-NL" smtClean="0"/>
              <a:t>23-2-2018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C160EA-4F5D-4FD9-AA11-65A01B878FFD}" type="slidenum">
              <a:rPr lang="nl-NL" smtClean="0"/>
              <a:t>‹nr.›</a:t>
            </a:fld>
            <a:endParaRPr lang="nl-NL"/>
          </a:p>
        </p:txBody>
      </p:sp>
    </p:spTree>
    <p:extLst>
      <p:ext uri="{BB962C8B-B14F-4D97-AF65-F5344CB8AC3E}">
        <p14:creationId xmlns:p14="http://schemas.microsoft.com/office/powerpoint/2010/main" val="2212012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sz="3200" dirty="0" smtClean="0">
                <a:solidFill>
                  <a:srgbClr val="FF0000"/>
                </a:solidFill>
              </a:rPr>
              <a:t>Alleen gaan door de woestenij</a:t>
            </a:r>
            <a:br>
              <a:rPr lang="nl-NL" sz="3200" dirty="0" smtClean="0">
                <a:solidFill>
                  <a:srgbClr val="FF0000"/>
                </a:solidFill>
              </a:rPr>
            </a:br>
            <a:r>
              <a:rPr lang="nl-NL" sz="3200" dirty="0">
                <a:solidFill>
                  <a:srgbClr val="FF0000"/>
                </a:solidFill>
              </a:rPr>
              <a:t/>
            </a:r>
            <a:br>
              <a:rPr lang="nl-NL" sz="3200" dirty="0">
                <a:solidFill>
                  <a:srgbClr val="FF0000"/>
                </a:solidFill>
              </a:rPr>
            </a:br>
            <a:r>
              <a:rPr lang="nl-NL" sz="3200" i="1" dirty="0" smtClean="0">
                <a:solidFill>
                  <a:srgbClr val="FF0000"/>
                </a:solidFill>
              </a:rPr>
              <a:t>En ik herinner me Titus Broederland</a:t>
            </a:r>
            <a:r>
              <a:rPr lang="nl-NL" sz="3200" dirty="0" smtClean="0">
                <a:solidFill>
                  <a:srgbClr val="FF0000"/>
                </a:solidFill>
              </a:rPr>
              <a:t> van Auke Hulst</a:t>
            </a:r>
            <a:endParaRPr lang="nl-NL" sz="3200" dirty="0">
              <a:solidFill>
                <a:srgbClr val="FF0000"/>
              </a:solidFill>
            </a:endParaRPr>
          </a:p>
        </p:txBody>
      </p:sp>
      <p:sp>
        <p:nvSpPr>
          <p:cNvPr id="3" name="Ondertitel 2"/>
          <p:cNvSpPr>
            <a:spLocks noGrp="1"/>
          </p:cNvSpPr>
          <p:nvPr>
            <p:ph type="subTitle" idx="1"/>
          </p:nvPr>
        </p:nvSpPr>
        <p:spPr/>
        <p:txBody>
          <a:bodyPr/>
          <a:lstStyle/>
          <a:p>
            <a:endParaRPr lang="nl-NL" dirty="0" smtClean="0">
              <a:solidFill>
                <a:srgbClr val="FF0000"/>
              </a:solidFill>
            </a:endParaRPr>
          </a:p>
          <a:p>
            <a:endParaRPr lang="nl-NL" dirty="0">
              <a:solidFill>
                <a:srgbClr val="FF0000"/>
              </a:solidFill>
            </a:endParaRPr>
          </a:p>
          <a:p>
            <a:r>
              <a:rPr lang="nl-NL" dirty="0" smtClean="0">
                <a:solidFill>
                  <a:srgbClr val="FF0000"/>
                </a:solidFill>
              </a:rPr>
              <a:t>Mathijs Sanders</a:t>
            </a:r>
          </a:p>
          <a:p>
            <a:endParaRPr lang="nl-NL" dirty="0">
              <a:solidFill>
                <a:srgbClr val="FF0000"/>
              </a:solidFill>
            </a:endParaRPr>
          </a:p>
        </p:txBody>
      </p:sp>
    </p:spTree>
    <p:extLst>
      <p:ext uri="{BB962C8B-B14F-4D97-AF65-F5344CB8AC3E}">
        <p14:creationId xmlns:p14="http://schemas.microsoft.com/office/powerpoint/2010/main" val="3493441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Auke Hulst (1975)</a:t>
            </a:r>
            <a:endParaRPr lang="nl-NL" sz="3200" dirty="0">
              <a:solidFill>
                <a:srgbClr val="FF0000"/>
              </a:solidFill>
            </a:endParaRPr>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1690688"/>
            <a:ext cx="2966794" cy="3960000"/>
          </a:xfrm>
        </p:spPr>
      </p:pic>
      <p:sp>
        <p:nvSpPr>
          <p:cNvPr id="5" name="Tekstvak 4"/>
          <p:cNvSpPr txBox="1"/>
          <p:nvPr/>
        </p:nvSpPr>
        <p:spPr>
          <a:xfrm>
            <a:off x="3990109" y="1579851"/>
            <a:ext cx="7841673" cy="3416320"/>
          </a:xfrm>
          <a:prstGeom prst="rect">
            <a:avLst/>
          </a:prstGeom>
          <a:noFill/>
        </p:spPr>
        <p:txBody>
          <a:bodyPr wrap="square" rtlCol="0">
            <a:spAutoFit/>
          </a:bodyPr>
          <a:lstStyle/>
          <a:p>
            <a:r>
              <a:rPr lang="nl-NL" sz="2800" dirty="0" smtClean="0">
                <a:solidFill>
                  <a:schemeClr val="bg1"/>
                </a:solidFill>
              </a:rPr>
              <a:t>‘On ne </a:t>
            </a:r>
            <a:r>
              <a:rPr lang="nl-NL" sz="2800" dirty="0" err="1" smtClean="0">
                <a:solidFill>
                  <a:schemeClr val="bg1"/>
                </a:solidFill>
              </a:rPr>
              <a:t>lit</a:t>
            </a:r>
            <a:r>
              <a:rPr lang="nl-NL" sz="2800" dirty="0" smtClean="0">
                <a:solidFill>
                  <a:schemeClr val="bg1"/>
                </a:solidFill>
              </a:rPr>
              <a:t> pas </a:t>
            </a:r>
            <a:r>
              <a:rPr lang="nl-NL" sz="2800" dirty="0" err="1" smtClean="0">
                <a:solidFill>
                  <a:schemeClr val="bg1"/>
                </a:solidFill>
              </a:rPr>
              <a:t>seulement</a:t>
            </a:r>
            <a:r>
              <a:rPr lang="nl-NL" sz="2800" dirty="0" smtClean="0">
                <a:solidFill>
                  <a:schemeClr val="bg1"/>
                </a:solidFill>
              </a:rPr>
              <a:t> des </a:t>
            </a:r>
            <a:r>
              <a:rPr lang="nl-NL" sz="2800" dirty="0" err="1" smtClean="0">
                <a:solidFill>
                  <a:schemeClr val="bg1"/>
                </a:solidFill>
              </a:rPr>
              <a:t>livres</a:t>
            </a:r>
            <a:r>
              <a:rPr lang="nl-NL" sz="2800" dirty="0" smtClean="0">
                <a:solidFill>
                  <a:schemeClr val="bg1"/>
                </a:solidFill>
              </a:rPr>
              <a:t>, on </a:t>
            </a:r>
            <a:r>
              <a:rPr lang="nl-NL" sz="2800" dirty="0" err="1" smtClean="0">
                <a:solidFill>
                  <a:schemeClr val="bg1"/>
                </a:solidFill>
              </a:rPr>
              <a:t>lit</a:t>
            </a:r>
            <a:r>
              <a:rPr lang="nl-NL" sz="2800" dirty="0" smtClean="0">
                <a:solidFill>
                  <a:schemeClr val="bg1"/>
                </a:solidFill>
              </a:rPr>
              <a:t> </a:t>
            </a:r>
            <a:r>
              <a:rPr lang="nl-NL" sz="2800" dirty="0" err="1" smtClean="0">
                <a:solidFill>
                  <a:schemeClr val="bg1"/>
                </a:solidFill>
              </a:rPr>
              <a:t>d’abord</a:t>
            </a:r>
            <a:r>
              <a:rPr lang="nl-NL" sz="2800" dirty="0" smtClean="0">
                <a:solidFill>
                  <a:schemeClr val="bg1"/>
                </a:solidFill>
              </a:rPr>
              <a:t> des auteurs’. </a:t>
            </a:r>
            <a:br>
              <a:rPr lang="nl-NL" sz="2800" dirty="0" smtClean="0">
                <a:solidFill>
                  <a:schemeClr val="bg1"/>
                </a:solidFill>
              </a:rPr>
            </a:br>
            <a:endParaRPr lang="nl-NL" sz="2800" dirty="0" smtClean="0">
              <a:solidFill>
                <a:schemeClr val="bg1"/>
              </a:solidFill>
            </a:endParaRPr>
          </a:p>
          <a:p>
            <a:r>
              <a:rPr lang="nl-NL" sz="2400" dirty="0" smtClean="0">
                <a:solidFill>
                  <a:schemeClr val="bg1"/>
                </a:solidFill>
              </a:rPr>
              <a:t>M. Couturier, </a:t>
            </a:r>
            <a:r>
              <a:rPr lang="nl-NL" sz="2400" i="1" dirty="0" smtClean="0">
                <a:solidFill>
                  <a:schemeClr val="bg1"/>
                </a:solidFill>
              </a:rPr>
              <a:t>La </a:t>
            </a:r>
            <a:r>
              <a:rPr lang="nl-NL" sz="2400" i="1" dirty="0" err="1" smtClean="0">
                <a:solidFill>
                  <a:schemeClr val="bg1"/>
                </a:solidFill>
              </a:rPr>
              <a:t>figure</a:t>
            </a:r>
            <a:r>
              <a:rPr lang="nl-NL" sz="2400" i="1" dirty="0" smtClean="0">
                <a:solidFill>
                  <a:schemeClr val="bg1"/>
                </a:solidFill>
              </a:rPr>
              <a:t> de </a:t>
            </a:r>
            <a:r>
              <a:rPr lang="nl-NL" sz="2400" i="1" dirty="0" err="1" smtClean="0">
                <a:solidFill>
                  <a:schemeClr val="bg1"/>
                </a:solidFill>
              </a:rPr>
              <a:t>l’auteur</a:t>
            </a:r>
            <a:r>
              <a:rPr lang="nl-NL" sz="2400" dirty="0" smtClean="0">
                <a:solidFill>
                  <a:schemeClr val="bg1"/>
                </a:solidFill>
              </a:rPr>
              <a:t> (1995)</a:t>
            </a:r>
          </a:p>
          <a:p>
            <a:endParaRPr lang="nl-NL" sz="2400" dirty="0">
              <a:solidFill>
                <a:schemeClr val="bg1"/>
              </a:solidFill>
            </a:endParaRPr>
          </a:p>
          <a:p>
            <a:r>
              <a:rPr lang="nl-NL" sz="2800" dirty="0" smtClean="0">
                <a:solidFill>
                  <a:schemeClr val="bg1"/>
                </a:solidFill>
              </a:rPr>
              <a:t>Oeuvre → coherentie, continuïteit</a:t>
            </a:r>
          </a:p>
          <a:p>
            <a:endParaRPr lang="nl-NL" sz="2800" dirty="0">
              <a:solidFill>
                <a:schemeClr val="bg1"/>
              </a:solidFill>
            </a:endParaRPr>
          </a:p>
          <a:p>
            <a:endParaRPr lang="nl-NL" sz="2800" dirty="0">
              <a:solidFill>
                <a:schemeClr val="bg1"/>
              </a:solidFill>
            </a:endParaRPr>
          </a:p>
        </p:txBody>
      </p:sp>
    </p:spTree>
    <p:extLst>
      <p:ext uri="{BB962C8B-B14F-4D97-AF65-F5344CB8AC3E}">
        <p14:creationId xmlns:p14="http://schemas.microsoft.com/office/powerpoint/2010/main" val="14871868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Auke Hulst (1975)</a:t>
            </a:r>
            <a:endParaRPr lang="nl-NL" sz="3200" dirty="0">
              <a:solidFill>
                <a:srgbClr val="FF0000"/>
              </a:solidFill>
            </a:endParaRPr>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1690688"/>
            <a:ext cx="2966794" cy="3960000"/>
          </a:xfrm>
        </p:spPr>
      </p:pic>
      <p:sp>
        <p:nvSpPr>
          <p:cNvPr id="5" name="Tekstvak 4"/>
          <p:cNvSpPr txBox="1"/>
          <p:nvPr/>
        </p:nvSpPr>
        <p:spPr>
          <a:xfrm>
            <a:off x="3990109" y="1579851"/>
            <a:ext cx="7841673" cy="4278094"/>
          </a:xfrm>
          <a:prstGeom prst="rect">
            <a:avLst/>
          </a:prstGeom>
          <a:noFill/>
        </p:spPr>
        <p:txBody>
          <a:bodyPr wrap="square" rtlCol="0">
            <a:spAutoFit/>
          </a:bodyPr>
          <a:lstStyle/>
          <a:p>
            <a:r>
              <a:rPr lang="nl-NL" sz="2800" dirty="0" smtClean="0">
                <a:solidFill>
                  <a:schemeClr val="bg1"/>
                </a:solidFill>
              </a:rPr>
              <a:t>‘On ne </a:t>
            </a:r>
            <a:r>
              <a:rPr lang="nl-NL" sz="2800" dirty="0" err="1" smtClean="0">
                <a:solidFill>
                  <a:schemeClr val="bg1"/>
                </a:solidFill>
              </a:rPr>
              <a:t>lit</a:t>
            </a:r>
            <a:r>
              <a:rPr lang="nl-NL" sz="2800" dirty="0" smtClean="0">
                <a:solidFill>
                  <a:schemeClr val="bg1"/>
                </a:solidFill>
              </a:rPr>
              <a:t> pas </a:t>
            </a:r>
            <a:r>
              <a:rPr lang="nl-NL" sz="2800" dirty="0" err="1" smtClean="0">
                <a:solidFill>
                  <a:schemeClr val="bg1"/>
                </a:solidFill>
              </a:rPr>
              <a:t>seulement</a:t>
            </a:r>
            <a:r>
              <a:rPr lang="nl-NL" sz="2800" dirty="0" smtClean="0">
                <a:solidFill>
                  <a:schemeClr val="bg1"/>
                </a:solidFill>
              </a:rPr>
              <a:t> des </a:t>
            </a:r>
            <a:r>
              <a:rPr lang="nl-NL" sz="2800" dirty="0" err="1" smtClean="0">
                <a:solidFill>
                  <a:schemeClr val="bg1"/>
                </a:solidFill>
              </a:rPr>
              <a:t>livres</a:t>
            </a:r>
            <a:r>
              <a:rPr lang="nl-NL" sz="2800" dirty="0" smtClean="0">
                <a:solidFill>
                  <a:schemeClr val="bg1"/>
                </a:solidFill>
              </a:rPr>
              <a:t>, on </a:t>
            </a:r>
            <a:r>
              <a:rPr lang="nl-NL" sz="2800" dirty="0" err="1" smtClean="0">
                <a:solidFill>
                  <a:schemeClr val="bg1"/>
                </a:solidFill>
              </a:rPr>
              <a:t>lit</a:t>
            </a:r>
            <a:r>
              <a:rPr lang="nl-NL" sz="2800" dirty="0" smtClean="0">
                <a:solidFill>
                  <a:schemeClr val="bg1"/>
                </a:solidFill>
              </a:rPr>
              <a:t> </a:t>
            </a:r>
            <a:r>
              <a:rPr lang="nl-NL" sz="2800" dirty="0" err="1" smtClean="0">
                <a:solidFill>
                  <a:schemeClr val="bg1"/>
                </a:solidFill>
              </a:rPr>
              <a:t>d’abord</a:t>
            </a:r>
            <a:r>
              <a:rPr lang="nl-NL" sz="2800" dirty="0" smtClean="0">
                <a:solidFill>
                  <a:schemeClr val="bg1"/>
                </a:solidFill>
              </a:rPr>
              <a:t> des auteurs’. </a:t>
            </a:r>
            <a:br>
              <a:rPr lang="nl-NL" sz="2800" dirty="0" smtClean="0">
                <a:solidFill>
                  <a:schemeClr val="bg1"/>
                </a:solidFill>
              </a:rPr>
            </a:br>
            <a:endParaRPr lang="nl-NL" sz="2800" dirty="0" smtClean="0">
              <a:solidFill>
                <a:schemeClr val="bg1"/>
              </a:solidFill>
            </a:endParaRPr>
          </a:p>
          <a:p>
            <a:r>
              <a:rPr lang="nl-NL" sz="2400" dirty="0" smtClean="0">
                <a:solidFill>
                  <a:schemeClr val="bg1"/>
                </a:solidFill>
              </a:rPr>
              <a:t>M. Couturier, </a:t>
            </a:r>
            <a:r>
              <a:rPr lang="nl-NL" sz="2400" i="1" dirty="0" smtClean="0">
                <a:solidFill>
                  <a:schemeClr val="bg1"/>
                </a:solidFill>
              </a:rPr>
              <a:t>La </a:t>
            </a:r>
            <a:r>
              <a:rPr lang="nl-NL" sz="2400" i="1" dirty="0" err="1" smtClean="0">
                <a:solidFill>
                  <a:schemeClr val="bg1"/>
                </a:solidFill>
              </a:rPr>
              <a:t>figure</a:t>
            </a:r>
            <a:r>
              <a:rPr lang="nl-NL" sz="2400" i="1" dirty="0" smtClean="0">
                <a:solidFill>
                  <a:schemeClr val="bg1"/>
                </a:solidFill>
              </a:rPr>
              <a:t> de </a:t>
            </a:r>
            <a:r>
              <a:rPr lang="nl-NL" sz="2400" i="1" dirty="0" err="1" smtClean="0">
                <a:solidFill>
                  <a:schemeClr val="bg1"/>
                </a:solidFill>
              </a:rPr>
              <a:t>l’auteur</a:t>
            </a:r>
            <a:r>
              <a:rPr lang="nl-NL" sz="2400" dirty="0" smtClean="0">
                <a:solidFill>
                  <a:schemeClr val="bg1"/>
                </a:solidFill>
              </a:rPr>
              <a:t> (1995)</a:t>
            </a:r>
          </a:p>
          <a:p>
            <a:endParaRPr lang="nl-NL" sz="2400" dirty="0">
              <a:solidFill>
                <a:schemeClr val="bg1"/>
              </a:solidFill>
            </a:endParaRPr>
          </a:p>
          <a:p>
            <a:r>
              <a:rPr lang="nl-NL" sz="2800" dirty="0" smtClean="0">
                <a:solidFill>
                  <a:schemeClr val="bg1"/>
                </a:solidFill>
              </a:rPr>
              <a:t>Oeuvre → coherentie, continuïteit</a:t>
            </a:r>
          </a:p>
          <a:p>
            <a:endParaRPr lang="nl-NL" sz="2800" dirty="0">
              <a:solidFill>
                <a:schemeClr val="bg1"/>
              </a:solidFill>
            </a:endParaRPr>
          </a:p>
          <a:p>
            <a:r>
              <a:rPr lang="nl-NL" sz="2800" dirty="0" smtClean="0">
                <a:solidFill>
                  <a:schemeClr val="bg1"/>
                </a:solidFill>
              </a:rPr>
              <a:t>Welke wereld wordt hier opgebouwd? </a:t>
            </a:r>
          </a:p>
          <a:p>
            <a:endParaRPr lang="nl-NL" sz="2800" dirty="0">
              <a:solidFill>
                <a:schemeClr val="bg1"/>
              </a:solidFill>
            </a:endParaRPr>
          </a:p>
          <a:p>
            <a:r>
              <a:rPr lang="nl-NL" sz="2800" dirty="0" smtClean="0">
                <a:solidFill>
                  <a:schemeClr val="bg1"/>
                </a:solidFill>
              </a:rPr>
              <a:t>Zoeken naar ‘</a:t>
            </a:r>
            <a:r>
              <a:rPr lang="nl-NL" sz="2800" dirty="0" err="1" smtClean="0">
                <a:solidFill>
                  <a:schemeClr val="bg1"/>
                </a:solidFill>
              </a:rPr>
              <a:t>oerscènes</a:t>
            </a:r>
            <a:r>
              <a:rPr lang="nl-NL" sz="2800" dirty="0" smtClean="0">
                <a:solidFill>
                  <a:schemeClr val="bg1"/>
                </a:solidFill>
              </a:rPr>
              <a:t>’ en obsederende metaforen</a:t>
            </a:r>
            <a:endParaRPr lang="nl-NL" sz="2800" dirty="0">
              <a:solidFill>
                <a:schemeClr val="bg1"/>
              </a:solidFill>
            </a:endParaRPr>
          </a:p>
        </p:txBody>
      </p:sp>
    </p:spTree>
    <p:extLst>
      <p:ext uri="{BB962C8B-B14F-4D97-AF65-F5344CB8AC3E}">
        <p14:creationId xmlns:p14="http://schemas.microsoft.com/office/powerpoint/2010/main" val="15459058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Auke Hulst (1975)</a:t>
            </a:r>
            <a:endParaRPr lang="nl-NL" sz="3200" dirty="0">
              <a:solidFill>
                <a:srgbClr val="FF0000"/>
              </a:solidFill>
            </a:endParaRPr>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1690688"/>
            <a:ext cx="2966794" cy="3960000"/>
          </a:xfrm>
        </p:spPr>
      </p:pic>
      <p:sp>
        <p:nvSpPr>
          <p:cNvPr id="5" name="Tekstvak 4"/>
          <p:cNvSpPr txBox="1"/>
          <p:nvPr/>
        </p:nvSpPr>
        <p:spPr>
          <a:xfrm>
            <a:off x="5362575" y="854533"/>
            <a:ext cx="6829425" cy="5632311"/>
          </a:xfrm>
          <a:prstGeom prst="rect">
            <a:avLst/>
          </a:prstGeom>
          <a:noFill/>
        </p:spPr>
        <p:txBody>
          <a:bodyPr wrap="square" rtlCol="0">
            <a:spAutoFit/>
          </a:bodyPr>
          <a:lstStyle/>
          <a:p>
            <a:r>
              <a:rPr lang="nl-NL" sz="2400" i="1" dirty="0" smtClean="0">
                <a:solidFill>
                  <a:schemeClr val="bg1"/>
                </a:solidFill>
              </a:rPr>
              <a:t>Jij en ik en alles daartussenin</a:t>
            </a:r>
            <a:r>
              <a:rPr lang="nl-NL" sz="2400" dirty="0" smtClean="0">
                <a:solidFill>
                  <a:schemeClr val="bg1"/>
                </a:solidFill>
              </a:rPr>
              <a:t> (2006)</a:t>
            </a:r>
          </a:p>
          <a:p>
            <a:endParaRPr lang="nl-NL" sz="2400" i="1" dirty="0">
              <a:solidFill>
                <a:schemeClr val="bg1"/>
              </a:solidFill>
            </a:endParaRPr>
          </a:p>
          <a:p>
            <a:r>
              <a:rPr lang="nl-NL" sz="2400" i="1" dirty="0" smtClean="0">
                <a:solidFill>
                  <a:schemeClr val="bg1"/>
                </a:solidFill>
              </a:rPr>
              <a:t>De eenzame snelweg</a:t>
            </a:r>
            <a:r>
              <a:rPr lang="nl-NL" sz="2400" dirty="0" smtClean="0">
                <a:solidFill>
                  <a:schemeClr val="bg1"/>
                </a:solidFill>
              </a:rPr>
              <a:t> (2007)</a:t>
            </a:r>
          </a:p>
          <a:p>
            <a:endParaRPr lang="nl-NL" sz="2400" i="1" dirty="0">
              <a:solidFill>
                <a:schemeClr val="bg1"/>
              </a:solidFill>
            </a:endParaRPr>
          </a:p>
          <a:p>
            <a:r>
              <a:rPr lang="nl-NL" sz="2400" i="1" dirty="0" err="1" smtClean="0">
                <a:solidFill>
                  <a:schemeClr val="bg1"/>
                </a:solidFill>
              </a:rPr>
              <a:t>Wolfskleren</a:t>
            </a:r>
            <a:r>
              <a:rPr lang="nl-NL" sz="2400" dirty="0" smtClean="0">
                <a:solidFill>
                  <a:schemeClr val="bg1"/>
                </a:solidFill>
              </a:rPr>
              <a:t> (2009)</a:t>
            </a:r>
          </a:p>
          <a:p>
            <a:endParaRPr lang="nl-NL" sz="2400" i="1" dirty="0">
              <a:solidFill>
                <a:schemeClr val="bg1"/>
              </a:solidFill>
            </a:endParaRPr>
          </a:p>
          <a:p>
            <a:r>
              <a:rPr lang="nl-NL" sz="2400" i="1" dirty="0" smtClean="0">
                <a:solidFill>
                  <a:schemeClr val="bg1"/>
                </a:solidFill>
              </a:rPr>
              <a:t>Kinderen van het ruige land</a:t>
            </a:r>
            <a:r>
              <a:rPr lang="nl-NL" sz="2400" dirty="0" smtClean="0">
                <a:solidFill>
                  <a:schemeClr val="bg1"/>
                </a:solidFill>
              </a:rPr>
              <a:t> (2012)</a:t>
            </a:r>
          </a:p>
          <a:p>
            <a:endParaRPr lang="nl-NL" sz="2400" i="1" dirty="0">
              <a:solidFill>
                <a:schemeClr val="bg1"/>
              </a:solidFill>
            </a:endParaRPr>
          </a:p>
          <a:p>
            <a:r>
              <a:rPr lang="nl-NL" sz="2400" i="1" dirty="0" smtClean="0">
                <a:solidFill>
                  <a:schemeClr val="bg1"/>
                </a:solidFill>
              </a:rPr>
              <a:t>Buitenwereld, binnenzee</a:t>
            </a:r>
            <a:r>
              <a:rPr lang="nl-NL" sz="2400" dirty="0" smtClean="0">
                <a:solidFill>
                  <a:schemeClr val="bg1"/>
                </a:solidFill>
              </a:rPr>
              <a:t> (2014)</a:t>
            </a:r>
          </a:p>
          <a:p>
            <a:endParaRPr lang="nl-NL" sz="2400" i="1" dirty="0">
              <a:solidFill>
                <a:schemeClr val="bg1"/>
              </a:solidFill>
            </a:endParaRPr>
          </a:p>
          <a:p>
            <a:r>
              <a:rPr lang="nl-NL" sz="2400" i="1" dirty="0" smtClean="0">
                <a:solidFill>
                  <a:schemeClr val="bg1"/>
                </a:solidFill>
              </a:rPr>
              <a:t>Slaap zacht, Johnny Idaho</a:t>
            </a:r>
            <a:r>
              <a:rPr lang="nl-NL" sz="2400" dirty="0" smtClean="0">
                <a:solidFill>
                  <a:schemeClr val="bg1"/>
                </a:solidFill>
              </a:rPr>
              <a:t> (2015)</a:t>
            </a:r>
          </a:p>
          <a:p>
            <a:endParaRPr lang="nl-NL" sz="2400" i="1" dirty="0">
              <a:solidFill>
                <a:schemeClr val="bg1"/>
              </a:solidFill>
            </a:endParaRPr>
          </a:p>
          <a:p>
            <a:r>
              <a:rPr lang="nl-NL" sz="2400" i="1" dirty="0" smtClean="0">
                <a:solidFill>
                  <a:schemeClr val="bg1"/>
                </a:solidFill>
              </a:rPr>
              <a:t>En ik herinner me Titus Broederland</a:t>
            </a:r>
            <a:r>
              <a:rPr lang="nl-NL" sz="2400" dirty="0" smtClean="0">
                <a:solidFill>
                  <a:schemeClr val="bg1"/>
                </a:solidFill>
              </a:rPr>
              <a:t> (2016)</a:t>
            </a:r>
          </a:p>
          <a:p>
            <a:endParaRPr lang="nl-NL" sz="2400" i="1" dirty="0">
              <a:solidFill>
                <a:schemeClr val="bg1"/>
              </a:solidFill>
            </a:endParaRPr>
          </a:p>
          <a:p>
            <a:r>
              <a:rPr lang="nl-NL" sz="2400" i="1" dirty="0" smtClean="0">
                <a:solidFill>
                  <a:schemeClr val="bg1"/>
                </a:solidFill>
              </a:rPr>
              <a:t>Motel Songs </a:t>
            </a:r>
            <a:r>
              <a:rPr lang="nl-NL" sz="2400" dirty="0" smtClean="0">
                <a:solidFill>
                  <a:schemeClr val="bg1"/>
                </a:solidFill>
              </a:rPr>
              <a:t>(2017)</a:t>
            </a:r>
            <a:endParaRPr lang="nl-NL" sz="2400" i="1" dirty="0">
              <a:solidFill>
                <a:schemeClr val="bg1"/>
              </a:solidFill>
            </a:endParaRPr>
          </a:p>
        </p:txBody>
      </p:sp>
    </p:spTree>
    <p:extLst>
      <p:ext uri="{BB962C8B-B14F-4D97-AF65-F5344CB8AC3E}">
        <p14:creationId xmlns:p14="http://schemas.microsoft.com/office/powerpoint/2010/main" val="15308170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i="1" dirty="0" smtClean="0">
                <a:solidFill>
                  <a:srgbClr val="FF0000"/>
                </a:solidFill>
              </a:rPr>
              <a:t>En ik herinner me Titus Broederland</a:t>
            </a:r>
            <a:endParaRPr lang="nl-NL" sz="3200" i="1" dirty="0">
              <a:solidFill>
                <a:srgbClr val="FF0000"/>
              </a:solidFill>
            </a:endParaRPr>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1781969"/>
            <a:ext cx="2519550" cy="3960000"/>
          </a:xfrm>
        </p:spPr>
      </p:pic>
      <p:sp>
        <p:nvSpPr>
          <p:cNvPr id="5" name="Tekstvak 4"/>
          <p:cNvSpPr txBox="1"/>
          <p:nvPr/>
        </p:nvSpPr>
        <p:spPr>
          <a:xfrm>
            <a:off x="4724400" y="2219325"/>
            <a:ext cx="6096000" cy="1938992"/>
          </a:xfrm>
          <a:prstGeom prst="rect">
            <a:avLst/>
          </a:prstGeom>
          <a:noFill/>
        </p:spPr>
        <p:txBody>
          <a:bodyPr wrap="square" rtlCol="0">
            <a:spAutoFit/>
          </a:bodyPr>
          <a:lstStyle/>
          <a:p>
            <a:r>
              <a:rPr lang="nl-NL" sz="2400" dirty="0" smtClean="0">
                <a:solidFill>
                  <a:schemeClr val="bg1"/>
                </a:solidFill>
              </a:rPr>
              <a:t>Het huis: verlangen en dreiging </a:t>
            </a:r>
          </a:p>
          <a:p>
            <a:endParaRPr lang="nl-NL" sz="2400" dirty="0">
              <a:solidFill>
                <a:schemeClr val="bg1"/>
              </a:solidFill>
            </a:endParaRPr>
          </a:p>
          <a:p>
            <a:r>
              <a:rPr lang="nl-NL" sz="2400" dirty="0" smtClean="0">
                <a:solidFill>
                  <a:schemeClr val="bg1"/>
                </a:solidFill>
              </a:rPr>
              <a:t>De broederband: verbondenheid en verlies</a:t>
            </a:r>
          </a:p>
          <a:p>
            <a:endParaRPr lang="nl-NL" sz="2400" dirty="0">
              <a:solidFill>
                <a:schemeClr val="bg1"/>
              </a:solidFill>
            </a:endParaRPr>
          </a:p>
          <a:p>
            <a:r>
              <a:rPr lang="nl-NL" sz="2400" dirty="0" smtClean="0">
                <a:solidFill>
                  <a:schemeClr val="bg1"/>
                </a:solidFill>
              </a:rPr>
              <a:t>De tijd: kunst als weerwerk</a:t>
            </a:r>
            <a:endParaRPr lang="nl-NL" sz="2400" dirty="0">
              <a:solidFill>
                <a:schemeClr val="bg1"/>
              </a:solidFill>
            </a:endParaRPr>
          </a:p>
        </p:txBody>
      </p:sp>
    </p:spTree>
    <p:extLst>
      <p:ext uri="{BB962C8B-B14F-4D97-AF65-F5344CB8AC3E}">
        <p14:creationId xmlns:p14="http://schemas.microsoft.com/office/powerpoint/2010/main" val="21133788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Aardbloed en zinkgaten</a:t>
            </a:r>
            <a:endParaRPr lang="nl-NL" sz="3200" dirty="0">
              <a:solidFill>
                <a:srgbClr val="FF0000"/>
              </a:solidFill>
            </a:endParaRPr>
          </a:p>
        </p:txBody>
      </p:sp>
      <p:sp>
        <p:nvSpPr>
          <p:cNvPr id="3" name="Tijdelijke aanduiding voor inhoud 2"/>
          <p:cNvSpPr>
            <a:spLocks noGrp="1"/>
          </p:cNvSpPr>
          <p:nvPr>
            <p:ph idx="1"/>
          </p:nvPr>
        </p:nvSpPr>
        <p:spPr/>
        <p:txBody>
          <a:bodyPr/>
          <a:lstStyle/>
          <a:p>
            <a:pPr marL="0" indent="0">
              <a:buNone/>
            </a:pPr>
            <a:r>
              <a:rPr lang="nl-NL" dirty="0" smtClean="0">
                <a:solidFill>
                  <a:schemeClr val="bg1"/>
                </a:solidFill>
              </a:rPr>
              <a:t>“Hier </a:t>
            </a:r>
            <a:r>
              <a:rPr lang="nl-NL" dirty="0">
                <a:solidFill>
                  <a:schemeClr val="bg1"/>
                </a:solidFill>
              </a:rPr>
              <a:t>leefden we, op een plek die we tot de laatste grasspriet kenden, in de vrijheid van verbanning, afgeschermd van een wereld die schande sprak van Titus en mij, omdat de een de echo was van de ander, even oud, met dezelfde blik en – zo luidde de mythe – een gedeelde, zwarte ziel. Duivelskinderen. We lachten om dat woord. En stiekem koesterden we het</a:t>
            </a:r>
            <a:r>
              <a:rPr lang="nl-NL" dirty="0" smtClean="0">
                <a:solidFill>
                  <a:schemeClr val="bg1"/>
                </a:solidFill>
              </a:rPr>
              <a:t>.” </a:t>
            </a:r>
            <a:r>
              <a:rPr lang="nl-NL" sz="2000" dirty="0" smtClean="0">
                <a:solidFill>
                  <a:schemeClr val="bg1"/>
                </a:solidFill>
              </a:rPr>
              <a:t>(p</a:t>
            </a:r>
            <a:r>
              <a:rPr lang="nl-NL" sz="2000" dirty="0">
                <a:solidFill>
                  <a:schemeClr val="bg1"/>
                </a:solidFill>
              </a:rPr>
              <a:t>. 12)</a:t>
            </a:r>
          </a:p>
          <a:p>
            <a:endParaRPr lang="nl-NL" dirty="0">
              <a:solidFill>
                <a:schemeClr val="bg1"/>
              </a:solidFill>
            </a:endParaRPr>
          </a:p>
        </p:txBody>
      </p:sp>
    </p:spTree>
    <p:extLst>
      <p:ext uri="{BB962C8B-B14F-4D97-AF65-F5344CB8AC3E}">
        <p14:creationId xmlns:p14="http://schemas.microsoft.com/office/powerpoint/2010/main" val="20160313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dirty="0" smtClean="0">
                <a:solidFill>
                  <a:schemeClr val="bg1"/>
                </a:solidFill>
              </a:rPr>
              <a:t>“Dat </a:t>
            </a:r>
            <a:r>
              <a:rPr lang="nl-NL" dirty="0">
                <a:solidFill>
                  <a:schemeClr val="bg1"/>
                </a:solidFill>
              </a:rPr>
              <a:t>huis is op zichzelf, zeiden de mensen van het dorp – ze zeiden zoveel en wisten zo weinig. De woning, een scheefgezakt geval van hout en steen, lag verscholen in een bos, aan het eind van een kronkelpad dat wemelde van de losgewoelde keien. Meestal scheen de zon, maar het loof rond ons huis was zo dicht dat er een dromerige sluier hing van zwak, groen licht. Een beek diende als drinkbak voor de paarden, aan een boom hingen halsters en een tuig, een handkar was door zijn as gezakt en overwoekerd geraakt door wilde wingerd. Alles stond wankel op de benen, leek het wel, de dieren en de dingen. Maar wij zagen verhalen</a:t>
            </a:r>
            <a:r>
              <a:rPr lang="nl-NL" dirty="0" smtClean="0">
                <a:solidFill>
                  <a:schemeClr val="bg1"/>
                </a:solidFill>
              </a:rPr>
              <a:t>.” </a:t>
            </a:r>
            <a:r>
              <a:rPr lang="nl-NL" sz="2000" dirty="0">
                <a:solidFill>
                  <a:schemeClr val="bg1"/>
                </a:solidFill>
              </a:rPr>
              <a:t>(p. 11)</a:t>
            </a:r>
          </a:p>
          <a:p>
            <a:endParaRPr lang="nl-NL" dirty="0">
              <a:solidFill>
                <a:schemeClr val="bg1"/>
              </a:solidFill>
            </a:endParaRPr>
          </a:p>
        </p:txBody>
      </p:sp>
    </p:spTree>
    <p:extLst>
      <p:ext uri="{BB962C8B-B14F-4D97-AF65-F5344CB8AC3E}">
        <p14:creationId xmlns:p14="http://schemas.microsoft.com/office/powerpoint/2010/main" val="17071775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De verhaalwereld</a:t>
            </a:r>
            <a:endParaRPr lang="nl-NL" sz="3200" dirty="0">
              <a:solidFill>
                <a:srgbClr val="FF0000"/>
              </a:solidFill>
            </a:endParaRPr>
          </a:p>
        </p:txBody>
      </p:sp>
      <p:sp>
        <p:nvSpPr>
          <p:cNvPr id="3" name="Tijdelijke aanduiding voor inhoud 2"/>
          <p:cNvSpPr>
            <a:spLocks noGrp="1"/>
          </p:cNvSpPr>
          <p:nvPr>
            <p:ph idx="1"/>
          </p:nvPr>
        </p:nvSpPr>
        <p:spPr/>
        <p:txBody>
          <a:bodyPr>
            <a:normAutofit/>
          </a:bodyPr>
          <a:lstStyle/>
          <a:p>
            <a:r>
              <a:rPr lang="nl-NL" sz="2400" dirty="0" smtClean="0">
                <a:solidFill>
                  <a:schemeClr val="bg1"/>
                </a:solidFill>
              </a:rPr>
              <a:t>Hier en elders</a:t>
            </a:r>
          </a:p>
          <a:p>
            <a:pPr marL="3200400" lvl="7" indent="0">
              <a:buNone/>
            </a:pPr>
            <a:r>
              <a:rPr lang="nl-NL" sz="1400" dirty="0" smtClean="0">
                <a:solidFill>
                  <a:schemeClr val="bg1"/>
                </a:solidFill>
              </a:rPr>
              <a:t> </a:t>
            </a:r>
          </a:p>
          <a:p>
            <a:pPr marL="3200400" lvl="7" indent="0">
              <a:buNone/>
            </a:pPr>
            <a:r>
              <a:rPr lang="nl-NL" sz="2400" dirty="0" smtClean="0">
                <a:solidFill>
                  <a:schemeClr val="bg1"/>
                </a:solidFill>
              </a:rPr>
              <a:t>Grensgebieden</a:t>
            </a:r>
          </a:p>
          <a:p>
            <a:r>
              <a:rPr lang="nl-NL" sz="2400" dirty="0" smtClean="0">
                <a:solidFill>
                  <a:schemeClr val="bg1"/>
                </a:solidFill>
              </a:rPr>
              <a:t>Toen en nu</a:t>
            </a:r>
          </a:p>
          <a:p>
            <a:endParaRPr lang="nl-NL" sz="2400" dirty="0">
              <a:solidFill>
                <a:schemeClr val="bg1"/>
              </a:solidFill>
            </a:endParaRPr>
          </a:p>
          <a:p>
            <a:r>
              <a:rPr lang="nl-NL" sz="2400" dirty="0" smtClean="0">
                <a:solidFill>
                  <a:schemeClr val="bg1"/>
                </a:solidFill>
              </a:rPr>
              <a:t>‘</a:t>
            </a:r>
            <a:r>
              <a:rPr lang="nl-NL" sz="2400" dirty="0" err="1" smtClean="0">
                <a:solidFill>
                  <a:schemeClr val="bg1"/>
                </a:solidFill>
              </a:rPr>
              <a:t>Hiraeth</a:t>
            </a:r>
            <a:r>
              <a:rPr lang="nl-NL" sz="2400" dirty="0" smtClean="0">
                <a:solidFill>
                  <a:schemeClr val="bg1"/>
                </a:solidFill>
              </a:rPr>
              <a:t>’: ‘heimwee naar een thuis waarnaar je nooit kan terugkeren of dat zelfs nooit heeft bestaan’.</a:t>
            </a:r>
          </a:p>
          <a:p>
            <a:endParaRPr lang="nl-NL" sz="2400" dirty="0">
              <a:solidFill>
                <a:schemeClr val="bg1"/>
              </a:solidFill>
            </a:endParaRPr>
          </a:p>
          <a:p>
            <a:r>
              <a:rPr lang="nl-NL" sz="2400" dirty="0" smtClean="0">
                <a:solidFill>
                  <a:schemeClr val="bg1"/>
                </a:solidFill>
              </a:rPr>
              <a:t>Het ‘huis’ als bron van verlangen en gevaar.</a:t>
            </a:r>
          </a:p>
          <a:p>
            <a:endParaRPr lang="nl-NL" sz="2400" dirty="0">
              <a:solidFill>
                <a:schemeClr val="bg1"/>
              </a:solidFill>
            </a:endParaRPr>
          </a:p>
          <a:p>
            <a:endParaRPr lang="nl-NL" sz="2400" dirty="0">
              <a:solidFill>
                <a:schemeClr val="bg1"/>
              </a:solidFill>
            </a:endParaRPr>
          </a:p>
        </p:txBody>
      </p:sp>
      <p:sp>
        <p:nvSpPr>
          <p:cNvPr id="4" name="Rechteraccolade 3"/>
          <p:cNvSpPr/>
          <p:nvPr/>
        </p:nvSpPr>
        <p:spPr>
          <a:xfrm>
            <a:off x="3648074" y="2057400"/>
            <a:ext cx="228601" cy="1152525"/>
          </a:xfrm>
          <a:prstGeom prst="rightBrace">
            <a:avLst>
              <a:gd name="adj1" fmla="val 0"/>
              <a:gd name="adj2" fmla="val 50000"/>
            </a:avLst>
          </a:prstGeom>
          <a:noFill/>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dirty="0"/>
          </a:p>
        </p:txBody>
      </p:sp>
    </p:spTree>
    <p:extLst>
      <p:ext uri="{BB962C8B-B14F-4D97-AF65-F5344CB8AC3E}">
        <p14:creationId xmlns:p14="http://schemas.microsoft.com/office/powerpoint/2010/main" val="7752759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dirty="0" smtClean="0">
                <a:solidFill>
                  <a:schemeClr val="bg1"/>
                </a:solidFill>
              </a:rPr>
              <a:t>“Ons </a:t>
            </a:r>
            <a:r>
              <a:rPr lang="nl-NL" dirty="0">
                <a:solidFill>
                  <a:schemeClr val="bg1"/>
                </a:solidFill>
              </a:rPr>
              <a:t>leven lang hadden we in ballingschap geleefd, ons bewust van de mogelijkheid dat de buitenwereld zou binnendringen om ons iets aan te doen. Voor mij was dat noodlot abstracter dan voor hem, waardoor hij ook losser op de voeten stond. Nu de rampspoed zich dan eindelijk aandiende, werd hij hooguit bevestigd in zijn bestaansonzekerheid. Veel meer dan ik was hij op deze situatie voorbereid</a:t>
            </a:r>
            <a:r>
              <a:rPr lang="nl-NL" dirty="0" smtClean="0">
                <a:solidFill>
                  <a:schemeClr val="bg1"/>
                </a:solidFill>
              </a:rPr>
              <a:t>.” </a:t>
            </a:r>
            <a:r>
              <a:rPr lang="nl-NL" sz="2000" dirty="0">
                <a:solidFill>
                  <a:schemeClr val="bg1"/>
                </a:solidFill>
              </a:rPr>
              <a:t>(p. 73</a:t>
            </a:r>
            <a:r>
              <a:rPr lang="nl-NL" dirty="0" smtClean="0">
                <a:solidFill>
                  <a:schemeClr val="bg1"/>
                </a:solidFill>
              </a:rPr>
              <a:t>)</a:t>
            </a:r>
          </a:p>
          <a:p>
            <a:pPr marL="0" indent="0">
              <a:buNone/>
            </a:pPr>
            <a:endParaRPr lang="nl-NL" dirty="0">
              <a:solidFill>
                <a:schemeClr val="bg1"/>
              </a:solidFill>
            </a:endParaRPr>
          </a:p>
          <a:p>
            <a:pPr marL="0" indent="0">
              <a:buNone/>
            </a:pPr>
            <a:r>
              <a:rPr lang="nl-NL" dirty="0" smtClean="0">
                <a:solidFill>
                  <a:schemeClr val="bg1"/>
                </a:solidFill>
              </a:rPr>
              <a:t>“Mocht er toch een Heer zijn, wat ik uitsluit, dan schuilt Hij in de klanken die zijn volgelingen hebben verboden.” </a:t>
            </a:r>
            <a:r>
              <a:rPr lang="nl-NL" sz="2000" dirty="0" smtClean="0">
                <a:solidFill>
                  <a:schemeClr val="bg1"/>
                </a:solidFill>
              </a:rPr>
              <a:t>(p. 128)</a:t>
            </a:r>
            <a:endParaRPr lang="nl-NL" sz="2000" dirty="0">
              <a:solidFill>
                <a:schemeClr val="bg1"/>
              </a:solidFill>
            </a:endParaRPr>
          </a:p>
          <a:p>
            <a:endParaRPr lang="nl-NL" dirty="0">
              <a:solidFill>
                <a:schemeClr val="bg1"/>
              </a:solidFill>
            </a:endParaRPr>
          </a:p>
        </p:txBody>
      </p:sp>
    </p:spTree>
    <p:extLst>
      <p:ext uri="{BB962C8B-B14F-4D97-AF65-F5344CB8AC3E}">
        <p14:creationId xmlns:p14="http://schemas.microsoft.com/office/powerpoint/2010/main" val="2838834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Verlangen en verlies</a:t>
            </a:r>
            <a:endParaRPr lang="nl-NL" sz="3200" dirty="0">
              <a:solidFill>
                <a:srgbClr val="FF0000"/>
              </a:solidFill>
            </a:endParaRPr>
          </a:p>
        </p:txBody>
      </p:sp>
      <p:sp>
        <p:nvSpPr>
          <p:cNvPr id="3" name="Tijdelijke aanduiding voor inhoud 2"/>
          <p:cNvSpPr>
            <a:spLocks noGrp="1"/>
          </p:cNvSpPr>
          <p:nvPr>
            <p:ph idx="1"/>
          </p:nvPr>
        </p:nvSpPr>
        <p:spPr/>
        <p:txBody>
          <a:bodyPr/>
          <a:lstStyle/>
          <a:p>
            <a:pPr marL="0" indent="0">
              <a:buNone/>
            </a:pPr>
            <a:r>
              <a:rPr lang="nl-NL" dirty="0" smtClean="0">
                <a:solidFill>
                  <a:schemeClr val="bg1"/>
                </a:solidFill>
              </a:rPr>
              <a:t>“Ik hurkte. Zat een tijdje. Dacht terug aan hoe begrensd ons leven als kind was geweest, en hoe die grens steeds wat verder was opgeschoven, van bos naar heide, van pad naar dorp naar hier. Hoe zo’n begrensde buitenwereld uitnodigde – nee, dwong – tot expansie van het innerlijk rijk. Hoe dat rijk steeds kleiner was geworden, en nog slechts bevolkt werd door angst, door ingebeeld onheil. Wat een verlies…” </a:t>
            </a:r>
            <a:r>
              <a:rPr lang="nl-NL" sz="2000" dirty="0" smtClean="0">
                <a:solidFill>
                  <a:schemeClr val="bg1"/>
                </a:solidFill>
              </a:rPr>
              <a:t>(p. 251)</a:t>
            </a:r>
            <a:endParaRPr lang="nl-NL" sz="2000" dirty="0">
              <a:solidFill>
                <a:schemeClr val="bg1"/>
              </a:solidFill>
            </a:endParaRPr>
          </a:p>
        </p:txBody>
      </p:sp>
    </p:spTree>
    <p:extLst>
      <p:ext uri="{BB962C8B-B14F-4D97-AF65-F5344CB8AC3E}">
        <p14:creationId xmlns:p14="http://schemas.microsoft.com/office/powerpoint/2010/main" val="28604307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De broederband</a:t>
            </a:r>
            <a:endParaRPr lang="nl-NL" sz="3200" dirty="0">
              <a:solidFill>
                <a:srgbClr val="FF0000"/>
              </a:solidFill>
            </a:endParaRPr>
          </a:p>
        </p:txBody>
      </p:sp>
      <p:sp>
        <p:nvSpPr>
          <p:cNvPr id="3" name="Tijdelijke aanduiding voor inhoud 2"/>
          <p:cNvSpPr>
            <a:spLocks noGrp="1"/>
          </p:cNvSpPr>
          <p:nvPr>
            <p:ph idx="1"/>
          </p:nvPr>
        </p:nvSpPr>
        <p:spPr/>
        <p:txBody>
          <a:bodyPr>
            <a:normAutofit/>
          </a:bodyPr>
          <a:lstStyle/>
          <a:p>
            <a:r>
              <a:rPr lang="nl-NL" sz="2400" dirty="0" smtClean="0">
                <a:solidFill>
                  <a:schemeClr val="bg1"/>
                </a:solidFill>
              </a:rPr>
              <a:t>Verbondenheid en rivaliteit</a:t>
            </a:r>
          </a:p>
          <a:p>
            <a:endParaRPr lang="nl-NL" sz="2400" dirty="0">
              <a:solidFill>
                <a:schemeClr val="bg1"/>
              </a:solidFill>
            </a:endParaRPr>
          </a:p>
          <a:p>
            <a:r>
              <a:rPr lang="nl-NL" sz="2400" dirty="0" smtClean="0">
                <a:solidFill>
                  <a:schemeClr val="bg1"/>
                </a:solidFill>
              </a:rPr>
              <a:t>De wezenlijke ontoegankelijkheid van de ander</a:t>
            </a:r>
          </a:p>
          <a:p>
            <a:endParaRPr lang="nl-NL" sz="2400" dirty="0">
              <a:solidFill>
                <a:schemeClr val="bg1"/>
              </a:solidFill>
            </a:endParaRPr>
          </a:p>
          <a:p>
            <a:r>
              <a:rPr lang="nl-NL" sz="2400" dirty="0" err="1" smtClean="0">
                <a:solidFill>
                  <a:schemeClr val="bg1"/>
                </a:solidFill>
              </a:rPr>
              <a:t>Joha</a:t>
            </a:r>
            <a:r>
              <a:rPr lang="nl-NL" sz="2400" dirty="0" smtClean="0">
                <a:solidFill>
                  <a:schemeClr val="bg1"/>
                </a:solidFill>
              </a:rPr>
              <a:t> en </a:t>
            </a:r>
            <a:r>
              <a:rPr lang="nl-NL" sz="2400" dirty="0" err="1" smtClean="0">
                <a:solidFill>
                  <a:schemeClr val="bg1"/>
                </a:solidFill>
              </a:rPr>
              <a:t>Torf</a:t>
            </a:r>
            <a:r>
              <a:rPr lang="nl-NL" sz="2400" dirty="0" smtClean="0">
                <a:solidFill>
                  <a:schemeClr val="bg1"/>
                </a:solidFill>
              </a:rPr>
              <a:t>: mythologie</a:t>
            </a:r>
          </a:p>
          <a:p>
            <a:endParaRPr lang="nl-NL" sz="2400" dirty="0">
              <a:solidFill>
                <a:schemeClr val="bg1"/>
              </a:solidFill>
            </a:endParaRPr>
          </a:p>
          <a:p>
            <a:r>
              <a:rPr lang="nl-NL" sz="2400" dirty="0" smtClean="0">
                <a:solidFill>
                  <a:schemeClr val="bg1"/>
                </a:solidFill>
              </a:rPr>
              <a:t>De ‘tweetaal’</a:t>
            </a:r>
            <a:endParaRPr lang="nl-NL" sz="2400" dirty="0">
              <a:solidFill>
                <a:schemeClr val="bg1"/>
              </a:solidFill>
            </a:endParaRPr>
          </a:p>
        </p:txBody>
      </p:sp>
    </p:spTree>
    <p:extLst>
      <p:ext uri="{BB962C8B-B14F-4D97-AF65-F5344CB8AC3E}">
        <p14:creationId xmlns:p14="http://schemas.microsoft.com/office/powerpoint/2010/main" val="36660564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Auke Hulst</a:t>
            </a:r>
            <a:endParaRPr lang="nl-NL" sz="3200" dirty="0">
              <a:solidFill>
                <a:srgbClr val="FF000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597025"/>
            <a:ext cx="3308548" cy="4680000"/>
          </a:xfrm>
        </p:spPr>
      </p:pic>
      <p:sp>
        <p:nvSpPr>
          <p:cNvPr id="5" name="Tekstvak 4"/>
          <p:cNvSpPr txBox="1"/>
          <p:nvPr/>
        </p:nvSpPr>
        <p:spPr>
          <a:xfrm>
            <a:off x="5191125" y="1311997"/>
            <a:ext cx="4162425" cy="1938992"/>
          </a:xfrm>
          <a:prstGeom prst="rect">
            <a:avLst/>
          </a:prstGeom>
          <a:noFill/>
        </p:spPr>
        <p:txBody>
          <a:bodyPr wrap="square" rtlCol="0">
            <a:spAutoFit/>
          </a:bodyPr>
          <a:lstStyle/>
          <a:p>
            <a:r>
              <a:rPr lang="nl-NL" sz="2400" dirty="0" smtClean="0">
                <a:solidFill>
                  <a:schemeClr val="bg1"/>
                </a:solidFill>
              </a:rPr>
              <a:t>Schrijver</a:t>
            </a:r>
          </a:p>
          <a:p>
            <a:endParaRPr lang="nl-NL" sz="2400" dirty="0" smtClean="0">
              <a:solidFill>
                <a:schemeClr val="bg1"/>
              </a:solidFill>
            </a:endParaRPr>
          </a:p>
          <a:p>
            <a:r>
              <a:rPr lang="nl-NL" sz="2400" dirty="0" smtClean="0">
                <a:solidFill>
                  <a:schemeClr val="bg1"/>
                </a:solidFill>
              </a:rPr>
              <a:t>Muzikant</a:t>
            </a:r>
          </a:p>
          <a:p>
            <a:endParaRPr lang="nl-NL" sz="2400" dirty="0">
              <a:solidFill>
                <a:schemeClr val="bg1"/>
              </a:solidFill>
            </a:endParaRPr>
          </a:p>
          <a:p>
            <a:r>
              <a:rPr lang="nl-NL" sz="2400" dirty="0" smtClean="0">
                <a:solidFill>
                  <a:schemeClr val="bg1"/>
                </a:solidFill>
              </a:rPr>
              <a:t>Recensent </a:t>
            </a:r>
            <a:r>
              <a:rPr lang="nl-NL" sz="2400" i="1" dirty="0" smtClean="0">
                <a:solidFill>
                  <a:schemeClr val="bg1"/>
                </a:solidFill>
              </a:rPr>
              <a:t>NRC Handelsblad</a:t>
            </a:r>
            <a:endParaRPr lang="nl-NL" sz="2400" dirty="0">
              <a:solidFill>
                <a:schemeClr val="bg1"/>
              </a:solidFill>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1125" y="3600450"/>
            <a:ext cx="5248000" cy="2952000"/>
          </a:xfrm>
          <a:prstGeom prst="rect">
            <a:avLst/>
          </a:prstGeom>
        </p:spPr>
      </p:pic>
    </p:spTree>
    <p:extLst>
      <p:ext uri="{BB962C8B-B14F-4D97-AF65-F5344CB8AC3E}">
        <p14:creationId xmlns:p14="http://schemas.microsoft.com/office/powerpoint/2010/main" val="20418750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280893" y="499523"/>
            <a:ext cx="2973389" cy="3960000"/>
          </a:xfrm>
        </p:spPr>
      </p:pic>
      <p:sp>
        <p:nvSpPr>
          <p:cNvPr id="4" name="Rechthoek 3"/>
          <p:cNvSpPr/>
          <p:nvPr/>
        </p:nvSpPr>
        <p:spPr>
          <a:xfrm>
            <a:off x="923925" y="365125"/>
            <a:ext cx="6096000" cy="5632311"/>
          </a:xfrm>
          <a:prstGeom prst="rect">
            <a:avLst/>
          </a:prstGeom>
        </p:spPr>
        <p:txBody>
          <a:bodyPr>
            <a:spAutoFit/>
          </a:bodyPr>
          <a:lstStyle/>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Mijn broer.</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Mijn broer, gij </a:t>
            </a:r>
            <a:r>
              <a:rPr lang="nl-NL"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leedt</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Een einde, waar geen </a:t>
            </a:r>
            <a:r>
              <a:rPr lang="nl-NL"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mensch</a:t>
            </a: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van weet.</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Vaak ligt gij naast mij, vaag, en ik</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Begrijp het slecht, en tast en schrik.</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 weg met iepen </a:t>
            </a:r>
            <a:r>
              <a:rPr lang="nl-NL"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liept</a:t>
            </a: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gij langs.</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 vogels riepen laat. Iets bangs</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Vervolgde ons beiden. Toch </a:t>
            </a:r>
            <a:r>
              <a:rPr lang="nl-NL"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woudt</a:t>
            </a: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gij</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Alleen gaan door de woestenij.</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Wij sliepen deze nacht weer saam.</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Uw hart sloeg naast mij. ’k Sprak uw naam</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En vroeg, waarheen gij </a:t>
            </a:r>
            <a:r>
              <a:rPr lang="nl-NL"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gingt</a:t>
            </a: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Het antwoord was:</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Te </a:t>
            </a:r>
            <a:r>
              <a:rPr lang="nl-NL"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vreeselijk</a:t>
            </a: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om zich in te verdiepen.</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Zie: ’t Gras</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Ligt weder dicht met iepen </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449580">
              <a:spcAft>
                <a:spcPts val="0"/>
              </a:spcAft>
            </a:pPr>
            <a:r>
              <a:rPr lang="nl-NL"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Omkringd</a:t>
            </a:r>
            <a:r>
              <a:rPr lang="nl-NL"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endParaRPr lang="nl-NL"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6" name="Tekstvak 5"/>
          <p:cNvSpPr txBox="1"/>
          <p:nvPr/>
        </p:nvSpPr>
        <p:spPr>
          <a:xfrm>
            <a:off x="7280893" y="4895850"/>
            <a:ext cx="3825257" cy="923330"/>
          </a:xfrm>
          <a:prstGeom prst="rect">
            <a:avLst/>
          </a:prstGeom>
          <a:noFill/>
        </p:spPr>
        <p:txBody>
          <a:bodyPr wrap="square" rtlCol="0">
            <a:spAutoFit/>
          </a:bodyPr>
          <a:lstStyle/>
          <a:p>
            <a:r>
              <a:rPr lang="nl-NL" dirty="0" smtClean="0">
                <a:solidFill>
                  <a:schemeClr val="bg1"/>
                </a:solidFill>
              </a:rPr>
              <a:t>Hendrik de Vries, ‘Mijn broer’. In: Hendrik de Vries, </a:t>
            </a:r>
            <a:r>
              <a:rPr lang="nl-NL" i="1" dirty="0" smtClean="0">
                <a:solidFill>
                  <a:schemeClr val="bg1"/>
                </a:solidFill>
              </a:rPr>
              <a:t>De nacht</a:t>
            </a:r>
            <a:r>
              <a:rPr lang="nl-NL" dirty="0" smtClean="0">
                <a:solidFill>
                  <a:schemeClr val="bg1"/>
                </a:solidFill>
              </a:rPr>
              <a:t>. Apeldoorn 1920.</a:t>
            </a:r>
            <a:endParaRPr lang="nl-NL" dirty="0">
              <a:solidFill>
                <a:schemeClr val="bg1"/>
              </a:solidFill>
            </a:endParaRPr>
          </a:p>
        </p:txBody>
      </p:sp>
    </p:spTree>
    <p:extLst>
      <p:ext uri="{BB962C8B-B14F-4D97-AF65-F5344CB8AC3E}">
        <p14:creationId xmlns:p14="http://schemas.microsoft.com/office/powerpoint/2010/main" val="33789779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De wraak die aanstaande was</a:t>
            </a:r>
            <a:endParaRPr lang="nl-NL" sz="3200" dirty="0">
              <a:solidFill>
                <a:srgbClr val="FF0000"/>
              </a:solidFill>
            </a:endParaRPr>
          </a:p>
        </p:txBody>
      </p:sp>
      <p:sp>
        <p:nvSpPr>
          <p:cNvPr id="3" name="Tijdelijke aanduiding voor inhoud 2"/>
          <p:cNvSpPr>
            <a:spLocks noGrp="1"/>
          </p:cNvSpPr>
          <p:nvPr>
            <p:ph idx="1"/>
          </p:nvPr>
        </p:nvSpPr>
        <p:spPr/>
        <p:txBody>
          <a:bodyPr>
            <a:normAutofit/>
          </a:bodyPr>
          <a:lstStyle/>
          <a:p>
            <a:r>
              <a:rPr lang="nl-NL" sz="2400" dirty="0" smtClean="0">
                <a:solidFill>
                  <a:schemeClr val="bg1"/>
                </a:solidFill>
              </a:rPr>
              <a:t>De verbeelding als vluchtheuvel en vrijstaat</a:t>
            </a:r>
          </a:p>
          <a:p>
            <a:endParaRPr lang="nl-NL" sz="2400" dirty="0">
              <a:solidFill>
                <a:schemeClr val="bg1"/>
              </a:solidFill>
            </a:endParaRPr>
          </a:p>
          <a:p>
            <a:r>
              <a:rPr lang="nl-NL" sz="2400" dirty="0" smtClean="0">
                <a:solidFill>
                  <a:schemeClr val="bg1"/>
                </a:solidFill>
              </a:rPr>
              <a:t>Literatuur en muziek als domein van het ‘abnormale’</a:t>
            </a:r>
          </a:p>
          <a:p>
            <a:endParaRPr lang="nl-NL" sz="2400" dirty="0">
              <a:solidFill>
                <a:schemeClr val="bg1"/>
              </a:solidFill>
            </a:endParaRPr>
          </a:p>
          <a:p>
            <a:r>
              <a:rPr lang="nl-NL" sz="2400" dirty="0" smtClean="0">
                <a:solidFill>
                  <a:schemeClr val="bg1"/>
                </a:solidFill>
              </a:rPr>
              <a:t>De roman als een vorm van </a:t>
            </a:r>
            <a:r>
              <a:rPr lang="nl-NL" sz="2400" dirty="0" err="1" smtClean="0">
                <a:solidFill>
                  <a:schemeClr val="bg1"/>
                </a:solidFill>
              </a:rPr>
              <a:t>ecokritiek</a:t>
            </a:r>
            <a:r>
              <a:rPr lang="nl-NL" sz="2400" dirty="0" smtClean="0">
                <a:solidFill>
                  <a:schemeClr val="bg1"/>
                </a:solidFill>
              </a:rPr>
              <a:t>: “In de diepte klotste het aardbloed en boven hun hoofden brandde het vuur, zonder dat iemand weet had van de wraak die aanstaande was.” </a:t>
            </a:r>
            <a:r>
              <a:rPr lang="nl-NL" sz="2000" dirty="0" smtClean="0">
                <a:solidFill>
                  <a:schemeClr val="bg1"/>
                </a:solidFill>
              </a:rPr>
              <a:t>(p. 17)</a:t>
            </a:r>
            <a:endParaRPr lang="nl-NL" sz="2400" dirty="0">
              <a:solidFill>
                <a:schemeClr val="bg1"/>
              </a:solidFill>
            </a:endParaRPr>
          </a:p>
        </p:txBody>
      </p:sp>
    </p:spTree>
    <p:extLst>
      <p:ext uri="{BB962C8B-B14F-4D97-AF65-F5344CB8AC3E}">
        <p14:creationId xmlns:p14="http://schemas.microsoft.com/office/powerpoint/2010/main" val="27279843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2069" y="185125"/>
            <a:ext cx="5760000" cy="3240000"/>
          </a:xfr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6228" y="185125"/>
            <a:ext cx="5395772" cy="3600000"/>
          </a:xfrm>
          <a:prstGeom prst="rect">
            <a:avLst/>
          </a:prstGeom>
        </p:spPr>
      </p:pic>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5" y="3605125"/>
            <a:ext cx="5569610" cy="3132000"/>
          </a:xfrm>
          <a:prstGeom prst="rect">
            <a:avLst/>
          </a:prstGeom>
        </p:spPr>
      </p:pic>
    </p:spTree>
    <p:extLst>
      <p:ext uri="{BB962C8B-B14F-4D97-AF65-F5344CB8AC3E}">
        <p14:creationId xmlns:p14="http://schemas.microsoft.com/office/powerpoint/2010/main" val="9458826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Literatuur en engagement</a:t>
            </a:r>
            <a:endParaRPr lang="nl-NL" sz="3200" dirty="0">
              <a:solidFill>
                <a:srgbClr val="FF000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90688"/>
            <a:ext cx="2817491" cy="4351338"/>
          </a:xfrm>
        </p:spPr>
      </p:pic>
      <p:sp>
        <p:nvSpPr>
          <p:cNvPr id="5" name="Tekstvak 4"/>
          <p:cNvSpPr txBox="1"/>
          <p:nvPr/>
        </p:nvSpPr>
        <p:spPr>
          <a:xfrm>
            <a:off x="4762500" y="1914525"/>
            <a:ext cx="6457950" cy="2308324"/>
          </a:xfrm>
          <a:prstGeom prst="rect">
            <a:avLst/>
          </a:prstGeom>
          <a:noFill/>
        </p:spPr>
        <p:txBody>
          <a:bodyPr wrap="square" rtlCol="0">
            <a:spAutoFit/>
          </a:bodyPr>
          <a:lstStyle/>
          <a:p>
            <a:r>
              <a:rPr lang="nl-NL" sz="2400" dirty="0" smtClean="0">
                <a:solidFill>
                  <a:schemeClr val="bg1"/>
                </a:solidFill>
              </a:rPr>
              <a:t>“Literatuur heeft het vermogen de toekomst invoelbaar te maken én filosofisch te benaderen, door een verband te leggen tussen de menselijke maat en de grote ideeën en bewegingen die de geschiedenis animeren. Literatuur kan simultaan </a:t>
            </a:r>
            <a:r>
              <a:rPr lang="nl-NL" sz="2400" dirty="0" err="1" smtClean="0">
                <a:solidFill>
                  <a:schemeClr val="bg1"/>
                </a:solidFill>
              </a:rPr>
              <a:t>hyperactueel</a:t>
            </a:r>
            <a:r>
              <a:rPr lang="nl-NL" sz="2400" dirty="0" smtClean="0">
                <a:solidFill>
                  <a:schemeClr val="bg1"/>
                </a:solidFill>
              </a:rPr>
              <a:t> zijn en de tijd overstijgen.”</a:t>
            </a:r>
            <a:endParaRPr lang="nl-NL" sz="2400" dirty="0">
              <a:solidFill>
                <a:schemeClr val="bg1"/>
              </a:solidFill>
            </a:endParaRPr>
          </a:p>
        </p:txBody>
      </p:sp>
    </p:spTree>
    <p:extLst>
      <p:ext uri="{BB962C8B-B14F-4D97-AF65-F5344CB8AC3E}">
        <p14:creationId xmlns:p14="http://schemas.microsoft.com/office/powerpoint/2010/main" val="4140177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Literatuur en engagement</a:t>
            </a:r>
            <a:endParaRPr lang="nl-NL" sz="3200" dirty="0">
              <a:solidFill>
                <a:srgbClr val="FF000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90688"/>
            <a:ext cx="2817491" cy="4351338"/>
          </a:xfrm>
        </p:spPr>
      </p:pic>
      <p:sp>
        <p:nvSpPr>
          <p:cNvPr id="5" name="Tekstvak 4"/>
          <p:cNvSpPr txBox="1"/>
          <p:nvPr/>
        </p:nvSpPr>
        <p:spPr>
          <a:xfrm>
            <a:off x="4762500" y="1914525"/>
            <a:ext cx="6457950" cy="2308324"/>
          </a:xfrm>
          <a:prstGeom prst="rect">
            <a:avLst/>
          </a:prstGeom>
          <a:noFill/>
        </p:spPr>
        <p:txBody>
          <a:bodyPr wrap="square" rtlCol="0">
            <a:spAutoFit/>
          </a:bodyPr>
          <a:lstStyle/>
          <a:p>
            <a:r>
              <a:rPr lang="nl-NL" sz="2400" dirty="0" smtClean="0">
                <a:solidFill>
                  <a:schemeClr val="bg1"/>
                </a:solidFill>
              </a:rPr>
              <a:t>“Literatuur heeft het vermogen de toekomst invoelbaar te maken én filosofisch te benaderen, door een verband te leggen tussen de menselijke maat en de grote ideeën en bewegingen die de geschiedenis animeren. Literatuur kan simultaan </a:t>
            </a:r>
            <a:r>
              <a:rPr lang="nl-NL" sz="2400" dirty="0" err="1" smtClean="0">
                <a:solidFill>
                  <a:schemeClr val="bg1"/>
                </a:solidFill>
              </a:rPr>
              <a:t>hyperactueel</a:t>
            </a:r>
            <a:r>
              <a:rPr lang="nl-NL" sz="2400" dirty="0" smtClean="0">
                <a:solidFill>
                  <a:schemeClr val="bg1"/>
                </a:solidFill>
              </a:rPr>
              <a:t> zijn en de tijd overstijgen.”</a:t>
            </a:r>
            <a:endParaRPr lang="nl-NL" sz="2400" dirty="0">
              <a:solidFill>
                <a:schemeClr val="bg1"/>
              </a:solidFill>
            </a:endParaRPr>
          </a:p>
        </p:txBody>
      </p:sp>
      <p:sp>
        <p:nvSpPr>
          <p:cNvPr id="6" name="Tekstvak 5"/>
          <p:cNvSpPr txBox="1"/>
          <p:nvPr/>
        </p:nvSpPr>
        <p:spPr>
          <a:xfrm>
            <a:off x="4953000" y="4657725"/>
            <a:ext cx="4314825" cy="830997"/>
          </a:xfrm>
          <a:prstGeom prst="rect">
            <a:avLst/>
          </a:prstGeom>
          <a:noFill/>
        </p:spPr>
        <p:txBody>
          <a:bodyPr wrap="square" rtlCol="0">
            <a:spAutoFit/>
          </a:bodyPr>
          <a:lstStyle/>
          <a:p>
            <a:r>
              <a:rPr lang="nl-NL" sz="2400" dirty="0" smtClean="0">
                <a:solidFill>
                  <a:schemeClr val="bg1"/>
                </a:solidFill>
              </a:rPr>
              <a:t>Literatuur is “de meest duurzame vorm van tegenspreken”.</a:t>
            </a:r>
            <a:endParaRPr lang="nl-NL" sz="2400" dirty="0">
              <a:solidFill>
                <a:schemeClr val="bg1"/>
              </a:solidFill>
            </a:endParaRPr>
          </a:p>
        </p:txBody>
      </p:sp>
    </p:spTree>
    <p:extLst>
      <p:ext uri="{BB962C8B-B14F-4D97-AF65-F5344CB8AC3E}">
        <p14:creationId xmlns:p14="http://schemas.microsoft.com/office/powerpoint/2010/main" val="25763226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Literatuur en engagement</a:t>
            </a:r>
            <a:endParaRPr lang="nl-NL" sz="3200" dirty="0">
              <a:solidFill>
                <a:srgbClr val="FF0000"/>
              </a:solidFill>
            </a:endParaRPr>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1690688"/>
            <a:ext cx="2519550" cy="3960000"/>
          </a:xfrm>
        </p:spPr>
      </p:pic>
      <p:sp>
        <p:nvSpPr>
          <p:cNvPr id="5" name="Tekstvak 4"/>
          <p:cNvSpPr txBox="1"/>
          <p:nvPr/>
        </p:nvSpPr>
        <p:spPr>
          <a:xfrm>
            <a:off x="4810125" y="1905000"/>
            <a:ext cx="6457950" cy="2677656"/>
          </a:xfrm>
          <a:prstGeom prst="rect">
            <a:avLst/>
          </a:prstGeom>
          <a:noFill/>
        </p:spPr>
        <p:txBody>
          <a:bodyPr wrap="square" rtlCol="0">
            <a:spAutoFit/>
          </a:bodyPr>
          <a:lstStyle/>
          <a:p>
            <a:r>
              <a:rPr lang="nl-NL" sz="2400" dirty="0" smtClean="0">
                <a:solidFill>
                  <a:schemeClr val="bg1"/>
                </a:solidFill>
              </a:rPr>
              <a:t>“Domme </a:t>
            </a:r>
            <a:r>
              <a:rPr lang="nl-NL" sz="2400" dirty="0">
                <a:solidFill>
                  <a:schemeClr val="bg1"/>
                </a:solidFill>
              </a:rPr>
              <a:t>nostalgie? Misschien. Maar dit is wat ik geloof: dat we onszelf met verhalen redden uit het brandende huis van de tijd. Dat ik spreken moet om iets van de wereld te bestendigen voorbij haar vluchtige grenzen. Om alsnog te doen wat me niet gelukt is: hem te redden van de dood</a:t>
            </a:r>
            <a:r>
              <a:rPr lang="nl-NL" sz="2400" dirty="0" smtClean="0">
                <a:solidFill>
                  <a:schemeClr val="bg1"/>
                </a:solidFill>
              </a:rPr>
              <a:t>.” </a:t>
            </a:r>
            <a:r>
              <a:rPr lang="nl-NL" sz="2000" dirty="0" smtClean="0">
                <a:solidFill>
                  <a:schemeClr val="bg1"/>
                </a:solidFill>
              </a:rPr>
              <a:t>(p</a:t>
            </a:r>
            <a:r>
              <a:rPr lang="nl-NL" sz="2000" dirty="0">
                <a:solidFill>
                  <a:schemeClr val="bg1"/>
                </a:solidFill>
              </a:rPr>
              <a:t>. 208)</a:t>
            </a:r>
          </a:p>
          <a:p>
            <a:endParaRPr lang="nl-NL" sz="2400" dirty="0">
              <a:solidFill>
                <a:schemeClr val="bg1"/>
              </a:solidFill>
            </a:endParaRPr>
          </a:p>
        </p:txBody>
      </p:sp>
    </p:spTree>
    <p:extLst>
      <p:ext uri="{BB962C8B-B14F-4D97-AF65-F5344CB8AC3E}">
        <p14:creationId xmlns:p14="http://schemas.microsoft.com/office/powerpoint/2010/main" val="31058539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6958" y="365125"/>
            <a:ext cx="3776925" cy="5760000"/>
          </a:xfrm>
        </p:spPr>
      </p:pic>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5031" y="437964"/>
            <a:ext cx="4572638" cy="2667372"/>
          </a:xfrm>
          <a:prstGeom prst="rect">
            <a:avLst/>
          </a:prstGeom>
        </p:spPr>
      </p:pic>
      <p:sp>
        <p:nvSpPr>
          <p:cNvPr id="7" name="Tekstvak 6"/>
          <p:cNvSpPr txBox="1"/>
          <p:nvPr/>
        </p:nvSpPr>
        <p:spPr>
          <a:xfrm>
            <a:off x="4705031" y="3895725"/>
            <a:ext cx="6181725" cy="830997"/>
          </a:xfrm>
          <a:prstGeom prst="rect">
            <a:avLst/>
          </a:prstGeom>
          <a:noFill/>
        </p:spPr>
        <p:txBody>
          <a:bodyPr wrap="square" rtlCol="0">
            <a:spAutoFit/>
          </a:bodyPr>
          <a:lstStyle/>
          <a:p>
            <a:r>
              <a:rPr lang="nl-NL" sz="2400" dirty="0" smtClean="0">
                <a:solidFill>
                  <a:schemeClr val="bg1"/>
                </a:solidFill>
              </a:rPr>
              <a:t>Met dank aan: Jet de Boer, Daniëlle Fluks, </a:t>
            </a:r>
            <a:r>
              <a:rPr lang="nl-NL" sz="2400" dirty="0" err="1" smtClean="0">
                <a:solidFill>
                  <a:schemeClr val="bg1"/>
                </a:solidFill>
              </a:rPr>
              <a:t>Aede</a:t>
            </a:r>
            <a:r>
              <a:rPr lang="nl-NL" sz="2400" dirty="0" smtClean="0">
                <a:solidFill>
                  <a:schemeClr val="bg1"/>
                </a:solidFill>
              </a:rPr>
              <a:t> de Jong, Evert-Jelle Post en Janet </a:t>
            </a:r>
            <a:r>
              <a:rPr lang="nl-NL" sz="2400" dirty="0" err="1" smtClean="0">
                <a:solidFill>
                  <a:schemeClr val="bg1"/>
                </a:solidFill>
              </a:rPr>
              <a:t>Wieldraaijer</a:t>
            </a:r>
            <a:endParaRPr lang="nl-NL" sz="2400" dirty="0">
              <a:solidFill>
                <a:schemeClr val="bg1"/>
              </a:solidFill>
            </a:endParaRPr>
          </a:p>
        </p:txBody>
      </p:sp>
    </p:spTree>
    <p:extLst>
      <p:ext uri="{BB962C8B-B14F-4D97-AF65-F5344CB8AC3E}">
        <p14:creationId xmlns:p14="http://schemas.microsoft.com/office/powerpoint/2010/main" val="659513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Nederlandse literatuur</a:t>
            </a:r>
            <a:endParaRPr lang="nl-NL" sz="3200" dirty="0">
              <a:solidFill>
                <a:srgbClr val="FF0000"/>
              </a:solidFill>
            </a:endParaRPr>
          </a:p>
        </p:txBody>
      </p:sp>
      <p:sp>
        <p:nvSpPr>
          <p:cNvPr id="3" name="Tijdelijke aanduiding voor inhoud 2"/>
          <p:cNvSpPr>
            <a:spLocks noGrp="1"/>
          </p:cNvSpPr>
          <p:nvPr>
            <p:ph idx="1"/>
          </p:nvPr>
        </p:nvSpPr>
        <p:spPr/>
        <p:txBody>
          <a:bodyPr>
            <a:normAutofit/>
          </a:bodyPr>
          <a:lstStyle/>
          <a:p>
            <a:pPr marL="0" indent="0">
              <a:buNone/>
            </a:pPr>
            <a:r>
              <a:rPr lang="nl-NL" dirty="0" smtClean="0">
                <a:solidFill>
                  <a:schemeClr val="bg1"/>
                </a:solidFill>
              </a:rPr>
              <a:t>“Niet slecht, maar zo verschrikkelijk </a:t>
            </a:r>
            <a:r>
              <a:rPr lang="nl-NL" dirty="0" err="1" smtClean="0">
                <a:solidFill>
                  <a:schemeClr val="bg1"/>
                </a:solidFill>
              </a:rPr>
              <a:t>hollands</a:t>
            </a:r>
            <a:r>
              <a:rPr lang="nl-NL" dirty="0" smtClean="0">
                <a:solidFill>
                  <a:schemeClr val="bg1"/>
                </a:solidFill>
              </a:rPr>
              <a:t>, dat nooit aflatende gevecht binnen de grote zwarte kous van het calvinisme. Komen we daar nooit eens een keer uit om met alle ramen open te ademen de grote wereldlucht.” </a:t>
            </a:r>
          </a:p>
          <a:p>
            <a:pPr marL="0" indent="0">
              <a:buNone/>
            </a:pPr>
            <a:endParaRPr lang="nl-NL" dirty="0" smtClean="0">
              <a:solidFill>
                <a:schemeClr val="bg1"/>
              </a:solidFill>
            </a:endParaRPr>
          </a:p>
          <a:p>
            <a:pPr marL="0" indent="0">
              <a:buNone/>
            </a:pPr>
            <a:endParaRPr lang="nl-NL" dirty="0">
              <a:solidFill>
                <a:schemeClr val="bg1"/>
              </a:solidFill>
            </a:endParaRPr>
          </a:p>
          <a:p>
            <a:pPr marL="0" indent="0">
              <a:buNone/>
            </a:pPr>
            <a:r>
              <a:rPr lang="nl-NL" sz="2400" smtClean="0">
                <a:solidFill>
                  <a:schemeClr val="bg1"/>
                </a:solidFill>
              </a:rPr>
              <a:t>Lucebert </a:t>
            </a:r>
            <a:r>
              <a:rPr lang="nl-NL" sz="2400" dirty="0" smtClean="0">
                <a:solidFill>
                  <a:schemeClr val="bg1"/>
                </a:solidFill>
              </a:rPr>
              <a:t>in gesprek met Ben Bos, </a:t>
            </a:r>
            <a:r>
              <a:rPr lang="nl-NL" sz="2400" i="1" dirty="0" smtClean="0">
                <a:solidFill>
                  <a:schemeClr val="bg1"/>
                </a:solidFill>
              </a:rPr>
              <a:t>De Nieuwe Linie</a:t>
            </a:r>
            <a:r>
              <a:rPr lang="nl-NL" sz="2400" dirty="0" smtClean="0">
                <a:solidFill>
                  <a:schemeClr val="bg1"/>
                </a:solidFill>
              </a:rPr>
              <a:t>, 15 januari 1966 (geciteerd naar Wim </a:t>
            </a:r>
            <a:r>
              <a:rPr lang="nl-NL" sz="2400" dirty="0" err="1" smtClean="0">
                <a:solidFill>
                  <a:schemeClr val="bg1"/>
                </a:solidFill>
              </a:rPr>
              <a:t>Hazeu</a:t>
            </a:r>
            <a:r>
              <a:rPr lang="nl-NL" sz="2400" dirty="0" smtClean="0">
                <a:solidFill>
                  <a:schemeClr val="bg1"/>
                </a:solidFill>
              </a:rPr>
              <a:t>, </a:t>
            </a:r>
            <a:r>
              <a:rPr lang="nl-NL" sz="2400" i="1" dirty="0" smtClean="0">
                <a:solidFill>
                  <a:schemeClr val="bg1"/>
                </a:solidFill>
              </a:rPr>
              <a:t>Lucebert. Biografie</a:t>
            </a:r>
            <a:r>
              <a:rPr lang="nl-NL" sz="2400" dirty="0" smtClean="0">
                <a:solidFill>
                  <a:schemeClr val="bg1"/>
                </a:solidFill>
              </a:rPr>
              <a:t>. Amsterdam 2018, p. 144)</a:t>
            </a:r>
            <a:endParaRPr lang="nl-NL" sz="2400" dirty="0">
              <a:solidFill>
                <a:schemeClr val="bg1"/>
              </a:solidFill>
            </a:endParaRPr>
          </a:p>
        </p:txBody>
      </p:sp>
    </p:spTree>
    <p:extLst>
      <p:ext uri="{BB962C8B-B14F-4D97-AF65-F5344CB8AC3E}">
        <p14:creationId xmlns:p14="http://schemas.microsoft.com/office/powerpoint/2010/main" val="2538208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Nederlandse literatuur</a:t>
            </a:r>
            <a:endParaRPr lang="nl-NL" sz="3200" dirty="0">
              <a:solidFill>
                <a:srgbClr val="FF0000"/>
              </a:solidFill>
            </a:endParaRPr>
          </a:p>
        </p:txBody>
      </p:sp>
      <p:sp>
        <p:nvSpPr>
          <p:cNvPr id="6" name="Tekstvak 5"/>
          <p:cNvSpPr txBox="1"/>
          <p:nvPr/>
        </p:nvSpPr>
        <p:spPr>
          <a:xfrm>
            <a:off x="4112376" y="1690688"/>
            <a:ext cx="7486650" cy="5755422"/>
          </a:xfrm>
          <a:prstGeom prst="rect">
            <a:avLst/>
          </a:prstGeom>
          <a:noFill/>
        </p:spPr>
        <p:txBody>
          <a:bodyPr wrap="square" rtlCol="0">
            <a:spAutoFit/>
          </a:bodyPr>
          <a:lstStyle/>
          <a:p>
            <a:r>
              <a:rPr lang="nl-NL" sz="2400" dirty="0" smtClean="0">
                <a:solidFill>
                  <a:schemeClr val="bg1"/>
                </a:solidFill>
              </a:rPr>
              <a:t>‘De Nederlandse roman lijdt aan narcisme en claustrofobie’…</a:t>
            </a:r>
          </a:p>
          <a:p>
            <a:endParaRPr lang="nl-NL" sz="2400" dirty="0">
              <a:solidFill>
                <a:schemeClr val="bg1"/>
              </a:solidFill>
            </a:endParaRPr>
          </a:p>
          <a:p>
            <a:r>
              <a:rPr lang="nl-NL" sz="2000" dirty="0" smtClean="0">
                <a:solidFill>
                  <a:schemeClr val="bg1"/>
                </a:solidFill>
              </a:rPr>
              <a:t>Ton </a:t>
            </a:r>
            <a:r>
              <a:rPr lang="nl-NL" sz="2000" dirty="0" err="1" smtClean="0">
                <a:solidFill>
                  <a:schemeClr val="bg1"/>
                </a:solidFill>
              </a:rPr>
              <a:t>Anbeek</a:t>
            </a:r>
            <a:r>
              <a:rPr lang="nl-NL" sz="2000" smtClean="0">
                <a:solidFill>
                  <a:schemeClr val="bg1"/>
                </a:solidFill>
              </a:rPr>
              <a:t>: meer ‘straatrumoer</a:t>
            </a:r>
            <a:r>
              <a:rPr lang="nl-NL" sz="2000" dirty="0" smtClean="0">
                <a:solidFill>
                  <a:schemeClr val="bg1"/>
                </a:solidFill>
              </a:rPr>
              <a:t>’ (1981)</a:t>
            </a:r>
          </a:p>
          <a:p>
            <a:endParaRPr lang="nl-NL" sz="2000" dirty="0">
              <a:solidFill>
                <a:schemeClr val="bg1"/>
              </a:solidFill>
            </a:endParaRPr>
          </a:p>
          <a:p>
            <a:r>
              <a:rPr lang="nl-NL" sz="2000" dirty="0" smtClean="0">
                <a:solidFill>
                  <a:schemeClr val="bg1"/>
                </a:solidFill>
              </a:rPr>
              <a:t>Joost Zwagerman: tegen ‘literaire quarantaine’ (2006)</a:t>
            </a:r>
          </a:p>
          <a:p>
            <a:endParaRPr lang="nl-NL" sz="2000" dirty="0">
              <a:solidFill>
                <a:schemeClr val="bg1"/>
              </a:solidFill>
            </a:endParaRPr>
          </a:p>
          <a:p>
            <a:r>
              <a:rPr lang="nl-NL" sz="2000" dirty="0" smtClean="0">
                <a:solidFill>
                  <a:schemeClr val="bg1"/>
                </a:solidFill>
              </a:rPr>
              <a:t>Thomas </a:t>
            </a:r>
            <a:r>
              <a:rPr lang="nl-NL" sz="2000" dirty="0" err="1" smtClean="0">
                <a:solidFill>
                  <a:schemeClr val="bg1"/>
                </a:solidFill>
              </a:rPr>
              <a:t>Vaessens</a:t>
            </a:r>
            <a:r>
              <a:rPr lang="nl-NL" sz="2000" dirty="0" smtClean="0">
                <a:solidFill>
                  <a:schemeClr val="bg1"/>
                </a:solidFill>
              </a:rPr>
              <a:t>: meer ‘engagement’ (2009)</a:t>
            </a:r>
          </a:p>
          <a:p>
            <a:endParaRPr lang="nl-NL" sz="2000" dirty="0">
              <a:solidFill>
                <a:schemeClr val="bg1"/>
              </a:solidFill>
            </a:endParaRPr>
          </a:p>
          <a:p>
            <a:r>
              <a:rPr lang="nl-NL" sz="2000" dirty="0" smtClean="0">
                <a:solidFill>
                  <a:schemeClr val="bg1"/>
                </a:solidFill>
              </a:rPr>
              <a:t>Maarten Asscher: ‘engagement, taal en verbeelding’ (2018)</a:t>
            </a:r>
            <a:endParaRPr lang="nl-NL" sz="2000" dirty="0">
              <a:solidFill>
                <a:schemeClr val="bg1"/>
              </a:solidFill>
            </a:endParaRPr>
          </a:p>
          <a:p>
            <a:endParaRPr lang="nl-NL" sz="2400" dirty="0" smtClean="0">
              <a:solidFill>
                <a:schemeClr val="bg1"/>
              </a:solidFill>
            </a:endParaRPr>
          </a:p>
          <a:p>
            <a:endParaRPr lang="nl-NL" sz="2400" dirty="0">
              <a:solidFill>
                <a:schemeClr val="bg1"/>
              </a:solidFill>
            </a:endParaRPr>
          </a:p>
          <a:p>
            <a:endParaRPr lang="nl-NL" sz="2400" dirty="0" smtClean="0">
              <a:solidFill>
                <a:schemeClr val="bg1"/>
              </a:solidFill>
            </a:endParaRPr>
          </a:p>
          <a:p>
            <a:endParaRPr lang="nl-NL" sz="2400" dirty="0">
              <a:solidFill>
                <a:schemeClr val="bg1"/>
              </a:solidFill>
            </a:endParaRPr>
          </a:p>
          <a:p>
            <a:endParaRPr lang="nl-NL" sz="2000" dirty="0" smtClean="0">
              <a:solidFill>
                <a:schemeClr val="bg1"/>
              </a:solidFill>
            </a:endParaRPr>
          </a:p>
          <a:p>
            <a:endParaRPr lang="nl-NL" sz="2000" dirty="0">
              <a:solidFill>
                <a:schemeClr val="bg1"/>
              </a:solidFill>
            </a:endParaRPr>
          </a:p>
          <a:p>
            <a:endParaRPr lang="nl-NL" sz="2000" dirty="0">
              <a:solidFill>
                <a:schemeClr val="bg1"/>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90688"/>
            <a:ext cx="2709225" cy="4351338"/>
          </a:xfrm>
        </p:spPr>
      </p:pic>
    </p:spTree>
    <p:extLst>
      <p:ext uri="{BB962C8B-B14F-4D97-AF65-F5344CB8AC3E}">
        <p14:creationId xmlns:p14="http://schemas.microsoft.com/office/powerpoint/2010/main" val="36365389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Nederlandse literatuur</a:t>
            </a:r>
            <a:endParaRPr lang="nl-NL" sz="3200" dirty="0">
              <a:solidFill>
                <a:srgbClr val="FF000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06550"/>
            <a:ext cx="2843910" cy="4351338"/>
          </a:xfrm>
        </p:spPr>
      </p:pic>
      <p:sp>
        <p:nvSpPr>
          <p:cNvPr id="6" name="Tekstvak 5"/>
          <p:cNvSpPr txBox="1"/>
          <p:nvPr/>
        </p:nvSpPr>
        <p:spPr>
          <a:xfrm>
            <a:off x="4095751" y="1690688"/>
            <a:ext cx="7486650" cy="3662541"/>
          </a:xfrm>
          <a:prstGeom prst="rect">
            <a:avLst/>
          </a:prstGeom>
          <a:noFill/>
        </p:spPr>
        <p:txBody>
          <a:bodyPr wrap="square" rtlCol="0">
            <a:spAutoFit/>
          </a:bodyPr>
          <a:lstStyle/>
          <a:p>
            <a:r>
              <a:rPr lang="nl-NL" sz="2800" dirty="0" smtClean="0">
                <a:solidFill>
                  <a:schemeClr val="bg1"/>
                </a:solidFill>
              </a:rPr>
              <a:t>‘Het einde van de literatuur?’</a:t>
            </a:r>
          </a:p>
          <a:p>
            <a:endParaRPr lang="nl-NL" sz="2400" dirty="0">
              <a:solidFill>
                <a:schemeClr val="bg1"/>
              </a:solidFill>
            </a:endParaRPr>
          </a:p>
          <a:p>
            <a:endParaRPr lang="nl-NL" sz="2400" dirty="0">
              <a:solidFill>
                <a:schemeClr val="bg1"/>
              </a:solidFill>
            </a:endParaRPr>
          </a:p>
          <a:p>
            <a:endParaRPr lang="nl-NL" sz="2400" dirty="0" smtClean="0">
              <a:solidFill>
                <a:schemeClr val="bg1"/>
              </a:solidFill>
            </a:endParaRPr>
          </a:p>
          <a:p>
            <a:endParaRPr lang="nl-NL" sz="2400" dirty="0">
              <a:solidFill>
                <a:schemeClr val="bg1"/>
              </a:solidFill>
            </a:endParaRPr>
          </a:p>
          <a:p>
            <a:endParaRPr lang="nl-NL" sz="2400" dirty="0" smtClean="0">
              <a:solidFill>
                <a:schemeClr val="bg1"/>
              </a:solidFill>
            </a:endParaRPr>
          </a:p>
          <a:p>
            <a:endParaRPr lang="nl-NL" sz="2400" dirty="0">
              <a:solidFill>
                <a:schemeClr val="bg1"/>
              </a:solidFill>
            </a:endParaRPr>
          </a:p>
          <a:p>
            <a:endParaRPr lang="nl-NL" sz="2000" dirty="0" smtClean="0">
              <a:solidFill>
                <a:schemeClr val="bg1"/>
              </a:solidFill>
            </a:endParaRPr>
          </a:p>
          <a:p>
            <a:endParaRPr lang="nl-NL" sz="2000" dirty="0">
              <a:solidFill>
                <a:schemeClr val="bg1"/>
              </a:solidFill>
            </a:endParaRPr>
          </a:p>
          <a:p>
            <a:endParaRPr lang="nl-NL" sz="2000" dirty="0">
              <a:solidFill>
                <a:schemeClr val="bg1"/>
              </a:solidFill>
            </a:endParaRPr>
          </a:p>
        </p:txBody>
      </p:sp>
    </p:spTree>
    <p:extLst>
      <p:ext uri="{BB962C8B-B14F-4D97-AF65-F5344CB8AC3E}">
        <p14:creationId xmlns:p14="http://schemas.microsoft.com/office/powerpoint/2010/main" val="3471949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Nederlandse literatuur</a:t>
            </a:r>
            <a:endParaRPr lang="nl-NL" sz="3200" dirty="0">
              <a:solidFill>
                <a:srgbClr val="FF0000"/>
              </a:solidFill>
            </a:endParaRP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06550"/>
            <a:ext cx="2843910" cy="4351338"/>
          </a:xfrm>
        </p:spPr>
      </p:pic>
      <p:sp>
        <p:nvSpPr>
          <p:cNvPr id="6" name="Tekstvak 5"/>
          <p:cNvSpPr txBox="1"/>
          <p:nvPr/>
        </p:nvSpPr>
        <p:spPr>
          <a:xfrm>
            <a:off x="4095751" y="1690688"/>
            <a:ext cx="7486650" cy="4401205"/>
          </a:xfrm>
          <a:prstGeom prst="rect">
            <a:avLst/>
          </a:prstGeom>
          <a:noFill/>
        </p:spPr>
        <p:txBody>
          <a:bodyPr wrap="square" rtlCol="0">
            <a:spAutoFit/>
          </a:bodyPr>
          <a:lstStyle/>
          <a:p>
            <a:r>
              <a:rPr lang="nl-NL" sz="2800" dirty="0" smtClean="0">
                <a:solidFill>
                  <a:schemeClr val="bg1"/>
                </a:solidFill>
              </a:rPr>
              <a:t>‘Het einde van de literatuur?’</a:t>
            </a:r>
          </a:p>
          <a:p>
            <a:endParaRPr lang="nl-NL" sz="2400" dirty="0">
              <a:solidFill>
                <a:schemeClr val="bg1"/>
              </a:solidFill>
            </a:endParaRPr>
          </a:p>
          <a:p>
            <a:endParaRPr lang="nl-NL" sz="2400" dirty="0">
              <a:solidFill>
                <a:schemeClr val="bg1"/>
              </a:solidFill>
            </a:endParaRPr>
          </a:p>
          <a:p>
            <a:r>
              <a:rPr lang="nl-NL" sz="2400" dirty="0" smtClean="0">
                <a:solidFill>
                  <a:schemeClr val="bg1"/>
                </a:solidFill>
              </a:rPr>
              <a:t>De functie van literatuur: uit elkaar gegroeide maatschappelijke functies en domeinen opnieuw samenbrengen en integreren.</a:t>
            </a:r>
          </a:p>
          <a:p>
            <a:endParaRPr lang="nl-NL" sz="2400" dirty="0">
              <a:solidFill>
                <a:schemeClr val="bg1"/>
              </a:solidFill>
            </a:endParaRPr>
          </a:p>
          <a:p>
            <a:endParaRPr lang="nl-NL" sz="2400" dirty="0" smtClean="0">
              <a:solidFill>
                <a:schemeClr val="bg1"/>
              </a:solidFill>
            </a:endParaRPr>
          </a:p>
          <a:p>
            <a:endParaRPr lang="nl-NL" sz="2400" dirty="0">
              <a:solidFill>
                <a:schemeClr val="bg1"/>
              </a:solidFill>
            </a:endParaRPr>
          </a:p>
          <a:p>
            <a:endParaRPr lang="nl-NL" sz="2000" dirty="0" smtClean="0">
              <a:solidFill>
                <a:schemeClr val="bg1"/>
              </a:solidFill>
            </a:endParaRPr>
          </a:p>
          <a:p>
            <a:endParaRPr lang="nl-NL" sz="2000" dirty="0">
              <a:solidFill>
                <a:schemeClr val="bg1"/>
              </a:solidFill>
            </a:endParaRPr>
          </a:p>
          <a:p>
            <a:endParaRPr lang="nl-NL" sz="2000" dirty="0">
              <a:solidFill>
                <a:schemeClr val="bg1"/>
              </a:solidFill>
            </a:endParaRPr>
          </a:p>
        </p:txBody>
      </p:sp>
    </p:spTree>
    <p:extLst>
      <p:ext uri="{BB962C8B-B14F-4D97-AF65-F5344CB8AC3E}">
        <p14:creationId xmlns:p14="http://schemas.microsoft.com/office/powerpoint/2010/main" val="12347203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Nederlandse literatuur</a:t>
            </a:r>
            <a:endParaRPr lang="nl-NL" sz="3200" dirty="0">
              <a:solidFill>
                <a:srgbClr val="FF0000"/>
              </a:solidFill>
            </a:endParaRPr>
          </a:p>
        </p:txBody>
      </p:sp>
      <p:sp>
        <p:nvSpPr>
          <p:cNvPr id="3" name="Tijdelijke aanduiding voor inhoud 2"/>
          <p:cNvSpPr>
            <a:spLocks noGrp="1"/>
          </p:cNvSpPr>
          <p:nvPr>
            <p:ph idx="1"/>
          </p:nvPr>
        </p:nvSpPr>
        <p:spPr/>
        <p:txBody>
          <a:bodyPr>
            <a:normAutofit/>
          </a:bodyPr>
          <a:lstStyle/>
          <a:p>
            <a:pPr marL="0" indent="0">
              <a:buNone/>
            </a:pPr>
            <a:r>
              <a:rPr lang="nl-NL" sz="2400" dirty="0" smtClean="0">
                <a:solidFill>
                  <a:schemeClr val="bg1"/>
                </a:solidFill>
              </a:rPr>
              <a:t>De terugkeer van de regio als speelruimte</a:t>
            </a:r>
            <a:endParaRPr lang="nl-NL" sz="2400" dirty="0">
              <a:solidFill>
                <a:schemeClr val="bg1"/>
              </a:solidFill>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550" y="2576963"/>
            <a:ext cx="2135284" cy="3276000"/>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5572" y="2576963"/>
            <a:ext cx="2160000" cy="3240000"/>
          </a:xfrm>
          <a:prstGeom prst="rect">
            <a:avLst/>
          </a:prstGeom>
        </p:spPr>
      </p:pic>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310" y="2576963"/>
            <a:ext cx="2025000" cy="3240000"/>
          </a:xfrm>
          <a:prstGeom prst="rect">
            <a:avLst/>
          </a:prstGeom>
        </p:spPr>
      </p:pic>
      <p:pic>
        <p:nvPicPr>
          <p:cNvPr id="7" name="Afbeelding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01142" y="2594963"/>
            <a:ext cx="2071305" cy="3240000"/>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37061" y="2612963"/>
            <a:ext cx="2081353" cy="3240000"/>
          </a:xfrm>
          <a:prstGeom prst="rect">
            <a:avLst/>
          </a:prstGeom>
        </p:spPr>
      </p:pic>
    </p:spTree>
    <p:extLst>
      <p:ext uri="{BB962C8B-B14F-4D97-AF65-F5344CB8AC3E}">
        <p14:creationId xmlns:p14="http://schemas.microsoft.com/office/powerpoint/2010/main" val="5802971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Nederlandse literatuur</a:t>
            </a:r>
            <a:endParaRPr lang="nl-NL" sz="3200" dirty="0">
              <a:solidFill>
                <a:srgbClr val="FF0000"/>
              </a:solidFill>
            </a:endParaRPr>
          </a:p>
        </p:txBody>
      </p:sp>
      <p:sp>
        <p:nvSpPr>
          <p:cNvPr id="3" name="Tijdelijke aanduiding voor inhoud 2"/>
          <p:cNvSpPr>
            <a:spLocks noGrp="1"/>
          </p:cNvSpPr>
          <p:nvPr>
            <p:ph idx="1"/>
          </p:nvPr>
        </p:nvSpPr>
        <p:spPr/>
        <p:txBody>
          <a:bodyPr>
            <a:normAutofit/>
          </a:bodyPr>
          <a:lstStyle/>
          <a:p>
            <a:pPr marL="0" indent="0">
              <a:buNone/>
            </a:pPr>
            <a:r>
              <a:rPr lang="nl-NL" sz="2400" dirty="0" smtClean="0">
                <a:solidFill>
                  <a:schemeClr val="bg1"/>
                </a:solidFill>
              </a:rPr>
              <a:t>De terugkeer van de regio als speelruimte</a:t>
            </a:r>
            <a:endParaRPr lang="nl-NL" sz="2400" dirty="0">
              <a:solidFill>
                <a:schemeClr val="bg1"/>
              </a:solidFill>
            </a:endParaRPr>
          </a:p>
        </p:txBody>
      </p:sp>
      <p:pic>
        <p:nvPicPr>
          <p:cNvPr id="8" name="Afbeelding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2586037"/>
            <a:ext cx="2534400" cy="3960000"/>
          </a:xfrm>
          <a:prstGeom prst="rect">
            <a:avLst/>
          </a:prstGeom>
        </p:spPr>
      </p:pic>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34250" y="2586037"/>
            <a:ext cx="2519550" cy="3960000"/>
          </a:xfrm>
          <a:prstGeom prst="rect">
            <a:avLst/>
          </a:prstGeom>
        </p:spPr>
      </p:pic>
      <p:sp>
        <p:nvSpPr>
          <p:cNvPr id="10" name="Tekstvak 9"/>
          <p:cNvSpPr txBox="1"/>
          <p:nvPr/>
        </p:nvSpPr>
        <p:spPr>
          <a:xfrm>
            <a:off x="3619500" y="4001294"/>
            <a:ext cx="4953000" cy="461665"/>
          </a:xfrm>
          <a:prstGeom prst="rect">
            <a:avLst/>
          </a:prstGeom>
          <a:noFill/>
        </p:spPr>
        <p:txBody>
          <a:bodyPr wrap="square" rtlCol="0">
            <a:spAutoFit/>
          </a:bodyPr>
          <a:lstStyle/>
          <a:p>
            <a:r>
              <a:rPr lang="nl-NL" sz="2400" dirty="0" smtClean="0">
                <a:solidFill>
                  <a:schemeClr val="bg1"/>
                </a:solidFill>
              </a:rPr>
              <a:t>Werkelijkheidseffect en vervreemding</a:t>
            </a:r>
            <a:endParaRPr lang="nl-NL" sz="2400" dirty="0">
              <a:solidFill>
                <a:schemeClr val="bg1"/>
              </a:solidFill>
            </a:endParaRPr>
          </a:p>
        </p:txBody>
      </p:sp>
    </p:spTree>
    <p:extLst>
      <p:ext uri="{BB962C8B-B14F-4D97-AF65-F5344CB8AC3E}">
        <p14:creationId xmlns:p14="http://schemas.microsoft.com/office/powerpoint/2010/main" val="28477208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solidFill>
                  <a:srgbClr val="FF0000"/>
                </a:solidFill>
              </a:rPr>
              <a:t>Auke Hulst (1975)</a:t>
            </a:r>
            <a:endParaRPr lang="nl-NL" sz="3200" dirty="0">
              <a:solidFill>
                <a:srgbClr val="FF0000"/>
              </a:solidFill>
            </a:endParaRPr>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1690688"/>
            <a:ext cx="2966794" cy="3960000"/>
          </a:xfrm>
        </p:spPr>
      </p:pic>
      <p:sp>
        <p:nvSpPr>
          <p:cNvPr id="5" name="Tekstvak 4"/>
          <p:cNvSpPr txBox="1"/>
          <p:nvPr/>
        </p:nvSpPr>
        <p:spPr>
          <a:xfrm>
            <a:off x="3990109" y="1579851"/>
            <a:ext cx="7841673" cy="2554545"/>
          </a:xfrm>
          <a:prstGeom prst="rect">
            <a:avLst/>
          </a:prstGeom>
          <a:noFill/>
        </p:spPr>
        <p:txBody>
          <a:bodyPr wrap="square" rtlCol="0">
            <a:spAutoFit/>
          </a:bodyPr>
          <a:lstStyle/>
          <a:p>
            <a:r>
              <a:rPr lang="nl-NL" sz="2800" dirty="0" smtClean="0">
                <a:solidFill>
                  <a:schemeClr val="bg1"/>
                </a:solidFill>
              </a:rPr>
              <a:t>‘On ne </a:t>
            </a:r>
            <a:r>
              <a:rPr lang="nl-NL" sz="2800" dirty="0" err="1" smtClean="0">
                <a:solidFill>
                  <a:schemeClr val="bg1"/>
                </a:solidFill>
              </a:rPr>
              <a:t>lit</a:t>
            </a:r>
            <a:r>
              <a:rPr lang="nl-NL" sz="2800" dirty="0" smtClean="0">
                <a:solidFill>
                  <a:schemeClr val="bg1"/>
                </a:solidFill>
              </a:rPr>
              <a:t> pas </a:t>
            </a:r>
            <a:r>
              <a:rPr lang="nl-NL" sz="2800" dirty="0" err="1" smtClean="0">
                <a:solidFill>
                  <a:schemeClr val="bg1"/>
                </a:solidFill>
              </a:rPr>
              <a:t>seulement</a:t>
            </a:r>
            <a:r>
              <a:rPr lang="nl-NL" sz="2800" dirty="0" smtClean="0">
                <a:solidFill>
                  <a:schemeClr val="bg1"/>
                </a:solidFill>
              </a:rPr>
              <a:t> des </a:t>
            </a:r>
            <a:r>
              <a:rPr lang="nl-NL" sz="2800" dirty="0" err="1" smtClean="0">
                <a:solidFill>
                  <a:schemeClr val="bg1"/>
                </a:solidFill>
              </a:rPr>
              <a:t>livres</a:t>
            </a:r>
            <a:r>
              <a:rPr lang="nl-NL" sz="2800" dirty="0" smtClean="0">
                <a:solidFill>
                  <a:schemeClr val="bg1"/>
                </a:solidFill>
              </a:rPr>
              <a:t>, on </a:t>
            </a:r>
            <a:r>
              <a:rPr lang="nl-NL" sz="2800" dirty="0" err="1" smtClean="0">
                <a:solidFill>
                  <a:schemeClr val="bg1"/>
                </a:solidFill>
              </a:rPr>
              <a:t>lit</a:t>
            </a:r>
            <a:r>
              <a:rPr lang="nl-NL" sz="2800" dirty="0" smtClean="0">
                <a:solidFill>
                  <a:schemeClr val="bg1"/>
                </a:solidFill>
              </a:rPr>
              <a:t> </a:t>
            </a:r>
            <a:r>
              <a:rPr lang="nl-NL" sz="2800" dirty="0" err="1" smtClean="0">
                <a:solidFill>
                  <a:schemeClr val="bg1"/>
                </a:solidFill>
              </a:rPr>
              <a:t>d’abord</a:t>
            </a:r>
            <a:r>
              <a:rPr lang="nl-NL" sz="2800" dirty="0" smtClean="0">
                <a:solidFill>
                  <a:schemeClr val="bg1"/>
                </a:solidFill>
              </a:rPr>
              <a:t> des auteurs’. </a:t>
            </a:r>
            <a:br>
              <a:rPr lang="nl-NL" sz="2800" dirty="0" smtClean="0">
                <a:solidFill>
                  <a:schemeClr val="bg1"/>
                </a:solidFill>
              </a:rPr>
            </a:br>
            <a:endParaRPr lang="nl-NL" sz="2800" dirty="0" smtClean="0">
              <a:solidFill>
                <a:schemeClr val="bg1"/>
              </a:solidFill>
            </a:endParaRPr>
          </a:p>
          <a:p>
            <a:r>
              <a:rPr lang="nl-NL" sz="2400" dirty="0" smtClean="0">
                <a:solidFill>
                  <a:schemeClr val="bg1"/>
                </a:solidFill>
              </a:rPr>
              <a:t>M. Couturier, </a:t>
            </a:r>
            <a:r>
              <a:rPr lang="nl-NL" sz="2400" i="1" dirty="0" smtClean="0">
                <a:solidFill>
                  <a:schemeClr val="bg1"/>
                </a:solidFill>
              </a:rPr>
              <a:t>La </a:t>
            </a:r>
            <a:r>
              <a:rPr lang="nl-NL" sz="2400" i="1" dirty="0" err="1" smtClean="0">
                <a:solidFill>
                  <a:schemeClr val="bg1"/>
                </a:solidFill>
              </a:rPr>
              <a:t>figure</a:t>
            </a:r>
            <a:r>
              <a:rPr lang="nl-NL" sz="2400" i="1" dirty="0" smtClean="0">
                <a:solidFill>
                  <a:schemeClr val="bg1"/>
                </a:solidFill>
              </a:rPr>
              <a:t> de </a:t>
            </a:r>
            <a:r>
              <a:rPr lang="nl-NL" sz="2400" i="1" dirty="0" err="1" smtClean="0">
                <a:solidFill>
                  <a:schemeClr val="bg1"/>
                </a:solidFill>
              </a:rPr>
              <a:t>l’auteur</a:t>
            </a:r>
            <a:r>
              <a:rPr lang="nl-NL" sz="2400" dirty="0" smtClean="0">
                <a:solidFill>
                  <a:schemeClr val="bg1"/>
                </a:solidFill>
              </a:rPr>
              <a:t> (1995)</a:t>
            </a:r>
          </a:p>
          <a:p>
            <a:endParaRPr lang="nl-NL" sz="2400" dirty="0">
              <a:solidFill>
                <a:schemeClr val="bg1"/>
              </a:solidFill>
            </a:endParaRPr>
          </a:p>
          <a:p>
            <a:endParaRPr lang="nl-NL" sz="2800" dirty="0">
              <a:solidFill>
                <a:schemeClr val="bg1"/>
              </a:solidFill>
            </a:endParaRPr>
          </a:p>
        </p:txBody>
      </p:sp>
    </p:spTree>
    <p:extLst>
      <p:ext uri="{BB962C8B-B14F-4D97-AF65-F5344CB8AC3E}">
        <p14:creationId xmlns:p14="http://schemas.microsoft.com/office/powerpoint/2010/main" val="3228731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1103</Words>
  <Application>Microsoft Office PowerPoint</Application>
  <PresentationFormat>Aangepast</PresentationFormat>
  <Paragraphs>152</Paragraphs>
  <Slides>26</Slides>
  <Notes>0</Notes>
  <HiddenSlides>0</HiddenSlides>
  <MMClips>0</MMClips>
  <ScaleCrop>false</ScaleCrop>
  <HeadingPairs>
    <vt:vector size="4" baseType="variant">
      <vt:variant>
        <vt:lpstr>Thema</vt:lpstr>
      </vt:variant>
      <vt:variant>
        <vt:i4>1</vt:i4>
      </vt:variant>
      <vt:variant>
        <vt:lpstr>Diatitels</vt:lpstr>
      </vt:variant>
      <vt:variant>
        <vt:i4>26</vt:i4>
      </vt:variant>
    </vt:vector>
  </HeadingPairs>
  <TitlesOfParts>
    <vt:vector size="27" baseType="lpstr">
      <vt:lpstr>Kantoorthema</vt:lpstr>
      <vt:lpstr>Alleen gaan door de woestenij  En ik herinner me Titus Broederland van Auke Hulst</vt:lpstr>
      <vt:lpstr>Auke Hulst</vt:lpstr>
      <vt:lpstr>Nederlandse literatuur</vt:lpstr>
      <vt:lpstr>Nederlandse literatuur</vt:lpstr>
      <vt:lpstr>Nederlandse literatuur</vt:lpstr>
      <vt:lpstr>Nederlandse literatuur</vt:lpstr>
      <vt:lpstr>Nederlandse literatuur</vt:lpstr>
      <vt:lpstr>Nederlandse literatuur</vt:lpstr>
      <vt:lpstr>Auke Hulst (1975)</vt:lpstr>
      <vt:lpstr>Auke Hulst (1975)</vt:lpstr>
      <vt:lpstr>Auke Hulst (1975)</vt:lpstr>
      <vt:lpstr>Auke Hulst (1975)</vt:lpstr>
      <vt:lpstr>En ik herinner me Titus Broederland</vt:lpstr>
      <vt:lpstr>Aardbloed en zinkgaten</vt:lpstr>
      <vt:lpstr>PowerPoint-presentatie</vt:lpstr>
      <vt:lpstr>De verhaalwereld</vt:lpstr>
      <vt:lpstr>PowerPoint-presentatie</vt:lpstr>
      <vt:lpstr>Verlangen en verlies</vt:lpstr>
      <vt:lpstr>De broederband</vt:lpstr>
      <vt:lpstr>PowerPoint-presentatie</vt:lpstr>
      <vt:lpstr>De wraak die aanstaande was</vt:lpstr>
      <vt:lpstr>PowerPoint-presentatie</vt:lpstr>
      <vt:lpstr>Literatuur en engagement</vt:lpstr>
      <vt:lpstr>Literatuur en engagement</vt:lpstr>
      <vt:lpstr>Literatuur en engagement</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Alleen gaan door de woestenij  En ik herinner me Titus Broederland van Auke Hulst</dc:title>
  <dc:creator>Mathijs Sanders</dc:creator>
  <cp:lastModifiedBy>Harbers</cp:lastModifiedBy>
  <cp:revision>27</cp:revision>
  <dcterms:created xsi:type="dcterms:W3CDTF">2018-01-20T14:25:39Z</dcterms:created>
  <dcterms:modified xsi:type="dcterms:W3CDTF">2018-02-23T21:04:55Z</dcterms:modified>
</cp:coreProperties>
</file>