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77" r:id="rId3"/>
    <p:sldId id="278" r:id="rId4"/>
    <p:sldId id="279" r:id="rId5"/>
    <p:sldId id="280" r:id="rId6"/>
    <p:sldId id="257" r:id="rId7"/>
    <p:sldId id="275" r:id="rId8"/>
    <p:sldId id="258" r:id="rId9"/>
    <p:sldId id="259" r:id="rId10"/>
    <p:sldId id="281" r:id="rId11"/>
    <p:sldId id="282" r:id="rId12"/>
    <p:sldId id="283" r:id="rId13"/>
    <p:sldId id="284" r:id="rId14"/>
    <p:sldId id="293" r:id="rId15"/>
    <p:sldId id="285" r:id="rId16"/>
    <p:sldId id="286" r:id="rId17"/>
    <p:sldId id="287" r:id="rId18"/>
    <p:sldId id="288" r:id="rId19"/>
    <p:sldId id="276" r:id="rId20"/>
    <p:sldId id="290" r:id="rId21"/>
    <p:sldId id="291" r:id="rId22"/>
    <p:sldId id="294" r:id="rId23"/>
    <p:sldId id="295" r:id="rId24"/>
    <p:sldId id="296" r:id="rId25"/>
    <p:sldId id="316" r:id="rId26"/>
    <p:sldId id="292" r:id="rId27"/>
    <p:sldId id="297" r:id="rId28"/>
    <p:sldId id="298" r:id="rId29"/>
    <p:sldId id="302" r:id="rId30"/>
    <p:sldId id="299" r:id="rId31"/>
    <p:sldId id="301" r:id="rId32"/>
    <p:sldId id="303" r:id="rId33"/>
    <p:sldId id="304" r:id="rId34"/>
    <p:sldId id="305" r:id="rId35"/>
    <p:sldId id="309" r:id="rId36"/>
    <p:sldId id="317" r:id="rId37"/>
    <p:sldId id="306" r:id="rId38"/>
    <p:sldId id="307" r:id="rId39"/>
    <p:sldId id="310" r:id="rId40"/>
    <p:sldId id="308" r:id="rId41"/>
    <p:sldId id="318" r:id="rId42"/>
    <p:sldId id="311" r:id="rId43"/>
    <p:sldId id="319" r:id="rId44"/>
    <p:sldId id="262" r:id="rId45"/>
    <p:sldId id="314" r:id="rId46"/>
    <p:sldId id="265" r:id="rId47"/>
    <p:sldId id="312" r:id="rId48"/>
    <p:sldId id="315" r:id="rId4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87AA0E-B7AD-4363-B978-4442DF38C376}" type="datetimeFigureOut">
              <a:rPr lang="nl-NL" smtClean="0"/>
              <a:pPr/>
              <a:t>29-11-2016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32DA37-CFAA-4ADE-B18A-11D02E34EABD}" type="slidenum">
              <a:rPr lang="nl-NL" smtClean="0"/>
              <a:pPr/>
              <a:t>‹#›</a:t>
            </a:fld>
            <a:endParaRPr lang="nl-NL"/>
          </a:p>
        </p:txBody>
      </p:sp>
    </p:spTree>
    <p:extLst>
      <p:ext uri="{BB962C8B-B14F-4D97-AF65-F5344CB8AC3E}">
        <p14:creationId xmlns:p14="http://schemas.microsoft.com/office/powerpoint/2010/main" val="2945026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26</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27</a:t>
            </a:fld>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28</a:t>
            </a:fld>
            <a:endParaRPr lang="nl-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29</a:t>
            </a:fld>
            <a:endParaRPr lang="nl-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30</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a:t>
            </a:fld>
            <a:endParaRPr lang="nl-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31</a:t>
            </a:fld>
            <a:endParaRPr lang="nl-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32</a:t>
            </a:fld>
            <a:endParaRPr lang="nl-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33</a:t>
            </a:fld>
            <a:endParaRPr lang="nl-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34</a:t>
            </a:fld>
            <a:endParaRPr lang="nl-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35</a:t>
            </a:fld>
            <a:endParaRPr lang="nl-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37</a:t>
            </a:fld>
            <a:endParaRPr lang="nl-N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38</a:t>
            </a:fld>
            <a:endParaRPr lang="nl-NL"/>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39</a:t>
            </a:fld>
            <a:endParaRPr lang="nl-NL"/>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40</a:t>
            </a:fld>
            <a:endParaRPr lang="nl-N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42</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a:t>
            </a:fld>
            <a:endParaRPr lang="nl-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44</a:t>
            </a:fld>
            <a:endParaRPr lang="nl-NL"/>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45</a:t>
            </a:fld>
            <a:endParaRPr lang="nl-NL"/>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46</a:t>
            </a:fld>
            <a:endParaRPr lang="nl-NL"/>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47</a:t>
            </a:fld>
            <a:endParaRPr lang="nl-N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48</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F32DA37-CFAA-4ADE-B18A-11D02E34EABD}"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363EE9A-5717-4FBF-83F8-FB352D657AE3}" type="datetimeFigureOut">
              <a:rPr lang="nl-NL" smtClean="0"/>
              <a:pPr/>
              <a:t>29-11-2016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4DAC32-58E3-437E-AE09-FDC5B62037F8}"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63EE9A-5717-4FBF-83F8-FB352D657AE3}" type="datetimeFigureOut">
              <a:rPr lang="nl-NL" smtClean="0"/>
              <a:pPr/>
              <a:t>29-11-2016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4DAC32-58E3-437E-AE09-FDC5B62037F8}" type="slidenum">
              <a:rPr lang="nl-NL" smtClean="0"/>
              <a:pPr/>
              <a:t>‹#›</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3212976"/>
            <a:ext cx="7772400" cy="1470025"/>
          </a:xfrm>
        </p:spPr>
        <p:txBody>
          <a:bodyPr/>
          <a:lstStyle/>
          <a:p>
            <a:r>
              <a:rPr lang="nl-NL" dirty="0" smtClean="0"/>
              <a:t/>
            </a:r>
            <a:br>
              <a:rPr lang="nl-NL" dirty="0" smtClean="0"/>
            </a:br>
            <a:r>
              <a:rPr lang="nl-NL" dirty="0" smtClean="0">
                <a:solidFill>
                  <a:srgbClr val="FFFF99"/>
                </a:solidFill>
              </a:rPr>
              <a:t>Jeroen Brouwers, </a:t>
            </a:r>
            <a:r>
              <a:rPr lang="nl-NL" i="1" dirty="0" smtClean="0">
                <a:solidFill>
                  <a:srgbClr val="FFFF99"/>
                </a:solidFill>
              </a:rPr>
              <a:t>Het hout </a:t>
            </a:r>
            <a:endParaRPr lang="nl-NL" i="1" dirty="0">
              <a:solidFill>
                <a:srgbClr val="FFFF99"/>
              </a:solidFill>
            </a:endParaRPr>
          </a:p>
        </p:txBody>
      </p:sp>
      <p:sp>
        <p:nvSpPr>
          <p:cNvPr id="3" name="Ondertitel 2"/>
          <p:cNvSpPr>
            <a:spLocks noGrp="1"/>
          </p:cNvSpPr>
          <p:nvPr>
            <p:ph type="subTitle" idx="1"/>
          </p:nvPr>
        </p:nvSpPr>
        <p:spPr>
          <a:xfrm>
            <a:off x="1331640" y="4797152"/>
            <a:ext cx="6400800" cy="1752600"/>
          </a:xfrm>
        </p:spPr>
        <p:txBody>
          <a:bodyPr>
            <a:normAutofit/>
          </a:bodyPr>
          <a:lstStyle/>
          <a:p>
            <a:r>
              <a:rPr lang="nl-NL" sz="2400" dirty="0" smtClean="0">
                <a:solidFill>
                  <a:srgbClr val="FFFF99"/>
                </a:solidFill>
              </a:rPr>
              <a:t>Lezing ‘Spraakmakende boeken’, november 2016</a:t>
            </a:r>
          </a:p>
          <a:p>
            <a:r>
              <a:rPr lang="nl-NL" sz="2400" dirty="0" smtClean="0">
                <a:solidFill>
                  <a:srgbClr val="FFFF99"/>
                </a:solidFill>
              </a:rPr>
              <a:t>Mary </a:t>
            </a:r>
            <a:r>
              <a:rPr lang="nl-NL" sz="2400" dirty="0" err="1" smtClean="0">
                <a:solidFill>
                  <a:srgbClr val="FFFF99"/>
                </a:solidFill>
              </a:rPr>
              <a:t>Kemperink</a:t>
            </a:r>
            <a:r>
              <a:rPr lang="nl-NL" sz="2400" dirty="0" smtClean="0">
                <a:solidFill>
                  <a:srgbClr val="FFFF99"/>
                </a:solidFill>
              </a:rPr>
              <a:t> </a:t>
            </a:r>
          </a:p>
          <a:p>
            <a:r>
              <a:rPr lang="nl-NL" sz="2400" dirty="0" smtClean="0">
                <a:solidFill>
                  <a:srgbClr val="FFFF99"/>
                </a:solidFill>
              </a:rPr>
              <a:t>(Rijksuniversiteit Groningen)</a:t>
            </a:r>
            <a:endParaRPr lang="nl-NL" sz="2400" dirty="0">
              <a:solidFill>
                <a:srgbClr val="FFFF99"/>
              </a:solidFill>
            </a:endParaRPr>
          </a:p>
        </p:txBody>
      </p:sp>
      <p:pic>
        <p:nvPicPr>
          <p:cNvPr id="4" name="Picture 2" descr="C:\Users\Dhr. Dorleijn\Pictures\Jeroen Brouwers.jpg"/>
          <p:cNvPicPr>
            <a:picLocks noChangeAspect="1" noChangeArrowheads="1"/>
          </p:cNvPicPr>
          <p:nvPr/>
        </p:nvPicPr>
        <p:blipFill>
          <a:blip r:embed="rId3" cstate="print"/>
          <a:srcRect/>
          <a:stretch>
            <a:fillRect/>
          </a:stretch>
        </p:blipFill>
        <p:spPr bwMode="auto">
          <a:xfrm>
            <a:off x="467543" y="260648"/>
            <a:ext cx="2304256" cy="3456384"/>
          </a:xfrm>
          <a:prstGeom prst="rect">
            <a:avLst/>
          </a:prstGeom>
          <a:noFill/>
        </p:spPr>
      </p:pic>
      <p:pic>
        <p:nvPicPr>
          <p:cNvPr id="7" name="Picture 2" descr="C:\Users\Dhr. Dorleijn\Pictures\Omslag Het hout.jpg"/>
          <p:cNvPicPr>
            <a:picLocks noChangeAspect="1" noChangeArrowheads="1"/>
          </p:cNvPicPr>
          <p:nvPr/>
        </p:nvPicPr>
        <p:blipFill>
          <a:blip r:embed="rId4" cstate="print"/>
          <a:srcRect/>
          <a:stretch>
            <a:fillRect/>
          </a:stretch>
        </p:blipFill>
        <p:spPr bwMode="auto">
          <a:xfrm>
            <a:off x="6372200" y="188639"/>
            <a:ext cx="2309089" cy="347529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92500" lnSpcReduction="20000"/>
          </a:bodyPr>
          <a:lstStyle/>
          <a:p>
            <a:pPr>
              <a:buNone/>
            </a:pPr>
            <a:r>
              <a:rPr lang="nl-NL" dirty="0" smtClean="0">
                <a:solidFill>
                  <a:srgbClr val="FFFF99"/>
                </a:solidFill>
              </a:rPr>
              <a:t>	‘Het schoolhoofd laat een engelharige knaap naar zijn kantoor komen. We nemen de puntenresultaten nog eens door, jongen. Kom hier naast me zitten. Hand strijkt door het haar van de jongen, over de hand van de jongen, over diens bovenbeen. Als het joch er niets van moet hebben, haalt </a:t>
            </a:r>
            <a:r>
              <a:rPr lang="nl-NL" dirty="0" err="1" smtClean="0">
                <a:solidFill>
                  <a:srgbClr val="FFFF99"/>
                </a:solidFill>
              </a:rPr>
              <a:t>Mansuetus</a:t>
            </a:r>
            <a:r>
              <a:rPr lang="nl-NL" dirty="0" smtClean="0">
                <a:solidFill>
                  <a:srgbClr val="FFFF99"/>
                </a:solidFill>
              </a:rPr>
              <a:t> een bruin flesje tevoorschijn, drukt hem iets in het gezicht en dan. En dan. Dit is wat fluisterend de ronde begon te doen. Ik geloofde het niet. Hoewel. Ik weigerde het te geloven.’ (121)</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‘Een bruin flesje met een deels ervan afgekrabd etiketje. Hij schroefde de dop van het flesje en drukte er de dot verband op. Flesje ondersteboven, schudde hij wat van de inhoud in het lapje. Onmiddellijk de dop terug op zijn plaats. Overreikte mij met een snel gebaar het doordrenkte textiel en stootte er als bevel bij uit: </a:t>
            </a:r>
            <a:r>
              <a:rPr lang="nl-NL" dirty="0" err="1" smtClean="0">
                <a:solidFill>
                  <a:srgbClr val="FFFF99"/>
                </a:solidFill>
              </a:rPr>
              <a:t>Inhalieren</a:t>
            </a:r>
            <a:r>
              <a:rPr lang="nl-NL" dirty="0" smtClean="0">
                <a:solidFill>
                  <a:srgbClr val="FFFF99"/>
                </a:solidFill>
              </a:rPr>
              <a:t>!‘ (148)</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62500" lnSpcReduction="20000"/>
          </a:bodyPr>
          <a:lstStyle/>
          <a:p>
            <a:pPr>
              <a:buNone/>
            </a:pPr>
            <a:r>
              <a:rPr lang="nl-NL" dirty="0" smtClean="0">
                <a:solidFill>
                  <a:srgbClr val="FFFF99"/>
                </a:solidFill>
              </a:rPr>
              <a:t>	</a:t>
            </a:r>
            <a:r>
              <a:rPr lang="nl-NL" sz="4000" dirty="0" smtClean="0">
                <a:solidFill>
                  <a:srgbClr val="FFFF99"/>
                </a:solidFill>
              </a:rPr>
              <a:t>‘Ik weet dat hij dat doet. Van Klaas </a:t>
            </a:r>
            <a:r>
              <a:rPr lang="nl-NL" sz="4000" dirty="0" err="1" smtClean="0">
                <a:solidFill>
                  <a:srgbClr val="FFFF99"/>
                </a:solidFill>
              </a:rPr>
              <a:t>Bentinck</a:t>
            </a:r>
            <a:r>
              <a:rPr lang="nl-NL" sz="4000" dirty="0" smtClean="0">
                <a:solidFill>
                  <a:srgbClr val="FFFF99"/>
                </a:solidFill>
              </a:rPr>
              <a:t> en andere jongens. Mark wist het ook. Klaas </a:t>
            </a:r>
            <a:r>
              <a:rPr lang="nl-NL" sz="4000" dirty="0" err="1" smtClean="0">
                <a:solidFill>
                  <a:srgbClr val="FFFF99"/>
                </a:solidFill>
              </a:rPr>
              <a:t>Bentinck</a:t>
            </a:r>
            <a:r>
              <a:rPr lang="nl-NL" sz="4000" dirty="0" smtClean="0">
                <a:solidFill>
                  <a:srgbClr val="FFFF99"/>
                </a:solidFill>
              </a:rPr>
              <a:t> moest hem in zijn mond nemen. </a:t>
            </a:r>
            <a:r>
              <a:rPr lang="nl-NL" sz="4000" dirty="0" err="1" smtClean="0">
                <a:solidFill>
                  <a:srgbClr val="FFFF99"/>
                </a:solidFill>
              </a:rPr>
              <a:t>Gatverdarrie</a:t>
            </a:r>
            <a:r>
              <a:rPr lang="nl-NL" sz="4000" dirty="0" smtClean="0">
                <a:solidFill>
                  <a:srgbClr val="FFFF99"/>
                </a:solidFill>
              </a:rPr>
              <a:t>. Dat wilde hij niet. Hij moest eraan zuigen. Dan krijg je een mooier cijfer op je rapport. Als je </a:t>
            </a:r>
            <a:r>
              <a:rPr lang="nl-NL" sz="4000" dirty="0" err="1" smtClean="0">
                <a:solidFill>
                  <a:srgbClr val="FFFF99"/>
                </a:solidFill>
              </a:rPr>
              <a:t>je</a:t>
            </a:r>
            <a:r>
              <a:rPr lang="nl-NL" sz="4000" dirty="0" smtClean="0">
                <a:solidFill>
                  <a:srgbClr val="FFFF99"/>
                </a:solidFill>
              </a:rPr>
              <a:t> gezicht blijft wegdraaien komt hij met dat lapje. En als je het verder vertelt ga je </a:t>
            </a:r>
            <a:r>
              <a:rPr lang="nl-NL" sz="4000" dirty="0" err="1" smtClean="0">
                <a:solidFill>
                  <a:srgbClr val="FFFF99"/>
                </a:solidFill>
              </a:rPr>
              <a:t>lineaal</a:t>
            </a:r>
            <a:r>
              <a:rPr lang="nl-NL" sz="4000" dirty="0" smtClean="0">
                <a:solidFill>
                  <a:srgbClr val="FFFF99"/>
                </a:solidFill>
              </a:rPr>
              <a:t> </a:t>
            </a:r>
            <a:r>
              <a:rPr lang="nl-NL" sz="4000" dirty="0" err="1" smtClean="0">
                <a:solidFill>
                  <a:srgbClr val="FFFF99"/>
                </a:solidFill>
              </a:rPr>
              <a:t>directa</a:t>
            </a:r>
            <a:r>
              <a:rPr lang="nl-NL" sz="4000" dirty="0" smtClean="0">
                <a:solidFill>
                  <a:srgbClr val="FFFF99"/>
                </a:solidFill>
              </a:rPr>
              <a:t> naar de hel, brult hij dan. Jongens moeten ook wel eens bij hem komen, en die moeten van hem broek naar beneden aan elkaar friemelen. Daar kijkt hij naar. Vraag maar aan Jochem van Kol. Jochem van Kol en Marcel </a:t>
            </a:r>
            <a:r>
              <a:rPr lang="nl-NL" sz="4000" dirty="0" err="1" smtClean="0">
                <a:solidFill>
                  <a:srgbClr val="FFFF99"/>
                </a:solidFill>
              </a:rPr>
              <a:t>Doodewaard</a:t>
            </a:r>
            <a:r>
              <a:rPr lang="nl-NL" sz="4000" dirty="0" smtClean="0">
                <a:solidFill>
                  <a:srgbClr val="FFFF99"/>
                </a:solidFill>
              </a:rPr>
              <a:t>. Friemelen tot er vet uit komt. Daar kijkt hij naar. Bij Marcel </a:t>
            </a:r>
            <a:r>
              <a:rPr lang="nl-NL" sz="4000" dirty="0" err="1" smtClean="0">
                <a:solidFill>
                  <a:srgbClr val="FFFF99"/>
                </a:solidFill>
              </a:rPr>
              <a:t>Doodewaard</a:t>
            </a:r>
            <a:r>
              <a:rPr lang="nl-NL" sz="4000" dirty="0" smtClean="0">
                <a:solidFill>
                  <a:srgbClr val="FFFF99"/>
                </a:solidFill>
              </a:rPr>
              <a:t> komt niks, die is net twaalf. Daar werd hij kwaad om.’ (168)</a:t>
            </a:r>
            <a:endParaRPr lang="nl-NL" sz="4000" dirty="0">
              <a:solidFill>
                <a:srgbClr val="FFFF99"/>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‘Hoe harder ze schreeuwen hoe beter ze het onthouden, </a:t>
            </a:r>
            <a:r>
              <a:rPr lang="nl-NL" dirty="0" err="1" smtClean="0">
                <a:solidFill>
                  <a:srgbClr val="FFFF99"/>
                </a:solidFill>
              </a:rPr>
              <a:t>Bonaventoera</a:t>
            </a:r>
            <a:r>
              <a:rPr lang="nl-NL" dirty="0" smtClean="0">
                <a:solidFill>
                  <a:srgbClr val="FFFF99"/>
                </a:solidFill>
              </a:rPr>
              <a:t>! Want gezegend is het hout door het welk gerechtigheid geschiedt. Boek der wijsheid, zei hij erachteraan.’ (52)</a:t>
            </a:r>
          </a:p>
          <a:p>
            <a:pPr>
              <a:buNone/>
            </a:pPr>
            <a:r>
              <a:rPr lang="nl-NL" dirty="0" smtClean="0">
                <a:solidFill>
                  <a:srgbClr val="FFFF99"/>
                </a:solidFill>
              </a:rPr>
              <a:t>	</a:t>
            </a:r>
          </a:p>
          <a:p>
            <a:pPr>
              <a:buNone/>
            </a:pPr>
            <a:endParaRPr lang="nl-NL" dirty="0">
              <a:solidFill>
                <a:srgbClr val="FFFF99"/>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‘Hoe harder ze schreeuwen hoe beter ze het onthouden, </a:t>
            </a:r>
            <a:r>
              <a:rPr lang="nl-NL" dirty="0" err="1" smtClean="0">
                <a:solidFill>
                  <a:srgbClr val="FFFF99"/>
                </a:solidFill>
              </a:rPr>
              <a:t>Bonaventoera</a:t>
            </a:r>
            <a:r>
              <a:rPr lang="nl-NL" dirty="0" smtClean="0">
                <a:solidFill>
                  <a:srgbClr val="FFFF99"/>
                </a:solidFill>
              </a:rPr>
              <a:t>! Want gezegend is het hout door het welk gerechtigheid geschiedt. Boek der wijsheid, zei hij erachteraan.’ (52)</a:t>
            </a:r>
          </a:p>
          <a:p>
            <a:pPr>
              <a:buNone/>
            </a:pPr>
            <a:r>
              <a:rPr lang="nl-NL" dirty="0" smtClean="0">
                <a:solidFill>
                  <a:srgbClr val="FFFF99"/>
                </a:solidFill>
              </a:rPr>
              <a:t>	</a:t>
            </a:r>
            <a:r>
              <a:rPr lang="nl-NL" i="1" dirty="0" smtClean="0">
                <a:solidFill>
                  <a:srgbClr val="FFFF99"/>
                </a:solidFill>
              </a:rPr>
              <a:t>Het boek der wijsheid</a:t>
            </a:r>
            <a:r>
              <a:rPr lang="nl-NL" dirty="0" smtClean="0">
                <a:solidFill>
                  <a:srgbClr val="FFFF99"/>
                </a:solidFill>
              </a:rPr>
              <a:t>: 14. 7 ‘Want gezegend is het hout, door hetwelk gerechtigheid geschiedt.’</a:t>
            </a:r>
          </a:p>
          <a:p>
            <a:pPr>
              <a:buNone/>
            </a:pPr>
            <a:endParaRPr lang="nl-NL" dirty="0">
              <a:solidFill>
                <a:srgbClr val="FFFF99"/>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a:t>
            </a:r>
            <a:r>
              <a:rPr lang="nl-NL" dirty="0" err="1" smtClean="0">
                <a:solidFill>
                  <a:srgbClr val="FFFF99"/>
                </a:solidFill>
              </a:rPr>
              <a:t>Mansuetus</a:t>
            </a:r>
            <a:r>
              <a:rPr lang="nl-NL" dirty="0" smtClean="0">
                <a:solidFill>
                  <a:srgbClr val="FFFF99"/>
                </a:solidFill>
              </a:rPr>
              <a:t>’ mishandeling zou in tal van varianten worden overgenomen en in praktijk gebracht door sommige andere broedercollega’s. Een ingescheurde oorlel. Bloedneus. Een beschadigd ooglid. Een zweepslag met het knopenkoord.’ (118)</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‘Blijf wel goed je best doen, beertje van me. Ha! </a:t>
            </a:r>
            <a:r>
              <a:rPr lang="nl-NL" dirty="0" err="1" smtClean="0">
                <a:solidFill>
                  <a:srgbClr val="FFFF99"/>
                </a:solidFill>
              </a:rPr>
              <a:t>Haha</a:t>
            </a:r>
            <a:r>
              <a:rPr lang="nl-NL" dirty="0" smtClean="0">
                <a:solidFill>
                  <a:srgbClr val="FFFF99"/>
                </a:solidFill>
              </a:rPr>
              <a:t>! Acteert broeder prefect. Beertje! Die daar! Die mandril met zijn bloemkooloren en scheven tanden en die vettige glazen op zijn sproetenkokkerd. Zie hem daar zitten.’ (119)</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‘In militaire pas naar school. Onder Duitse dril. Geef ze een geweer en een paar handgranaten en het kan opnieuw beginnen. </a:t>
            </a:r>
            <a:r>
              <a:rPr lang="nl-NL" dirty="0" err="1" smtClean="0">
                <a:solidFill>
                  <a:srgbClr val="FFFF99"/>
                </a:solidFill>
              </a:rPr>
              <a:t>Hitler</a:t>
            </a:r>
            <a:r>
              <a:rPr lang="nl-NL" dirty="0" smtClean="0">
                <a:solidFill>
                  <a:srgbClr val="FFFF99"/>
                </a:solidFill>
              </a:rPr>
              <a:t> is pas acht jaar dood.’ (65)</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‘Twee meter lang en nauw twee meter breed, zoals in dat veelgehoorde gedicht, zij het ietwat ruimer, zij het niet veel.’ (84)</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FF99"/>
                </a:solidFill>
                <a:latin typeface="Calibri" pitchFamily="34" charset="0"/>
                <a:cs typeface="Times New Roman" pitchFamily="18" charset="0"/>
              </a:rPr>
              <a:t>Jan Campert, ‘Het lied der achttien </a:t>
            </a:r>
            <a:r>
              <a:rPr lang="nl-NL" sz="3200" dirty="0" err="1" smtClean="0">
                <a:solidFill>
                  <a:srgbClr val="FFFF99"/>
                </a:solidFill>
                <a:latin typeface="Calibri" pitchFamily="34" charset="0"/>
                <a:cs typeface="Times New Roman" pitchFamily="18" charset="0"/>
              </a:rPr>
              <a:t>dooden</a:t>
            </a:r>
            <a:r>
              <a:rPr lang="nl-NL" sz="3200" dirty="0" smtClean="0">
                <a:solidFill>
                  <a:srgbClr val="FFFF99"/>
                </a:solidFill>
                <a:latin typeface="Calibri" pitchFamily="34" charset="0"/>
                <a:cs typeface="Times New Roman" pitchFamily="18" charset="0"/>
              </a:rPr>
              <a:t>’ </a:t>
            </a:r>
            <a:endParaRPr lang="nl-NL" sz="3200" dirty="0">
              <a:solidFill>
                <a:srgbClr val="FFFF99"/>
              </a:solidFill>
              <a:latin typeface="Calibri" pitchFamily="34" charset="0"/>
              <a:cs typeface="Times New Roman" pitchFamily="18" charset="0"/>
            </a:endParaRPr>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a:t>
            </a:r>
            <a:r>
              <a:rPr lang="nl-NL" sz="3000" dirty="0" smtClean="0">
                <a:solidFill>
                  <a:srgbClr val="FFFF99"/>
                </a:solidFill>
                <a:latin typeface="+mj-lt"/>
                <a:cs typeface="Times New Roman" pitchFamily="18" charset="0"/>
              </a:rPr>
              <a:t>Een cel is maar twee meter lang</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en nauw twee meter breed,</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wel kleiner nog is het stuk grond,</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dat ik nu nog niet weet,</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maar waar ik naamloos rusten zal,</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mijn makkers bovendien,</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wij waren achttien in getal,</a:t>
            </a:r>
            <a:br>
              <a:rPr lang="nl-NL" sz="3000" dirty="0" smtClean="0">
                <a:solidFill>
                  <a:srgbClr val="FFFF99"/>
                </a:solidFill>
                <a:latin typeface="+mj-lt"/>
                <a:cs typeface="Times New Roman" pitchFamily="18" charset="0"/>
              </a:rPr>
            </a:br>
            <a:r>
              <a:rPr lang="nl-NL" sz="3000" dirty="0" smtClean="0">
                <a:solidFill>
                  <a:srgbClr val="FFFF99"/>
                </a:solidFill>
                <a:latin typeface="+mj-lt"/>
                <a:cs typeface="Times New Roman" pitchFamily="18" charset="0"/>
              </a:rPr>
              <a:t>geen zal den avond zien.</a:t>
            </a:r>
          </a:p>
          <a:p>
            <a:pPr>
              <a:buNone/>
            </a:pPr>
            <a:r>
              <a:rPr lang="nl-NL" dirty="0" smtClean="0">
                <a:solidFill>
                  <a:srgbClr val="FFFF99"/>
                </a:solidFill>
                <a:latin typeface="+mj-lt"/>
              </a:rPr>
              <a:t>[fragment]</a:t>
            </a:r>
          </a:p>
          <a:p>
            <a:pPr>
              <a:buNone/>
            </a:pPr>
            <a:endParaRPr lang="nl-NL" dirty="0">
              <a:solidFill>
                <a:srgbClr val="FFFF9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‘Gefrustreerde hunker naar </a:t>
            </a:r>
            <a:r>
              <a:rPr lang="nl-NL" dirty="0" err="1" smtClean="0">
                <a:solidFill>
                  <a:srgbClr val="FFFF99"/>
                </a:solidFill>
              </a:rPr>
              <a:t>sexualiteit</a:t>
            </a:r>
            <a:r>
              <a:rPr lang="nl-NL" dirty="0" smtClean="0">
                <a:solidFill>
                  <a:srgbClr val="FFFF99"/>
                </a:solidFill>
              </a:rPr>
              <a:t> die leidt tot sadisme en nog meer, dat is wat samenhangt met het hout.’ (58)</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a:t>
            </a:r>
            <a:r>
              <a:rPr lang="nl-NL" dirty="0" err="1" smtClean="0">
                <a:solidFill>
                  <a:srgbClr val="FFFF99"/>
                </a:solidFill>
              </a:rPr>
              <a:t>IJlte</a:t>
            </a:r>
            <a:r>
              <a:rPr lang="nl-NL" dirty="0" smtClean="0">
                <a:solidFill>
                  <a:srgbClr val="FFFF99"/>
                </a:solidFill>
              </a:rPr>
              <a:t> in mijn hersens. Zoals toen in een eerder levenstafereel de stad werd gebombardeerd. Wat ik hoorde. Klappen van geluid die tegen me opsloegen. En zag, erupties van zwarte rook in het centrum.’ (81) </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a:t>
            </a:r>
            <a:r>
              <a:rPr lang="nl-NL" dirty="0" err="1" smtClean="0">
                <a:solidFill>
                  <a:srgbClr val="FFFF99"/>
                </a:solidFill>
              </a:rPr>
              <a:t>Aufmachen</a:t>
            </a:r>
            <a:r>
              <a:rPr lang="nl-NL" dirty="0" smtClean="0">
                <a:solidFill>
                  <a:srgbClr val="FFFF99"/>
                </a:solidFill>
              </a:rPr>
              <a:t>! Dat is al die jaren door mijn hoofd blijven schallen. Ze stormden met zes tegelijk binnen met getrokken pistool, vader handen in de lucht kreeg stompen en schoppen en werd de kamerdeur uit de trap afgeslagen. Ik zit weggedoken achter de grote stoel, zolang ik leef zie ik hem door de kamerdeur verdwijnen en blijf ik het horen.’ (113)</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err="1" smtClean="0">
                <a:solidFill>
                  <a:srgbClr val="FFFF99"/>
                </a:solidFill>
              </a:rPr>
              <a:t>Goethe</a:t>
            </a:r>
            <a:r>
              <a:rPr lang="nl-NL" sz="3600" dirty="0" smtClean="0">
                <a:solidFill>
                  <a:srgbClr val="FFFF99"/>
                </a:solidFill>
              </a:rPr>
              <a:t>, </a:t>
            </a:r>
            <a:r>
              <a:rPr lang="nl-NL" sz="3600" dirty="0" err="1" smtClean="0">
                <a:solidFill>
                  <a:srgbClr val="FFFF99"/>
                </a:solidFill>
              </a:rPr>
              <a:t>Heideröslein</a:t>
            </a:r>
            <a:endParaRPr lang="nl-NL" sz="3600" dirty="0">
              <a:solidFill>
                <a:srgbClr val="FFFF99"/>
              </a:solidFill>
            </a:endParaRPr>
          </a:p>
        </p:txBody>
      </p:sp>
      <p:sp>
        <p:nvSpPr>
          <p:cNvPr id="3" name="Tijdelijke aanduiding voor inhoud 2"/>
          <p:cNvSpPr>
            <a:spLocks noGrp="1"/>
          </p:cNvSpPr>
          <p:nvPr>
            <p:ph idx="1"/>
          </p:nvPr>
        </p:nvSpPr>
        <p:spPr/>
        <p:txBody>
          <a:bodyPr/>
          <a:lstStyle/>
          <a:p>
            <a:pPr>
              <a:buNone/>
            </a:pPr>
            <a:r>
              <a:rPr lang="de-DE" dirty="0" smtClean="0">
                <a:solidFill>
                  <a:srgbClr val="FFFF99"/>
                </a:solidFill>
              </a:rPr>
              <a:t>	Knabe sprach: "Ich breche dich,</a:t>
            </a:r>
            <a:br>
              <a:rPr lang="de-DE" dirty="0" smtClean="0">
                <a:solidFill>
                  <a:srgbClr val="FFFF99"/>
                </a:solidFill>
              </a:rPr>
            </a:br>
            <a:r>
              <a:rPr lang="de-DE" dirty="0" smtClean="0">
                <a:solidFill>
                  <a:srgbClr val="FFFF99"/>
                </a:solidFill>
              </a:rPr>
              <a:t>Röslein auf der Heiden."</a:t>
            </a:r>
            <a:br>
              <a:rPr lang="de-DE" dirty="0" smtClean="0">
                <a:solidFill>
                  <a:srgbClr val="FFFF99"/>
                </a:solidFill>
              </a:rPr>
            </a:br>
            <a:r>
              <a:rPr lang="de-DE" dirty="0" smtClean="0">
                <a:solidFill>
                  <a:srgbClr val="FFFF99"/>
                </a:solidFill>
              </a:rPr>
              <a:t>Röslein sprach: "Ich steche dich,</a:t>
            </a:r>
            <a:br>
              <a:rPr lang="de-DE" dirty="0" smtClean="0">
                <a:solidFill>
                  <a:srgbClr val="FFFF99"/>
                </a:solidFill>
              </a:rPr>
            </a:br>
            <a:r>
              <a:rPr lang="de-DE" dirty="0" err="1" smtClean="0">
                <a:solidFill>
                  <a:srgbClr val="FFFF99"/>
                </a:solidFill>
              </a:rPr>
              <a:t>Daß</a:t>
            </a:r>
            <a:r>
              <a:rPr lang="de-DE" dirty="0" smtClean="0">
                <a:solidFill>
                  <a:srgbClr val="FFFF99"/>
                </a:solidFill>
              </a:rPr>
              <a:t> du ewig denkst an mich,</a:t>
            </a:r>
            <a:br>
              <a:rPr lang="de-DE" dirty="0" smtClean="0">
                <a:solidFill>
                  <a:srgbClr val="FFFF99"/>
                </a:solidFill>
              </a:rPr>
            </a:br>
            <a:r>
              <a:rPr lang="de-DE" dirty="0" err="1" smtClean="0">
                <a:solidFill>
                  <a:srgbClr val="FFFF99"/>
                </a:solidFill>
              </a:rPr>
              <a:t>Un</a:t>
            </a:r>
            <a:r>
              <a:rPr lang="nl-NL" dirty="0" smtClean="0">
                <a:solidFill>
                  <a:srgbClr val="FFFF99"/>
                </a:solidFill>
              </a:rPr>
              <a:t>d </a:t>
            </a:r>
            <a:r>
              <a:rPr lang="nl-NL" dirty="0" err="1" smtClean="0">
                <a:solidFill>
                  <a:srgbClr val="FFFF99"/>
                </a:solidFill>
              </a:rPr>
              <a:t>ich</a:t>
            </a:r>
            <a:r>
              <a:rPr lang="nl-NL" dirty="0" smtClean="0">
                <a:solidFill>
                  <a:srgbClr val="FFFF99"/>
                </a:solidFill>
              </a:rPr>
              <a:t> </a:t>
            </a:r>
            <a:r>
              <a:rPr lang="nl-NL" dirty="0" err="1" smtClean="0">
                <a:solidFill>
                  <a:srgbClr val="FFFF99"/>
                </a:solidFill>
              </a:rPr>
              <a:t>will’s</a:t>
            </a:r>
            <a:r>
              <a:rPr lang="nl-NL" dirty="0" smtClean="0">
                <a:solidFill>
                  <a:srgbClr val="FFFF99"/>
                </a:solidFill>
              </a:rPr>
              <a:t> nicht leiden."</a:t>
            </a:r>
          </a:p>
          <a:p>
            <a:pPr>
              <a:buNone/>
            </a:pPr>
            <a:r>
              <a:rPr lang="nl-NL" dirty="0" smtClean="0">
                <a:solidFill>
                  <a:srgbClr val="FFFF99"/>
                </a:solidFill>
              </a:rPr>
              <a:t>[fragment, tweede strofe]</a:t>
            </a:r>
          </a:p>
          <a:p>
            <a:pPr>
              <a:buNone/>
            </a:pPr>
            <a:endParaRPr lang="nl-NL" dirty="0">
              <a:solidFill>
                <a:srgbClr val="FFFF9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‘Met grote stem, als een toespraak uit Duitse oorlogsjournaals. De toenmalige aanwezigen zaten er bij zo’n toespraak van de </a:t>
            </a:r>
            <a:r>
              <a:rPr lang="nl-NL" dirty="0" err="1" smtClean="0">
                <a:solidFill>
                  <a:srgbClr val="FFFF99"/>
                </a:solidFill>
              </a:rPr>
              <a:t>Reichsführer</a:t>
            </a:r>
            <a:r>
              <a:rPr lang="nl-NL" dirty="0" smtClean="0">
                <a:solidFill>
                  <a:srgbClr val="FFFF99"/>
                </a:solidFill>
              </a:rPr>
              <a:t> even geparalyseerd bij als deze pubers bij </a:t>
            </a:r>
            <a:r>
              <a:rPr lang="nl-NL" dirty="0" err="1" smtClean="0">
                <a:solidFill>
                  <a:srgbClr val="FFFF99"/>
                </a:solidFill>
              </a:rPr>
              <a:t>Mansuetus</a:t>
            </a:r>
            <a:r>
              <a:rPr lang="nl-NL" dirty="0" smtClean="0">
                <a:solidFill>
                  <a:srgbClr val="FFFF99"/>
                </a:solidFill>
              </a:rPr>
              <a:t>’ declamatie.’ (126)</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t>
            </a:r>
            <a:endParaRPr lang="nl-NL" dirty="0"/>
          </a:p>
        </p:txBody>
      </p:sp>
      <p:sp>
        <p:nvSpPr>
          <p:cNvPr id="3" name="Tijdelijke aanduiding voor inhoud 2"/>
          <p:cNvSpPr>
            <a:spLocks noGrp="1"/>
          </p:cNvSpPr>
          <p:nvPr>
            <p:ph idx="1"/>
          </p:nvPr>
        </p:nvSpPr>
        <p:spPr/>
        <p:txBody>
          <a:bodyPr>
            <a:normAutofit fontScale="92500" lnSpcReduction="20000"/>
          </a:bodyPr>
          <a:lstStyle/>
          <a:p>
            <a:pPr>
              <a:buNone/>
            </a:pPr>
            <a:r>
              <a:rPr lang="nl-NL" dirty="0" smtClean="0">
                <a:solidFill>
                  <a:srgbClr val="FFFF99"/>
                </a:solidFill>
              </a:rPr>
              <a:t>	‘</a:t>
            </a:r>
            <a:r>
              <a:rPr lang="nl-NL" dirty="0" err="1" smtClean="0">
                <a:solidFill>
                  <a:srgbClr val="FFFF99"/>
                </a:solidFill>
              </a:rPr>
              <a:t>Willst</a:t>
            </a:r>
            <a:r>
              <a:rPr lang="nl-NL" dirty="0" smtClean="0">
                <a:solidFill>
                  <a:srgbClr val="FFFF99"/>
                </a:solidFill>
              </a:rPr>
              <a:t>, </a:t>
            </a:r>
            <a:r>
              <a:rPr lang="nl-NL" dirty="0" err="1" smtClean="0">
                <a:solidFill>
                  <a:srgbClr val="FFFF99"/>
                </a:solidFill>
              </a:rPr>
              <a:t>feiner</a:t>
            </a:r>
            <a:r>
              <a:rPr lang="nl-NL" dirty="0" smtClean="0">
                <a:solidFill>
                  <a:srgbClr val="FFFF99"/>
                </a:solidFill>
              </a:rPr>
              <a:t> </a:t>
            </a:r>
            <a:r>
              <a:rPr lang="nl-NL" dirty="0" err="1" smtClean="0">
                <a:solidFill>
                  <a:srgbClr val="FFFF99"/>
                </a:solidFill>
              </a:rPr>
              <a:t>Knabe</a:t>
            </a:r>
            <a:r>
              <a:rPr lang="nl-NL" dirty="0" smtClean="0">
                <a:solidFill>
                  <a:srgbClr val="FFFF99"/>
                </a:solidFill>
              </a:rPr>
              <a:t>, du </a:t>
            </a:r>
            <a:r>
              <a:rPr lang="nl-NL" dirty="0" err="1" smtClean="0">
                <a:solidFill>
                  <a:srgbClr val="FFFF99"/>
                </a:solidFill>
              </a:rPr>
              <a:t>mit</a:t>
            </a:r>
            <a:r>
              <a:rPr lang="nl-NL" dirty="0" smtClean="0">
                <a:solidFill>
                  <a:srgbClr val="FFFF99"/>
                </a:solidFill>
              </a:rPr>
              <a:t> </a:t>
            </a:r>
            <a:r>
              <a:rPr lang="nl-NL" dirty="0" err="1" smtClean="0">
                <a:solidFill>
                  <a:srgbClr val="FFFF99"/>
                </a:solidFill>
              </a:rPr>
              <a:t>mir</a:t>
            </a:r>
            <a:r>
              <a:rPr lang="nl-NL" dirty="0" smtClean="0">
                <a:solidFill>
                  <a:srgbClr val="FFFF99"/>
                </a:solidFill>
              </a:rPr>
              <a:t> </a:t>
            </a:r>
            <a:r>
              <a:rPr lang="nl-NL" dirty="0" err="1" smtClean="0">
                <a:solidFill>
                  <a:srgbClr val="FFFF99"/>
                </a:solidFill>
              </a:rPr>
              <a:t>gehn</a:t>
            </a:r>
            <a:r>
              <a:rPr lang="nl-NL" dirty="0" smtClean="0">
                <a:solidFill>
                  <a:srgbClr val="FFFF99"/>
                </a:solidFill>
              </a:rPr>
              <a:t>? […] </a:t>
            </a:r>
            <a:r>
              <a:rPr lang="nl-NL" dirty="0" err="1" smtClean="0">
                <a:solidFill>
                  <a:srgbClr val="FFFF99"/>
                </a:solidFill>
              </a:rPr>
              <a:t>Ich</a:t>
            </a:r>
            <a:r>
              <a:rPr lang="nl-NL" dirty="0" smtClean="0">
                <a:solidFill>
                  <a:srgbClr val="FFFF99"/>
                </a:solidFill>
              </a:rPr>
              <a:t> </a:t>
            </a:r>
            <a:r>
              <a:rPr lang="nl-NL" dirty="0" err="1" smtClean="0">
                <a:solidFill>
                  <a:srgbClr val="FFFF99"/>
                </a:solidFill>
              </a:rPr>
              <a:t>liebe</a:t>
            </a:r>
            <a:r>
              <a:rPr lang="nl-NL" dirty="0" smtClean="0">
                <a:solidFill>
                  <a:srgbClr val="FFFF99"/>
                </a:solidFill>
              </a:rPr>
              <a:t> </a:t>
            </a:r>
            <a:r>
              <a:rPr lang="nl-NL" dirty="0" err="1" smtClean="0">
                <a:solidFill>
                  <a:srgbClr val="FFFF99"/>
                </a:solidFill>
              </a:rPr>
              <a:t>dich</a:t>
            </a:r>
            <a:r>
              <a:rPr lang="nl-NL" dirty="0" smtClean="0">
                <a:solidFill>
                  <a:srgbClr val="FFFF99"/>
                </a:solidFill>
              </a:rPr>
              <a:t>, </a:t>
            </a:r>
            <a:r>
              <a:rPr lang="nl-NL" dirty="0" err="1" smtClean="0">
                <a:solidFill>
                  <a:srgbClr val="FFFF99"/>
                </a:solidFill>
              </a:rPr>
              <a:t>mich</a:t>
            </a:r>
            <a:r>
              <a:rPr lang="nl-NL" dirty="0" smtClean="0">
                <a:solidFill>
                  <a:srgbClr val="FFFF99"/>
                </a:solidFill>
              </a:rPr>
              <a:t> </a:t>
            </a:r>
            <a:r>
              <a:rPr lang="nl-NL" dirty="0" err="1" smtClean="0">
                <a:solidFill>
                  <a:srgbClr val="FFFF99"/>
                </a:solidFill>
              </a:rPr>
              <a:t>reizt</a:t>
            </a:r>
            <a:r>
              <a:rPr lang="nl-NL" dirty="0" smtClean="0">
                <a:solidFill>
                  <a:srgbClr val="FFFF99"/>
                </a:solidFill>
              </a:rPr>
              <a:t> </a:t>
            </a:r>
            <a:r>
              <a:rPr lang="nl-NL" dirty="0" err="1" smtClean="0">
                <a:solidFill>
                  <a:srgbClr val="FFFF99"/>
                </a:solidFill>
              </a:rPr>
              <a:t>deine</a:t>
            </a:r>
            <a:r>
              <a:rPr lang="nl-NL" dirty="0" smtClean="0">
                <a:solidFill>
                  <a:srgbClr val="FFFF99"/>
                </a:solidFill>
              </a:rPr>
              <a:t> </a:t>
            </a:r>
            <a:r>
              <a:rPr lang="nl-NL" dirty="0" err="1" smtClean="0">
                <a:solidFill>
                  <a:srgbClr val="FFFF99"/>
                </a:solidFill>
              </a:rPr>
              <a:t>schöne</a:t>
            </a:r>
            <a:r>
              <a:rPr lang="nl-NL" dirty="0" smtClean="0">
                <a:solidFill>
                  <a:srgbClr val="FFFF99"/>
                </a:solidFill>
              </a:rPr>
              <a:t> </a:t>
            </a:r>
            <a:r>
              <a:rPr lang="nl-NL" dirty="0" err="1" smtClean="0">
                <a:solidFill>
                  <a:srgbClr val="FFFF99"/>
                </a:solidFill>
              </a:rPr>
              <a:t>Gestalt</a:t>
            </a:r>
            <a:r>
              <a:rPr lang="nl-NL" dirty="0" smtClean="0">
                <a:solidFill>
                  <a:srgbClr val="FFFF99"/>
                </a:solidFill>
              </a:rPr>
              <a:t>! Over het hoofd van de jongens heen dwaalden zijn ogen weg en kwamen bij mij terecht. Uitdrukking of hij was vergeten dat ik daar stond en hem gadesloeg. </a:t>
            </a:r>
            <a:r>
              <a:rPr lang="nl-NL" dirty="0" err="1" smtClean="0">
                <a:solidFill>
                  <a:srgbClr val="FFFF99"/>
                </a:solidFill>
              </a:rPr>
              <a:t>Und</a:t>
            </a:r>
            <a:r>
              <a:rPr lang="nl-NL" dirty="0" smtClean="0">
                <a:solidFill>
                  <a:srgbClr val="FFFF99"/>
                </a:solidFill>
              </a:rPr>
              <a:t> bist du nicht willig, schalde hij. Zijn vingerknokkels begonnen traag, dof, hard op Mark Freelinks bank te tikken. </a:t>
            </a:r>
            <a:r>
              <a:rPr lang="nl-NL" dirty="0" err="1">
                <a:solidFill>
                  <a:srgbClr val="FFFF99"/>
                </a:solidFill>
              </a:rPr>
              <a:t>S</a:t>
            </a:r>
            <a:r>
              <a:rPr lang="nl-NL" dirty="0" err="1" smtClean="0">
                <a:solidFill>
                  <a:srgbClr val="FFFF99"/>
                </a:solidFill>
              </a:rPr>
              <a:t>o</a:t>
            </a:r>
            <a:r>
              <a:rPr lang="nl-NL" dirty="0" smtClean="0">
                <a:solidFill>
                  <a:srgbClr val="FFFF99"/>
                </a:solidFill>
              </a:rPr>
              <a:t> </a:t>
            </a:r>
            <a:r>
              <a:rPr lang="nl-NL" dirty="0" err="1" smtClean="0">
                <a:solidFill>
                  <a:srgbClr val="FFFF99"/>
                </a:solidFill>
              </a:rPr>
              <a:t>brauche</a:t>
            </a:r>
            <a:r>
              <a:rPr lang="nl-NL" dirty="0" smtClean="0">
                <a:solidFill>
                  <a:srgbClr val="FFFF99"/>
                </a:solidFill>
              </a:rPr>
              <a:t> </a:t>
            </a:r>
            <a:r>
              <a:rPr lang="nl-NL" dirty="0" err="1" smtClean="0">
                <a:solidFill>
                  <a:srgbClr val="FFFF99"/>
                </a:solidFill>
              </a:rPr>
              <a:t>ich</a:t>
            </a:r>
            <a:r>
              <a:rPr lang="nl-NL" dirty="0" smtClean="0">
                <a:solidFill>
                  <a:srgbClr val="FFFF99"/>
                </a:solidFill>
              </a:rPr>
              <a:t>. Hij wachtte. </a:t>
            </a:r>
            <a:r>
              <a:rPr lang="nl-NL" dirty="0" err="1" smtClean="0">
                <a:solidFill>
                  <a:srgbClr val="FFFF99"/>
                </a:solidFill>
              </a:rPr>
              <a:t>Gewalt</a:t>
            </a:r>
            <a:r>
              <a:rPr lang="nl-NL" dirty="0" smtClean="0">
                <a:solidFill>
                  <a:srgbClr val="FFFF99"/>
                </a:solidFill>
              </a:rPr>
              <a:t>! Dit stootte hij uit  met weer zo’n klap op het schrijfblad, de inkt gutste uit de </a:t>
            </a:r>
            <a:r>
              <a:rPr lang="nl-NL" dirty="0" err="1" smtClean="0">
                <a:solidFill>
                  <a:srgbClr val="FFFF99"/>
                </a:solidFill>
              </a:rPr>
              <a:t>ingemonteerde</a:t>
            </a:r>
            <a:r>
              <a:rPr lang="nl-NL" dirty="0" smtClean="0">
                <a:solidFill>
                  <a:srgbClr val="FFFF99"/>
                </a:solidFill>
              </a:rPr>
              <a:t> inktpot, het blonde ventje begon te snikken.’ (126) </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pPr marL="0" indent="0">
              <a:buNone/>
            </a:pPr>
            <a:r>
              <a:rPr lang="nl-NL" dirty="0" smtClean="0">
                <a:solidFill>
                  <a:srgbClr val="FFFF99"/>
                </a:solidFill>
              </a:rPr>
              <a:t>‘</a:t>
            </a:r>
            <a:r>
              <a:rPr lang="nl-NL" dirty="0">
                <a:solidFill>
                  <a:srgbClr val="FFFF99"/>
                </a:solidFill>
              </a:rPr>
              <a:t>Opeens was het even stil op de speelplaats. In die paar seconden reed aan de andere kant van de muur een auto voorbij en overviel mij een intense melancholie. Toen klonk het stuiteren en knallen van de ballen weer.’(20)</a:t>
            </a:r>
          </a:p>
          <a:p>
            <a:pPr marL="0" indent="0">
              <a:buNone/>
            </a:pPr>
            <a:endParaRPr lang="nl-NL" dirty="0">
              <a:solidFill>
                <a:srgbClr val="FFFF99"/>
              </a:solidFill>
            </a:endParaRPr>
          </a:p>
        </p:txBody>
      </p:sp>
    </p:spTree>
    <p:extLst>
      <p:ext uri="{BB962C8B-B14F-4D97-AF65-F5344CB8AC3E}">
        <p14:creationId xmlns:p14="http://schemas.microsoft.com/office/powerpoint/2010/main" val="22795497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‘Ik ben niet </a:t>
            </a:r>
            <a:r>
              <a:rPr lang="nl-NL" dirty="0" err="1" smtClean="0">
                <a:solidFill>
                  <a:srgbClr val="FFFF99"/>
                </a:solidFill>
              </a:rPr>
              <a:t>Bonaventura</a:t>
            </a:r>
            <a:r>
              <a:rPr lang="nl-NL" dirty="0" smtClean="0">
                <a:solidFill>
                  <a:srgbClr val="FFFF99"/>
                </a:solidFill>
              </a:rPr>
              <a:t>, mijn naam is </a:t>
            </a:r>
            <a:r>
              <a:rPr lang="nl-NL" dirty="0" err="1" smtClean="0">
                <a:solidFill>
                  <a:srgbClr val="FFFF99"/>
                </a:solidFill>
              </a:rPr>
              <a:t>Eldert</a:t>
            </a:r>
            <a:r>
              <a:rPr lang="nl-NL" dirty="0" smtClean="0">
                <a:solidFill>
                  <a:srgbClr val="FFFF99"/>
                </a:solidFill>
              </a:rPr>
              <a:t>. Ik heb wel deze belachelijke vodden aan, maar daaronder ben ik ik, </a:t>
            </a:r>
            <a:r>
              <a:rPr lang="nl-NL" dirty="0" err="1" smtClean="0">
                <a:solidFill>
                  <a:srgbClr val="FFFF99"/>
                </a:solidFill>
              </a:rPr>
              <a:t>Haman</a:t>
            </a:r>
            <a:r>
              <a:rPr lang="nl-NL" dirty="0" smtClean="0">
                <a:solidFill>
                  <a:srgbClr val="FFFF99"/>
                </a:solidFill>
              </a:rPr>
              <a:t> heet ik. Ik voel mijn lichaam. Van ieder afzonderlijk deel ervan iedere vezel en zenuw. En ik wil hier niet zijn. Weg. Ik wil hier weg.’ (120)</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‘Pas toen ik het klooster dichterbij zag komen, schuivende sneeuw op het dak van de kapel dat boven de vestingmuren uitstak, realiseerde ik me hoogste verward wat ik met mijn hand omkneld hield, vertrouwd, maar waar ik het vasthield zat het niet aan mijn buik.’ (191-192)</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‘Ik ben er niet en toch ben ik er en ik ben verliefd, is dat het woord ervoor?’ (201) </a:t>
            </a:r>
            <a:endParaRPr lang="nl-NL" b="1" dirty="0" smtClean="0">
              <a:solidFill>
                <a:srgbClr val="FFFF99"/>
              </a:solidFill>
            </a:endParaRPr>
          </a:p>
          <a:p>
            <a:pPr>
              <a:buNone/>
            </a:pPr>
            <a:r>
              <a:rPr lang="nl-NL" b="1" dirty="0" smtClean="0">
                <a:solidFill>
                  <a:srgbClr val="FFFF99"/>
                </a:solidFill>
              </a:rPr>
              <a:t>	</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‘Ik ben er niet en toch ben ik er en ik ben verliefd, is dat het woord ervoor?’ (201) </a:t>
            </a:r>
            <a:endParaRPr lang="nl-NL" b="1" dirty="0" smtClean="0">
              <a:solidFill>
                <a:srgbClr val="FFFF99"/>
              </a:solidFill>
            </a:endParaRPr>
          </a:p>
          <a:p>
            <a:pPr>
              <a:buNone/>
            </a:pPr>
            <a:r>
              <a:rPr lang="nl-NL" b="1" dirty="0" smtClean="0">
                <a:solidFill>
                  <a:srgbClr val="FFFF99"/>
                </a:solidFill>
              </a:rPr>
              <a:t>	</a:t>
            </a:r>
            <a:r>
              <a:rPr lang="nl-NL" dirty="0" smtClean="0">
                <a:solidFill>
                  <a:srgbClr val="FFFF99"/>
                </a:solidFill>
              </a:rPr>
              <a:t>‘Wat flonkert als een mineraal tussen zwarte steenkool ben jij </a:t>
            </a:r>
            <a:r>
              <a:rPr lang="nl-NL" dirty="0" err="1" smtClean="0">
                <a:solidFill>
                  <a:srgbClr val="FFFF99"/>
                </a:solidFill>
              </a:rPr>
              <a:t>Tricia</a:t>
            </a:r>
            <a:r>
              <a:rPr lang="nl-NL" dirty="0" smtClean="0">
                <a:solidFill>
                  <a:srgbClr val="FFFF99"/>
                </a:solidFill>
              </a:rPr>
              <a:t> </a:t>
            </a:r>
            <a:r>
              <a:rPr lang="nl-NL" dirty="0" err="1" smtClean="0">
                <a:solidFill>
                  <a:srgbClr val="FFFF99"/>
                </a:solidFill>
              </a:rPr>
              <a:t>Patricia</a:t>
            </a:r>
            <a:r>
              <a:rPr lang="nl-NL" dirty="0" smtClean="0">
                <a:solidFill>
                  <a:srgbClr val="FFFF99"/>
                </a:solidFill>
              </a:rPr>
              <a:t>, ster in de zwartnacht, fluorescerende bloem waar alles zwart is […].’ (90)</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‘Rok opgeschort tot het middel, broek tot de knieën omlaag. Stripfiguur van onder bloot, daar vindt mijn hand hem als een trillend dier. […] Of mijn hele lichaam ermee vol zit tot in mijn hersens, geen denken aan om het te kunnen uitstellen om het langer te laten duren, schiet het als met geweerkracht weg, wit, meterslange stralen wit, veel, het </a:t>
            </a:r>
            <a:r>
              <a:rPr lang="nl-NL" dirty="0" err="1" smtClean="0">
                <a:solidFill>
                  <a:srgbClr val="FFFF99"/>
                </a:solidFill>
              </a:rPr>
              <a:t>spletst</a:t>
            </a:r>
            <a:r>
              <a:rPr lang="nl-NL" dirty="0" smtClean="0">
                <a:solidFill>
                  <a:srgbClr val="FFFF99"/>
                </a:solidFill>
              </a:rPr>
              <a:t> voor de bidstoel op de vloer.’(89)</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600" dirty="0" err="1" smtClean="0">
                <a:solidFill>
                  <a:srgbClr val="FFFF99"/>
                </a:solidFill>
              </a:rPr>
              <a:t>Sando</a:t>
            </a:r>
            <a:r>
              <a:rPr lang="nl-NL" sz="3600" dirty="0" smtClean="0">
                <a:solidFill>
                  <a:srgbClr val="FFFF99"/>
                </a:solidFill>
              </a:rPr>
              <a:t> </a:t>
            </a:r>
            <a:r>
              <a:rPr lang="nl-NL" sz="3600" dirty="0" err="1" smtClean="0">
                <a:solidFill>
                  <a:srgbClr val="FFFF99"/>
                </a:solidFill>
              </a:rPr>
              <a:t>Botticelli</a:t>
            </a:r>
            <a:r>
              <a:rPr lang="nl-NL" sz="3600" dirty="0" smtClean="0">
                <a:solidFill>
                  <a:srgbClr val="FFFF99"/>
                </a:solidFill>
              </a:rPr>
              <a:t>, ‘De geboorte van </a:t>
            </a:r>
            <a:r>
              <a:rPr lang="nl-NL" sz="3600" dirty="0" err="1" smtClean="0">
                <a:solidFill>
                  <a:srgbClr val="FFFF99"/>
                </a:solidFill>
              </a:rPr>
              <a:t>Venus</a:t>
            </a:r>
            <a:r>
              <a:rPr lang="nl-NL" sz="3600" dirty="0" smtClean="0">
                <a:solidFill>
                  <a:srgbClr val="FFFF99"/>
                </a:solidFill>
              </a:rPr>
              <a:t>’ [gedeelte] ca. 1483</a:t>
            </a:r>
            <a:endParaRPr lang="nl-NL" sz="3600" dirty="0">
              <a:solidFill>
                <a:srgbClr val="FFFF99"/>
              </a:solidFill>
            </a:endParaRPr>
          </a:p>
        </p:txBody>
      </p:sp>
      <p:pic>
        <p:nvPicPr>
          <p:cNvPr id="1026" name="Picture 2" descr="C:\Users\Dhr. Dorleijn\Pictures\Botticelli De geboorte van Venus.jpg"/>
          <p:cNvPicPr>
            <a:picLocks noGrp="1" noChangeAspect="1" noChangeArrowheads="1"/>
          </p:cNvPicPr>
          <p:nvPr>
            <p:ph idx="1"/>
          </p:nvPr>
        </p:nvPicPr>
        <p:blipFill>
          <a:blip r:embed="rId3" cstate="print"/>
          <a:srcRect/>
          <a:stretch>
            <a:fillRect/>
          </a:stretch>
        </p:blipFill>
        <p:spPr bwMode="auto">
          <a:xfrm>
            <a:off x="2843808" y="1700808"/>
            <a:ext cx="3384376" cy="4951877"/>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600" dirty="0" err="1" smtClean="0">
                <a:solidFill>
                  <a:srgbClr val="FFFF99"/>
                </a:solidFill>
              </a:rPr>
              <a:t>Felicien</a:t>
            </a:r>
            <a:r>
              <a:rPr lang="nl-NL" sz="3600" dirty="0" smtClean="0">
                <a:solidFill>
                  <a:srgbClr val="FFFF99"/>
                </a:solidFill>
              </a:rPr>
              <a:t> </a:t>
            </a:r>
            <a:r>
              <a:rPr lang="nl-NL" sz="3600" dirty="0" err="1" smtClean="0">
                <a:solidFill>
                  <a:srgbClr val="FFFF99"/>
                </a:solidFill>
              </a:rPr>
              <a:t>Rops</a:t>
            </a:r>
            <a:r>
              <a:rPr lang="nl-NL" sz="3600" dirty="0" smtClean="0">
                <a:solidFill>
                  <a:srgbClr val="FFFF99"/>
                </a:solidFill>
              </a:rPr>
              <a:t>, ‘De verzoeking van de Heilige Antonius’ (1878)</a:t>
            </a:r>
            <a:endParaRPr lang="nl-NL" sz="3600" dirty="0">
              <a:solidFill>
                <a:srgbClr val="FFFF99"/>
              </a:solidFill>
            </a:endParaRPr>
          </a:p>
        </p:txBody>
      </p:sp>
      <p:pic>
        <p:nvPicPr>
          <p:cNvPr id="2050" name="Picture 2" descr="C:\Users\Dhr. Dorleijn\Pictures\Rops.jpg"/>
          <p:cNvPicPr>
            <a:picLocks noGrp="1" noChangeAspect="1" noChangeArrowheads="1"/>
          </p:cNvPicPr>
          <p:nvPr>
            <p:ph idx="1"/>
          </p:nvPr>
        </p:nvPicPr>
        <p:blipFill>
          <a:blip r:embed="rId3" cstate="print"/>
          <a:srcRect/>
          <a:stretch>
            <a:fillRect/>
          </a:stretch>
        </p:blipFill>
        <p:spPr bwMode="auto">
          <a:xfrm>
            <a:off x="2627784" y="1669702"/>
            <a:ext cx="4176464" cy="4777874"/>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Exodus 3: 5 ‘En Hij </a:t>
            </a:r>
            <a:r>
              <a:rPr lang="nl-NL" dirty="0" err="1" smtClean="0">
                <a:solidFill>
                  <a:srgbClr val="FFFF99"/>
                </a:solidFill>
              </a:rPr>
              <a:t>zeide</a:t>
            </a:r>
            <a:r>
              <a:rPr lang="nl-NL" dirty="0" smtClean="0">
                <a:solidFill>
                  <a:srgbClr val="FFFF99"/>
                </a:solidFill>
              </a:rPr>
              <a:t>: Nader hier niet toe; trek uw schoenen uit van uw voeten; want de plaats, waarop gij staat, is heilig land.’</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FFFF99"/>
                </a:solidFill>
              </a:rPr>
              <a:t>Marc </a:t>
            </a:r>
            <a:r>
              <a:rPr lang="nl-NL" sz="4000" dirty="0" err="1" smtClean="0">
                <a:solidFill>
                  <a:srgbClr val="FFFF99"/>
                </a:solidFill>
              </a:rPr>
              <a:t>Chagall</a:t>
            </a:r>
            <a:r>
              <a:rPr lang="nl-NL" sz="4000" dirty="0" smtClean="0">
                <a:solidFill>
                  <a:srgbClr val="FFFF99"/>
                </a:solidFill>
              </a:rPr>
              <a:t>, La </a:t>
            </a:r>
            <a:r>
              <a:rPr lang="nl-NL" sz="4000" dirty="0" err="1" smtClean="0">
                <a:solidFill>
                  <a:srgbClr val="FFFF99"/>
                </a:solidFill>
              </a:rPr>
              <a:t>mariée</a:t>
            </a:r>
            <a:r>
              <a:rPr lang="nl-NL" sz="4000" dirty="0" smtClean="0">
                <a:solidFill>
                  <a:srgbClr val="FFFF99"/>
                </a:solidFill>
              </a:rPr>
              <a:t> (1950)</a:t>
            </a:r>
            <a:endParaRPr lang="nl-NL" sz="4000" dirty="0">
              <a:solidFill>
                <a:srgbClr val="FFFF99"/>
              </a:solidFill>
            </a:endParaRPr>
          </a:p>
        </p:txBody>
      </p:sp>
      <p:pic>
        <p:nvPicPr>
          <p:cNvPr id="3075" name="Picture 3" descr="C:\Users\Dhr. Dorleijn\Pictures\Chagall.jpg"/>
          <p:cNvPicPr>
            <a:picLocks noGrp="1" noChangeAspect="1" noChangeArrowheads="1"/>
          </p:cNvPicPr>
          <p:nvPr>
            <p:ph idx="1"/>
          </p:nvPr>
        </p:nvPicPr>
        <p:blipFill>
          <a:blip r:embed="rId3" cstate="print"/>
          <a:srcRect/>
          <a:stretch>
            <a:fillRect/>
          </a:stretch>
        </p:blipFill>
        <p:spPr bwMode="auto">
          <a:xfrm>
            <a:off x="2555776" y="1772816"/>
            <a:ext cx="3600400" cy="4687313"/>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‘Weet je wat ik jou begin te vinden. Een </a:t>
            </a:r>
            <a:r>
              <a:rPr lang="nl-NL" dirty="0" err="1" smtClean="0">
                <a:solidFill>
                  <a:srgbClr val="FFFF99"/>
                </a:solidFill>
              </a:rPr>
              <a:t>lul</a:t>
            </a:r>
            <a:r>
              <a:rPr lang="nl-NL" dirty="0" smtClean="0">
                <a:solidFill>
                  <a:srgbClr val="FFFF99"/>
                </a:solidFill>
              </a:rPr>
              <a:t>. Broeder </a:t>
            </a:r>
            <a:r>
              <a:rPr lang="nl-NL" dirty="0" err="1" smtClean="0">
                <a:solidFill>
                  <a:srgbClr val="FFFF99"/>
                </a:solidFill>
              </a:rPr>
              <a:t>Lul</a:t>
            </a:r>
            <a:r>
              <a:rPr lang="nl-NL" dirty="0" smtClean="0">
                <a:solidFill>
                  <a:srgbClr val="FFFF99"/>
                </a:solidFill>
              </a:rPr>
              <a:t>.’ (244)</a:t>
            </a:r>
          </a:p>
          <a:p>
            <a:pPr>
              <a:buNone/>
            </a:pPr>
            <a:r>
              <a:rPr lang="nl-NL" dirty="0" smtClean="0">
                <a:solidFill>
                  <a:srgbClr val="FFFF99"/>
                </a:solidFill>
              </a:rPr>
              <a:t>	</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‘Weet je wat ik jou begin te vinden. Een </a:t>
            </a:r>
            <a:r>
              <a:rPr lang="nl-NL" dirty="0" err="1" smtClean="0">
                <a:solidFill>
                  <a:srgbClr val="FFFF99"/>
                </a:solidFill>
              </a:rPr>
              <a:t>lul</a:t>
            </a:r>
            <a:r>
              <a:rPr lang="nl-NL" dirty="0" smtClean="0">
                <a:solidFill>
                  <a:srgbClr val="FFFF99"/>
                </a:solidFill>
              </a:rPr>
              <a:t>. Broeder </a:t>
            </a:r>
            <a:r>
              <a:rPr lang="nl-NL" dirty="0" err="1" smtClean="0">
                <a:solidFill>
                  <a:srgbClr val="FFFF99"/>
                </a:solidFill>
              </a:rPr>
              <a:t>Lul</a:t>
            </a:r>
            <a:r>
              <a:rPr lang="nl-NL" dirty="0" smtClean="0">
                <a:solidFill>
                  <a:srgbClr val="FFFF99"/>
                </a:solidFill>
              </a:rPr>
              <a:t>.’ (244)</a:t>
            </a:r>
          </a:p>
          <a:p>
            <a:pPr>
              <a:buNone/>
            </a:pPr>
            <a:r>
              <a:rPr lang="nl-NL" dirty="0" smtClean="0">
                <a:solidFill>
                  <a:srgbClr val="FFFF99"/>
                </a:solidFill>
              </a:rPr>
              <a:t>	‘Jij bent zo gek als een tol. Schande dat ze je dat laten doen en dat jij het nog doet ook, zo’n voortreffelijke leraar. Dat </a:t>
            </a:r>
            <a:r>
              <a:rPr lang="nl-NL" dirty="0" err="1" smtClean="0">
                <a:solidFill>
                  <a:srgbClr val="FFFF99"/>
                </a:solidFill>
              </a:rPr>
              <a:t>Mansuetuszwijn</a:t>
            </a:r>
            <a:r>
              <a:rPr lang="nl-NL" dirty="0" smtClean="0">
                <a:solidFill>
                  <a:srgbClr val="FFFF99"/>
                </a:solidFill>
              </a:rPr>
              <a:t> met zijn vioolstok moeten ze stenigen en die </a:t>
            </a:r>
            <a:r>
              <a:rPr lang="nl-NL" dirty="0" err="1" smtClean="0">
                <a:solidFill>
                  <a:srgbClr val="FFFF99"/>
                </a:solidFill>
              </a:rPr>
              <a:t>Benedictus</a:t>
            </a:r>
            <a:r>
              <a:rPr lang="nl-NL" dirty="0" smtClean="0">
                <a:solidFill>
                  <a:srgbClr val="FFFF99"/>
                </a:solidFill>
              </a:rPr>
              <a:t> erbij en nog zo’n paar. Trek die flauwekul van je lijf en ga naar haar toe.’ (245)</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pPr marL="0" indent="0">
              <a:buNone/>
            </a:pPr>
            <a:r>
              <a:rPr lang="nl-NL" dirty="0" smtClean="0">
                <a:solidFill>
                  <a:srgbClr val="FFFF99"/>
                </a:solidFill>
              </a:rPr>
              <a:t>2 </a:t>
            </a:r>
            <a:r>
              <a:rPr lang="nl-NL" dirty="0">
                <a:solidFill>
                  <a:srgbClr val="FFFF99"/>
                </a:solidFill>
              </a:rPr>
              <a:t>Samuel 22: 8 ‘Die </a:t>
            </a:r>
            <a:r>
              <a:rPr lang="nl-NL" dirty="0" err="1">
                <a:solidFill>
                  <a:srgbClr val="FFFF99"/>
                </a:solidFill>
              </a:rPr>
              <a:t>Erde</a:t>
            </a:r>
            <a:r>
              <a:rPr lang="nl-NL" dirty="0">
                <a:solidFill>
                  <a:srgbClr val="FFFF99"/>
                </a:solidFill>
              </a:rPr>
              <a:t> </a:t>
            </a:r>
            <a:r>
              <a:rPr lang="nl-NL" dirty="0" err="1">
                <a:solidFill>
                  <a:srgbClr val="FFFF99"/>
                </a:solidFill>
              </a:rPr>
              <a:t>bebete</a:t>
            </a:r>
            <a:r>
              <a:rPr lang="nl-NL" dirty="0">
                <a:solidFill>
                  <a:srgbClr val="FFFF99"/>
                </a:solidFill>
              </a:rPr>
              <a:t> </a:t>
            </a:r>
            <a:r>
              <a:rPr lang="nl-NL" dirty="0" err="1">
                <a:solidFill>
                  <a:srgbClr val="FFFF99"/>
                </a:solidFill>
              </a:rPr>
              <a:t>und</a:t>
            </a:r>
            <a:r>
              <a:rPr lang="nl-NL" dirty="0">
                <a:solidFill>
                  <a:srgbClr val="FFFF99"/>
                </a:solidFill>
              </a:rPr>
              <a:t> </a:t>
            </a:r>
            <a:r>
              <a:rPr lang="nl-NL" dirty="0" err="1">
                <a:solidFill>
                  <a:srgbClr val="FFFF99"/>
                </a:solidFill>
              </a:rPr>
              <a:t>ward</a:t>
            </a:r>
            <a:r>
              <a:rPr lang="nl-NL" dirty="0">
                <a:solidFill>
                  <a:srgbClr val="FFFF99"/>
                </a:solidFill>
              </a:rPr>
              <a:t> </a:t>
            </a:r>
            <a:r>
              <a:rPr lang="nl-NL" dirty="0" err="1">
                <a:solidFill>
                  <a:srgbClr val="FFFF99"/>
                </a:solidFill>
              </a:rPr>
              <a:t>bewegt</a:t>
            </a:r>
            <a:r>
              <a:rPr lang="nl-NL" dirty="0">
                <a:solidFill>
                  <a:srgbClr val="FFFF99"/>
                </a:solidFill>
              </a:rPr>
              <a:t>, die </a:t>
            </a:r>
            <a:r>
              <a:rPr lang="nl-NL" dirty="0" err="1">
                <a:solidFill>
                  <a:srgbClr val="FFFF99"/>
                </a:solidFill>
              </a:rPr>
              <a:t>Grundfesten</a:t>
            </a:r>
            <a:r>
              <a:rPr lang="nl-NL" dirty="0">
                <a:solidFill>
                  <a:srgbClr val="FFFF99"/>
                </a:solidFill>
              </a:rPr>
              <a:t> des </a:t>
            </a:r>
            <a:r>
              <a:rPr lang="nl-NL" dirty="0" err="1">
                <a:solidFill>
                  <a:srgbClr val="FFFF99"/>
                </a:solidFill>
              </a:rPr>
              <a:t>Himmels</a:t>
            </a:r>
            <a:r>
              <a:rPr lang="nl-NL" dirty="0">
                <a:solidFill>
                  <a:srgbClr val="FFFF99"/>
                </a:solidFill>
              </a:rPr>
              <a:t> </a:t>
            </a:r>
            <a:r>
              <a:rPr lang="nl-NL" dirty="0" err="1">
                <a:solidFill>
                  <a:srgbClr val="FFFF99"/>
                </a:solidFill>
              </a:rPr>
              <a:t>regten</a:t>
            </a:r>
            <a:r>
              <a:rPr lang="nl-NL" dirty="0">
                <a:solidFill>
                  <a:srgbClr val="FFFF99"/>
                </a:solidFill>
              </a:rPr>
              <a:t> </a:t>
            </a:r>
            <a:r>
              <a:rPr lang="nl-NL" dirty="0" err="1">
                <a:solidFill>
                  <a:srgbClr val="FFFF99"/>
                </a:solidFill>
              </a:rPr>
              <a:t>sich</a:t>
            </a:r>
            <a:r>
              <a:rPr lang="nl-NL" dirty="0">
                <a:solidFill>
                  <a:srgbClr val="FFFF99"/>
                </a:solidFill>
              </a:rPr>
              <a:t> </a:t>
            </a:r>
            <a:r>
              <a:rPr lang="nl-NL" dirty="0" err="1">
                <a:solidFill>
                  <a:srgbClr val="FFFF99"/>
                </a:solidFill>
              </a:rPr>
              <a:t>und</a:t>
            </a:r>
            <a:r>
              <a:rPr lang="nl-NL" dirty="0">
                <a:solidFill>
                  <a:srgbClr val="FFFF99"/>
                </a:solidFill>
              </a:rPr>
              <a:t> </a:t>
            </a:r>
            <a:r>
              <a:rPr lang="nl-NL" dirty="0" err="1">
                <a:solidFill>
                  <a:srgbClr val="FFFF99"/>
                </a:solidFill>
              </a:rPr>
              <a:t>bebeten</a:t>
            </a:r>
            <a:r>
              <a:rPr lang="nl-NL" dirty="0">
                <a:solidFill>
                  <a:srgbClr val="FFFF99"/>
                </a:solidFill>
              </a:rPr>
              <a:t>, da er </a:t>
            </a:r>
            <a:r>
              <a:rPr lang="nl-NL" dirty="0" err="1">
                <a:solidFill>
                  <a:srgbClr val="FFFF99"/>
                </a:solidFill>
              </a:rPr>
              <a:t>zornig</a:t>
            </a:r>
            <a:r>
              <a:rPr lang="nl-NL" dirty="0">
                <a:solidFill>
                  <a:srgbClr val="FFFF99"/>
                </a:solidFill>
              </a:rPr>
              <a:t> war.’</a:t>
            </a:r>
          </a:p>
        </p:txBody>
      </p:sp>
    </p:spTree>
    <p:extLst>
      <p:ext uri="{BB962C8B-B14F-4D97-AF65-F5344CB8AC3E}">
        <p14:creationId xmlns:p14="http://schemas.microsoft.com/office/powerpoint/2010/main" val="35252052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a:t>
            </a:r>
          </a:p>
          <a:p>
            <a:pPr>
              <a:buNone/>
            </a:pPr>
            <a:r>
              <a:rPr lang="nl-NL" dirty="0" smtClean="0">
                <a:solidFill>
                  <a:srgbClr val="FFFF99"/>
                </a:solidFill>
              </a:rPr>
              <a:t>	‘Ik leef nog, denk ik weer. Ik leef. Ik adem. Ik wel. Ik voel mijn lichaam, alles van mijn lichaam. […], </a:t>
            </a:r>
            <a:r>
              <a:rPr lang="nl-NL" dirty="0" smtClean="0">
                <a:solidFill>
                  <a:srgbClr val="FFFF99"/>
                </a:solidFill>
              </a:rPr>
              <a:t>dat </a:t>
            </a:r>
            <a:r>
              <a:rPr lang="nl-NL" dirty="0" smtClean="0">
                <a:solidFill>
                  <a:srgbClr val="FFFF99"/>
                </a:solidFill>
              </a:rPr>
              <a:t>ik op het punt sta weer levend te worden, net als hij uit de dood zou zijn teruggekeerd, zoals wordt gefabuleerd door de krankzinnigen waar ik niet meer bij wil horen, […] </a:t>
            </a:r>
            <a:r>
              <a:rPr lang="nl-NL" dirty="0" err="1" smtClean="0">
                <a:solidFill>
                  <a:srgbClr val="FFFF99"/>
                </a:solidFill>
              </a:rPr>
              <a:t>Resurrexi</a:t>
            </a:r>
            <a:r>
              <a:rPr lang="nl-NL" dirty="0" smtClean="0">
                <a:solidFill>
                  <a:srgbClr val="FFFF99"/>
                </a:solidFill>
              </a:rPr>
              <a:t> </a:t>
            </a:r>
            <a:r>
              <a:rPr lang="nl-NL" dirty="0" err="1" smtClean="0">
                <a:solidFill>
                  <a:srgbClr val="FFFF99"/>
                </a:solidFill>
              </a:rPr>
              <a:t>sum</a:t>
            </a:r>
            <a:r>
              <a:rPr lang="nl-NL" dirty="0" smtClean="0">
                <a:solidFill>
                  <a:srgbClr val="FFFF99"/>
                </a:solidFill>
              </a:rPr>
              <a:t>!’(100-101)</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a:buNone/>
            </a:pPr>
            <a:r>
              <a:rPr lang="nl-NL" dirty="0" smtClean="0">
                <a:solidFill>
                  <a:srgbClr val="FFFF99"/>
                </a:solidFill>
              </a:rPr>
              <a:t>	‘Licht, overal wit licht, besprenkeld met de kleurtjes van de gebrandschilderde ramen.’ (280)</a:t>
            </a:r>
          </a:p>
          <a:p>
            <a:pPr>
              <a:buNone/>
            </a:pPr>
            <a:r>
              <a:rPr lang="nl-NL" dirty="0" smtClean="0">
                <a:solidFill>
                  <a:srgbClr val="FFFF99"/>
                </a:solidFill>
              </a:rPr>
              <a:t>	</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lnSpcReduction="10000"/>
          </a:bodyPr>
          <a:lstStyle/>
          <a:p>
            <a:pPr>
              <a:buNone/>
            </a:pPr>
            <a:r>
              <a:rPr lang="nl-NL" dirty="0" smtClean="0">
                <a:solidFill>
                  <a:srgbClr val="FFFF99"/>
                </a:solidFill>
              </a:rPr>
              <a:t>	‘Licht, overal wit licht, besprenkeld met de kleurtjes van de gebrandschilderde ramen.’ (280)</a:t>
            </a:r>
          </a:p>
          <a:p>
            <a:pPr>
              <a:buNone/>
            </a:pPr>
            <a:r>
              <a:rPr lang="nl-NL" dirty="0" smtClean="0">
                <a:solidFill>
                  <a:srgbClr val="FFFF99"/>
                </a:solidFill>
              </a:rPr>
              <a:t>	‘Wat ik doe. Rechtsaf de straat in. Wit. Het witte licht van meneer broeder zon in mijn ogen. Zonlicht bestaat uit alle kleuren en </a:t>
            </a:r>
            <a:r>
              <a:rPr lang="nl-NL" dirty="0" smtClean="0">
                <a:solidFill>
                  <a:srgbClr val="FFFF99"/>
                </a:solidFill>
              </a:rPr>
              <a:t>straalt wit</a:t>
            </a:r>
            <a:r>
              <a:rPr lang="nl-NL" dirty="0" smtClean="0">
                <a:solidFill>
                  <a:srgbClr val="FFFF99"/>
                </a:solidFill>
              </a:rPr>
              <a:t>. Door mij heen. […] In al het wit knalt nog het wit van een fotoapparaat drie meter recht voor me.’ (282-283)</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a:t>
            </a:r>
            <a:r>
              <a:rPr lang="nl-NL" dirty="0" err="1" smtClean="0">
                <a:solidFill>
                  <a:srgbClr val="FFFF99"/>
                </a:solidFill>
              </a:rPr>
              <a:t>Sexualiteit</a:t>
            </a:r>
            <a:r>
              <a:rPr lang="nl-NL" dirty="0" smtClean="0">
                <a:solidFill>
                  <a:srgbClr val="FFFF99"/>
                </a:solidFill>
              </a:rPr>
              <a:t> herhaalde ze, met en x. Ik moet haar hebben aangestaard alsof ik bommen hoorde vallen. Daar van onder aan de voorkant, weet je wel. Wat mensen daar zoals mee doen. Heb ik het nu tegen een kind van drie? Hoe is het mogelijk. Wat men bij het zwemmen met de zwembroek bedekt, schoot het door me heen.’ (205)</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‘Wit als de zee kon zijn als ik thuis opkeek naar buiten, de witte kammen op de witte golven, het strand altijd wit, de wind op het raam waar </a:t>
            </a:r>
            <a:r>
              <a:rPr lang="nl-NL" dirty="0" smtClean="0">
                <a:solidFill>
                  <a:srgbClr val="FFFF99"/>
                </a:solidFill>
              </a:rPr>
              <a:t>dat </a:t>
            </a:r>
            <a:r>
              <a:rPr lang="nl-NL" dirty="0" smtClean="0">
                <a:solidFill>
                  <a:srgbClr val="FFFF99"/>
                </a:solidFill>
              </a:rPr>
              <a:t>wit tegenaan stoof. De witte zee en al dat wit erboven. En altijd de witte geur van zilt waar hier overal de mufheid van pijen heerst waaronder lijfluchten blijven hangen zoals de lucht van kaas onder een koepeldeksel.’ (89)</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pPr marL="0" indent="0">
              <a:buNone/>
            </a:pPr>
            <a:r>
              <a:rPr lang="nl-NL" dirty="0">
                <a:solidFill>
                  <a:srgbClr val="FFFF99"/>
                </a:solidFill>
              </a:rPr>
              <a:t>‘Erover zwijgen is een zonde tegen de moraal en misvormt mij tot de lafaard die ik ben.’ (121)</a:t>
            </a:r>
          </a:p>
        </p:txBody>
      </p:sp>
    </p:spTree>
    <p:extLst>
      <p:ext uri="{BB962C8B-B14F-4D97-AF65-F5344CB8AC3E}">
        <p14:creationId xmlns:p14="http://schemas.microsoft.com/office/powerpoint/2010/main" val="14233510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lnSpcReduction="10000"/>
          </a:bodyPr>
          <a:lstStyle/>
          <a:p>
            <a:pPr>
              <a:buNone/>
            </a:pPr>
            <a:r>
              <a:rPr lang="nl-NL" dirty="0" smtClean="0">
                <a:solidFill>
                  <a:srgbClr val="FFFF99"/>
                </a:solidFill>
              </a:rPr>
              <a:t>	‘Die paar misbruiken op een schandelijke manier hun macht over die ventjes en jij houdt net als de hele bende je mond erover dicht, want de macht van zo’n opperjurk strekt zich uit over de hele kwezelgemeenschap die uit schijtlaarzen en laffe apen bestaat. Je bent medeplichtig, besef je dat. […] Je bent daar zelf voor je leven gedrild en volslagen verknipt. Jij zit daar zelf precies zo gevangen. Ook de cipier leeft achter tralies.’ (204)</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pPr marL="0" indent="0">
              <a:buNone/>
            </a:pPr>
            <a:r>
              <a:rPr lang="nl-NL" dirty="0">
                <a:solidFill>
                  <a:srgbClr val="FFFF99"/>
                </a:solidFill>
              </a:rPr>
              <a:t>‘Alles wat ik aan haar [Patricia] had verteld en beleden zou ik moeten opschrijven, dacht ik hardop. Alleen maar om het op te schrijven. Alleen voor mezelf.’(207) </a:t>
            </a:r>
          </a:p>
        </p:txBody>
      </p:sp>
    </p:spTree>
    <p:extLst>
      <p:ext uri="{BB962C8B-B14F-4D97-AF65-F5344CB8AC3E}">
        <p14:creationId xmlns:p14="http://schemas.microsoft.com/office/powerpoint/2010/main" val="33979797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FF99"/>
                </a:solidFill>
              </a:rPr>
              <a:t>Jongenspensionaat 'St. Maria ter Engelen' </a:t>
            </a:r>
            <a:br>
              <a:rPr lang="nl-NL" sz="3200" dirty="0" smtClean="0">
                <a:solidFill>
                  <a:srgbClr val="FFFF99"/>
                </a:solidFill>
              </a:rPr>
            </a:br>
            <a:endParaRPr lang="nl-NL" sz="3200" dirty="0">
              <a:solidFill>
                <a:srgbClr val="FFFF99"/>
              </a:solidFill>
            </a:endParaRPr>
          </a:p>
        </p:txBody>
      </p:sp>
      <p:pic>
        <p:nvPicPr>
          <p:cNvPr id="2050" name="Picture 2" descr="C:\Users\Dhr. Dorleijn\Pictures\Maria ter Engelen 2.jpg"/>
          <p:cNvPicPr>
            <a:picLocks noGrp="1" noChangeAspect="1" noChangeArrowheads="1"/>
          </p:cNvPicPr>
          <p:nvPr>
            <p:ph idx="1"/>
          </p:nvPr>
        </p:nvPicPr>
        <p:blipFill>
          <a:blip r:embed="rId3" cstate="print"/>
          <a:srcRect/>
          <a:stretch>
            <a:fillRect/>
          </a:stretch>
        </p:blipFill>
        <p:spPr bwMode="auto">
          <a:xfrm>
            <a:off x="1053339" y="1600200"/>
            <a:ext cx="7037321" cy="4525963"/>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Picture 2" descr="X:\My Pictures\De kleine republiek.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700808"/>
            <a:ext cx="3088486" cy="473072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Dhr. Dorleijn\Pictures\Lodewijk van Deyssel.jpg"/>
          <p:cNvPicPr>
            <a:picLocks noChangeAspect="1" noChangeArrowheads="1"/>
          </p:cNvPicPr>
          <p:nvPr/>
        </p:nvPicPr>
        <p:blipFill>
          <a:blip r:embed="rId4" cstate="print"/>
          <a:srcRect/>
          <a:stretch>
            <a:fillRect/>
          </a:stretch>
        </p:blipFill>
        <p:spPr bwMode="auto">
          <a:xfrm>
            <a:off x="6228183" y="1772816"/>
            <a:ext cx="2005937" cy="2808312"/>
          </a:xfrm>
          <a:prstGeom prst="rect">
            <a:avLst/>
          </a:prstGeom>
          <a:noFill/>
        </p:spPr>
      </p:pic>
      <p:sp>
        <p:nvSpPr>
          <p:cNvPr id="6" name="Tekstvak 5"/>
          <p:cNvSpPr txBox="1"/>
          <p:nvPr/>
        </p:nvSpPr>
        <p:spPr>
          <a:xfrm>
            <a:off x="4499992" y="5157192"/>
            <a:ext cx="3983911" cy="954107"/>
          </a:xfrm>
          <a:prstGeom prst="rect">
            <a:avLst/>
          </a:prstGeom>
          <a:noFill/>
        </p:spPr>
        <p:txBody>
          <a:bodyPr wrap="none" rtlCol="0">
            <a:spAutoFit/>
          </a:bodyPr>
          <a:lstStyle/>
          <a:p>
            <a:r>
              <a:rPr lang="nl-NL" sz="2800" dirty="0" smtClean="0">
                <a:solidFill>
                  <a:srgbClr val="FFFF99"/>
                </a:solidFill>
              </a:rPr>
              <a:t>Lodewijk van </a:t>
            </a:r>
            <a:r>
              <a:rPr lang="nl-NL" sz="2800" dirty="0" err="1" smtClean="0">
                <a:solidFill>
                  <a:srgbClr val="FFFF99"/>
                </a:solidFill>
              </a:rPr>
              <a:t>Deyssel</a:t>
            </a:r>
            <a:r>
              <a:rPr lang="nl-NL" sz="2800" dirty="0" smtClean="0">
                <a:solidFill>
                  <a:srgbClr val="FFFF99"/>
                </a:solidFill>
              </a:rPr>
              <a:t>, </a:t>
            </a:r>
          </a:p>
          <a:p>
            <a:r>
              <a:rPr lang="nl-NL" sz="2800" i="1" dirty="0" smtClean="0">
                <a:solidFill>
                  <a:srgbClr val="FFFF99"/>
                </a:solidFill>
              </a:rPr>
              <a:t>De Kleine Republiek</a:t>
            </a:r>
            <a:r>
              <a:rPr lang="nl-NL" sz="2800" dirty="0" smtClean="0">
                <a:solidFill>
                  <a:srgbClr val="FFFF99"/>
                </a:solidFill>
              </a:rPr>
              <a:t>, 1888</a:t>
            </a:r>
            <a:endParaRPr lang="nl-NL" sz="2800" dirty="0">
              <a:solidFill>
                <a:srgbClr val="FFFF99"/>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pic>
        <p:nvPicPr>
          <p:cNvPr id="1026" name="Picture 2" descr="X:\My Pictures\Charlot_s'amuse_(IIe_édition)___[___]Bonnetain_Paul_bpt6k2205449.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476672"/>
            <a:ext cx="3816424" cy="5523379"/>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5148064" y="4941168"/>
            <a:ext cx="5007416" cy="954107"/>
          </a:xfrm>
          <a:prstGeom prst="rect">
            <a:avLst/>
          </a:prstGeom>
          <a:noFill/>
        </p:spPr>
        <p:txBody>
          <a:bodyPr wrap="square" rtlCol="0">
            <a:spAutoFit/>
          </a:bodyPr>
          <a:lstStyle/>
          <a:p>
            <a:r>
              <a:rPr lang="nl-NL" sz="2800" dirty="0" smtClean="0">
                <a:solidFill>
                  <a:srgbClr val="FFFF99"/>
                </a:solidFill>
              </a:rPr>
              <a:t>Paul </a:t>
            </a:r>
            <a:r>
              <a:rPr lang="nl-NL" sz="2800" dirty="0" err="1" smtClean="0">
                <a:solidFill>
                  <a:srgbClr val="FFFF99"/>
                </a:solidFill>
              </a:rPr>
              <a:t>Bonnetain</a:t>
            </a:r>
            <a:r>
              <a:rPr lang="nl-NL" sz="2800" dirty="0" smtClean="0">
                <a:solidFill>
                  <a:srgbClr val="FFFF99"/>
                </a:solidFill>
              </a:rPr>
              <a:t>,</a:t>
            </a:r>
          </a:p>
          <a:p>
            <a:r>
              <a:rPr lang="nl-NL" sz="2800" i="1" dirty="0" smtClean="0">
                <a:solidFill>
                  <a:srgbClr val="FFFF99"/>
                </a:solidFill>
              </a:rPr>
              <a:t>Charlot </a:t>
            </a:r>
            <a:r>
              <a:rPr lang="nl-NL" sz="2800" i="1" dirty="0" err="1" smtClean="0">
                <a:solidFill>
                  <a:srgbClr val="FFFF99"/>
                </a:solidFill>
              </a:rPr>
              <a:t>s’amuse</a:t>
            </a:r>
            <a:r>
              <a:rPr lang="nl-NL" sz="2800" dirty="0" smtClean="0">
                <a:solidFill>
                  <a:srgbClr val="FFFF99"/>
                </a:solidFill>
              </a:rPr>
              <a:t>, 1883</a:t>
            </a:r>
            <a:endParaRPr lang="nl-NL" sz="2800" dirty="0">
              <a:solidFill>
                <a:srgbClr val="FFFF99"/>
              </a:solidFill>
            </a:endParaRPr>
          </a:p>
        </p:txBody>
      </p:sp>
      <p:pic>
        <p:nvPicPr>
          <p:cNvPr id="6" name="Picture 2" descr="X:\My Pictures\Paul_Bonnetain_1888.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476672"/>
            <a:ext cx="2448272" cy="322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2639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‘Geliefd Kind! Ik heb de boeken bekeken die je hebt gekocht en ik vreesde terstond dat het werk dat tot titel draagt “Charlot </a:t>
            </a:r>
            <a:r>
              <a:rPr lang="nl-NL" dirty="0" err="1" smtClean="0">
                <a:solidFill>
                  <a:srgbClr val="FFFF99"/>
                </a:solidFill>
              </a:rPr>
              <a:t>s’amuse</a:t>
            </a:r>
            <a:r>
              <a:rPr lang="nl-NL" dirty="0" smtClean="0">
                <a:solidFill>
                  <a:srgbClr val="FFFF99"/>
                </a:solidFill>
              </a:rPr>
              <a:t>” van het </a:t>
            </a:r>
            <a:r>
              <a:rPr lang="nl-NL" dirty="0" err="1" smtClean="0">
                <a:solidFill>
                  <a:srgbClr val="FFFF99"/>
                </a:solidFill>
              </a:rPr>
              <a:t>allerlaagste</a:t>
            </a:r>
            <a:r>
              <a:rPr lang="nl-NL" dirty="0" smtClean="0">
                <a:solidFill>
                  <a:srgbClr val="FFFF99"/>
                </a:solidFill>
              </a:rPr>
              <a:t> allooi zou zijn. Ik heb me daarin niet vergist. Gooi dit boek op een mesthoop, het is meer dan afschuwelijk.’</a:t>
            </a:r>
          </a:p>
          <a:p>
            <a:pPr>
              <a:buNone/>
            </a:pPr>
            <a:r>
              <a:rPr lang="nl-NL" dirty="0" smtClean="0">
                <a:solidFill>
                  <a:srgbClr val="FFFF99"/>
                </a:solidFill>
              </a:rPr>
              <a:t>	(Briefje uit 1883 van de moeder van </a:t>
            </a:r>
            <a:r>
              <a:rPr lang="nl-NL" dirty="0" err="1" smtClean="0">
                <a:solidFill>
                  <a:srgbClr val="FFFF99"/>
                </a:solidFill>
              </a:rPr>
              <a:t>Van</a:t>
            </a:r>
            <a:r>
              <a:rPr lang="nl-NL" dirty="0" smtClean="0">
                <a:solidFill>
                  <a:srgbClr val="FFFF99"/>
                </a:solidFill>
              </a:rPr>
              <a:t> </a:t>
            </a:r>
            <a:r>
              <a:rPr lang="nl-NL" dirty="0" err="1" smtClean="0">
                <a:solidFill>
                  <a:srgbClr val="FFFF99"/>
                </a:solidFill>
              </a:rPr>
              <a:t>Deyssel</a:t>
            </a:r>
            <a:r>
              <a:rPr lang="nl-NL" dirty="0" smtClean="0">
                <a:solidFill>
                  <a:srgbClr val="FFFF99"/>
                </a:solidFill>
              </a:rPr>
              <a:t> aan haar zoon, vertaald uit het Frans)</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4941168"/>
            <a:ext cx="7772400" cy="1470025"/>
          </a:xfrm>
        </p:spPr>
        <p:txBody>
          <a:bodyPr/>
          <a:lstStyle/>
          <a:p>
            <a:endParaRPr lang="nl-NL" i="1" dirty="0"/>
          </a:p>
        </p:txBody>
      </p:sp>
      <p:sp>
        <p:nvSpPr>
          <p:cNvPr id="3" name="Ondertitel 2"/>
          <p:cNvSpPr>
            <a:spLocks noGrp="1"/>
          </p:cNvSpPr>
          <p:nvPr>
            <p:ph type="subTitle" idx="1"/>
          </p:nvPr>
        </p:nvSpPr>
        <p:spPr>
          <a:xfrm>
            <a:off x="1331640" y="3933056"/>
            <a:ext cx="6400800" cy="2616696"/>
          </a:xfrm>
        </p:spPr>
        <p:txBody>
          <a:bodyPr>
            <a:normAutofit/>
          </a:bodyPr>
          <a:lstStyle/>
          <a:p>
            <a:endParaRPr lang="nl-NL" sz="6000" dirty="0" smtClean="0">
              <a:solidFill>
                <a:srgbClr val="FFFF99"/>
              </a:solidFill>
              <a:latin typeface="Gloucester MT Extra Condensed" pitchFamily="18" charset="0"/>
              <a:ea typeface="MS UI Gothic" pitchFamily="34" charset="-128"/>
            </a:endParaRPr>
          </a:p>
          <a:p>
            <a:r>
              <a:rPr lang="nl-NL" sz="6000" dirty="0" smtClean="0">
                <a:solidFill>
                  <a:srgbClr val="FFFF99"/>
                </a:solidFill>
                <a:latin typeface="Gloucester MT Extra Condensed" pitchFamily="18" charset="0"/>
                <a:ea typeface="MS UI Gothic" pitchFamily="34" charset="-128"/>
              </a:rPr>
              <a:t>Dank u voor uw aandacht</a:t>
            </a:r>
            <a:endParaRPr lang="nl-NL" sz="6000" dirty="0">
              <a:solidFill>
                <a:srgbClr val="FFFF99"/>
              </a:solidFill>
              <a:latin typeface="Gloucester MT Extra Condensed" pitchFamily="18" charset="0"/>
              <a:ea typeface="MS UI Gothic" pitchFamily="34" charset="-128"/>
            </a:endParaRPr>
          </a:p>
        </p:txBody>
      </p:sp>
      <p:pic>
        <p:nvPicPr>
          <p:cNvPr id="7" name="Picture 2" descr="C:\Users\Dhr. Dorleijn\Pictures\Omslag Het hout.jpg"/>
          <p:cNvPicPr>
            <a:picLocks noChangeAspect="1" noChangeArrowheads="1"/>
          </p:cNvPicPr>
          <p:nvPr/>
        </p:nvPicPr>
        <p:blipFill>
          <a:blip r:embed="rId3" cstate="print"/>
          <a:srcRect/>
          <a:stretch>
            <a:fillRect/>
          </a:stretch>
        </p:blipFill>
        <p:spPr bwMode="auto">
          <a:xfrm>
            <a:off x="323528" y="260648"/>
            <a:ext cx="2392212" cy="36004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smtClean="0">
                <a:solidFill>
                  <a:srgbClr val="FFFF99"/>
                </a:solidFill>
              </a:rPr>
              <a:t>	‘Medebroeder </a:t>
            </a:r>
            <a:r>
              <a:rPr lang="nl-NL" dirty="0" err="1" smtClean="0">
                <a:solidFill>
                  <a:srgbClr val="FFFF99"/>
                </a:solidFill>
              </a:rPr>
              <a:t>Plechelmus</a:t>
            </a:r>
            <a:r>
              <a:rPr lang="nl-NL" dirty="0" smtClean="0">
                <a:solidFill>
                  <a:srgbClr val="FFFF99"/>
                </a:solidFill>
              </a:rPr>
              <a:t> streelt wat zich ontrolt. Legt zijn hand onder het knikkerzakje. Knedend spreekt hij het verlegen piemeltje toe: Wat een </a:t>
            </a:r>
            <a:r>
              <a:rPr lang="nl-NL" dirty="0" err="1" smtClean="0">
                <a:solidFill>
                  <a:srgbClr val="FFFF99"/>
                </a:solidFill>
              </a:rPr>
              <a:t>groterd</a:t>
            </a:r>
            <a:r>
              <a:rPr lang="nl-NL" dirty="0" smtClean="0">
                <a:solidFill>
                  <a:srgbClr val="FFFF99"/>
                </a:solidFill>
              </a:rPr>
              <a:t> en flinkerd ben jij al. Kan die nog groter worden? Vind jij wel fijn hij wat ik doe?’ (66)</a:t>
            </a:r>
            <a:endParaRPr lang="nl-NL" dirty="0">
              <a:solidFill>
                <a:srgbClr val="FFFF99"/>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FF99"/>
                </a:solidFill>
              </a:rPr>
              <a:t>De spin </a:t>
            </a:r>
            <a:r>
              <a:rPr lang="nl-NL" sz="3200" dirty="0" err="1" smtClean="0">
                <a:solidFill>
                  <a:srgbClr val="FFFF99"/>
                </a:solidFill>
              </a:rPr>
              <a:t>Mansuphantes</a:t>
            </a:r>
            <a:r>
              <a:rPr lang="nl-NL" sz="3200" dirty="0" smtClean="0">
                <a:solidFill>
                  <a:srgbClr val="FFFF99"/>
                </a:solidFill>
              </a:rPr>
              <a:t> </a:t>
            </a:r>
            <a:r>
              <a:rPr lang="nl-NL" sz="3200" dirty="0" err="1">
                <a:solidFill>
                  <a:srgbClr val="FFFF99"/>
                </a:solidFill>
              </a:rPr>
              <a:t>M</a:t>
            </a:r>
            <a:r>
              <a:rPr lang="nl-NL" sz="3200" dirty="0" err="1" smtClean="0">
                <a:solidFill>
                  <a:srgbClr val="FFFF99"/>
                </a:solidFill>
              </a:rPr>
              <a:t>ansuetus</a:t>
            </a:r>
            <a:endParaRPr lang="nl-NL" sz="3200" dirty="0">
              <a:solidFill>
                <a:srgbClr val="FFFF99"/>
              </a:solidFill>
            </a:endParaRPr>
          </a:p>
        </p:txBody>
      </p:sp>
      <p:pic>
        <p:nvPicPr>
          <p:cNvPr id="1026" name="Picture 2" descr="C:\Users\Dhr. Dorleijn\Pictures\Mansuphantes_mansuetus.jpg"/>
          <p:cNvPicPr>
            <a:picLocks noGrp="1" noChangeAspect="1" noChangeArrowheads="1"/>
          </p:cNvPicPr>
          <p:nvPr>
            <p:ph idx="1"/>
          </p:nvPr>
        </p:nvPicPr>
        <p:blipFill>
          <a:blip r:embed="rId3" cstate="print"/>
          <a:srcRect/>
          <a:stretch>
            <a:fillRect/>
          </a:stretch>
        </p:blipFill>
        <p:spPr bwMode="auto">
          <a:xfrm>
            <a:off x="2555776" y="1916832"/>
            <a:ext cx="4414224" cy="429806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err="1" smtClean="0">
                <a:solidFill>
                  <a:srgbClr val="FFFF99"/>
                </a:solidFill>
              </a:rPr>
              <a:t>Mansuetus</a:t>
            </a:r>
            <a:r>
              <a:rPr lang="nl-NL" sz="3600" dirty="0" smtClean="0">
                <a:solidFill>
                  <a:srgbClr val="FFFF99"/>
                </a:solidFill>
              </a:rPr>
              <a:t>, het everzwijn</a:t>
            </a:r>
            <a:endParaRPr lang="nl-NL" sz="3600" dirty="0">
              <a:solidFill>
                <a:srgbClr val="FFFF99"/>
              </a:solidFill>
            </a:endParaRPr>
          </a:p>
        </p:txBody>
      </p:sp>
      <p:pic>
        <p:nvPicPr>
          <p:cNvPr id="3074" name="Picture 2" descr="C:\Users\Dhr. Dorleijn\Pictures\everzwijn.jpg"/>
          <p:cNvPicPr>
            <a:picLocks noGrp="1" noChangeAspect="1" noChangeArrowheads="1"/>
          </p:cNvPicPr>
          <p:nvPr>
            <p:ph idx="1"/>
          </p:nvPr>
        </p:nvPicPr>
        <p:blipFill>
          <a:blip r:embed="rId3" cstate="print"/>
          <a:srcRect/>
          <a:stretch>
            <a:fillRect/>
          </a:stretch>
        </p:blipFill>
        <p:spPr bwMode="auto">
          <a:xfrm>
            <a:off x="1835696" y="1484784"/>
            <a:ext cx="5544616" cy="3698891"/>
          </a:xfrm>
          <a:prstGeom prst="rect">
            <a:avLst/>
          </a:prstGeom>
          <a:noFill/>
        </p:spPr>
      </p:pic>
      <p:sp>
        <p:nvSpPr>
          <p:cNvPr id="4" name="Tekstvak 3"/>
          <p:cNvSpPr txBox="1"/>
          <p:nvPr/>
        </p:nvSpPr>
        <p:spPr>
          <a:xfrm>
            <a:off x="827584" y="5589240"/>
            <a:ext cx="10431396" cy="954107"/>
          </a:xfrm>
          <a:prstGeom prst="rect">
            <a:avLst/>
          </a:prstGeom>
          <a:noFill/>
        </p:spPr>
        <p:txBody>
          <a:bodyPr wrap="square" rtlCol="0">
            <a:spAutoFit/>
          </a:bodyPr>
          <a:lstStyle/>
          <a:p>
            <a:r>
              <a:rPr lang="nl-NL" sz="2800" dirty="0" smtClean="0">
                <a:solidFill>
                  <a:srgbClr val="FFFF99"/>
                </a:solidFill>
              </a:rPr>
              <a:t>‘Ik zag zijn smalle enkeltjes in de sandalen, zoals ook </a:t>
            </a:r>
          </a:p>
          <a:p>
            <a:r>
              <a:rPr lang="nl-NL" sz="2800" dirty="0" smtClean="0">
                <a:solidFill>
                  <a:srgbClr val="FFFF99"/>
                </a:solidFill>
              </a:rPr>
              <a:t>een log everzwijn op slanke pootjes staat.’ (52)</a:t>
            </a:r>
            <a:endParaRPr lang="nl-NL" sz="2800" dirty="0">
              <a:solidFill>
                <a:srgbClr val="FFFF9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err="1">
                <a:solidFill>
                  <a:srgbClr val="FFFF99"/>
                </a:solidFill>
              </a:rPr>
              <a:t>Lon</a:t>
            </a:r>
            <a:r>
              <a:rPr lang="nl-NL" sz="3200" dirty="0">
                <a:solidFill>
                  <a:srgbClr val="FFFF99"/>
                </a:solidFill>
              </a:rPr>
              <a:t> </a:t>
            </a:r>
            <a:r>
              <a:rPr lang="nl-NL" sz="3200" dirty="0" err="1">
                <a:solidFill>
                  <a:srgbClr val="FFFF99"/>
                </a:solidFill>
              </a:rPr>
              <a:t>Chaney</a:t>
            </a:r>
            <a:r>
              <a:rPr lang="nl-NL" sz="3200" dirty="0">
                <a:solidFill>
                  <a:srgbClr val="FFFF99"/>
                </a:solidFill>
              </a:rPr>
              <a:t> als the </a:t>
            </a:r>
            <a:r>
              <a:rPr lang="nl-NL" sz="3200" dirty="0" err="1">
                <a:solidFill>
                  <a:srgbClr val="FFFF99"/>
                </a:solidFill>
              </a:rPr>
              <a:t>fantom</a:t>
            </a:r>
            <a:r>
              <a:rPr lang="nl-NL" sz="3200" dirty="0">
                <a:solidFill>
                  <a:srgbClr val="FFFF99"/>
                </a:solidFill>
              </a:rPr>
              <a:t> of the opera</a:t>
            </a:r>
          </a:p>
        </p:txBody>
      </p:sp>
      <p:pic>
        <p:nvPicPr>
          <p:cNvPr id="2050" name="Picture 2" descr="D:\Mijn afbeeldingen\Lon Chaney2 Fantom of the opera.png"/>
          <p:cNvPicPr>
            <a:picLocks noGrp="1" noChangeAspect="1" noChangeArrowheads="1"/>
          </p:cNvPicPr>
          <p:nvPr>
            <p:ph idx="1"/>
          </p:nvPr>
        </p:nvPicPr>
        <p:blipFill>
          <a:blip r:embed="rId3" cstate="print"/>
          <a:srcRect/>
          <a:stretch>
            <a:fillRect/>
          </a:stretch>
        </p:blipFill>
        <p:spPr bwMode="auto">
          <a:xfrm>
            <a:off x="1259632" y="1628800"/>
            <a:ext cx="6590978" cy="452369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FF99"/>
                </a:solidFill>
              </a:rPr>
              <a:t>Katholieke prent van de Heilige </a:t>
            </a:r>
            <a:r>
              <a:rPr lang="nl-NL" sz="3200" dirty="0" err="1" smtClean="0">
                <a:solidFill>
                  <a:srgbClr val="FFFF99"/>
                </a:solidFill>
              </a:rPr>
              <a:t>Tarcisius</a:t>
            </a:r>
            <a:endParaRPr lang="nl-NL" sz="3200" dirty="0">
              <a:solidFill>
                <a:srgbClr val="FFFF99"/>
              </a:solidFill>
            </a:endParaRPr>
          </a:p>
        </p:txBody>
      </p:sp>
      <p:pic>
        <p:nvPicPr>
          <p:cNvPr id="3074" name="Picture 2" descr="D:\Mijn afbeeldingen\Heilige Tarsicius 2.jpg"/>
          <p:cNvPicPr>
            <a:picLocks noGrp="1" noChangeAspect="1" noChangeArrowheads="1"/>
          </p:cNvPicPr>
          <p:nvPr>
            <p:ph idx="1"/>
          </p:nvPr>
        </p:nvPicPr>
        <p:blipFill>
          <a:blip r:embed="rId3" cstate="print"/>
          <a:srcRect/>
          <a:stretch>
            <a:fillRect/>
          </a:stretch>
        </p:blipFill>
        <p:spPr bwMode="auto">
          <a:xfrm>
            <a:off x="2843808" y="1412776"/>
            <a:ext cx="3663502" cy="50328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TotalTime>
  <Words>312</Words>
  <Application>Microsoft Office PowerPoint</Application>
  <PresentationFormat>On-screen Show (4:3)</PresentationFormat>
  <Paragraphs>115</Paragraphs>
  <Slides>48</Slides>
  <Notes>44</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Office-thema</vt:lpstr>
      <vt:lpstr> Jeroen Brouwers, Het hout </vt:lpstr>
      <vt:lpstr>PowerPoint Presentation</vt:lpstr>
      <vt:lpstr>PowerPoint Presentation</vt:lpstr>
      <vt:lpstr>PowerPoint Presentation</vt:lpstr>
      <vt:lpstr>PowerPoint Presentation</vt:lpstr>
      <vt:lpstr>De spin Mansuphantes Mansuetus</vt:lpstr>
      <vt:lpstr>Mansuetus, het everzwijn</vt:lpstr>
      <vt:lpstr>Lon Chaney als the fantom of the opera</vt:lpstr>
      <vt:lpstr>Katholieke prent van de Heilige Tarcisius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Jan Campert, ‘Het lied der achttien dooden’ </vt:lpstr>
      <vt:lpstr>PowerPoint Presentation</vt:lpstr>
      <vt:lpstr>PowerPoint Presentation</vt:lpstr>
      <vt:lpstr>Goethe, Heideröslein</vt:lpstr>
      <vt:lpstr>PowerPoint Presentation</vt:lpstr>
      <vt:lpstr>   </vt:lpstr>
      <vt:lpstr>PowerPoint Presentation</vt:lpstr>
      <vt:lpstr>PowerPoint Presentation</vt:lpstr>
      <vt:lpstr>PowerPoint Presentation</vt:lpstr>
      <vt:lpstr>PowerPoint Presentation</vt:lpstr>
      <vt:lpstr>PowerPoint Presentation</vt:lpstr>
      <vt:lpstr>Sando Botticelli, ‘De geboorte van Venus’ [gedeelte] ca. 1483</vt:lpstr>
      <vt:lpstr>Felicien Rops, ‘De verzoeking van de Heilige Antonius’ (1878)</vt:lpstr>
      <vt:lpstr>PowerPoint Presentation</vt:lpstr>
      <vt:lpstr>Marc Chagall, La mariée (1950)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Jongenspensionaat 'St. Maria ter Engelen'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Dhr. Dorleijn</dc:creator>
  <cp:lastModifiedBy>M.G. Kemperink</cp:lastModifiedBy>
  <cp:revision>64</cp:revision>
  <dcterms:created xsi:type="dcterms:W3CDTF">2016-10-25T10:40:53Z</dcterms:created>
  <dcterms:modified xsi:type="dcterms:W3CDTF">2016-11-29T11:34:31Z</dcterms:modified>
</cp:coreProperties>
</file>