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7" r:id="rId2"/>
    <p:sldId id="278" r:id="rId3"/>
    <p:sldId id="258" r:id="rId4"/>
    <p:sldId id="259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60" r:id="rId13"/>
    <p:sldId id="261" r:id="rId14"/>
    <p:sldId id="262" r:id="rId15"/>
    <p:sldId id="263" r:id="rId16"/>
    <p:sldId id="264" r:id="rId17"/>
    <p:sldId id="268" r:id="rId18"/>
    <p:sldId id="276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6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469E2D-40C0-4F64-95F0-B8EA8D7E36B7}" type="datetimeFigureOut">
              <a:rPr lang="nl-NL" smtClean="0"/>
              <a:t>20-1-2017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5DF70E-E9B9-4F3E-9616-0290278BC0A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48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3E816-7E76-4163-BF6F-A7EF0D5DD78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3E816-7E76-4163-BF6F-A7EF0D5DD78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3E816-7E76-4163-BF6F-A7EF0D5DD78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3E816-7E76-4163-BF6F-A7EF0D5DD78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3E816-7E76-4163-BF6F-A7EF0D5DD78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3E816-7E76-4163-BF6F-A7EF0D5DD78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3E816-7E76-4163-BF6F-A7EF0D5DD78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3E816-7E76-4163-BF6F-A7EF0D5DD78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3E816-7E76-4163-BF6F-A7EF0D5DD78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3E816-7E76-4163-BF6F-A7EF0D5DD78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3E816-7E76-4163-BF6F-A7EF0D5DD78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3E816-7E76-4163-BF6F-A7EF0D5DD78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3E816-7E76-4163-BF6F-A7EF0D5DD78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3E816-7E76-4163-BF6F-A7EF0D5DD78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3E816-7E76-4163-BF6F-A7EF0D5DD78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3E816-7E76-4163-BF6F-A7EF0D5DD78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2FE4E-C7B8-4671-A633-9AF69DB0F896}" type="datetimeFigureOut">
              <a:rPr lang="nl-NL" smtClean="0"/>
              <a:t>20-1-2017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7C391-E94C-4436-8820-90DE448E26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3262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2FE4E-C7B8-4671-A633-9AF69DB0F896}" type="datetimeFigureOut">
              <a:rPr lang="nl-NL" smtClean="0"/>
              <a:t>20-1-2017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7C391-E94C-4436-8820-90DE448E26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69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2FE4E-C7B8-4671-A633-9AF69DB0F896}" type="datetimeFigureOut">
              <a:rPr lang="nl-NL" smtClean="0"/>
              <a:t>20-1-2017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7C391-E94C-4436-8820-90DE448E26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0597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2FE4E-C7B8-4671-A633-9AF69DB0F896}" type="datetimeFigureOut">
              <a:rPr lang="nl-NL" smtClean="0"/>
              <a:t>20-1-2017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7C391-E94C-4436-8820-90DE448E26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4513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2FE4E-C7B8-4671-A633-9AF69DB0F896}" type="datetimeFigureOut">
              <a:rPr lang="nl-NL" smtClean="0"/>
              <a:t>20-1-2017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7C391-E94C-4436-8820-90DE448E26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022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2FE4E-C7B8-4671-A633-9AF69DB0F896}" type="datetimeFigureOut">
              <a:rPr lang="nl-NL" smtClean="0"/>
              <a:t>20-1-2017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7C391-E94C-4436-8820-90DE448E26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6546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2FE4E-C7B8-4671-A633-9AF69DB0F896}" type="datetimeFigureOut">
              <a:rPr lang="nl-NL" smtClean="0"/>
              <a:t>20-1-2017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7C391-E94C-4436-8820-90DE448E26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6178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2FE4E-C7B8-4671-A633-9AF69DB0F896}" type="datetimeFigureOut">
              <a:rPr lang="nl-NL" smtClean="0"/>
              <a:t>20-1-2017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7C391-E94C-4436-8820-90DE448E26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6709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2FE4E-C7B8-4671-A633-9AF69DB0F896}" type="datetimeFigureOut">
              <a:rPr lang="nl-NL" smtClean="0"/>
              <a:t>20-1-2017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7C391-E94C-4436-8820-90DE448E26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3695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2FE4E-C7B8-4671-A633-9AF69DB0F896}" type="datetimeFigureOut">
              <a:rPr lang="nl-NL" smtClean="0"/>
              <a:t>20-1-2017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7C391-E94C-4436-8820-90DE448E26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9526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2FE4E-C7B8-4671-A633-9AF69DB0F896}" type="datetimeFigureOut">
              <a:rPr lang="nl-NL" smtClean="0"/>
              <a:t>20-1-2017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7C391-E94C-4436-8820-90DE448E26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5927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2FE4E-C7B8-4671-A633-9AF69DB0F896}" type="datetimeFigureOut">
              <a:rPr lang="nl-NL" smtClean="0"/>
              <a:t>20-1-2017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7C391-E94C-4436-8820-90DE448E26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7414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url?sa=i&amp;rct=j&amp;q=&amp;esrc=s&amp;source=images&amp;cd=&amp;cad=rja&amp;uact=8&amp;ved=0ahUKEwjM0taBr97NAhUII8AKHaq2COMQjRwIBw&amp;url=https://www.cartoonstock.com/directory/g/gmos.asp&amp;bvm=bv.126130881,d.d2s&amp;psig=AFQjCNFm734NsXSJpoEfSe0AxG3xJU9i3g&amp;ust=1467878192746024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ahUKEwiNvYnDsN7NAhXoD8AKHS4sDfMQjRwIBw&amp;url=http://www.labnews.co.uk/comment/serious-side-science-jokes-12-10-2015/&amp;bvm=bv.126130881,d.d2s&amp;psig=AFQjCNE3X_stNvJWqrkBfPoqRULEMstsCQ&amp;ust=1467878696642732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url?sa=i&amp;rct=j&amp;q=&amp;esrc=s&amp;source=images&amp;cd=&amp;cad=rja&amp;uact=8&amp;ved=0ahUKEwjPwLWost7NAhVJFMAKHf4OA24QjRwIBw&amp;url=https://www.cartoonstock.com/directory/s/stem_cell.asp&amp;bvm=bv.126130881,d.d2s&amp;psig=AFQjCNGauO-Vgp6z4eLHRzoPKLz9QitIGg&amp;ust=1467878936180749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url?sa=i&amp;rct=j&amp;q=&amp;esrc=s&amp;source=images&amp;cd=&amp;cad=rja&amp;uact=8&amp;ved=0ahUKEwiKx82XwN7NAhVmGsAKHQ7LAO4QjRwIBw&amp;url=https://www.pinterest.com/pin/439945457322000791/&amp;bvm=bv.126130881,d.d2s&amp;psig=AFQjCNHJwcsLYCgesN_8tWSsEzGMWp_6rA&amp;ust=1467882919467959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ahUKEwic9IrEwN7NAhXKJ8AKHfRZAM4QjRwIBw&amp;url=http://www.neuronsnotincluded.com/products/coaster-020&amp;psig=AFQjCNFLKcgXVv6pcqM6lm4KOwMsoKDu4A&amp;ust=1467883015393803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url?sa=i&amp;rct=j&amp;q=&amp;esrc=s&amp;source=images&amp;cd=&amp;cad=rja&amp;uact=8&amp;ved=0ahUKEwjIqL2Xs97NAhXMJsAKHV54BIgQjRwIBw&amp;url=https://www.pinterest.com/pin/325525879292828933/&amp;bvm=bv.126130881,d.d2s&amp;psig=AFQjCNFqChv1Do-59xci7NOWZrF5-oUyVg&amp;ust=146787942654045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yuniversity.rug.nl/infonet/medewerkers/fwn/arbomilieuveiligheid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ahUKEwiB3NnQqd7NAhUnB8AKHUWpC2QQjRwIBw&amp;url=http://www.scilogs.com/stripped_science/why-to-wear-a-labcoat-cartoon/&amp;bvm=bv.126130881,d.d2s&amp;psig=AFQjCNGaIZPc8IyiGC_zjEqIXV-0QqoxkA&amp;ust=146787687292577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hyperlink" Target="https://www.google.nl/url?sa=i&amp;rct=j&amp;q=&amp;esrc=s&amp;source=images&amp;cd=&amp;cad=rja&amp;uact=8&amp;ved=0ahUKEwiunbLCv97NAhWcF8AKHWHdCVEQjRwIBw&amp;url=https://www.pinterest.com/sonyasand/lab-stuff/&amp;bvm=bv.126130881,d.d2s&amp;psig=AFQjCNHHgDJhUSq-gvwrhjQgUk_-6Zqb6Q&amp;ust=1467882659898980" TargetMode="External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1268760"/>
            <a:ext cx="9144000" cy="2232248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 algn="ctr">
              <a:buNone/>
            </a:pPr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153400" cy="2590800"/>
          </a:xfrm>
        </p:spPr>
        <p:txBody>
          <a:bodyPr>
            <a:normAutofit/>
          </a:bodyPr>
          <a:lstStyle/>
          <a:p>
            <a:pPr algn="ctr"/>
            <a:r>
              <a:rPr lang="nl-NL" sz="2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Prof. Frank J. Dekker</a:t>
            </a:r>
          </a:p>
          <a:p>
            <a:pPr algn="ctr"/>
            <a:endParaRPr lang="nl-NL" sz="26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nl-NL" sz="26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Department</a:t>
            </a:r>
            <a:r>
              <a:rPr lang="nl-NL" sz="2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Chemical </a:t>
            </a:r>
            <a:r>
              <a:rPr lang="nl-NL" sz="26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nl-NL" sz="2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26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Pharmaceutical</a:t>
            </a:r>
            <a:r>
              <a:rPr lang="nl-NL" sz="2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26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Biology</a:t>
            </a:r>
            <a:endParaRPr lang="nl-NL" sz="26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nl-NL" sz="2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University of Groningen, the Netherlands</a:t>
            </a:r>
          </a:p>
          <a:p>
            <a:pPr algn="ctr"/>
            <a:endParaRPr lang="nl-NL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371600"/>
            <a:ext cx="8763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Laboratory</a:t>
            </a:r>
            <a:r>
              <a:rPr lang="nl-NL" sz="4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40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safety</a:t>
            </a:r>
            <a:endParaRPr lang="nl-NL" sz="40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nl-NL" sz="40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nl-NL" sz="4000" i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Safety is a culture ! </a:t>
            </a:r>
            <a:endParaRPr lang="en-US" i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extLst/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1E101D71-1B26-4B51-87C9-F074178619A0}" type="slidenum">
              <a:rPr lang="en-US" sz="1600" smtClean="0"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1</a:t>
            </a:fld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nl-NL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eaLnBrk="1" hangingPunct="1">
              <a:buFont typeface="Arial" charset="0"/>
              <a:buNone/>
            </a:pPr>
            <a:endParaRPr lang="nl-NL" sz="2000" smtClean="0"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22530" name="Title 1"/>
          <p:cNvSpPr txBox="1">
            <a:spLocks/>
          </p:cNvSpPr>
          <p:nvPr/>
        </p:nvSpPr>
        <p:spPr bwMode="auto">
          <a:xfrm>
            <a:off x="611188" y="188913"/>
            <a:ext cx="78692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/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184275"/>
            <a:ext cx="9144000" cy="720725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 algn="ctr">
              <a:buNone/>
            </a:pP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Disposal</a:t>
            </a:r>
            <a:r>
              <a:rPr lang="nl-NL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chemicals</a:t>
            </a:r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extLst/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1E101D71-1B26-4B51-87C9-F074178619A0}" type="slidenum">
              <a:rPr lang="en-US" sz="160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10</a:t>
            </a:fld>
            <a:endParaRPr lang="en-US" sz="16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979474"/>
            <a:ext cx="8610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Never </a:t>
            </a:r>
            <a:r>
              <a:rPr lang="nl-NL" dirty="0" err="1" smtClean="0"/>
              <a:t>discard</a:t>
            </a:r>
            <a:r>
              <a:rPr lang="nl-NL" dirty="0" smtClean="0"/>
              <a:t> </a:t>
            </a:r>
            <a:r>
              <a:rPr lang="nl-NL" dirty="0" err="1" smtClean="0"/>
              <a:t>chemicals</a:t>
            </a:r>
            <a:r>
              <a:rPr lang="nl-NL" dirty="0" smtClean="0"/>
              <a:t> in </a:t>
            </a:r>
            <a:r>
              <a:rPr lang="nl-NL" dirty="0" err="1" smtClean="0"/>
              <a:t>their</a:t>
            </a:r>
            <a:r>
              <a:rPr lang="nl-NL" dirty="0" smtClean="0"/>
              <a:t> most </a:t>
            </a:r>
            <a:r>
              <a:rPr lang="nl-NL" dirty="0" err="1" smtClean="0"/>
              <a:t>reactive</a:t>
            </a:r>
            <a:r>
              <a:rPr lang="nl-NL" dirty="0" smtClean="0"/>
              <a:t> form. </a:t>
            </a:r>
            <a:r>
              <a:rPr lang="nl-NL" dirty="0" err="1" smtClean="0"/>
              <a:t>They</a:t>
            </a:r>
            <a:r>
              <a:rPr lang="nl-NL" dirty="0" smtClean="0"/>
              <a:t> </a:t>
            </a:r>
            <a:r>
              <a:rPr lang="nl-NL" dirty="0" err="1" smtClean="0"/>
              <a:t>should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neutralized</a:t>
            </a:r>
            <a:r>
              <a:rPr lang="nl-NL" dirty="0" smtClean="0"/>
              <a:t> but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aware</a:t>
            </a:r>
            <a:r>
              <a:rPr lang="nl-NL" dirty="0" smtClean="0"/>
              <a:t> of the risk of violent </a:t>
            </a:r>
            <a:r>
              <a:rPr lang="nl-NL" dirty="0" err="1" smtClean="0"/>
              <a:t>reactions</a:t>
            </a:r>
            <a:r>
              <a:rPr lang="nl-NL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Dilute</a:t>
            </a:r>
            <a:r>
              <a:rPr lang="nl-NL" dirty="0" smtClean="0"/>
              <a:t> strong </a:t>
            </a:r>
            <a:r>
              <a:rPr lang="nl-NL" dirty="0" err="1" smtClean="0"/>
              <a:t>acids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slow </a:t>
            </a:r>
            <a:r>
              <a:rPr lang="nl-NL" dirty="0" err="1" smtClean="0"/>
              <a:t>addition</a:t>
            </a:r>
            <a:r>
              <a:rPr lang="nl-NL" dirty="0" smtClean="0"/>
              <a:t> of the acid </a:t>
            </a:r>
            <a:r>
              <a:rPr lang="nl-NL" dirty="0" err="1" smtClean="0"/>
              <a:t>to</a:t>
            </a:r>
            <a:r>
              <a:rPr lang="nl-NL" dirty="0" smtClean="0"/>
              <a:t> a </a:t>
            </a:r>
            <a:r>
              <a:rPr lang="nl-NL" dirty="0" err="1" smtClean="0"/>
              <a:t>cooled</a:t>
            </a:r>
            <a:r>
              <a:rPr lang="nl-NL" dirty="0" smtClean="0"/>
              <a:t> bath of water (H2SO4).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err="1"/>
              <a:t>Neutralize</a:t>
            </a:r>
            <a:r>
              <a:rPr lang="nl-NL" dirty="0"/>
              <a:t> </a:t>
            </a:r>
            <a:r>
              <a:rPr lang="nl-NL" dirty="0" smtClean="0"/>
              <a:t>strong bases (Na, </a:t>
            </a:r>
            <a:r>
              <a:rPr lang="nl-NL" dirty="0" err="1" smtClean="0"/>
              <a:t>BuLi</a:t>
            </a:r>
            <a:r>
              <a:rPr lang="nl-NL" dirty="0" smtClean="0"/>
              <a:t>, </a:t>
            </a:r>
            <a:r>
              <a:rPr lang="nl-NL" dirty="0" err="1" smtClean="0"/>
              <a:t>NaH</a:t>
            </a:r>
            <a:r>
              <a:rPr lang="nl-NL" dirty="0" smtClean="0"/>
              <a:t>) </a:t>
            </a:r>
            <a:r>
              <a:rPr lang="nl-NL" dirty="0" err="1" smtClean="0"/>
              <a:t>by</a:t>
            </a:r>
            <a:r>
              <a:rPr lang="nl-NL" dirty="0" smtClean="0"/>
              <a:t> slow </a:t>
            </a:r>
            <a:r>
              <a:rPr lang="nl-NL" dirty="0" err="1" smtClean="0"/>
              <a:t>addition</a:t>
            </a:r>
            <a:r>
              <a:rPr lang="nl-NL" dirty="0" smtClean="0"/>
              <a:t> is </a:t>
            </a:r>
            <a:r>
              <a:rPr lang="nl-NL" dirty="0" err="1" smtClean="0"/>
              <a:t>isopropanol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cooling</a:t>
            </a:r>
            <a:r>
              <a:rPr lang="nl-NL" dirty="0" smtClean="0"/>
              <a:t>. </a:t>
            </a:r>
            <a:r>
              <a:rPr lang="nl-NL" dirty="0" err="1" smtClean="0"/>
              <a:t>Hydrogen</a:t>
            </a:r>
            <a:r>
              <a:rPr lang="nl-NL" dirty="0" smtClean="0"/>
              <a:t> gas (H2)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evolve</a:t>
            </a:r>
            <a:r>
              <a:rPr lang="nl-NL" dirty="0" smtClean="0"/>
              <a:t>. The </a:t>
            </a:r>
            <a:r>
              <a:rPr lang="nl-NL" dirty="0" err="1" smtClean="0"/>
              <a:t>the</a:t>
            </a:r>
            <a:r>
              <a:rPr lang="nl-NL" dirty="0" smtClean="0"/>
              <a:t> H2 </a:t>
            </a:r>
            <a:r>
              <a:rPr lang="nl-NL" dirty="0" err="1" smtClean="0"/>
              <a:t>evolution</a:t>
            </a:r>
            <a:r>
              <a:rPr lang="nl-NL" dirty="0" smtClean="0"/>
              <a:t> </a:t>
            </a:r>
            <a:r>
              <a:rPr lang="nl-NL" dirty="0" err="1" smtClean="0"/>
              <a:t>stops</a:t>
            </a:r>
            <a:r>
              <a:rPr lang="nl-NL" dirty="0" smtClean="0"/>
              <a:t> let is stand </a:t>
            </a:r>
            <a:r>
              <a:rPr lang="nl-NL" dirty="0" err="1" smtClean="0"/>
              <a:t>for</a:t>
            </a:r>
            <a:r>
              <a:rPr lang="nl-NL" dirty="0" smtClean="0"/>
              <a:t> a </a:t>
            </a:r>
            <a:r>
              <a:rPr lang="nl-NL" dirty="0" err="1" smtClean="0"/>
              <a:t>sufficient</a:t>
            </a:r>
            <a:r>
              <a:rPr lang="nl-NL" dirty="0" smtClean="0"/>
              <a:t> </a:t>
            </a:r>
            <a:r>
              <a:rPr lang="nl-NL" dirty="0" err="1" smtClean="0"/>
              <a:t>amount</a:t>
            </a:r>
            <a:r>
              <a:rPr lang="nl-NL" dirty="0" smtClean="0"/>
              <a:t> of time (</a:t>
            </a:r>
            <a:r>
              <a:rPr lang="nl-NL" dirty="0" err="1" smtClean="0"/>
              <a:t>several</a:t>
            </a:r>
            <a:r>
              <a:rPr lang="nl-NL" dirty="0" smtClean="0"/>
              <a:t> </a:t>
            </a:r>
            <a:r>
              <a:rPr lang="nl-NL" dirty="0" err="1" smtClean="0"/>
              <a:t>hours</a:t>
            </a:r>
            <a:r>
              <a:rPr lang="nl-NL" dirty="0" smtClean="0"/>
              <a:t>)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allow</a:t>
            </a:r>
            <a:r>
              <a:rPr lang="nl-NL" dirty="0" smtClean="0"/>
              <a:t> complete </a:t>
            </a:r>
            <a:r>
              <a:rPr lang="nl-NL" dirty="0" err="1" smtClean="0"/>
              <a:t>reaction</a:t>
            </a:r>
            <a:r>
              <a:rPr lang="nl-NL" dirty="0" smtClean="0"/>
              <a:t>. </a:t>
            </a:r>
            <a:r>
              <a:rPr lang="nl-NL" dirty="0" err="1" smtClean="0"/>
              <a:t>Then</a:t>
            </a:r>
            <a:r>
              <a:rPr lang="nl-NL" dirty="0" smtClean="0"/>
              <a:t> start slow </a:t>
            </a:r>
            <a:r>
              <a:rPr lang="nl-NL" dirty="0" err="1" smtClean="0"/>
              <a:t>dilution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water </a:t>
            </a:r>
            <a:r>
              <a:rPr lang="nl-NL" dirty="0" err="1" smtClean="0"/>
              <a:t>watch</a:t>
            </a:r>
            <a:r>
              <a:rPr lang="nl-NL" dirty="0" smtClean="0"/>
              <a:t> </a:t>
            </a:r>
            <a:r>
              <a:rPr lang="nl-NL" dirty="0" err="1" smtClean="0"/>
              <a:t>potential</a:t>
            </a:r>
            <a:r>
              <a:rPr lang="nl-NL" dirty="0" smtClean="0"/>
              <a:t> </a:t>
            </a:r>
            <a:r>
              <a:rPr lang="nl-NL" dirty="0" err="1" smtClean="0"/>
              <a:t>evolution</a:t>
            </a:r>
            <a:r>
              <a:rPr lang="nl-NL" dirty="0" smtClean="0"/>
              <a:t> of </a:t>
            </a:r>
            <a:r>
              <a:rPr lang="nl-NL" dirty="0" err="1" smtClean="0"/>
              <a:t>of</a:t>
            </a:r>
            <a:r>
              <a:rPr lang="nl-NL" dirty="0" smtClean="0"/>
              <a:t> H2 gas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wait</a:t>
            </a:r>
            <a:r>
              <a:rPr lang="nl-NL" dirty="0" smtClean="0"/>
              <a:t> long </a:t>
            </a:r>
            <a:r>
              <a:rPr lang="nl-NL" dirty="0" err="1" smtClean="0"/>
              <a:t>enough</a:t>
            </a:r>
            <a:r>
              <a:rPr lang="nl-NL" dirty="0" smtClean="0"/>
              <a:t>. </a:t>
            </a:r>
            <a:r>
              <a:rPr lang="nl-NL" dirty="0" err="1" smtClean="0"/>
              <a:t>Then</a:t>
            </a:r>
            <a:r>
              <a:rPr lang="nl-NL" dirty="0" smtClean="0"/>
              <a:t> the mixture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disposed</a:t>
            </a:r>
            <a:r>
              <a:rPr lang="nl-NL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Neutralize</a:t>
            </a:r>
            <a:r>
              <a:rPr lang="nl-NL" dirty="0" smtClean="0"/>
              <a:t> </a:t>
            </a:r>
            <a:r>
              <a:rPr lang="nl-NL" dirty="0" err="1" smtClean="0"/>
              <a:t>oxidizing</a:t>
            </a:r>
            <a:r>
              <a:rPr lang="nl-NL" dirty="0" smtClean="0"/>
              <a:t> </a:t>
            </a:r>
            <a:r>
              <a:rPr lang="nl-NL" dirty="0" err="1" smtClean="0"/>
              <a:t>such</a:t>
            </a:r>
            <a:r>
              <a:rPr lang="nl-NL" dirty="0" smtClean="0"/>
              <a:t> as H2O2 </a:t>
            </a:r>
            <a:r>
              <a:rPr lang="nl-NL" dirty="0" err="1" smtClean="0"/>
              <a:t>with</a:t>
            </a:r>
            <a:r>
              <a:rPr lang="nl-NL" dirty="0" smtClean="0"/>
              <a:t> meta-</a:t>
            </a:r>
            <a:r>
              <a:rPr lang="nl-NL" dirty="0" err="1" smtClean="0"/>
              <a:t>bisulphite</a:t>
            </a:r>
            <a:r>
              <a:rPr lang="nl-NL" dirty="0" smtClean="0"/>
              <a:t> (</a:t>
            </a:r>
            <a:r>
              <a:rPr lang="en-US" dirty="0" smtClean="0"/>
              <a:t>Hydrogen </a:t>
            </a:r>
            <a:r>
              <a:rPr lang="en-US" dirty="0"/>
              <a:t>peroxide may be decomposed by adding sodium </a:t>
            </a:r>
            <a:r>
              <a:rPr lang="en-US" dirty="0" err="1"/>
              <a:t>metabisulfite</a:t>
            </a:r>
            <a:r>
              <a:rPr lang="en-US" dirty="0"/>
              <a:t> or sodium sulfite after diluting to about 5%. Dispose according to methods outlined for waste </a:t>
            </a:r>
            <a:r>
              <a:rPr lang="en-US" dirty="0" smtClean="0"/>
              <a:t>disposal).</a:t>
            </a:r>
            <a:r>
              <a:rPr lang="nl-NL" dirty="0" smtClean="0"/>
              <a:t>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smtClean="0"/>
              <a:t>CN- </a:t>
            </a:r>
            <a:r>
              <a:rPr lang="nl-NL" dirty="0" err="1" smtClean="0"/>
              <a:t>containing</a:t>
            </a:r>
            <a:r>
              <a:rPr lang="nl-NL" dirty="0" smtClean="0"/>
              <a:t> solution (NaBH3CN). Always keep </a:t>
            </a:r>
            <a:r>
              <a:rPr lang="nl-NL" dirty="0" err="1" smtClean="0"/>
              <a:t>them</a:t>
            </a:r>
            <a:r>
              <a:rPr lang="nl-NL" dirty="0" smtClean="0"/>
              <a:t> basic! HCN is a </a:t>
            </a:r>
            <a:r>
              <a:rPr lang="nl-NL" dirty="0" err="1" smtClean="0"/>
              <a:t>very</a:t>
            </a:r>
            <a:r>
              <a:rPr lang="nl-NL" dirty="0" smtClean="0"/>
              <a:t> </a:t>
            </a:r>
            <a:r>
              <a:rPr lang="nl-NL" dirty="0" err="1" smtClean="0"/>
              <a:t>toxic</a:t>
            </a:r>
            <a:r>
              <a:rPr lang="nl-NL" dirty="0" smtClean="0"/>
              <a:t> </a:t>
            </a:r>
            <a:r>
              <a:rPr lang="nl-NL" dirty="0" err="1" smtClean="0"/>
              <a:t>gass</a:t>
            </a:r>
            <a:r>
              <a:rPr lang="nl-NL" dirty="0" smtClean="0"/>
              <a:t>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823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nl-NL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eaLnBrk="1" hangingPunct="1">
              <a:buFont typeface="Arial" charset="0"/>
              <a:buNone/>
            </a:pPr>
            <a:endParaRPr lang="nl-NL" sz="2000" smtClean="0"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22530" name="Title 1"/>
          <p:cNvSpPr txBox="1">
            <a:spLocks/>
          </p:cNvSpPr>
          <p:nvPr/>
        </p:nvSpPr>
        <p:spPr bwMode="auto">
          <a:xfrm>
            <a:off x="611188" y="188913"/>
            <a:ext cx="78692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/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184275"/>
            <a:ext cx="9144000" cy="720725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 algn="ctr">
              <a:buNone/>
            </a:pPr>
            <a:r>
              <a:rPr lang="nl-NL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 </a:t>
            </a: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principles</a:t>
            </a:r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extLst/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1E101D71-1B26-4B51-87C9-F074178619A0}" type="slidenum">
              <a:rPr lang="en-US" sz="160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11</a:t>
            </a:fld>
            <a:endParaRPr lang="en-US" sz="16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979474"/>
            <a:ext cx="8610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Never </a:t>
            </a:r>
            <a:r>
              <a:rPr lang="nl-NL" dirty="0" err="1"/>
              <a:t>leave</a:t>
            </a:r>
            <a:r>
              <a:rPr lang="nl-NL" dirty="0"/>
              <a:t> </a:t>
            </a:r>
            <a:r>
              <a:rPr lang="nl-NL" dirty="0" err="1"/>
              <a:t>an</a:t>
            </a:r>
            <a:r>
              <a:rPr lang="nl-NL" dirty="0"/>
              <a:t> </a:t>
            </a:r>
            <a:r>
              <a:rPr lang="nl-NL" dirty="0" err="1"/>
              <a:t>unsafe</a:t>
            </a:r>
            <a:r>
              <a:rPr lang="nl-NL" dirty="0"/>
              <a:t> </a:t>
            </a:r>
            <a:r>
              <a:rPr lang="nl-NL" dirty="0" err="1"/>
              <a:t>situation</a:t>
            </a:r>
            <a:r>
              <a:rPr lang="nl-NL" dirty="0"/>
              <a:t> non-</a:t>
            </a:r>
            <a:r>
              <a:rPr lang="nl-NL" dirty="0" err="1"/>
              <a:t>supervised</a:t>
            </a: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Never </a:t>
            </a:r>
            <a:r>
              <a:rPr lang="nl-NL" dirty="0" err="1"/>
              <a:t>work</a:t>
            </a:r>
            <a:r>
              <a:rPr lang="nl-NL" dirty="0"/>
              <a:t> </a:t>
            </a:r>
            <a:r>
              <a:rPr lang="nl-NL" dirty="0" err="1"/>
              <a:t>completely</a:t>
            </a:r>
            <a:r>
              <a:rPr lang="nl-NL" dirty="0"/>
              <a:t> </a:t>
            </a:r>
            <a:r>
              <a:rPr lang="nl-NL" dirty="0" err="1"/>
              <a:t>alone</a:t>
            </a:r>
            <a:r>
              <a:rPr lang="nl-NL" dirty="0"/>
              <a:t> in the </a:t>
            </a:r>
            <a:r>
              <a:rPr lang="nl-NL" dirty="0" err="1"/>
              <a:t>laboratory</a:t>
            </a:r>
            <a:r>
              <a:rPr lang="nl-NL" dirty="0"/>
              <a:t>. </a:t>
            </a:r>
            <a:r>
              <a:rPr lang="nl-NL" dirty="0" err="1"/>
              <a:t>Some</a:t>
            </a:r>
            <a:r>
              <a:rPr lang="nl-NL" dirty="0"/>
              <a:t> </a:t>
            </a:r>
            <a:r>
              <a:rPr lang="nl-NL" dirty="0" err="1"/>
              <a:t>should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able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provide</a:t>
            </a:r>
            <a:r>
              <a:rPr lang="nl-NL" dirty="0"/>
              <a:t> help</a:t>
            </a:r>
          </a:p>
        </p:txBody>
      </p:sp>
    </p:spTree>
    <p:extLst>
      <p:ext uri="{BB962C8B-B14F-4D97-AF65-F5344CB8AC3E}">
        <p14:creationId xmlns:p14="http://schemas.microsoft.com/office/powerpoint/2010/main" val="199003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2"/>
          <p:cNvSpPr>
            <a:spLocks noGrp="1"/>
          </p:cNvSpPr>
          <p:nvPr>
            <p:ph idx="1"/>
          </p:nvPr>
        </p:nvSpPr>
        <p:spPr>
          <a:xfrm>
            <a:off x="278606" y="1052736"/>
            <a:ext cx="8534400" cy="3887787"/>
          </a:xfrm>
        </p:spPr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GGO’s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should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not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leave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the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laboratory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.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nl-NL" sz="1800" dirty="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The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labcoat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should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not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leave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the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laboratory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.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nl-NL" sz="1800" dirty="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Wash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your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hands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before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leaving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the lab.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nl-NL" sz="1800" dirty="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Destroy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GGO’s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immediately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if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no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longer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needed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.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nl-NL" sz="1800" dirty="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Store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GGO’s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according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to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the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rules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(-80 </a:t>
            </a:r>
            <a:r>
              <a:rPr lang="nl-NL" sz="1800" baseline="300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o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C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book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).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If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the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GGO’s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can’t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be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traced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the </a:t>
            </a:r>
            <a:r>
              <a:rPr lang="nl-NL" sz="1800" b="1" dirty="0" smtClean="0">
                <a:latin typeface="Georgia" panose="02040502050405020303" pitchFamily="18" charset="0"/>
                <a:cs typeface="Calibri" panose="020F0502020204030204" pitchFamily="34" charset="0"/>
              </a:rPr>
              <a:t>lab </a:t>
            </a:r>
            <a:r>
              <a:rPr lang="nl-NL" sz="1800" b="1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can</a:t>
            </a:r>
            <a:r>
              <a:rPr lang="nl-NL" sz="1800" b="1" dirty="0" smtClean="0">
                <a:latin typeface="Georgia" panose="02040502050405020303" pitchFamily="18" charset="0"/>
                <a:cs typeface="Calibri" panose="020F0502020204030204" pitchFamily="34" charset="0"/>
              </a:rPr>
              <a:t> </a:t>
            </a:r>
            <a:r>
              <a:rPr lang="nl-NL" sz="1800" b="1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be</a:t>
            </a:r>
            <a:r>
              <a:rPr lang="nl-NL" sz="1800" b="1" dirty="0" smtClean="0">
                <a:latin typeface="Georgia" panose="02040502050405020303" pitchFamily="18" charset="0"/>
                <a:cs typeface="Calibri" panose="020F0502020204030204" pitchFamily="34" charset="0"/>
              </a:rPr>
              <a:t> </a:t>
            </a:r>
            <a:r>
              <a:rPr lang="nl-NL" sz="1800" b="1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closed</a:t>
            </a:r>
            <a:r>
              <a:rPr lang="nl-NL" sz="1800" b="1" dirty="0" smtClean="0">
                <a:latin typeface="Georgia" panose="02040502050405020303" pitchFamily="18" charset="0"/>
                <a:cs typeface="Calibri" panose="020F0502020204030204" pitchFamily="34" charset="0"/>
              </a:rPr>
              <a:t>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by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 </a:t>
            </a:r>
            <a:r>
              <a:rPr lang="nl-NL" sz="1800" dirty="0" err="1" smtClean="0">
                <a:latin typeface="Georgia" panose="02040502050405020303" pitchFamily="18" charset="0"/>
                <a:cs typeface="Calibri" panose="020F0502020204030204" pitchFamily="34" charset="0"/>
              </a:rPr>
              <a:t>Arbo&amp;Milieu</a:t>
            </a:r>
            <a:r>
              <a:rPr lang="nl-NL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!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nl-NL" sz="1800" dirty="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eaLnBrk="1" hangingPunct="1">
              <a:spcBef>
                <a:spcPts val="0"/>
              </a:spcBef>
            </a:pPr>
            <a:endParaRPr lang="nl-NL" sz="1800" dirty="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marL="457200" lvl="1" indent="0" eaLnBrk="1" hangingPunct="1">
              <a:spcBef>
                <a:spcPts val="0"/>
              </a:spcBef>
              <a:buFont typeface="Arial" charset="0"/>
              <a:buNone/>
            </a:pPr>
            <a:endParaRPr lang="nl-NL" sz="1400" dirty="0" smtClean="0">
              <a:latin typeface="Georgia" panose="02040502050405020303" pitchFamily="18" charset="0"/>
              <a:cs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22530" name="Title 1"/>
          <p:cNvSpPr txBox="1">
            <a:spLocks/>
          </p:cNvSpPr>
          <p:nvPr/>
        </p:nvSpPr>
        <p:spPr bwMode="auto">
          <a:xfrm>
            <a:off x="611188" y="188913"/>
            <a:ext cx="78692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/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88913"/>
            <a:ext cx="9144000" cy="720725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 algn="ctr">
              <a:buNone/>
            </a:pP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Biology</a:t>
            </a:r>
            <a:r>
              <a:rPr lang="nl-NL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working</a:t>
            </a:r>
            <a:r>
              <a:rPr lang="nl-NL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nl-NL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GGO’s</a:t>
            </a:r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extLst/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1E101D71-1B26-4B51-87C9-F074178619A0}" type="slidenum">
              <a:rPr lang="en-US" sz="160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12</a:t>
            </a:fld>
            <a:endParaRPr lang="en-US" sz="16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0" name="Picture 2" descr="https://s3.amazonaws.com/lowres.cartoonstock.com/food-drink-corn-gmos-genetic-genetically_modified_foods-mutations-aprn91_low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041092"/>
            <a:ext cx="3465330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26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2"/>
          <p:cNvSpPr>
            <a:spLocks noGrp="1"/>
          </p:cNvSpPr>
          <p:nvPr>
            <p:ph idx="1"/>
          </p:nvPr>
        </p:nvSpPr>
        <p:spPr>
          <a:xfrm>
            <a:off x="304267" y="997104"/>
            <a:ext cx="8534400" cy="4343400"/>
          </a:xfrm>
        </p:spPr>
        <p:txBody>
          <a:bodyPr/>
          <a:lstStyle/>
          <a:p>
            <a:pPr indent="-285750"/>
            <a:r>
              <a:rPr lang="en-US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Dispose you waste in the right can.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Glass not in autoclave bags (clean/sterilize and put in the black bin).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Biologically contaminated waste in autoclave bag.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Chemically contaminated waste in the black bin.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Clean plastic in the plastic box, clean glass in the glass box.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Bring empty boxes and other large waste directly to the elevator.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Georgia" panose="02040502050405020303" pitchFamily="18" charset="0"/>
                <a:cs typeface="Calibri" panose="020F0502020204030204" pitchFamily="34" charset="0"/>
              </a:rPr>
              <a:t>Use a double autoclave bag and close the separately.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sz="1800" dirty="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marL="457200" lvl="1" indent="0" eaLnBrk="1" hangingPunct="1">
              <a:buFont typeface="Arial" charset="0"/>
              <a:buNone/>
            </a:pPr>
            <a:endParaRPr lang="en-US" sz="1400" dirty="0" smtClean="0">
              <a:latin typeface="Georgia" panose="02040502050405020303" pitchFamily="18" charset="0"/>
              <a:cs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22530" name="Title 1"/>
          <p:cNvSpPr txBox="1">
            <a:spLocks/>
          </p:cNvSpPr>
          <p:nvPr/>
        </p:nvSpPr>
        <p:spPr bwMode="auto">
          <a:xfrm>
            <a:off x="611188" y="188913"/>
            <a:ext cx="78692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/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-533" y="200179"/>
            <a:ext cx="9144000" cy="720725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 algn="ctr">
              <a:buNone/>
            </a:pP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Biology</a:t>
            </a:r>
            <a:r>
              <a:rPr lang="nl-NL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waste </a:t>
            </a: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disposal</a:t>
            </a:r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extLst/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1E101D71-1B26-4B51-87C9-F074178619A0}" type="slidenum">
              <a:rPr lang="en-US" sz="160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13</a:t>
            </a:fld>
            <a:endParaRPr lang="en-US" sz="16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4" name="Picture 2" descr="http://djx5h8pabpett.cloudfront.net/wp-content/uploads/sites/2/2015/09/No-jokes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29000"/>
            <a:ext cx="6192688" cy="3296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45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8534400" cy="3887787"/>
          </a:xfrm>
        </p:spPr>
        <p:txBody>
          <a:bodyPr>
            <a:normAutofit fontScale="92500" lnSpcReduction="20000"/>
          </a:bodyPr>
          <a:lstStyle/>
          <a:p>
            <a:pPr marL="400050">
              <a:buFont typeface="Arial" panose="020B0604020202020204" pitchFamily="34" charset="0"/>
              <a:buChar char="•"/>
            </a:pPr>
            <a:r>
              <a:rPr lang="en-US" sz="1900" dirty="0" smtClean="0">
                <a:cs typeface="Calibri" panose="020F0502020204030204" pitchFamily="34" charset="0"/>
              </a:rPr>
              <a:t>In the cell culture the same rules apply for waste disposal.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sz="1900" dirty="0" smtClean="0"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 smtClean="0">
                <a:cs typeface="Calibri" panose="020F0502020204030204" pitchFamily="34" charset="0"/>
              </a:rPr>
              <a:t>Clean everything with hypochlorite solution before discarding.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900" dirty="0" smtClean="0"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 smtClean="0">
                <a:cs typeface="Calibri" panose="020F0502020204030204" pitchFamily="34" charset="0"/>
              </a:rPr>
              <a:t>Test your cells regularly on mycoplasma infections.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900" dirty="0" smtClean="0"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 smtClean="0">
                <a:cs typeface="Calibri" panose="020F0502020204030204" pitchFamily="34" charset="0"/>
              </a:rPr>
              <a:t>Clean the flow hood before and after </a:t>
            </a:r>
          </a:p>
          <a:p>
            <a:pPr marL="400050" lvl="1" indent="0">
              <a:buNone/>
            </a:pPr>
            <a:r>
              <a:rPr lang="en-US" sz="1900" dirty="0" smtClean="0">
                <a:cs typeface="Calibri" panose="020F0502020204030204" pitchFamily="34" charset="0"/>
              </a:rPr>
              <a:t>use with 70% ethanol.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900" dirty="0" smtClean="0"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 smtClean="0">
                <a:cs typeface="Calibri" panose="020F0502020204030204" pitchFamily="34" charset="0"/>
              </a:rPr>
              <a:t>Work with gloves in the flow hood!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900" dirty="0" smtClean="0"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 smtClean="0">
                <a:cs typeface="Calibri" panose="020F0502020204030204" pitchFamily="34" charset="0"/>
              </a:rPr>
              <a:t>Clean pipettes and everything else that goes</a:t>
            </a:r>
          </a:p>
          <a:p>
            <a:pPr marL="400050" lvl="1" indent="0">
              <a:buNone/>
            </a:pPr>
            <a:r>
              <a:rPr lang="en-US" sz="1900" dirty="0" smtClean="0">
                <a:cs typeface="Calibri" panose="020F0502020204030204" pitchFamily="34" charset="0"/>
              </a:rPr>
              <a:t>in with 70% ethanol. 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sz="1800" dirty="0" smtClean="0"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 smtClean="0">
              <a:cs typeface="Calibri" panose="020F0502020204030204" pitchFamily="34" charset="0"/>
            </a:endParaRPr>
          </a:p>
          <a:p>
            <a:pPr eaLnBrk="1" hangingPunct="1"/>
            <a:endParaRPr lang="en-US" sz="1800" dirty="0" smtClean="0">
              <a:cs typeface="Calibri" panose="020F0502020204030204" pitchFamily="34" charset="0"/>
            </a:endParaRPr>
          </a:p>
          <a:p>
            <a:pPr marL="457200" lvl="1" indent="0" eaLnBrk="1" hangingPunct="1">
              <a:buFont typeface="Arial" charset="0"/>
              <a:buNone/>
            </a:pPr>
            <a:endParaRPr lang="en-US" sz="1400" dirty="0" smtClean="0">
              <a:cs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22530" name="Title 1"/>
          <p:cNvSpPr txBox="1">
            <a:spLocks/>
          </p:cNvSpPr>
          <p:nvPr/>
        </p:nvSpPr>
        <p:spPr bwMode="auto">
          <a:xfrm>
            <a:off x="611188" y="188913"/>
            <a:ext cx="78692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/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88640"/>
            <a:ext cx="9144000" cy="720725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 algn="ctr">
              <a:buNone/>
            </a:pP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Biology</a:t>
            </a:r>
            <a:r>
              <a:rPr lang="nl-NL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cell</a:t>
            </a:r>
            <a:r>
              <a:rPr lang="nl-NL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culture</a:t>
            </a:r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extLst/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1E101D71-1B26-4B51-87C9-F074178619A0}" type="slidenum">
              <a:rPr lang="en-US" sz="160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14</a:t>
            </a:fld>
            <a:endParaRPr lang="en-US" sz="16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098" name="Picture 2" descr="https://s3.amazonaws.com/lowres.cartoonstock.com/science-stem_cell_research-science-debates-stem_cell-cellphone-mban1172_low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564903"/>
            <a:ext cx="3684769" cy="4237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751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2"/>
          <p:cNvSpPr>
            <a:spLocks noGrp="1"/>
          </p:cNvSpPr>
          <p:nvPr>
            <p:ph idx="1"/>
          </p:nvPr>
        </p:nvSpPr>
        <p:spPr>
          <a:xfrm>
            <a:off x="304800" y="989757"/>
            <a:ext cx="8534400" cy="3887787"/>
          </a:xfrm>
        </p:spPr>
        <p:txBody>
          <a:bodyPr/>
          <a:lstStyle/>
          <a:p>
            <a:pPr marL="400050">
              <a:buFont typeface="Arial" panose="020B0604020202020204" pitchFamily="34" charset="0"/>
              <a:buChar char="•"/>
            </a:pPr>
            <a:r>
              <a:rPr lang="en-US" sz="1800" dirty="0" smtClean="0">
                <a:cs typeface="Calibri" panose="020F0502020204030204" pitchFamily="34" charset="0"/>
              </a:rPr>
              <a:t>Refill containers vials and stores if they are empty.</a:t>
            </a:r>
          </a:p>
          <a:p>
            <a:pPr marL="57150" indent="0">
              <a:buNone/>
            </a:pPr>
            <a:r>
              <a:rPr lang="en-US" sz="1800" dirty="0" smtClean="0">
                <a:cs typeface="Calibri" panose="020F0502020204030204" pitchFamily="34" charset="0"/>
              </a:rPr>
              <a:t> 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1800" dirty="0" smtClean="0">
                <a:cs typeface="Calibri" panose="020F0502020204030204" pitchFamily="34" charset="0"/>
              </a:rPr>
              <a:t>If something runs out tell Petra!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sz="1800" dirty="0" smtClean="0">
              <a:cs typeface="Calibri" panose="020F0502020204030204" pitchFamily="34" charset="0"/>
            </a:endParaRP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1800" dirty="0" smtClean="0">
                <a:cs typeface="Calibri" panose="020F0502020204030204" pitchFamily="34" charset="0"/>
              </a:rPr>
              <a:t>If something is dirty clean it immediately.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sz="1800" dirty="0" smtClean="0">
              <a:cs typeface="Calibri" panose="020F0502020204030204" pitchFamily="34" charset="0"/>
            </a:endParaRP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1800" dirty="0" smtClean="0">
                <a:cs typeface="Calibri" panose="020F0502020204030204" pitchFamily="34" charset="0"/>
              </a:rPr>
              <a:t>Don’t leave reagents on your desk.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sz="1800" dirty="0" smtClean="0">
              <a:cs typeface="Calibri" panose="020F0502020204030204" pitchFamily="34" charset="0"/>
            </a:endParaRP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1800" dirty="0" smtClean="0">
                <a:cs typeface="Calibri" panose="020F0502020204030204" pitchFamily="34" charset="0"/>
              </a:rPr>
              <a:t>Don’t exchange pipettes. 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sz="1800" dirty="0" smtClean="0">
              <a:cs typeface="Calibri" panose="020F0502020204030204" pitchFamily="34" charset="0"/>
            </a:endParaRP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1800" dirty="0" smtClean="0">
                <a:cs typeface="Calibri" panose="020F0502020204030204" pitchFamily="34" charset="0"/>
              </a:rPr>
              <a:t>Throw your old buffers.</a:t>
            </a:r>
          </a:p>
          <a:p>
            <a:pPr marL="0" indent="0">
              <a:buNone/>
            </a:pPr>
            <a:endParaRPr lang="en-US" sz="1800" dirty="0" smtClean="0">
              <a:cs typeface="Calibri" panose="020F0502020204030204" pitchFamily="34" charset="0"/>
            </a:endParaRPr>
          </a:p>
          <a:p>
            <a:pPr eaLnBrk="1" hangingPunct="1"/>
            <a:endParaRPr lang="en-US" sz="1800" dirty="0" smtClean="0">
              <a:cs typeface="Calibri" panose="020F0502020204030204" pitchFamily="34" charset="0"/>
            </a:endParaRPr>
          </a:p>
          <a:p>
            <a:pPr marL="457200" lvl="1" indent="0" eaLnBrk="1" hangingPunct="1">
              <a:buFont typeface="Arial" charset="0"/>
              <a:buNone/>
            </a:pPr>
            <a:endParaRPr lang="en-US" sz="1400" dirty="0" smtClean="0">
              <a:cs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22530" name="Title 1"/>
          <p:cNvSpPr txBox="1">
            <a:spLocks/>
          </p:cNvSpPr>
          <p:nvPr/>
        </p:nvSpPr>
        <p:spPr bwMode="auto">
          <a:xfrm>
            <a:off x="611188" y="188913"/>
            <a:ext cx="78692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/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16632"/>
            <a:ext cx="9144000" cy="720725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 algn="ctr">
              <a:buNone/>
            </a:pP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Biology</a:t>
            </a:r>
            <a:r>
              <a:rPr lang="nl-NL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</a:t>
            </a:r>
            <a:r>
              <a:rPr lang="nl-NL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labrules</a:t>
            </a:r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extLst/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1E101D71-1B26-4B51-87C9-F074178619A0}" type="slidenum">
              <a:rPr lang="en-US" sz="160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15</a:t>
            </a:fld>
            <a:endParaRPr lang="en-US" sz="16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170" name="Picture 2" descr="https://s-media-cache-ak0.pinimg.com/736x/b6/5c/2e/b65c2e9956b2556b5c322538ed2bae56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050" y="1700808"/>
            <a:ext cx="3381375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03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4241006" cy="4395936"/>
          </a:xfrm>
        </p:spPr>
        <p:txBody>
          <a:bodyPr>
            <a:normAutofit/>
          </a:bodyPr>
          <a:lstStyle/>
          <a:p>
            <a:pPr marL="400050">
              <a:buFont typeface="Arial" panose="020B0604020202020204" pitchFamily="34" charset="0"/>
              <a:buChar char="•"/>
            </a:pPr>
            <a:r>
              <a:rPr lang="en-US" sz="1800" dirty="0" smtClean="0">
                <a:cs typeface="Calibri" panose="020F0502020204030204" pitchFamily="34" charset="0"/>
              </a:rPr>
              <a:t>Label every vial with your name and a date. Non-labelled vials </a:t>
            </a:r>
            <a:r>
              <a:rPr lang="en-US" sz="1800" b="1" dirty="0" smtClean="0">
                <a:cs typeface="Calibri" panose="020F0502020204030204" pitchFamily="34" charset="0"/>
              </a:rPr>
              <a:t>will</a:t>
            </a:r>
            <a:r>
              <a:rPr lang="en-US" sz="1800" dirty="0" smtClean="0">
                <a:cs typeface="Calibri" panose="020F0502020204030204" pitchFamily="34" charset="0"/>
              </a:rPr>
              <a:t> be thrown away.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sz="1800" dirty="0">
              <a:cs typeface="Calibri" panose="020F0502020204030204" pitchFamily="34" charset="0"/>
            </a:endParaRP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1800" dirty="0" smtClean="0">
                <a:cs typeface="Calibri" panose="020F0502020204030204" pitchFamily="34" charset="0"/>
              </a:rPr>
              <a:t>For your name use a three letter code. </a:t>
            </a:r>
            <a:endParaRPr lang="en-US" sz="1800" dirty="0">
              <a:cs typeface="Calibri" panose="020F0502020204030204" pitchFamily="34" charset="0"/>
            </a:endParaRP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sz="1400" dirty="0" smtClean="0">
                <a:cs typeface="Calibri" panose="020F0502020204030204" pitchFamily="34" charset="0"/>
              </a:rPr>
              <a:t>One letter from you first name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sz="1400" dirty="0" smtClean="0">
                <a:cs typeface="Calibri" panose="020F0502020204030204" pitchFamily="34" charset="0"/>
              </a:rPr>
              <a:t>Two letters from your last name</a:t>
            </a:r>
          </a:p>
          <a:p>
            <a:pPr marL="57150" indent="0">
              <a:buNone/>
            </a:pPr>
            <a:endParaRPr lang="en-US" sz="1800" dirty="0" smtClean="0">
              <a:cs typeface="Calibri" panose="020F0502020204030204" pitchFamily="34" charset="0"/>
            </a:endParaRP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1800" dirty="0" smtClean="0">
                <a:cs typeface="Calibri" panose="020F0502020204030204" pitchFamily="34" charset="0"/>
              </a:rPr>
              <a:t>Leave you workspace empty after leaving.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sz="1800" dirty="0">
              <a:cs typeface="Calibri" panose="020F0502020204030204" pitchFamily="34" charset="0"/>
            </a:endParaRP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1800" dirty="0" smtClean="0">
                <a:cs typeface="Calibri" panose="020F0502020204030204" pitchFamily="34" charset="0"/>
              </a:rPr>
              <a:t>Do the </a:t>
            </a:r>
            <a:r>
              <a:rPr lang="en-US" sz="1800" dirty="0" err="1" smtClean="0">
                <a:cs typeface="Calibri" panose="020F0502020204030204" pitchFamily="34" charset="0"/>
              </a:rPr>
              <a:t>labtaks</a:t>
            </a:r>
            <a:r>
              <a:rPr lang="en-US" sz="1800" dirty="0" smtClean="0">
                <a:cs typeface="Calibri" panose="020F0502020204030204" pitchFamily="34" charset="0"/>
              </a:rPr>
              <a:t> assigned to you by the </a:t>
            </a:r>
            <a:r>
              <a:rPr lang="en-US" sz="1800" dirty="0" err="1" smtClean="0">
                <a:cs typeface="Calibri" panose="020F0502020204030204" pitchFamily="34" charset="0"/>
              </a:rPr>
              <a:t>labmanager</a:t>
            </a:r>
            <a:r>
              <a:rPr lang="en-US" sz="1800" dirty="0" smtClean="0">
                <a:cs typeface="Calibri" panose="020F050202020403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 smtClean="0">
              <a:cs typeface="Calibri" panose="020F0502020204030204" pitchFamily="34" charset="0"/>
            </a:endParaRPr>
          </a:p>
          <a:p>
            <a:pPr eaLnBrk="1" hangingPunct="1"/>
            <a:endParaRPr lang="en-US" sz="1800" dirty="0" smtClean="0">
              <a:cs typeface="Calibri" panose="020F0502020204030204" pitchFamily="34" charset="0"/>
            </a:endParaRPr>
          </a:p>
          <a:p>
            <a:pPr marL="457200" lvl="1" indent="0" eaLnBrk="1" hangingPunct="1">
              <a:buFont typeface="Arial" charset="0"/>
              <a:buNone/>
            </a:pPr>
            <a:endParaRPr lang="en-US" sz="1400" dirty="0" smtClean="0">
              <a:cs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22530" name="Title 1"/>
          <p:cNvSpPr txBox="1">
            <a:spLocks/>
          </p:cNvSpPr>
          <p:nvPr/>
        </p:nvSpPr>
        <p:spPr bwMode="auto">
          <a:xfrm>
            <a:off x="611188" y="188913"/>
            <a:ext cx="78692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/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184275"/>
            <a:ext cx="9144000" cy="720725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 algn="ctr">
              <a:buNone/>
            </a:pP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Biology</a:t>
            </a:r>
            <a:r>
              <a:rPr lang="nl-NL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</a:t>
            </a:r>
            <a:r>
              <a:rPr lang="nl-NL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labrules</a:t>
            </a:r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extLst/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1E101D71-1B26-4B51-87C9-F074178619A0}" type="slidenum">
              <a:rPr lang="en-US" sz="160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16</a:t>
            </a:fld>
            <a:endParaRPr lang="en-US" sz="16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194" name="Picture 2" descr="http://cdn.shopify.com/s/files/1/0212/1004/products/lab-rules-2_large.jpeg?v=1428097973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276872"/>
            <a:ext cx="45720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437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25" r="70310" b="8424"/>
          <a:stretch/>
        </p:blipFill>
        <p:spPr bwMode="auto">
          <a:xfrm>
            <a:off x="2339752" y="188640"/>
            <a:ext cx="4518090" cy="656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689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 txBox="1">
            <a:spLocks/>
          </p:cNvSpPr>
          <p:nvPr/>
        </p:nvSpPr>
        <p:spPr bwMode="auto">
          <a:xfrm>
            <a:off x="611188" y="188913"/>
            <a:ext cx="78692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/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184275"/>
            <a:ext cx="9144000" cy="720725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 algn="ctr">
              <a:buNone/>
            </a:pPr>
            <a:r>
              <a:rPr lang="nl-NL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extLst/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1E101D71-1B26-4B51-87C9-F074178619A0}" type="slidenum">
              <a:rPr lang="en-US" sz="160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18</a:t>
            </a:fld>
            <a:endParaRPr lang="en-US" sz="16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Image result for a clean la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420888"/>
            <a:ext cx="4267200" cy="333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81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nl-NL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eaLnBrk="1" hangingPunct="1">
              <a:buFont typeface="Arial" charset="0"/>
              <a:buNone/>
            </a:pPr>
            <a:endParaRPr lang="nl-NL" sz="2000" dirty="0" smtClean="0"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22530" name="Title 1"/>
          <p:cNvSpPr txBox="1">
            <a:spLocks/>
          </p:cNvSpPr>
          <p:nvPr/>
        </p:nvSpPr>
        <p:spPr bwMode="auto">
          <a:xfrm>
            <a:off x="611188" y="188913"/>
            <a:ext cx="78692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/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88640"/>
            <a:ext cx="9144000" cy="720725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 algn="ctr">
              <a:buNone/>
            </a:pPr>
            <a:r>
              <a:rPr lang="nl-NL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 </a:t>
            </a: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principles</a:t>
            </a:r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extLst/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1E101D71-1B26-4B51-87C9-F074178619A0}" type="slidenum">
              <a:rPr lang="en-US" sz="160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2</a:t>
            </a:fld>
            <a:endParaRPr lang="en-US" sz="16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983839"/>
            <a:ext cx="541932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Working safely is your own responsibility.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Inform yourself on the safety risks of specific procedures.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If you feel uncertain ask help from experienced lab members.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Keep the working space clean and organized.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Work with a well-organized lab journal and register your files.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Never work in a hurry.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Keep notice of your colleagues in the lab.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Know where the emergency exit and fire extinguishers are.</a:t>
            </a:r>
            <a:endParaRPr lang="en-US" dirty="0"/>
          </a:p>
        </p:txBody>
      </p:sp>
      <p:pic>
        <p:nvPicPr>
          <p:cNvPr id="5122" name="Picture 2" descr="https://s-media-cache-ak0.pinimg.com/564x/36/98/58/36985891025b59166079880642593e02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838" y="2356664"/>
            <a:ext cx="3607161" cy="2561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31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nl-NL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eaLnBrk="1" hangingPunct="1">
              <a:buFont typeface="Arial" charset="0"/>
              <a:buNone/>
            </a:pPr>
            <a:endParaRPr lang="nl-NL" sz="2000" dirty="0" smtClean="0"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22530" name="Title 1"/>
          <p:cNvSpPr txBox="1">
            <a:spLocks/>
          </p:cNvSpPr>
          <p:nvPr/>
        </p:nvSpPr>
        <p:spPr bwMode="auto">
          <a:xfrm>
            <a:off x="611188" y="188913"/>
            <a:ext cx="78692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/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184275"/>
            <a:ext cx="9144000" cy="720725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 algn="ctr">
              <a:buNone/>
            </a:pPr>
            <a:r>
              <a:rPr lang="nl-NL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 </a:t>
            </a: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principles</a:t>
            </a:r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extLst/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1E101D71-1B26-4B51-87C9-F074178619A0}" type="slidenum">
              <a:rPr lang="en-US" sz="160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3</a:t>
            </a:fld>
            <a:endParaRPr lang="en-US" sz="16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979474"/>
            <a:ext cx="8610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Lock the doors if you leave.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If you are working all doors should be open (emergency exit).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Never work alone.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If you are working outside working hours inform the safety department by phone 5520 (this is for rescue activities) or register via the website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nl-NL" dirty="0" smtClean="0">
                <a:hlinkClick r:id="rId3"/>
              </a:rPr>
              <a:t>http</a:t>
            </a:r>
            <a:r>
              <a:rPr lang="nl-NL" dirty="0">
                <a:hlinkClick r:id="rId3"/>
              </a:rPr>
              <a:t>://myuniversity.rug.nl/infonet/medewerkers/fwn/arbomilieuveiligheid/</a:t>
            </a:r>
            <a:endParaRPr lang="nl-NL" dirty="0"/>
          </a:p>
          <a:p>
            <a:r>
              <a:rPr lang="nl-NL" dirty="0" smtClean="0"/>
              <a:t>Under </a:t>
            </a:r>
            <a:r>
              <a:rPr lang="nl-NL" dirty="0"/>
              <a:t>building </a:t>
            </a:r>
            <a:r>
              <a:rPr lang="nl-NL" dirty="0" err="1"/>
              <a:t>safety</a:t>
            </a:r>
            <a:r>
              <a:rPr lang="nl-NL" dirty="0"/>
              <a:t> -&gt; FWN </a:t>
            </a:r>
            <a:r>
              <a:rPr lang="nl-NL" dirty="0" err="1"/>
              <a:t>presence</a:t>
            </a: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347864" y="4941168"/>
            <a:ext cx="174278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5520</a:t>
            </a:r>
            <a:endParaRPr lang="nl-NL" sz="6000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4481" y="4572042"/>
            <a:ext cx="25356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outside working </a:t>
            </a:r>
            <a:r>
              <a:rPr lang="en-US" sz="1600" b="1" dirty="0" smtClean="0"/>
              <a:t>hours call! </a:t>
            </a:r>
            <a:endParaRPr lang="nl-NL" sz="1600" b="1" dirty="0"/>
          </a:p>
        </p:txBody>
      </p:sp>
      <p:sp>
        <p:nvSpPr>
          <p:cNvPr id="5" name="Rectangle 4"/>
          <p:cNvSpPr/>
          <p:nvPr/>
        </p:nvSpPr>
        <p:spPr>
          <a:xfrm>
            <a:off x="2987824" y="4437112"/>
            <a:ext cx="2664296" cy="13441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28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nl-NL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eaLnBrk="1" hangingPunct="1">
              <a:buFont typeface="Arial" charset="0"/>
              <a:buNone/>
            </a:pPr>
            <a:endParaRPr lang="nl-NL" sz="2000" dirty="0" smtClean="0"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22530" name="Title 1"/>
          <p:cNvSpPr txBox="1">
            <a:spLocks/>
          </p:cNvSpPr>
          <p:nvPr/>
        </p:nvSpPr>
        <p:spPr bwMode="auto">
          <a:xfrm>
            <a:off x="611188" y="188913"/>
            <a:ext cx="78692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/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332656"/>
            <a:ext cx="9144000" cy="720725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 algn="ctr">
              <a:buNone/>
            </a:pPr>
            <a:r>
              <a:rPr lang="en-US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Biology protective clothes</a:t>
            </a:r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extLst/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1E101D71-1B26-4B51-87C9-F074178619A0}" type="slidenum">
              <a:rPr lang="en-US" sz="160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4</a:t>
            </a:fld>
            <a:endParaRPr lang="en-US" sz="16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124744"/>
            <a:ext cx="86106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In the biology lab always wear a lab coat.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The lab coats should not leave the lab.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Wear gloves if you handle dangerous chemicals.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Wear gloves to avoid contamination in the flow hood.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Do not carry gloves in non-contaminated environment (</a:t>
            </a:r>
            <a:r>
              <a:rPr lang="en-US" sz="1400" dirty="0" err="1" smtClean="0"/>
              <a:t>eg</a:t>
            </a:r>
            <a:r>
              <a:rPr lang="en-US" sz="1400" dirty="0" smtClean="0"/>
              <a:t>. the corridor</a:t>
            </a:r>
            <a:r>
              <a:rPr lang="en-US" dirty="0" smtClean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26" name="Picture 2" descr="http://www.phdcomics.com/comics/archive/phd082710s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12976"/>
            <a:ext cx="5544616" cy="3631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-media-cache-ak0.pinimg.com/564x/ef/24/1a/ef241a134991ac1f0c5e50b9fdcebecf.jpg">
            <a:hlinkClick r:id="rId5"/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5" b="6789"/>
          <a:stretch/>
        </p:blipFill>
        <p:spPr bwMode="auto">
          <a:xfrm>
            <a:off x="6160626" y="1196752"/>
            <a:ext cx="2754774" cy="2460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69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nl-NL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eaLnBrk="1" hangingPunct="1">
              <a:buFont typeface="Arial" charset="0"/>
              <a:buNone/>
            </a:pPr>
            <a:endParaRPr lang="nl-NL" sz="2000" dirty="0" smtClean="0"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22530" name="Title 1"/>
          <p:cNvSpPr txBox="1">
            <a:spLocks/>
          </p:cNvSpPr>
          <p:nvPr/>
        </p:nvSpPr>
        <p:spPr bwMode="auto">
          <a:xfrm>
            <a:off x="611188" y="188913"/>
            <a:ext cx="78692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/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184275"/>
            <a:ext cx="9144000" cy="720725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 algn="ctr">
              <a:buNone/>
            </a:pPr>
            <a:r>
              <a:rPr lang="nl-NL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Accident</a:t>
            </a:r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extLst/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1E101D71-1B26-4B51-87C9-F074178619A0}" type="slidenum">
              <a:rPr lang="en-US" sz="160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5</a:t>
            </a:fld>
            <a:endParaRPr lang="en-US" sz="16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979474"/>
            <a:ext cx="861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In case of </a:t>
            </a:r>
            <a:r>
              <a:rPr lang="nl-NL" dirty="0" err="1" smtClean="0"/>
              <a:t>an</a:t>
            </a:r>
            <a:r>
              <a:rPr lang="nl-NL" dirty="0" smtClean="0"/>
              <a:t> accident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Don’t</a:t>
            </a:r>
            <a:r>
              <a:rPr lang="nl-NL" dirty="0" smtClean="0"/>
              <a:t> </a:t>
            </a:r>
            <a:r>
              <a:rPr lang="nl-NL" dirty="0" err="1" smtClean="0"/>
              <a:t>try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hide</a:t>
            </a:r>
            <a:r>
              <a:rPr lang="nl-NL" dirty="0" smtClean="0"/>
              <a:t> the accident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smtClean="0"/>
              <a:t>Call </a:t>
            </a:r>
            <a:r>
              <a:rPr lang="nl-NL" dirty="0" err="1" smtClean="0"/>
              <a:t>for</a:t>
            </a:r>
            <a:r>
              <a:rPr lang="nl-NL" dirty="0" smtClean="0"/>
              <a:t> help of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collegues</a:t>
            </a:r>
            <a:endParaRPr lang="nl-NL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smtClean="0"/>
              <a:t>Call the </a:t>
            </a:r>
            <a:r>
              <a:rPr lang="nl-NL" dirty="0" err="1" smtClean="0"/>
              <a:t>emergency</a:t>
            </a:r>
            <a:r>
              <a:rPr lang="nl-NL" dirty="0" smtClean="0"/>
              <a:t> </a:t>
            </a:r>
            <a:r>
              <a:rPr lang="nl-NL" dirty="0" err="1" smtClean="0"/>
              <a:t>number</a:t>
            </a:r>
            <a:r>
              <a:rPr lang="nl-NL" dirty="0" smtClean="0"/>
              <a:t> (3045 in </a:t>
            </a:r>
            <a:r>
              <a:rPr lang="nl-NL" dirty="0" err="1" smtClean="0"/>
              <a:t>day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8050 at </a:t>
            </a:r>
            <a:r>
              <a:rPr lang="nl-NL" dirty="0" err="1" smtClean="0"/>
              <a:t>night</a:t>
            </a:r>
            <a:r>
              <a:rPr lang="nl-NL" dirty="0" smtClean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smtClean="0"/>
              <a:t>In case of </a:t>
            </a:r>
            <a:r>
              <a:rPr lang="nl-NL" dirty="0" err="1" smtClean="0"/>
              <a:t>bleading</a:t>
            </a:r>
            <a:r>
              <a:rPr lang="nl-NL" dirty="0" smtClean="0"/>
              <a:t> </a:t>
            </a:r>
            <a:r>
              <a:rPr lang="nl-NL" dirty="0" err="1" smtClean="0"/>
              <a:t>use</a:t>
            </a:r>
            <a:r>
              <a:rPr lang="nl-NL" dirty="0" smtClean="0"/>
              <a:t> the </a:t>
            </a:r>
            <a:r>
              <a:rPr lang="nl-NL" dirty="0" err="1" smtClean="0"/>
              <a:t>emergency</a:t>
            </a:r>
            <a:r>
              <a:rPr lang="nl-NL" dirty="0" smtClean="0"/>
              <a:t> kit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smtClean="0"/>
              <a:t>In case of </a:t>
            </a:r>
            <a:r>
              <a:rPr lang="nl-NL" dirty="0" err="1" smtClean="0"/>
              <a:t>fire</a:t>
            </a:r>
            <a:r>
              <a:rPr lang="nl-NL" dirty="0" smtClean="0"/>
              <a:t>; </a:t>
            </a:r>
            <a:r>
              <a:rPr lang="nl-NL" dirty="0" err="1" smtClean="0"/>
              <a:t>rescue</a:t>
            </a:r>
            <a:r>
              <a:rPr lang="nl-NL" dirty="0" smtClean="0"/>
              <a:t> </a:t>
            </a:r>
            <a:r>
              <a:rPr lang="nl-NL" dirty="0" err="1" smtClean="0"/>
              <a:t>yourself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collegues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try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confine</a:t>
            </a:r>
            <a:r>
              <a:rPr lang="nl-NL" dirty="0" smtClean="0"/>
              <a:t> the </a:t>
            </a:r>
            <a:r>
              <a:rPr lang="nl-NL" dirty="0" err="1" smtClean="0"/>
              <a:t>fire</a:t>
            </a:r>
            <a:endParaRPr lang="nl-NL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smtClean="0"/>
              <a:t>In case of </a:t>
            </a:r>
            <a:r>
              <a:rPr lang="nl-NL" dirty="0" err="1" smtClean="0"/>
              <a:t>spills</a:t>
            </a:r>
            <a:r>
              <a:rPr lang="nl-NL" dirty="0" smtClean="0"/>
              <a:t>; </a:t>
            </a:r>
            <a:r>
              <a:rPr lang="nl-NL" dirty="0" err="1" smtClean="0"/>
              <a:t>use</a:t>
            </a:r>
            <a:r>
              <a:rPr lang="nl-NL" dirty="0" smtClean="0"/>
              <a:t> the </a:t>
            </a:r>
            <a:r>
              <a:rPr lang="nl-NL" dirty="0" err="1" smtClean="0"/>
              <a:t>chemical</a:t>
            </a:r>
            <a:r>
              <a:rPr lang="nl-NL" dirty="0" smtClean="0"/>
              <a:t> </a:t>
            </a:r>
            <a:r>
              <a:rPr lang="nl-NL" dirty="0" err="1" smtClean="0"/>
              <a:t>absorber</a:t>
            </a:r>
            <a:r>
              <a:rPr lang="nl-NL" dirty="0" smtClean="0"/>
              <a:t> </a:t>
            </a: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Report the accident via </a:t>
            </a:r>
            <a:r>
              <a:rPr lang="nl-NL" dirty="0" err="1" smtClean="0"/>
              <a:t>one</a:t>
            </a:r>
            <a:r>
              <a:rPr lang="nl-NL" dirty="0" smtClean="0"/>
              <a:t> of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technicians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the </a:t>
            </a:r>
            <a:r>
              <a:rPr lang="nl-NL" dirty="0" err="1" smtClean="0"/>
              <a:t>Arbo&amp;milieu</a:t>
            </a:r>
            <a:r>
              <a:rPr lang="nl-NL" dirty="0" smtClean="0"/>
              <a:t> </a:t>
            </a:r>
            <a:r>
              <a:rPr lang="nl-NL" dirty="0" err="1" smtClean="0"/>
              <a:t>department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884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nl-NL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eaLnBrk="1" hangingPunct="1">
              <a:buFont typeface="Arial" charset="0"/>
              <a:buNone/>
            </a:pPr>
            <a:endParaRPr lang="nl-NL" sz="2000" smtClean="0"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22530" name="Title 1"/>
          <p:cNvSpPr txBox="1">
            <a:spLocks/>
          </p:cNvSpPr>
          <p:nvPr/>
        </p:nvSpPr>
        <p:spPr bwMode="auto">
          <a:xfrm>
            <a:off x="611188" y="188913"/>
            <a:ext cx="78692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/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184275"/>
            <a:ext cx="9144000" cy="720725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 algn="ctr">
              <a:buNone/>
            </a:pP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Protective</a:t>
            </a:r>
            <a:r>
              <a:rPr lang="nl-NL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clothes</a:t>
            </a:r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extLst/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1E101D71-1B26-4B51-87C9-F074178619A0}" type="slidenum">
              <a:rPr lang="en-US" sz="160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6</a:t>
            </a:fld>
            <a:endParaRPr lang="en-US" sz="16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979474"/>
            <a:ext cx="8610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In the </a:t>
            </a:r>
            <a:r>
              <a:rPr lang="nl-NL" dirty="0" err="1" smtClean="0"/>
              <a:t>chemistry</a:t>
            </a:r>
            <a:r>
              <a:rPr lang="nl-NL" dirty="0" smtClean="0"/>
              <a:t> lab </a:t>
            </a:r>
            <a:r>
              <a:rPr lang="nl-NL" u="sng" dirty="0" err="1" smtClean="0"/>
              <a:t>always</a:t>
            </a:r>
            <a:r>
              <a:rPr lang="nl-NL" dirty="0" smtClean="0"/>
              <a:t> </a:t>
            </a:r>
            <a:r>
              <a:rPr lang="nl-NL" dirty="0" err="1" smtClean="0"/>
              <a:t>wear</a:t>
            </a:r>
            <a:r>
              <a:rPr lang="nl-NL" dirty="0" smtClean="0"/>
              <a:t> </a:t>
            </a:r>
            <a:r>
              <a:rPr lang="nl-NL" dirty="0" err="1" smtClean="0"/>
              <a:t>glasses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a </a:t>
            </a:r>
            <a:r>
              <a:rPr lang="nl-NL" dirty="0" err="1" smtClean="0"/>
              <a:t>labcoat</a:t>
            </a:r>
            <a:r>
              <a:rPr lang="nl-NL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In the </a:t>
            </a:r>
            <a:r>
              <a:rPr lang="nl-NL" dirty="0" err="1" smtClean="0"/>
              <a:t>biology</a:t>
            </a:r>
            <a:r>
              <a:rPr lang="nl-NL" dirty="0" smtClean="0"/>
              <a:t> lab </a:t>
            </a:r>
            <a:r>
              <a:rPr lang="nl-NL" dirty="0" err="1" smtClean="0"/>
              <a:t>always</a:t>
            </a:r>
            <a:r>
              <a:rPr lang="nl-NL" dirty="0" smtClean="0"/>
              <a:t> </a:t>
            </a:r>
            <a:r>
              <a:rPr lang="nl-NL" dirty="0" err="1" smtClean="0"/>
              <a:t>wear</a:t>
            </a:r>
            <a:r>
              <a:rPr lang="nl-NL" dirty="0" smtClean="0"/>
              <a:t> a </a:t>
            </a:r>
            <a:r>
              <a:rPr lang="nl-NL" dirty="0" err="1" smtClean="0"/>
              <a:t>labcoat</a:t>
            </a:r>
            <a:r>
              <a:rPr lang="nl-NL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The </a:t>
            </a:r>
            <a:r>
              <a:rPr lang="nl-NL" dirty="0" err="1" smtClean="0"/>
              <a:t>labcoats</a:t>
            </a:r>
            <a:r>
              <a:rPr lang="nl-NL" dirty="0" smtClean="0"/>
              <a:t> </a:t>
            </a:r>
            <a:r>
              <a:rPr lang="nl-NL" dirty="0" err="1" smtClean="0"/>
              <a:t>should</a:t>
            </a:r>
            <a:r>
              <a:rPr lang="nl-NL" dirty="0" smtClean="0"/>
              <a:t>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leave</a:t>
            </a:r>
            <a:r>
              <a:rPr lang="nl-NL" dirty="0" smtClean="0"/>
              <a:t> the lab.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Wear</a:t>
            </a:r>
            <a:r>
              <a:rPr lang="nl-NL" dirty="0" smtClean="0"/>
              <a:t> </a:t>
            </a:r>
            <a:r>
              <a:rPr lang="nl-NL" dirty="0" err="1" smtClean="0"/>
              <a:t>gloves</a:t>
            </a:r>
            <a:r>
              <a:rPr lang="nl-NL" dirty="0" smtClean="0"/>
              <a:t> </a:t>
            </a:r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handle </a:t>
            </a:r>
            <a:r>
              <a:rPr lang="nl-NL" dirty="0" err="1" smtClean="0"/>
              <a:t>dangerous</a:t>
            </a:r>
            <a:r>
              <a:rPr lang="nl-NL" dirty="0" smtClean="0"/>
              <a:t> </a:t>
            </a:r>
            <a:r>
              <a:rPr lang="nl-NL" dirty="0" err="1" smtClean="0"/>
              <a:t>chemicals</a:t>
            </a:r>
            <a:r>
              <a:rPr lang="nl-NL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Wear</a:t>
            </a:r>
            <a:r>
              <a:rPr lang="nl-NL" dirty="0" smtClean="0"/>
              <a:t> </a:t>
            </a:r>
            <a:r>
              <a:rPr lang="nl-NL" dirty="0" err="1" smtClean="0"/>
              <a:t>gloves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avoid</a:t>
            </a:r>
            <a:r>
              <a:rPr lang="nl-NL" dirty="0" smtClean="0"/>
              <a:t> </a:t>
            </a:r>
            <a:r>
              <a:rPr lang="nl-NL" dirty="0" err="1" smtClean="0"/>
              <a:t>contamination</a:t>
            </a:r>
            <a:r>
              <a:rPr lang="nl-NL" dirty="0" smtClean="0"/>
              <a:t> in the flow </a:t>
            </a:r>
            <a:r>
              <a:rPr lang="nl-NL" dirty="0" err="1" smtClean="0"/>
              <a:t>hood</a:t>
            </a:r>
            <a:r>
              <a:rPr lang="nl-NL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Do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carry</a:t>
            </a:r>
            <a:r>
              <a:rPr lang="nl-NL" dirty="0" smtClean="0"/>
              <a:t> </a:t>
            </a:r>
            <a:r>
              <a:rPr lang="nl-NL" dirty="0" err="1" smtClean="0"/>
              <a:t>gloves</a:t>
            </a:r>
            <a:r>
              <a:rPr lang="nl-NL" dirty="0" smtClean="0"/>
              <a:t> in non-</a:t>
            </a:r>
            <a:r>
              <a:rPr lang="nl-NL" dirty="0" err="1" smtClean="0"/>
              <a:t>contaminated</a:t>
            </a:r>
            <a:r>
              <a:rPr lang="nl-NL" dirty="0" smtClean="0"/>
              <a:t> environment (eg. the corridor).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Wear</a:t>
            </a:r>
            <a:r>
              <a:rPr lang="nl-NL" dirty="0" smtClean="0"/>
              <a:t> long </a:t>
            </a:r>
            <a:r>
              <a:rPr lang="nl-NL" dirty="0" err="1" smtClean="0"/>
              <a:t>trousers</a:t>
            </a:r>
            <a:r>
              <a:rPr lang="nl-NL" dirty="0" smtClean="0"/>
              <a:t>/</a:t>
            </a:r>
            <a:r>
              <a:rPr lang="nl-NL" dirty="0" err="1" smtClean="0"/>
              <a:t>skirt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stirdy</a:t>
            </a:r>
            <a:r>
              <a:rPr lang="nl-NL" dirty="0" smtClean="0"/>
              <a:t> </a:t>
            </a:r>
            <a:r>
              <a:rPr lang="nl-NL" dirty="0" err="1" smtClean="0"/>
              <a:t>shoes</a:t>
            </a:r>
            <a:r>
              <a:rPr lang="nl-NL" dirty="0" smtClean="0"/>
              <a:t> (</a:t>
            </a:r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not</a:t>
            </a:r>
            <a:r>
              <a:rPr lang="nl-NL" dirty="0" smtClean="0"/>
              <a:t> cover </a:t>
            </a:r>
            <a:r>
              <a:rPr lang="nl-NL" dirty="0" err="1" smtClean="0"/>
              <a:t>them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a long </a:t>
            </a:r>
            <a:r>
              <a:rPr lang="nl-NL" dirty="0" err="1" smtClean="0"/>
              <a:t>labcoat</a:t>
            </a:r>
            <a:r>
              <a:rPr lang="nl-NL" dirty="0" smtClean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Tie up </a:t>
            </a:r>
            <a:r>
              <a:rPr lang="nl-NL" dirty="0" err="1" smtClean="0"/>
              <a:t>you</a:t>
            </a:r>
            <a:r>
              <a:rPr lang="nl-NL" dirty="0" smtClean="0"/>
              <a:t> hair </a:t>
            </a:r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work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rotating</a:t>
            </a:r>
            <a:r>
              <a:rPr lang="nl-NL" dirty="0" smtClean="0"/>
              <a:t> part, </a:t>
            </a:r>
            <a:r>
              <a:rPr lang="nl-NL" dirty="0" err="1" smtClean="0"/>
              <a:t>dangerous</a:t>
            </a:r>
            <a:r>
              <a:rPr lang="nl-NL" dirty="0" smtClean="0"/>
              <a:t> </a:t>
            </a:r>
            <a:r>
              <a:rPr lang="nl-NL" dirty="0" err="1" smtClean="0"/>
              <a:t>chemicals</a:t>
            </a:r>
            <a:r>
              <a:rPr lang="nl-NL" dirty="0" smtClean="0"/>
              <a:t> or a flame.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048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nl-NL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eaLnBrk="1" hangingPunct="1">
              <a:buFont typeface="Arial" charset="0"/>
              <a:buNone/>
            </a:pPr>
            <a:endParaRPr lang="nl-NL" sz="2000" smtClean="0"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22530" name="Title 1"/>
          <p:cNvSpPr txBox="1">
            <a:spLocks/>
          </p:cNvSpPr>
          <p:nvPr/>
        </p:nvSpPr>
        <p:spPr bwMode="auto">
          <a:xfrm>
            <a:off x="611188" y="188913"/>
            <a:ext cx="78692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/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184275"/>
            <a:ext cx="9144000" cy="720725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 algn="ctr">
              <a:buNone/>
            </a:pPr>
            <a:r>
              <a:rPr lang="nl-NL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Handling </a:t>
            </a: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glassware</a:t>
            </a:r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extLst/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1E101D71-1B26-4B51-87C9-F074178619A0}" type="slidenum">
              <a:rPr lang="en-US" sz="160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7</a:t>
            </a:fld>
            <a:endParaRPr lang="en-US" sz="16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979474"/>
            <a:ext cx="8610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Never </a:t>
            </a:r>
            <a:r>
              <a:rPr lang="nl-NL" dirty="0" err="1" smtClean="0"/>
              <a:t>use</a:t>
            </a:r>
            <a:r>
              <a:rPr lang="nl-NL" dirty="0" smtClean="0"/>
              <a:t> </a:t>
            </a:r>
            <a:r>
              <a:rPr lang="nl-NL" dirty="0" err="1" smtClean="0"/>
              <a:t>broken</a:t>
            </a:r>
            <a:r>
              <a:rPr lang="nl-NL" dirty="0" smtClean="0"/>
              <a:t> </a:t>
            </a:r>
            <a:r>
              <a:rPr lang="nl-NL" dirty="0" err="1" smtClean="0"/>
              <a:t>glassware</a:t>
            </a:r>
            <a:r>
              <a:rPr lang="nl-NL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Remove</a:t>
            </a:r>
            <a:r>
              <a:rPr lang="nl-NL" dirty="0" smtClean="0"/>
              <a:t> </a:t>
            </a:r>
            <a:r>
              <a:rPr lang="nl-NL" dirty="0" err="1" smtClean="0"/>
              <a:t>broken</a:t>
            </a:r>
            <a:r>
              <a:rPr lang="nl-NL" dirty="0" smtClean="0"/>
              <a:t> </a:t>
            </a:r>
            <a:r>
              <a:rPr lang="nl-NL" dirty="0" err="1" smtClean="0"/>
              <a:t>glassware</a:t>
            </a:r>
            <a:r>
              <a:rPr lang="nl-NL" dirty="0" smtClean="0"/>
              <a:t> </a:t>
            </a:r>
            <a:r>
              <a:rPr lang="nl-NL" dirty="0" err="1" smtClean="0"/>
              <a:t>immediately</a:t>
            </a:r>
            <a:r>
              <a:rPr lang="nl-NL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connect</a:t>
            </a:r>
            <a:r>
              <a:rPr lang="nl-NL" dirty="0" smtClean="0"/>
              <a:t> tubes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glassware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aware</a:t>
            </a:r>
            <a:r>
              <a:rPr lang="nl-NL" dirty="0" smtClean="0"/>
              <a:t> of </a:t>
            </a:r>
            <a:r>
              <a:rPr lang="nl-NL" dirty="0" err="1" smtClean="0"/>
              <a:t>breaking</a:t>
            </a:r>
            <a:r>
              <a:rPr lang="nl-NL" dirty="0" smtClean="0"/>
              <a:t>/</a:t>
            </a:r>
            <a:r>
              <a:rPr lang="nl-NL" dirty="0" err="1" smtClean="0"/>
              <a:t>cutting</a:t>
            </a:r>
            <a:r>
              <a:rPr lang="nl-NL" dirty="0" smtClean="0"/>
              <a:t> </a:t>
            </a:r>
            <a:r>
              <a:rPr lang="nl-NL" dirty="0" err="1" smtClean="0"/>
              <a:t>danger</a:t>
            </a:r>
            <a:r>
              <a:rPr lang="nl-NL" dirty="0" smtClean="0"/>
              <a:t>.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avoid</a:t>
            </a:r>
            <a:r>
              <a:rPr lang="nl-NL" dirty="0" smtClean="0"/>
              <a:t> </a:t>
            </a:r>
            <a:r>
              <a:rPr lang="nl-NL" dirty="0" err="1" smtClean="0"/>
              <a:t>this</a:t>
            </a:r>
            <a:r>
              <a:rPr lang="nl-NL" dirty="0" smtClean="0"/>
              <a:t> </a:t>
            </a:r>
            <a:r>
              <a:rPr lang="nl-NL" dirty="0" err="1" smtClean="0"/>
              <a:t>wrap</a:t>
            </a:r>
            <a:r>
              <a:rPr lang="nl-NL" dirty="0" smtClean="0"/>
              <a:t> the part </a:t>
            </a:r>
            <a:r>
              <a:rPr lang="nl-NL" dirty="0" err="1" smtClean="0"/>
              <a:t>you</a:t>
            </a:r>
            <a:r>
              <a:rPr lang="nl-NL" dirty="0" smtClean="0"/>
              <a:t> handle </a:t>
            </a:r>
            <a:r>
              <a:rPr lang="nl-NL" dirty="0" err="1" smtClean="0"/>
              <a:t>with</a:t>
            </a:r>
            <a:r>
              <a:rPr lang="nl-NL" dirty="0" smtClean="0"/>
              <a:t> a </a:t>
            </a:r>
            <a:r>
              <a:rPr lang="nl-NL" dirty="0" err="1" smtClean="0"/>
              <a:t>sturdy</a:t>
            </a:r>
            <a:r>
              <a:rPr lang="nl-NL" dirty="0" smtClean="0"/>
              <a:t> </a:t>
            </a:r>
            <a:r>
              <a:rPr lang="nl-NL" dirty="0" err="1" smtClean="0"/>
              <a:t>towel</a:t>
            </a:r>
            <a:r>
              <a:rPr lang="nl-NL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Never put big </a:t>
            </a:r>
            <a:r>
              <a:rPr lang="nl-NL" dirty="0" err="1" smtClean="0"/>
              <a:t>forces</a:t>
            </a:r>
            <a:r>
              <a:rPr lang="nl-NL" dirty="0" smtClean="0"/>
              <a:t> on </a:t>
            </a:r>
            <a:r>
              <a:rPr lang="nl-NL" dirty="0" err="1" smtClean="0"/>
              <a:t>glass</a:t>
            </a:r>
            <a:r>
              <a:rPr lang="nl-NL" dirty="0" smtClean="0"/>
              <a:t> </a:t>
            </a:r>
            <a:r>
              <a:rPr lang="nl-NL" dirty="0" err="1" smtClean="0"/>
              <a:t>because</a:t>
            </a:r>
            <a:r>
              <a:rPr lang="nl-NL" dirty="0" smtClean="0"/>
              <a:t> </a:t>
            </a:r>
            <a:r>
              <a:rPr lang="nl-NL" dirty="0" err="1" smtClean="0"/>
              <a:t>it</a:t>
            </a:r>
            <a:r>
              <a:rPr lang="nl-NL" dirty="0" smtClean="0"/>
              <a:t> </a:t>
            </a:r>
            <a:r>
              <a:rPr lang="nl-NL" u="sng" dirty="0" err="1" smtClean="0"/>
              <a:t>will</a:t>
            </a:r>
            <a:r>
              <a:rPr lang="nl-NL" dirty="0" smtClean="0"/>
              <a:t> break.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Never put </a:t>
            </a:r>
            <a:r>
              <a:rPr lang="nl-NL" dirty="0" err="1" smtClean="0"/>
              <a:t>pressure</a:t>
            </a:r>
            <a:r>
              <a:rPr lang="nl-NL" dirty="0" smtClean="0"/>
              <a:t> on </a:t>
            </a:r>
            <a:r>
              <a:rPr lang="nl-NL" dirty="0" err="1" smtClean="0"/>
              <a:t>glass</a:t>
            </a:r>
            <a:r>
              <a:rPr lang="nl-NL" dirty="0" smtClean="0"/>
              <a:t> </a:t>
            </a:r>
            <a:r>
              <a:rPr lang="nl-NL" dirty="0" err="1" smtClean="0"/>
              <a:t>because</a:t>
            </a:r>
            <a:r>
              <a:rPr lang="nl-NL" dirty="0" smtClean="0"/>
              <a:t> </a:t>
            </a:r>
            <a:r>
              <a:rPr lang="nl-NL" dirty="0" err="1" smtClean="0"/>
              <a:t>it</a:t>
            </a:r>
            <a:r>
              <a:rPr lang="nl-NL" dirty="0" smtClean="0"/>
              <a:t> </a:t>
            </a:r>
            <a:r>
              <a:rPr lang="nl-NL" dirty="0" err="1" smtClean="0"/>
              <a:t>could</a:t>
            </a:r>
            <a:r>
              <a:rPr lang="nl-NL" dirty="0" smtClean="0"/>
              <a:t> </a:t>
            </a:r>
            <a:r>
              <a:rPr lang="nl-NL" dirty="0" err="1" smtClean="0"/>
              <a:t>explode</a:t>
            </a:r>
            <a:r>
              <a:rPr lang="nl-NL" dirty="0" smtClean="0"/>
              <a:t> </a:t>
            </a:r>
            <a:r>
              <a:rPr lang="nl-NL" dirty="0" err="1" smtClean="0"/>
              <a:t>violently</a:t>
            </a:r>
            <a:r>
              <a:rPr lang="nl-NL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put </a:t>
            </a:r>
            <a:r>
              <a:rPr lang="nl-NL" dirty="0" err="1" smtClean="0"/>
              <a:t>pressure</a:t>
            </a:r>
            <a:r>
              <a:rPr lang="nl-NL" dirty="0" smtClean="0"/>
              <a:t> (column, </a:t>
            </a:r>
            <a:r>
              <a:rPr lang="nl-NL" dirty="0" err="1" smtClean="0"/>
              <a:t>nitrogen</a:t>
            </a:r>
            <a:r>
              <a:rPr lang="nl-NL" dirty="0" smtClean="0"/>
              <a:t>) </a:t>
            </a:r>
            <a:r>
              <a:rPr lang="nl-NL" dirty="0" err="1" smtClean="0"/>
              <a:t>always</a:t>
            </a:r>
            <a:r>
              <a:rPr lang="nl-NL" dirty="0" smtClean="0"/>
              <a:t> </a:t>
            </a:r>
            <a:r>
              <a:rPr lang="nl-NL" dirty="0" err="1" smtClean="0"/>
              <a:t>leave</a:t>
            </a:r>
            <a:r>
              <a:rPr lang="nl-NL" dirty="0" smtClean="0"/>
              <a:t> a way out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avoid</a:t>
            </a:r>
            <a:r>
              <a:rPr lang="nl-NL" dirty="0" smtClean="0"/>
              <a:t> </a:t>
            </a:r>
            <a:r>
              <a:rPr lang="nl-NL" dirty="0" err="1" smtClean="0"/>
              <a:t>overpressure</a:t>
            </a:r>
            <a:r>
              <a:rPr lang="nl-NL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handle </a:t>
            </a:r>
            <a:r>
              <a:rPr lang="nl-NL" dirty="0" err="1" smtClean="0"/>
              <a:t>reaction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develop</a:t>
            </a:r>
            <a:r>
              <a:rPr lang="nl-NL" dirty="0" smtClean="0"/>
              <a:t> </a:t>
            </a:r>
            <a:r>
              <a:rPr lang="nl-NL" dirty="0" err="1" smtClean="0"/>
              <a:t>pressure</a:t>
            </a:r>
            <a:r>
              <a:rPr lang="nl-NL" dirty="0" smtClean="0"/>
              <a:t>, </a:t>
            </a:r>
            <a:r>
              <a:rPr lang="nl-NL" dirty="0" err="1" smtClean="0"/>
              <a:t>leave</a:t>
            </a:r>
            <a:r>
              <a:rPr lang="nl-NL" dirty="0" smtClean="0"/>
              <a:t> the </a:t>
            </a:r>
            <a:r>
              <a:rPr lang="nl-NL" dirty="0" err="1" smtClean="0"/>
              <a:t>vessel</a:t>
            </a:r>
            <a:r>
              <a:rPr lang="nl-NL" dirty="0" smtClean="0"/>
              <a:t> open.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404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nl-NL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eaLnBrk="1" hangingPunct="1">
              <a:buFont typeface="Arial" charset="0"/>
              <a:buNone/>
            </a:pPr>
            <a:endParaRPr lang="nl-NL" sz="2000" smtClean="0"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22530" name="Title 1"/>
          <p:cNvSpPr txBox="1">
            <a:spLocks/>
          </p:cNvSpPr>
          <p:nvPr/>
        </p:nvSpPr>
        <p:spPr bwMode="auto">
          <a:xfrm>
            <a:off x="611188" y="188913"/>
            <a:ext cx="78692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/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184275"/>
            <a:ext cx="9144000" cy="720725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 algn="ctr">
              <a:buNone/>
            </a:pPr>
            <a:r>
              <a:rPr lang="nl-NL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Handling </a:t>
            </a: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glassware</a:t>
            </a:r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extLst/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1E101D71-1B26-4B51-87C9-F074178619A0}" type="slidenum">
              <a:rPr lang="en-US" sz="160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8</a:t>
            </a:fld>
            <a:endParaRPr lang="en-US" sz="16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979474"/>
            <a:ext cx="8610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handle </a:t>
            </a:r>
            <a:r>
              <a:rPr lang="nl-NL" dirty="0" err="1" smtClean="0"/>
              <a:t>reactions</a:t>
            </a:r>
            <a:r>
              <a:rPr lang="nl-NL" dirty="0" smtClean="0"/>
              <a:t> </a:t>
            </a:r>
            <a:r>
              <a:rPr lang="nl-NL" dirty="0" err="1" smtClean="0"/>
              <a:t>that</a:t>
            </a:r>
            <a:r>
              <a:rPr lang="nl-NL" dirty="0" smtClean="0"/>
              <a:t> release gas </a:t>
            </a:r>
            <a:r>
              <a:rPr lang="nl-NL" dirty="0" err="1" smtClean="0"/>
              <a:t>leave</a:t>
            </a:r>
            <a:r>
              <a:rPr lang="nl-NL" dirty="0" smtClean="0"/>
              <a:t> the </a:t>
            </a:r>
            <a:r>
              <a:rPr lang="nl-NL" dirty="0" err="1" smtClean="0"/>
              <a:t>vessel</a:t>
            </a:r>
            <a:r>
              <a:rPr lang="nl-NL" dirty="0" smtClean="0"/>
              <a:t> open </a:t>
            </a:r>
            <a:r>
              <a:rPr lang="nl-NL" dirty="0" err="1" smtClean="0"/>
              <a:t>and</a:t>
            </a:r>
            <a:r>
              <a:rPr lang="nl-NL" dirty="0" smtClean="0"/>
              <a:t> run the </a:t>
            </a:r>
            <a:r>
              <a:rPr lang="nl-NL" dirty="0" err="1" smtClean="0"/>
              <a:t>reaction</a:t>
            </a:r>
            <a:r>
              <a:rPr lang="nl-NL" dirty="0" smtClean="0"/>
              <a:t> </a:t>
            </a:r>
            <a:r>
              <a:rPr lang="nl-NL" dirty="0" err="1" smtClean="0"/>
              <a:t>slowly</a:t>
            </a:r>
            <a:r>
              <a:rPr lang="nl-NL" dirty="0" smtClean="0"/>
              <a:t> (</a:t>
            </a:r>
            <a:r>
              <a:rPr lang="nl-NL" dirty="0" err="1" smtClean="0"/>
              <a:t>dropwise</a:t>
            </a:r>
            <a:r>
              <a:rPr lang="nl-NL" dirty="0" smtClean="0"/>
              <a:t>/</a:t>
            </a:r>
            <a:r>
              <a:rPr lang="nl-NL" dirty="0" err="1" smtClean="0"/>
              <a:t>portionwise</a:t>
            </a:r>
            <a:r>
              <a:rPr lang="nl-NL" dirty="0" smtClean="0"/>
              <a:t> </a:t>
            </a:r>
            <a:r>
              <a:rPr lang="nl-NL" dirty="0" err="1" smtClean="0"/>
              <a:t>addtion</a:t>
            </a:r>
            <a:r>
              <a:rPr lang="nl-NL" dirty="0" smtClean="0"/>
              <a:t> of the </a:t>
            </a:r>
            <a:r>
              <a:rPr lang="nl-NL" dirty="0" err="1" smtClean="0"/>
              <a:t>reagents</a:t>
            </a:r>
            <a:r>
              <a:rPr lang="nl-NL" dirty="0" smtClean="0"/>
              <a:t>) </a:t>
            </a:r>
            <a:r>
              <a:rPr lang="nl-NL" dirty="0" err="1" smtClean="0"/>
              <a:t>and</a:t>
            </a:r>
            <a:r>
              <a:rPr lang="nl-NL" dirty="0" smtClean="0"/>
              <a:t> cool the </a:t>
            </a:r>
            <a:r>
              <a:rPr lang="nl-NL" dirty="0" err="1" smtClean="0"/>
              <a:t>reaction</a:t>
            </a:r>
            <a:r>
              <a:rPr lang="nl-NL" dirty="0" smtClean="0"/>
              <a:t> </a:t>
            </a:r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possible</a:t>
            </a:r>
            <a:r>
              <a:rPr lang="nl-NL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Dangerous </a:t>
            </a:r>
            <a:r>
              <a:rPr lang="nl-NL" dirty="0" err="1" smtClean="0"/>
              <a:t>reagents</a:t>
            </a:r>
            <a:r>
              <a:rPr lang="nl-NL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NaH</a:t>
            </a:r>
            <a:r>
              <a:rPr lang="nl-NL" dirty="0"/>
              <a:t> </a:t>
            </a:r>
            <a:r>
              <a:rPr lang="nl-NL" dirty="0" smtClean="0"/>
              <a:t>as a base (release of H2)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smtClean="0"/>
              <a:t>H2O2 as </a:t>
            </a:r>
            <a:r>
              <a:rPr lang="nl-NL" dirty="0" err="1" smtClean="0"/>
              <a:t>an</a:t>
            </a:r>
            <a:r>
              <a:rPr lang="nl-NL" dirty="0" smtClean="0"/>
              <a:t> </a:t>
            </a:r>
            <a:r>
              <a:rPr lang="nl-NL" dirty="0" err="1" smtClean="0"/>
              <a:t>oxidant</a:t>
            </a:r>
            <a:r>
              <a:rPr lang="nl-NL" dirty="0" smtClean="0"/>
              <a:t>  (release of H2)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Quenching</a:t>
            </a:r>
            <a:r>
              <a:rPr lang="nl-NL" dirty="0" smtClean="0"/>
              <a:t> BH3 </a:t>
            </a:r>
            <a:r>
              <a:rPr lang="nl-NL" dirty="0" err="1" smtClean="0"/>
              <a:t>with</a:t>
            </a:r>
            <a:r>
              <a:rPr lang="nl-NL" dirty="0" smtClean="0"/>
              <a:t> H2O2 (violent </a:t>
            </a:r>
            <a:r>
              <a:rPr lang="nl-NL" dirty="0" err="1" smtClean="0"/>
              <a:t>releas</a:t>
            </a:r>
            <a:r>
              <a:rPr lang="nl-NL" dirty="0" smtClean="0"/>
              <a:t> of H2)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Deprotections</a:t>
            </a:r>
            <a:r>
              <a:rPr lang="nl-NL" dirty="0" smtClean="0"/>
              <a:t> of </a:t>
            </a:r>
            <a:r>
              <a:rPr lang="nl-NL" dirty="0" err="1" smtClean="0"/>
              <a:t>carbamates</a:t>
            </a:r>
            <a:r>
              <a:rPr lang="nl-NL" dirty="0" smtClean="0"/>
              <a:t> (</a:t>
            </a:r>
            <a:r>
              <a:rPr lang="nl-NL" dirty="0" err="1" smtClean="0"/>
              <a:t>Boc</a:t>
            </a:r>
            <a:r>
              <a:rPr lang="nl-NL" dirty="0" smtClean="0"/>
              <a:t>-NH </a:t>
            </a:r>
            <a:r>
              <a:rPr lang="nl-NL" dirty="0" err="1" smtClean="0"/>
              <a:t>etc</a:t>
            </a:r>
            <a:r>
              <a:rPr lang="nl-NL" dirty="0" smtClean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smtClean="0"/>
              <a:t>Mixed anhydride </a:t>
            </a:r>
            <a:r>
              <a:rPr lang="nl-NL" dirty="0" err="1" smtClean="0"/>
              <a:t>coupling</a:t>
            </a:r>
            <a:r>
              <a:rPr lang="nl-NL" dirty="0" smtClean="0"/>
              <a:t> (</a:t>
            </a:r>
            <a:r>
              <a:rPr lang="nl-NL" dirty="0" err="1" smtClean="0"/>
              <a:t>ethylchloroformate</a:t>
            </a:r>
            <a:r>
              <a:rPr lang="nl-NL" dirty="0" smtClean="0"/>
              <a:t>, Et3N)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BuLi</a:t>
            </a:r>
            <a:r>
              <a:rPr lang="nl-NL" dirty="0" smtClean="0"/>
              <a:t> as a base (</a:t>
            </a:r>
            <a:r>
              <a:rPr lang="nl-NL" dirty="0" err="1" smtClean="0"/>
              <a:t>relase</a:t>
            </a:r>
            <a:r>
              <a:rPr lang="nl-NL" dirty="0" smtClean="0"/>
              <a:t> of H2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ignition</a:t>
            </a:r>
            <a:r>
              <a:rPr lang="nl-NL" dirty="0" smtClean="0"/>
              <a:t> of the solvent)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Drying</a:t>
            </a:r>
            <a:r>
              <a:rPr lang="nl-NL" dirty="0" smtClean="0"/>
              <a:t> solvents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Sodium</a:t>
            </a:r>
            <a:r>
              <a:rPr lang="nl-NL" dirty="0" smtClean="0"/>
              <a:t> as a metal.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254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nl-NL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eaLnBrk="1" hangingPunct="1">
              <a:buFont typeface="Arial" charset="0"/>
              <a:buNone/>
            </a:pPr>
            <a:endParaRPr lang="nl-NL" sz="2000" smtClean="0"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22530" name="Title 1"/>
          <p:cNvSpPr txBox="1">
            <a:spLocks/>
          </p:cNvSpPr>
          <p:nvPr/>
        </p:nvSpPr>
        <p:spPr bwMode="auto">
          <a:xfrm>
            <a:off x="611188" y="188913"/>
            <a:ext cx="78692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/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184275"/>
            <a:ext cx="9144000" cy="720725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 algn="ctr">
              <a:buNone/>
            </a:pPr>
            <a:r>
              <a:rPr lang="nl-NL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Handling </a:t>
            </a:r>
            <a:r>
              <a:rPr lang="nl-NL" sz="22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glassware</a:t>
            </a:r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extLst/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1E101D71-1B26-4B51-87C9-F074178619A0}" type="slidenum">
              <a:rPr lang="en-US" sz="160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9</a:t>
            </a:fld>
            <a:endParaRPr lang="en-US" sz="16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979474"/>
            <a:ext cx="6629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Always </a:t>
            </a:r>
            <a:r>
              <a:rPr lang="nl-NL" dirty="0" err="1" smtClean="0"/>
              <a:t>carry</a:t>
            </a:r>
            <a:r>
              <a:rPr lang="nl-NL" dirty="0" smtClean="0"/>
              <a:t> reagens is a </a:t>
            </a:r>
            <a:r>
              <a:rPr lang="nl-NL" dirty="0" err="1" smtClean="0"/>
              <a:t>specially</a:t>
            </a:r>
            <a:r>
              <a:rPr lang="nl-NL" dirty="0" smtClean="0"/>
              <a:t> </a:t>
            </a:r>
            <a:r>
              <a:rPr lang="nl-NL" dirty="0" err="1" smtClean="0"/>
              <a:t>disignated</a:t>
            </a:r>
            <a:r>
              <a:rPr lang="nl-NL" dirty="0" smtClean="0"/>
              <a:t> bucket or rack.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Carry </a:t>
            </a:r>
            <a:r>
              <a:rPr lang="nl-NL" dirty="0" err="1" smtClean="0"/>
              <a:t>bottles</a:t>
            </a:r>
            <a:r>
              <a:rPr lang="nl-NL" dirty="0" smtClean="0"/>
              <a:t> of </a:t>
            </a:r>
            <a:r>
              <a:rPr lang="nl-NL" dirty="0" err="1" smtClean="0"/>
              <a:t>reagents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two</a:t>
            </a:r>
            <a:r>
              <a:rPr lang="nl-NL" dirty="0" smtClean="0"/>
              <a:t> hands </a:t>
            </a:r>
            <a:r>
              <a:rPr lang="nl-NL" dirty="0" err="1" smtClean="0"/>
              <a:t>for</a:t>
            </a:r>
            <a:r>
              <a:rPr lang="nl-NL" dirty="0" smtClean="0"/>
              <a:t> transport.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Never </a:t>
            </a:r>
            <a:r>
              <a:rPr lang="nl-NL" dirty="0" err="1" smtClean="0"/>
              <a:t>carry</a:t>
            </a:r>
            <a:r>
              <a:rPr lang="nl-NL" dirty="0" smtClean="0"/>
              <a:t> of </a:t>
            </a:r>
            <a:r>
              <a:rPr lang="nl-NL" dirty="0" err="1" smtClean="0"/>
              <a:t>bottle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the cap.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Remind</a:t>
            </a:r>
            <a:r>
              <a:rPr lang="nl-NL" dirty="0" smtClean="0"/>
              <a:t> </a:t>
            </a:r>
            <a:r>
              <a:rPr lang="nl-NL" dirty="0" err="1" smtClean="0"/>
              <a:t>that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are in </a:t>
            </a:r>
            <a:r>
              <a:rPr lang="nl-NL" b="1" u="sng" dirty="0" err="1" smtClean="0"/>
              <a:t>very</a:t>
            </a:r>
            <a:r>
              <a:rPr lang="nl-NL" b="1" u="sng" dirty="0" smtClean="0"/>
              <a:t> </a:t>
            </a:r>
            <a:r>
              <a:rPr lang="nl-NL" b="1" u="sng" dirty="0" err="1" smtClean="0"/>
              <a:t>deep</a:t>
            </a:r>
            <a:r>
              <a:rPr lang="nl-NL" b="1" u="sng" dirty="0" smtClean="0"/>
              <a:t> </a:t>
            </a:r>
            <a:r>
              <a:rPr lang="nl-NL" dirty="0" err="1" smtClean="0"/>
              <a:t>trouble</a:t>
            </a:r>
            <a:r>
              <a:rPr lang="nl-NL" dirty="0" smtClean="0"/>
              <a:t> </a:t>
            </a:r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drop a </a:t>
            </a:r>
            <a:r>
              <a:rPr lang="nl-NL" dirty="0" err="1" smtClean="0"/>
              <a:t>bottle</a:t>
            </a:r>
            <a:r>
              <a:rPr lang="nl-NL" dirty="0" smtClean="0"/>
              <a:t> </a:t>
            </a:r>
            <a:r>
              <a:rPr lang="nl-NL" dirty="0" err="1" smtClean="0"/>
              <a:t>Methyliodide</a:t>
            </a:r>
            <a:r>
              <a:rPr lang="nl-NL" dirty="0" smtClean="0"/>
              <a:t> (CH3I), </a:t>
            </a:r>
            <a:r>
              <a:rPr lang="nl-NL" dirty="0" err="1" smtClean="0"/>
              <a:t>ethylchloroformate</a:t>
            </a:r>
            <a:r>
              <a:rPr lang="nl-NL" dirty="0" smtClean="0"/>
              <a:t>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drop a </a:t>
            </a:r>
            <a:r>
              <a:rPr lang="nl-NL" dirty="0" err="1" smtClean="0"/>
              <a:t>bottle</a:t>
            </a:r>
            <a:r>
              <a:rPr lang="nl-NL" dirty="0" smtClean="0"/>
              <a:t> </a:t>
            </a:r>
            <a:r>
              <a:rPr lang="nl-NL" dirty="0" err="1" smtClean="0"/>
              <a:t>immediately</a:t>
            </a:r>
            <a:r>
              <a:rPr lang="nl-NL" dirty="0" smtClean="0"/>
              <a:t> drop the </a:t>
            </a:r>
            <a:r>
              <a:rPr lang="nl-NL" dirty="0" err="1" smtClean="0"/>
              <a:t>chemical</a:t>
            </a:r>
            <a:r>
              <a:rPr lang="nl-NL" dirty="0" smtClean="0"/>
              <a:t> </a:t>
            </a:r>
            <a:r>
              <a:rPr lang="nl-NL" dirty="0" err="1" smtClean="0"/>
              <a:t>absorber</a:t>
            </a:r>
            <a:r>
              <a:rPr lang="nl-NL" dirty="0" smtClean="0"/>
              <a:t> (</a:t>
            </a:r>
            <a:r>
              <a:rPr lang="nl-NL" dirty="0" err="1" smtClean="0"/>
              <a:t>under</a:t>
            </a:r>
            <a:r>
              <a:rPr lang="nl-NL" dirty="0" smtClean="0"/>
              <a:t> the </a:t>
            </a:r>
            <a:r>
              <a:rPr lang="nl-NL" dirty="0" err="1" smtClean="0"/>
              <a:t>sink</a:t>
            </a:r>
            <a:r>
              <a:rPr lang="nl-NL" dirty="0" smtClean="0"/>
              <a:t> in the </a:t>
            </a:r>
            <a:r>
              <a:rPr lang="nl-NL" dirty="0" err="1" smtClean="0"/>
              <a:t>chemistry</a:t>
            </a:r>
            <a:r>
              <a:rPr lang="nl-NL" dirty="0" smtClean="0"/>
              <a:t> lab)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possible</a:t>
            </a:r>
            <a:r>
              <a:rPr lang="nl-NL" dirty="0" smtClean="0"/>
              <a:t> </a:t>
            </a:r>
            <a:r>
              <a:rPr lang="nl-NL" dirty="0" err="1" smtClean="0"/>
              <a:t>immediately</a:t>
            </a:r>
            <a:r>
              <a:rPr lang="nl-NL" dirty="0" smtClean="0"/>
              <a:t> </a:t>
            </a:r>
            <a:r>
              <a:rPr lang="nl-NL" dirty="0" err="1" smtClean="0"/>
              <a:t>then</a:t>
            </a:r>
            <a:r>
              <a:rPr lang="nl-NL" dirty="0" smtClean="0"/>
              <a:t> </a:t>
            </a:r>
            <a:r>
              <a:rPr lang="nl-NL" dirty="0" err="1" smtClean="0"/>
              <a:t>evacuate</a:t>
            </a:r>
            <a:r>
              <a:rPr lang="nl-NL" dirty="0" smtClean="0"/>
              <a:t> </a:t>
            </a:r>
            <a:r>
              <a:rPr lang="nl-NL" dirty="0" err="1" smtClean="0"/>
              <a:t>everyone</a:t>
            </a:r>
            <a:r>
              <a:rPr lang="nl-NL" dirty="0" smtClean="0"/>
              <a:t>  </a:t>
            </a:r>
            <a:r>
              <a:rPr lang="nl-NL" dirty="0" err="1" smtClean="0"/>
              <a:t>and</a:t>
            </a:r>
            <a:r>
              <a:rPr lang="nl-NL" dirty="0" smtClean="0"/>
              <a:t> call the </a:t>
            </a:r>
            <a:r>
              <a:rPr lang="nl-NL" dirty="0" err="1" smtClean="0"/>
              <a:t>emergency</a:t>
            </a:r>
            <a:r>
              <a:rPr lang="nl-NL" dirty="0" smtClean="0"/>
              <a:t> </a:t>
            </a:r>
            <a:r>
              <a:rPr lang="nl-NL" dirty="0" err="1" smtClean="0"/>
              <a:t>number</a:t>
            </a:r>
            <a:r>
              <a:rPr lang="nl-NL" dirty="0" smtClean="0"/>
              <a:t> (3054 </a:t>
            </a:r>
            <a:r>
              <a:rPr lang="nl-NL" dirty="0" err="1" smtClean="0"/>
              <a:t>day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8050 </a:t>
            </a:r>
            <a:r>
              <a:rPr lang="nl-NL" dirty="0" err="1" smtClean="0"/>
              <a:t>night</a:t>
            </a:r>
            <a:r>
              <a:rPr lang="nl-NL" dirty="0" smtClean="0"/>
              <a:t>).</a:t>
            </a:r>
            <a:endParaRPr lang="nl-NL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2438399"/>
            <a:ext cx="186690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94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1201</Words>
  <Application>Microsoft Office PowerPoint</Application>
  <PresentationFormat>On-screen Show (4:3)</PresentationFormat>
  <Paragraphs>231</Paragraphs>
  <Slides>18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P.E. Ettema-van der Wouden</dc:creator>
  <cp:lastModifiedBy>J. Zwinderman</cp:lastModifiedBy>
  <cp:revision>11</cp:revision>
  <dcterms:created xsi:type="dcterms:W3CDTF">2016-07-05T13:33:19Z</dcterms:created>
  <dcterms:modified xsi:type="dcterms:W3CDTF">2017-01-20T14:28:03Z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co">
    <vt:lpwstr>JA</vt:lpwstr>
  </property>
</Properties>
</file>