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983" r:id="rId4"/>
  </p:sldMasterIdLst>
  <p:notesMasterIdLst>
    <p:notesMasterId r:id="rId18"/>
  </p:notesMasterIdLst>
  <p:handoutMasterIdLst>
    <p:handoutMasterId r:id="rId19"/>
  </p:handoutMasterIdLst>
  <p:sldIdLst>
    <p:sldId id="257" r:id="rId5"/>
    <p:sldId id="270" r:id="rId6"/>
    <p:sldId id="266" r:id="rId7"/>
    <p:sldId id="268" r:id="rId8"/>
    <p:sldId id="269" r:id="rId9"/>
    <p:sldId id="263" r:id="rId10"/>
    <p:sldId id="264" r:id="rId11"/>
    <p:sldId id="274" r:id="rId12"/>
    <p:sldId id="265" r:id="rId13"/>
    <p:sldId id="283" r:id="rId14"/>
    <p:sldId id="277" r:id="rId15"/>
    <p:sldId id="279" r:id="rId16"/>
    <p:sldId id="281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>
      <p:cViewPr varScale="1">
        <p:scale>
          <a:sx n="78" d="100"/>
          <a:sy n="78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88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393E5-555B-40FF-B464-1631ED83EBCD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EEE58-36EB-4E82-BC48-502F309BFC1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52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60D037-C05C-4C36-9649-15AC5A1A930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849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Self</a:t>
            </a:r>
            <a:r>
              <a:rPr lang="nl-NL" dirty="0" smtClean="0"/>
              <a:t> awareness: </a:t>
            </a:r>
            <a:r>
              <a:rPr lang="nl-NL" dirty="0" err="1" smtClean="0"/>
              <a:t>what</a:t>
            </a:r>
            <a:r>
              <a:rPr lang="nl-NL" dirty="0" smtClean="0"/>
              <a:t> do </a:t>
            </a:r>
            <a:r>
              <a:rPr lang="nl-NL" dirty="0" err="1" smtClean="0"/>
              <a:t>you</a:t>
            </a:r>
            <a:r>
              <a:rPr lang="nl-NL" baseline="0" dirty="0" smtClean="0"/>
              <a:t> have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offer,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do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want,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your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nice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your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specialisation</a:t>
            </a:r>
            <a:endParaRPr lang="nl-NL" baseline="0" dirty="0" smtClean="0"/>
          </a:p>
          <a:p>
            <a:r>
              <a:rPr lang="nl-NL" baseline="0" dirty="0" err="1" smtClean="0"/>
              <a:t>What</a:t>
            </a:r>
            <a:r>
              <a:rPr lang="nl-NL" baseline="0" dirty="0" smtClean="0"/>
              <a:t> do </a:t>
            </a:r>
            <a:r>
              <a:rPr lang="nl-NL" baseline="0" dirty="0" err="1" smtClean="0"/>
              <a:t>they</a:t>
            </a:r>
            <a:r>
              <a:rPr lang="nl-NL" baseline="0" dirty="0" smtClean="0"/>
              <a:t> have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offer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do </a:t>
            </a:r>
            <a:r>
              <a:rPr lang="nl-NL" baseline="0" dirty="0" err="1" smtClean="0"/>
              <a:t>they</a:t>
            </a:r>
            <a:r>
              <a:rPr lang="nl-NL" baseline="0" dirty="0" smtClean="0"/>
              <a:t> want,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are new </a:t>
            </a:r>
            <a:r>
              <a:rPr lang="nl-NL" baseline="0" dirty="0" err="1" smtClean="0"/>
              <a:t>projects</a:t>
            </a:r>
            <a:r>
              <a:rPr lang="nl-NL" baseline="0" dirty="0" smtClean="0"/>
              <a:t>?</a:t>
            </a:r>
          </a:p>
          <a:p>
            <a:r>
              <a:rPr lang="nl-NL" baseline="0" dirty="0" err="1" smtClean="0"/>
              <a:t>Decision</a:t>
            </a:r>
            <a:r>
              <a:rPr lang="nl-NL" baseline="0" dirty="0" smtClean="0"/>
              <a:t> making plan A, plan B, </a:t>
            </a:r>
            <a:r>
              <a:rPr lang="nl-NL" baseline="0" dirty="0" err="1" smtClean="0"/>
              <a:t>networking</a:t>
            </a:r>
            <a:endParaRPr lang="nl-NL" baseline="0" dirty="0" smtClean="0"/>
          </a:p>
          <a:p>
            <a:endParaRPr lang="nl-NL" baseline="0" dirty="0" smtClean="0"/>
          </a:p>
          <a:p>
            <a:r>
              <a:rPr lang="nl-NL" baseline="0" dirty="0" err="1" smtClean="0"/>
              <a:t>Transitional</a:t>
            </a:r>
            <a:r>
              <a:rPr lang="nl-NL" baseline="0" dirty="0" smtClean="0"/>
              <a:t> skills: </a:t>
            </a:r>
            <a:r>
              <a:rPr lang="nl-NL" baseline="0" dirty="0" err="1" smtClean="0"/>
              <a:t>networking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applications</a:t>
            </a:r>
            <a:r>
              <a:rPr lang="nl-NL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0D037-C05C-4C36-9649-15AC5A1A930F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3780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Self</a:t>
            </a:r>
            <a:r>
              <a:rPr lang="nl-NL" dirty="0" smtClean="0"/>
              <a:t> awareness is</a:t>
            </a:r>
            <a:r>
              <a:rPr lang="nl-NL" baseline="0" dirty="0" smtClean="0"/>
              <a:t>  </a:t>
            </a:r>
          </a:p>
          <a:p>
            <a:r>
              <a:rPr lang="nl-NL" baseline="0" dirty="0" smtClean="0"/>
              <a:t>How do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come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across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how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perceived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did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find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three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qualities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good</a:t>
            </a:r>
            <a:r>
              <a:rPr lang="nl-NL" baseline="0" dirty="0" smtClean="0"/>
              <a:t> at? </a:t>
            </a:r>
          </a:p>
          <a:p>
            <a:r>
              <a:rPr lang="nl-NL" baseline="0" dirty="0" err="1" smtClean="0"/>
              <a:t>Who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would</a:t>
            </a:r>
            <a:r>
              <a:rPr lang="nl-NL" baseline="0" dirty="0" smtClean="0"/>
              <a:t> like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share </a:t>
            </a:r>
            <a:r>
              <a:rPr lang="nl-NL" baseline="0" dirty="0" err="1" smtClean="0"/>
              <a:t>this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quality</a:t>
            </a:r>
            <a:r>
              <a:rPr lang="nl-NL" baseline="0" dirty="0" smtClean="0"/>
              <a:t>!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0D037-C05C-4C36-9649-15AC5A1A930F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19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So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do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education</a:t>
            </a:r>
            <a:r>
              <a:rPr lang="nl-NL" dirty="0" smtClean="0"/>
              <a:t>/</a:t>
            </a:r>
            <a:r>
              <a:rPr lang="nl-NL" baseline="0" dirty="0" smtClean="0"/>
              <a:t> PhD project.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60D037-C05C-4C36-9649-15AC5A1A930F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90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429128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7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/>
          </a:p>
        </p:txBody>
      </p:sp>
      <p:sp>
        <p:nvSpPr>
          <p:cNvPr id="4" name="ZwarteBalk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74400"/>
            <a:ext cx="9144000" cy="10800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1950" tIns="216000" rIns="268265" bIns="216000" anchor="t">
            <a:spAutoFit/>
          </a:bodyPr>
          <a:lstStyle>
            <a:lvl1pPr>
              <a:defRPr sz="420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dirty="0" smtClean="0"/>
          </a:p>
        </p:txBody>
      </p:sp>
      <p:sp>
        <p:nvSpPr>
          <p:cNvPr id="5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2000"/>
            <a:ext cx="9140825" cy="1908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2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10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>
              <a:solidFill>
                <a:srgbClr val="FFFFFF"/>
              </a:solidFill>
            </a:endParaRPr>
          </a:p>
        </p:txBody>
      </p:sp>
      <p:sp>
        <p:nvSpPr>
          <p:cNvPr id="16" name="Paginanummer"/>
          <p:cNvSpPr/>
          <p:nvPr userDrawn="1"/>
        </p:nvSpPr>
        <p:spPr>
          <a:xfrm>
            <a:off x="8255000" y="107950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15" name="Scheiding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8" name="tb_Faculty"/>
          <p:cNvSpPr txBox="1">
            <a:spLocks noChangeArrowheads="1"/>
          </p:cNvSpPr>
          <p:nvPr userDrawn="1"/>
        </p:nvSpPr>
        <p:spPr bwMode="auto">
          <a:xfrm>
            <a:off x="3687763" y="339725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9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4" name="tbDate"/>
          <p:cNvSpPr txBox="1">
            <a:spLocks noChangeArrowheads="1"/>
          </p:cNvSpPr>
          <p:nvPr userDrawn="1"/>
        </p:nvSpPr>
        <p:spPr bwMode="auto">
          <a:xfrm>
            <a:off x="7378700" y="107950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10-05-2019</a:t>
            </a:r>
            <a:endParaRPr lang="nl-NL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4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46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20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ekstvak"/>
          <p:cNvSpPr>
            <a:spLocks noGrp="1"/>
          </p:cNvSpPr>
          <p:nvPr>
            <p:ph type="body"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9007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b_Break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sp>
        <p:nvSpPr>
          <p:cNvPr id="14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>
              <a:solidFill>
                <a:srgbClr val="FFFFFF"/>
              </a:solidFill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7" name="tb_Department"/>
          <p:cNvSpPr txBox="1">
            <a:spLocks noChangeAspect="1" noChangeArrowheads="1"/>
          </p:cNvSpPr>
          <p:nvPr userDrawn="1"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2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736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189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89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604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8311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6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6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6141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2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8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792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592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22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b_End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  <a:ln>
            <a:noFill/>
          </a:ln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subtitle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16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>
              <a:solidFill>
                <a:srgbClr val="FFFFFF"/>
              </a:solidFill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7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490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201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16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131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142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933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451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105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7109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2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12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2066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336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8349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5" name="LogoSlash_01" descr="SLASHTRANS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LogoSlash_02" descr="SLASHTRANS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8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388" cy="138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NL" sz="90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8" name="RUGlogoTop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7050" y="204788"/>
            <a:ext cx="28162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477962" cy="153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bureau van de universiteit</a:t>
            </a:r>
            <a:endParaRPr lang="nl-NL" sz="100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human resources</a:t>
            </a:r>
            <a:endParaRPr lang="nl-NL" sz="100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84288"/>
            <a:ext cx="9140825" cy="2476500"/>
          </a:xfrm>
          <a:prstGeom prst="rect">
            <a:avLst/>
          </a:prstGeom>
          <a:solidFill>
            <a:srgbClr val="505050"/>
          </a:solidFill>
          <a:ln w="0" cmpd="sng">
            <a:noFill/>
            <a:miter lim="800000"/>
            <a:headEnd/>
            <a:tailEnd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nl-NL" noProof="0" smtClean="0"/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73100" y="5707063"/>
            <a:ext cx="7108825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8F5F8-CC67-4435-AD08-95C3096A09B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11" name="tbDate"/>
          <p:cNvSpPr txBox="1">
            <a:spLocks noChangeArrowheads="1"/>
          </p:cNvSpPr>
          <p:nvPr userDrawn="1"/>
        </p:nvSpPr>
        <p:spPr bwMode="auto">
          <a:xfrm>
            <a:off x="7485063" y="1079500"/>
            <a:ext cx="695325" cy="138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10-05-2019</a:t>
            </a:r>
            <a:endParaRPr lang="nl-NL" sz="90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9234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5E08A-88A9-473D-B023-D9D73C82899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435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FD058-46AC-48B4-92DA-B827DE8AE89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62488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79C5A-BD54-41FE-B202-F6B2C92CE53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46956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E63E5-D7EE-4651-AA4A-76AE2883F13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2316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096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54877-1302-44EE-9306-167BAE43A3D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5771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23E35-C88B-4A6B-9664-FF52054BD40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57551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0FFB4-A81E-49C6-8BC7-22579ABE1EC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6022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C3D1F-7886-4B79-84E7-3DEE0A3AF54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84141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1E767-CD26-4E66-B2BD-87E159D1269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67094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69987-0595-470A-934A-2D6CF55B367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732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3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050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385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546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Figuur"/>
          <p:cNvSpPr>
            <a:spLocks noGrp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45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_Transparantie"/>
          <p:cNvSpPr>
            <a:spLocks noChangeArrowheads="1"/>
          </p:cNvSpPr>
          <p:nvPr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1031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1026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5578"/>
            <a:ext cx="9140825" cy="514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70000" bIns="45717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 smtClean="0"/>
              <a:t>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2"/>
            <a:r>
              <a:rPr lang="en-GB" altLang="nl-NL" dirty="0" smtClean="0"/>
              <a:t>Third level</a:t>
            </a:r>
          </a:p>
          <a:p>
            <a:pPr lvl="3"/>
            <a:r>
              <a:rPr lang="en-GB" altLang="nl-NL" dirty="0" smtClean="0"/>
              <a:t>Fourth level</a:t>
            </a:r>
          </a:p>
          <a:p>
            <a:pPr lvl="4"/>
            <a:r>
              <a:rPr lang="en-GB" altLang="nl-NL" dirty="0" smtClean="0"/>
              <a:t>Fifth level</a:t>
            </a:r>
          </a:p>
        </p:txBody>
      </p:sp>
      <p:sp>
        <p:nvSpPr>
          <p:cNvPr id="1028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800" rIns="270000" bIns="4680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1027" name="RodeBalk"/>
          <p:cNvSpPr>
            <a:spLocks noChangeArrowheads="1"/>
          </p:cNvSpPr>
          <p:nvPr/>
        </p:nvSpPr>
        <p:spPr bwMode="auto">
          <a:xfrm>
            <a:off x="-1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>
              <a:solidFill>
                <a:srgbClr val="FFFFFF"/>
              </a:solidFill>
            </a:endParaRPr>
          </a:p>
        </p:txBody>
      </p:sp>
      <p:pic>
        <p:nvPicPr>
          <p:cNvPr id="1033" name="LogoSlash_01" descr="SLASHTRANS" hidden="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LogoSlash_02" descr="SLASHTRANS" hidden="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Paginanummer"/>
          <p:cNvSpPr/>
          <p:nvPr userDrawn="1"/>
        </p:nvSpPr>
        <p:spPr>
          <a:xfrm>
            <a:off x="8674100" y="40005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FFFFFF"/>
                </a:solidFill>
              </a:rPr>
              <a:pPr algn="r"/>
              <a:t>‹#›</a:t>
            </a:fld>
            <a:endParaRPr lang="en-GB" sz="600" dirty="0">
              <a:solidFill>
                <a:srgbClr val="FFFFFF"/>
              </a:solidFill>
            </a:endParaRPr>
          </a:p>
        </p:txBody>
      </p:sp>
      <p:sp>
        <p:nvSpPr>
          <p:cNvPr id="1037" name="Scheiding"/>
          <p:cNvSpPr txBox="1">
            <a:spLocks noChangeArrowheads="1"/>
          </p:cNvSpPr>
          <p:nvPr/>
        </p:nvSpPr>
        <p:spPr bwMode="auto">
          <a:xfrm>
            <a:off x="8661400" y="40005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5" name="RUGlogoTop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1034" name="tb_Faculty" hidden="1"/>
          <p:cNvSpPr txBox="1">
            <a:spLocks noChangeArrowheads="1"/>
          </p:cNvSpPr>
          <p:nvPr/>
        </p:nvSpPr>
        <p:spPr bwMode="auto">
          <a:xfrm>
            <a:off x="3687763" y="339725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1035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32" name="tbDate"/>
          <p:cNvSpPr txBox="1">
            <a:spLocks noChangeArrowheads="1"/>
          </p:cNvSpPr>
          <p:nvPr/>
        </p:nvSpPr>
        <p:spPr bwMode="auto">
          <a:xfrm>
            <a:off x="7874000" y="40005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FFFFFF"/>
                </a:solidFill>
                <a:latin typeface="Verdana" pitchFamily="34" charset="0"/>
              </a:rPr>
              <a:t>10-05-2019</a:t>
            </a:r>
            <a:endParaRPr lang="en-GB" sz="6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1" fontAlgn="base" hangingPunct="1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hape_Transparantie"/>
          <p:cNvSpPr>
            <a:spLocks noChangeArrowheads="1"/>
          </p:cNvSpPr>
          <p:nvPr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205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2050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5578"/>
            <a:ext cx="9140825" cy="514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0"/>
            <a:r>
              <a:rPr lang="en-GB" altLang="nl-NL" dirty="0" smtClean="0"/>
              <a:t>Third level</a:t>
            </a:r>
          </a:p>
          <a:p>
            <a:pPr lvl="1"/>
            <a:r>
              <a:rPr lang="en-GB" altLang="nl-NL" dirty="0" smtClean="0"/>
              <a:t>Fourth level</a:t>
            </a:r>
          </a:p>
          <a:p>
            <a:pPr lvl="2"/>
            <a:r>
              <a:rPr lang="en-GB" altLang="nl-NL" dirty="0" smtClean="0"/>
              <a:t>Fifth level</a:t>
            </a:r>
          </a:p>
        </p:txBody>
      </p:sp>
      <p:sp>
        <p:nvSpPr>
          <p:cNvPr id="2059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2051" name="RodeBalk"/>
          <p:cNvSpPr>
            <a:spLocks noChangeArrowheads="1"/>
          </p:cNvSpPr>
          <p:nvPr/>
        </p:nvSpPr>
        <p:spPr bwMode="auto">
          <a:xfrm>
            <a:off x="-1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>
              <a:solidFill>
                <a:srgbClr val="FFFFFF"/>
              </a:solidFill>
            </a:endParaRPr>
          </a:p>
        </p:txBody>
      </p:sp>
      <p:pic>
        <p:nvPicPr>
          <p:cNvPr id="2056" name="LogoSlash_01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LogoSlash_02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Paginanummer"/>
          <p:cNvSpPr/>
          <p:nvPr userDrawn="1"/>
        </p:nvSpPr>
        <p:spPr>
          <a:xfrm>
            <a:off x="8674100" y="40005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FFFFFF"/>
                </a:solidFill>
              </a:rPr>
              <a:pPr algn="r"/>
              <a:t>‹#›</a:t>
            </a:fld>
            <a:endParaRPr lang="en-GB" sz="600" dirty="0">
              <a:solidFill>
                <a:srgbClr val="FFFFFF"/>
              </a:solidFill>
            </a:endParaRPr>
          </a:p>
        </p:txBody>
      </p:sp>
      <p:sp>
        <p:nvSpPr>
          <p:cNvPr id="2061" name="Scheiding"/>
          <p:cNvSpPr txBox="1">
            <a:spLocks noChangeArrowheads="1"/>
          </p:cNvSpPr>
          <p:nvPr/>
        </p:nvSpPr>
        <p:spPr bwMode="auto">
          <a:xfrm>
            <a:off x="8661400" y="40005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5129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5130" name="tb_Department" hidden="1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7874000" y="40005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FFFFFF"/>
                </a:solidFill>
                <a:latin typeface="Verdana" pitchFamily="34" charset="0"/>
              </a:rPr>
              <a:t>10-05-2019</a:t>
            </a:r>
            <a:endParaRPr lang="en-GB" sz="6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3078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3074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5578"/>
            <a:ext cx="9140825" cy="514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2"/>
            <a:r>
              <a:rPr lang="en-GB" altLang="nl-NL" dirty="0" smtClean="0"/>
              <a:t>Third level</a:t>
            </a:r>
          </a:p>
          <a:p>
            <a:pPr lvl="3"/>
            <a:r>
              <a:rPr lang="en-GB" altLang="nl-NL" dirty="0" smtClean="0"/>
              <a:t>Fourth level</a:t>
            </a:r>
          </a:p>
          <a:p>
            <a:pPr lvl="4"/>
            <a:r>
              <a:rPr lang="en-GB" altLang="nl-NL" dirty="0" smtClean="0"/>
              <a:t>Fifth level</a:t>
            </a:r>
          </a:p>
        </p:txBody>
      </p:sp>
      <p:sp>
        <p:nvSpPr>
          <p:cNvPr id="3083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3075" name="RodeBalk"/>
          <p:cNvSpPr>
            <a:spLocks noChangeArrowheads="1"/>
          </p:cNvSpPr>
          <p:nvPr/>
        </p:nvSpPr>
        <p:spPr bwMode="auto">
          <a:xfrm>
            <a:off x="-1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>
              <a:solidFill>
                <a:srgbClr val="FFFFFF"/>
              </a:solidFill>
            </a:endParaRPr>
          </a:p>
        </p:txBody>
      </p:sp>
      <p:pic>
        <p:nvPicPr>
          <p:cNvPr id="3080" name="LogoSlash_01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LogoSlash_02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Paginanummer"/>
          <p:cNvSpPr/>
          <p:nvPr userDrawn="1"/>
        </p:nvSpPr>
        <p:spPr>
          <a:xfrm>
            <a:off x="8674100" y="40005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FFFFFF"/>
                </a:solidFill>
              </a:rPr>
              <a:pPr algn="r"/>
              <a:t>‹#›</a:t>
            </a:fld>
            <a:endParaRPr lang="en-GB" sz="600" dirty="0">
              <a:solidFill>
                <a:srgbClr val="FFFFFF"/>
              </a:solidFill>
            </a:endParaRPr>
          </a:p>
        </p:txBody>
      </p:sp>
      <p:sp>
        <p:nvSpPr>
          <p:cNvPr id="3085" name="Scheiding"/>
          <p:cNvSpPr txBox="1">
            <a:spLocks noChangeArrowheads="1"/>
          </p:cNvSpPr>
          <p:nvPr/>
        </p:nvSpPr>
        <p:spPr bwMode="auto">
          <a:xfrm>
            <a:off x="8661400" y="40005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7177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7178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7874000" y="40005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FFFFFF"/>
                </a:solidFill>
                <a:latin typeface="Verdana" pitchFamily="34" charset="0"/>
              </a:rPr>
              <a:t>10-05-2019</a:t>
            </a:r>
            <a:endParaRPr lang="en-GB" sz="6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0"/>
            <a:r>
              <a:rPr lang="nl-NL" smtClean="0"/>
              <a:t>Third level</a:t>
            </a:r>
          </a:p>
          <a:p>
            <a:pPr lvl="1"/>
            <a:r>
              <a:rPr lang="nl-NL" smtClean="0"/>
              <a:t>Fourth level</a:t>
            </a:r>
          </a:p>
          <a:p>
            <a:pPr lvl="2"/>
            <a:r>
              <a:rPr lang="nl-NL" smtClean="0"/>
              <a:t>Fifth level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5133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45882"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513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0" name="LogoSlash_01" descr="SLASHTRANS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LogoSlash_02" descr="SLASHTRANS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68288" cy="136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B8833E5-746C-46C6-9791-8CDEE1CB578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1033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388" cy="138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NL" sz="90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1035" name="RUGlogoTop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527050" y="204788"/>
            <a:ext cx="28162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1477962" cy="153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bureau van de universiteit</a:t>
            </a:r>
            <a:endParaRPr lang="nl-NL" sz="100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human resources</a:t>
            </a:r>
            <a:endParaRPr lang="nl-NL" sz="100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7485063" y="1079500"/>
            <a:ext cx="695325" cy="138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Verdana" pitchFamily="34" charset="0"/>
              </a:rPr>
              <a:t>10-05-2019</a:t>
            </a:r>
            <a:endParaRPr lang="nl-NL" sz="90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15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.f.volbeda@rug.n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ug.nl/corporate-academy/courses/job-application-training" TargetMode="External"/><Relationship Id="rId2" Type="http://schemas.openxmlformats.org/officeDocument/2006/relationships/hyperlink" Target="https://www.rug.nl/corporate-academy/courses/career-course-for-young-ru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ug.nl/corporate-academy/courses/coaching-phd-students" TargetMode="External"/><Relationship Id="rId5" Type="http://schemas.openxmlformats.org/officeDocument/2006/relationships/hyperlink" Target="https://www.rug.nl/corporate-academy/courses/leadership-and-management-skills" TargetMode="External"/><Relationship Id="rId4" Type="http://schemas.openxmlformats.org/officeDocument/2006/relationships/hyperlink" Target="https://www.rug.nl/corporate-academy/courses/time-management-workshop-serie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ug.nl/corporate-academy/courses/rubicon-grant-proposal-ca" TargetMode="External"/><Relationship Id="rId2" Type="http://schemas.openxmlformats.org/officeDocument/2006/relationships/hyperlink" Target="https://www.rug.nl/corporate-academy/courses/from-chaos-to-focus-c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ug.nl/corporate-academy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Careers</a:t>
            </a:r>
            <a:r>
              <a:rPr lang="nl-NL" dirty="0" smtClean="0"/>
              <a:t> of Postdocs</a:t>
            </a:r>
            <a:endParaRPr lang="nl-NL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Liesbeth </a:t>
            </a:r>
            <a:r>
              <a:rPr lang="nl-NL" dirty="0" smtClean="0"/>
              <a:t>Volbeda</a:t>
            </a:r>
            <a:endParaRPr lang="nl-NL" dirty="0"/>
          </a:p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e.f.volbeda@rug.nl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836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800" smtClean="0"/>
              <a:t/>
            </a:r>
            <a:br>
              <a:rPr lang="en-US" sz="3800" smtClean="0"/>
            </a:br>
            <a:r>
              <a:rPr lang="en-US" sz="3800" smtClean="0">
                <a:latin typeface="Arial" charset="0"/>
              </a:rPr>
              <a:t>CHOICES</a:t>
            </a:r>
            <a:br>
              <a:rPr lang="en-US" sz="3800" smtClean="0">
                <a:latin typeface="Arial" charset="0"/>
              </a:rPr>
            </a:br>
            <a:endParaRPr lang="nl-NL" sz="3800" smtClean="0">
              <a:latin typeface="Arial" charset="0"/>
            </a:endParaRPr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Maximizers</a:t>
            </a:r>
            <a:endParaRPr lang="en-US" dirty="0" smtClean="0">
              <a:latin typeface="Georgia" pitchFamily="18" charset="0"/>
            </a:endParaRPr>
          </a:p>
          <a:p>
            <a:pPr>
              <a:buFont typeface="Verdana" pitchFamily="34" charset="0"/>
              <a:buNone/>
            </a:pPr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Arial" charset="0"/>
              </a:rPr>
              <a:t>Satisfiers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Within or beyond </a:t>
            </a:r>
            <a:r>
              <a:rPr lang="en-US" dirty="0" smtClean="0">
                <a:latin typeface="Arial" charset="0"/>
              </a:rPr>
              <a:t>academia</a:t>
            </a:r>
            <a:endParaRPr lang="en-US" dirty="0" smtClean="0">
              <a:latin typeface="Arial" charset="0"/>
            </a:endParaRPr>
          </a:p>
          <a:p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Arial" charset="0"/>
              </a:rPr>
              <a:t>What </a:t>
            </a:r>
            <a:r>
              <a:rPr lang="en-US" dirty="0" smtClean="0">
                <a:latin typeface="Arial" charset="0"/>
              </a:rPr>
              <a:t>fits you </a:t>
            </a:r>
            <a:r>
              <a:rPr lang="en-US" dirty="0" smtClean="0">
                <a:latin typeface="Arial" charset="0"/>
              </a:rPr>
              <a:t>best?</a:t>
            </a:r>
            <a:endParaRPr lang="nl-NL" dirty="0" smtClean="0">
              <a:latin typeface="Arial" charset="0"/>
            </a:endParaRPr>
          </a:p>
        </p:txBody>
      </p:sp>
      <p:pic>
        <p:nvPicPr>
          <p:cNvPr id="90115" name="Picture 5" descr="ANd9GcRHz3U7vj9HnSL7a_Fw4MyqVJqOup2mmyb77vmhbO80ELTFxIz-T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844675"/>
            <a:ext cx="3455987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058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GB" altLang="en-GB" dirty="0" smtClean="0"/>
              <a:t>Career development</a:t>
            </a:r>
            <a:endParaRPr lang="en-GB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 fontScale="92500" lnSpcReduction="20000"/>
          </a:bodyPr>
          <a:lstStyle/>
          <a:p>
            <a:endParaRPr lang="en-GB" altLang="en-GB" dirty="0" smtClean="0"/>
          </a:p>
          <a:p>
            <a:pPr marL="0" indent="0">
              <a:buNone/>
            </a:pPr>
            <a:r>
              <a:rPr lang="en-GB" altLang="en-GB" dirty="0" smtClean="0">
                <a:hlinkClick r:id="rId2"/>
              </a:rPr>
              <a:t>Individual Career counselling.</a:t>
            </a:r>
          </a:p>
          <a:p>
            <a:pPr marL="0" indent="0">
              <a:buNone/>
            </a:pPr>
            <a:endParaRPr lang="en-GB" altLang="en-GB" dirty="0" smtClean="0">
              <a:hlinkClick r:id="rId2"/>
            </a:endParaRPr>
          </a:p>
          <a:p>
            <a:pPr marL="0" indent="0">
              <a:buNone/>
            </a:pPr>
            <a:r>
              <a:rPr lang="en-GB" altLang="en-GB" dirty="0" smtClean="0">
                <a:hlinkClick r:id="rId2"/>
              </a:rPr>
              <a:t>Career </a:t>
            </a:r>
            <a:r>
              <a:rPr lang="en-GB" altLang="en-GB" dirty="0" smtClean="0">
                <a:hlinkClick r:id="rId2"/>
              </a:rPr>
              <a:t>course for Postdocs and Young UG</a:t>
            </a:r>
            <a:r>
              <a:rPr lang="en-GB" altLang="en-GB" dirty="0" smtClean="0"/>
              <a:t> – Sept/</a:t>
            </a:r>
            <a:r>
              <a:rPr lang="en-GB" altLang="en-GB" dirty="0"/>
              <a:t>O</a:t>
            </a:r>
            <a:r>
              <a:rPr lang="en-GB" altLang="en-GB" dirty="0" smtClean="0"/>
              <a:t>ct</a:t>
            </a:r>
          </a:p>
          <a:p>
            <a:pPr marL="0" indent="0">
              <a:buNone/>
            </a:pPr>
            <a:endParaRPr lang="en-GB" altLang="en-GB" dirty="0"/>
          </a:p>
          <a:p>
            <a:pPr marL="0" indent="0">
              <a:buNone/>
            </a:pPr>
            <a:r>
              <a:rPr lang="en-GB" altLang="en-GB" dirty="0" smtClean="0">
                <a:hlinkClick r:id="rId3"/>
              </a:rPr>
              <a:t>Job application training</a:t>
            </a:r>
            <a:endParaRPr lang="en-GB" altLang="en-GB" dirty="0" smtClean="0"/>
          </a:p>
          <a:p>
            <a:pPr marL="0" indent="0">
              <a:buNone/>
            </a:pPr>
            <a:endParaRPr lang="en-GB" altLang="en-GB" dirty="0"/>
          </a:p>
          <a:p>
            <a:pPr marL="0" indent="0">
              <a:buNone/>
            </a:pPr>
            <a:r>
              <a:rPr lang="en-GB" altLang="en-GB" dirty="0" smtClean="0"/>
              <a:t>Unstuck: the art of productivity  </a:t>
            </a:r>
          </a:p>
          <a:p>
            <a:pPr marL="0" indent="0">
              <a:buNone/>
            </a:pPr>
            <a:endParaRPr lang="en-GB" altLang="en-GB" dirty="0"/>
          </a:p>
          <a:p>
            <a:pPr marL="0" indent="0">
              <a:buNone/>
            </a:pPr>
            <a:r>
              <a:rPr lang="en-GB" altLang="en-GB" dirty="0" smtClean="0">
                <a:hlinkClick r:id="rId4"/>
              </a:rPr>
              <a:t>Time management - workshop series</a:t>
            </a:r>
            <a:endParaRPr lang="en-GB" altLang="en-GB" dirty="0" smtClean="0"/>
          </a:p>
          <a:p>
            <a:pPr marL="0" indent="0">
              <a:buNone/>
            </a:pPr>
            <a:endParaRPr lang="en-GB" altLang="en-GB" dirty="0"/>
          </a:p>
          <a:p>
            <a:pPr marL="0" indent="0">
              <a:buNone/>
            </a:pPr>
            <a:r>
              <a:rPr lang="en-GB" altLang="en-GB" dirty="0" smtClean="0">
                <a:hlinkClick r:id="rId5"/>
              </a:rPr>
              <a:t>Leadership and Management Skills</a:t>
            </a:r>
            <a:endParaRPr lang="en-GB" altLang="en-GB" dirty="0" smtClean="0"/>
          </a:p>
          <a:p>
            <a:endParaRPr lang="en-GB" altLang="en-GB" dirty="0"/>
          </a:p>
          <a:p>
            <a:pPr marL="0" lvl="0" indent="0">
              <a:buNone/>
            </a:pPr>
            <a:r>
              <a:rPr lang="en-GB" altLang="en-GB" dirty="0" smtClean="0">
                <a:solidFill>
                  <a:srgbClr val="000000"/>
                </a:solidFill>
                <a:hlinkClick r:id="rId6"/>
              </a:rPr>
              <a:t>Coaching PhD students</a:t>
            </a:r>
            <a:r>
              <a:rPr lang="en-GB" altLang="en-GB" dirty="0" smtClean="0">
                <a:solidFill>
                  <a:srgbClr val="000000"/>
                </a:solidFill>
              </a:rPr>
              <a:t> </a:t>
            </a:r>
            <a:endParaRPr lang="en-GB" altLang="en-GB" dirty="0">
              <a:solidFill>
                <a:srgbClr val="000000"/>
              </a:solidFill>
            </a:endParaRPr>
          </a:p>
          <a:p>
            <a:endParaRPr lang="en-GB" altLang="en-GB" dirty="0"/>
          </a:p>
          <a:p>
            <a:endParaRPr lang="en-GB" altLang="en-GB" dirty="0" smtClean="0"/>
          </a:p>
        </p:txBody>
      </p:sp>
    </p:spTree>
    <p:extLst>
      <p:ext uri="{BB962C8B-B14F-4D97-AF65-F5344CB8AC3E}">
        <p14:creationId xmlns:p14="http://schemas.microsoft.com/office/powerpoint/2010/main" val="6849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Talent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GB" altLang="en-GB" sz="2100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GB" altLang="en-GB" sz="2100" dirty="0" smtClean="0">
                <a:solidFill>
                  <a:srgbClr val="000000"/>
                </a:solidFill>
              </a:rPr>
              <a:t>Grant </a:t>
            </a:r>
            <a:r>
              <a:rPr lang="en-GB" altLang="en-GB" sz="2100" dirty="0">
                <a:solidFill>
                  <a:srgbClr val="000000"/>
                </a:solidFill>
              </a:rPr>
              <a:t>writing training </a:t>
            </a:r>
            <a:r>
              <a:rPr lang="en-GB" altLang="en-GB" sz="2100" dirty="0" smtClean="0">
                <a:solidFill>
                  <a:srgbClr val="000000"/>
                </a:solidFill>
              </a:rPr>
              <a:t>courses - Talent Development </a:t>
            </a:r>
          </a:p>
          <a:p>
            <a:pPr marL="0" lvl="0" indent="0">
              <a:buNone/>
            </a:pPr>
            <a:endParaRPr lang="en-GB" altLang="en-GB" sz="21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GB" altLang="en-GB" sz="2100" dirty="0" smtClean="0">
                <a:solidFill>
                  <a:srgbClr val="000000"/>
                </a:solidFill>
                <a:hlinkClick r:id="rId2"/>
              </a:rPr>
              <a:t>From chaos to focus</a:t>
            </a:r>
            <a:endParaRPr lang="en-GB" altLang="en-GB" sz="21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en-GB" altLang="en-GB" sz="2100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GB" altLang="en-GB" sz="2100" dirty="0" smtClean="0">
                <a:solidFill>
                  <a:srgbClr val="000000"/>
                </a:solidFill>
                <a:hlinkClick r:id="rId3"/>
              </a:rPr>
              <a:t>Rubicon</a:t>
            </a:r>
            <a:r>
              <a:rPr lang="en-GB" altLang="en-GB" sz="2100" dirty="0" smtClean="0">
                <a:solidFill>
                  <a:srgbClr val="000000"/>
                </a:solidFill>
              </a:rPr>
              <a:t>     </a:t>
            </a:r>
            <a:endParaRPr lang="en-GB" altLang="en-GB" sz="21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en-GB" altLang="en-GB" sz="21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GB" altLang="en-GB" sz="2100" dirty="0" err="1" smtClean="0">
                <a:solidFill>
                  <a:srgbClr val="000000"/>
                </a:solidFill>
              </a:rPr>
              <a:t>Veni</a:t>
            </a:r>
            <a:r>
              <a:rPr lang="en-GB" altLang="en-GB" sz="2100" dirty="0">
                <a:solidFill>
                  <a:srgbClr val="000000"/>
                </a:solidFill>
              </a:rPr>
              <a:t>, </a:t>
            </a:r>
            <a:r>
              <a:rPr lang="en-GB" altLang="en-GB" sz="2100" dirty="0" err="1">
                <a:solidFill>
                  <a:srgbClr val="000000"/>
                </a:solidFill>
              </a:rPr>
              <a:t>Vidi</a:t>
            </a:r>
            <a:r>
              <a:rPr lang="en-GB" altLang="en-GB" sz="2100" dirty="0">
                <a:solidFill>
                  <a:srgbClr val="000000"/>
                </a:solidFill>
              </a:rPr>
              <a:t>, ERC </a:t>
            </a:r>
          </a:p>
          <a:p>
            <a:pPr lvl="0"/>
            <a:endParaRPr lang="en-GB" altLang="en-GB" sz="21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GB" altLang="en-GB" sz="2100" dirty="0" smtClean="0">
                <a:solidFill>
                  <a:srgbClr val="000000"/>
                </a:solidFill>
              </a:rPr>
              <a:t>Editors at Talent Development </a:t>
            </a:r>
          </a:p>
          <a:p>
            <a:pPr marL="0" lvl="0" indent="0">
              <a:buNone/>
            </a:pPr>
            <a:endParaRPr lang="en-GB" altLang="en-GB" sz="21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altLang="en-GB" sz="2400" dirty="0" smtClean="0">
                <a:hlinkClick r:id="rId4"/>
              </a:rPr>
              <a:t>------------------------------</a:t>
            </a:r>
            <a:endParaRPr lang="en-GB" altLang="en-GB" sz="2400" dirty="0">
              <a:hlinkClick r:id="rId4"/>
            </a:endParaRPr>
          </a:p>
          <a:p>
            <a:pPr marL="0" indent="0">
              <a:buNone/>
            </a:pPr>
            <a:r>
              <a:rPr lang="en-GB" altLang="en-GB" sz="2400" dirty="0">
                <a:hlinkClick r:id="rId4"/>
              </a:rPr>
              <a:t>Corporate Academy</a:t>
            </a:r>
            <a:r>
              <a:rPr lang="en-GB" altLang="en-GB" sz="2400" dirty="0"/>
              <a:t> </a:t>
            </a:r>
          </a:p>
          <a:p>
            <a:pPr marL="0" lvl="0" indent="0">
              <a:buNone/>
            </a:pPr>
            <a:endParaRPr lang="en-GB" altLang="en-GB" sz="2100" dirty="0">
              <a:solidFill>
                <a:srgbClr val="00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03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My First Blog Award - LIEBSTER ~ DEW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036" y="1455738"/>
            <a:ext cx="6664753" cy="5148262"/>
          </a:xfrm>
        </p:spPr>
      </p:pic>
    </p:spTree>
    <p:extLst>
      <p:ext uri="{BB962C8B-B14F-4D97-AF65-F5344CB8AC3E}">
        <p14:creationId xmlns:p14="http://schemas.microsoft.com/office/powerpoint/2010/main" val="19359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Academic careers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988" y="1556792"/>
            <a:ext cx="7632848" cy="4485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58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9140825" cy="792162"/>
          </a:xfrm>
        </p:spPr>
        <p:txBody>
          <a:bodyPr/>
          <a:lstStyle/>
          <a:p>
            <a:pPr algn="ctr"/>
            <a:r>
              <a:rPr lang="en-GB" dirty="0" smtClean="0"/>
              <a:t>400 CV’s of Postdocs</a:t>
            </a:r>
            <a:endParaRPr lang="en-GB" dirty="0"/>
          </a:p>
        </p:txBody>
      </p:sp>
      <p:pic>
        <p:nvPicPr>
          <p:cNvPr id="4" name="Content Placeholder 3" descr="10 maneras de aprovechar LinkedIn para tu negocio | IDNews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116" y="5517232"/>
            <a:ext cx="2413884" cy="123678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1815"/>
            <a:ext cx="1902117" cy="1146147"/>
          </a:xfrm>
          <a:prstGeom prst="rect">
            <a:avLst/>
          </a:prstGeom>
        </p:spPr>
      </p:pic>
      <p:pic>
        <p:nvPicPr>
          <p:cNvPr id="1026" name="Picture 2" descr="cid:image001.png@01CEBF64.860FA4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250825"/>
            <a:ext cx="19526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33333"/>
          <a:stretch/>
        </p:blipFill>
        <p:spPr>
          <a:xfrm>
            <a:off x="126697" y="1556792"/>
            <a:ext cx="4320480" cy="39604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235" y="5948437"/>
            <a:ext cx="2286000" cy="8096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51920" y="2204864"/>
            <a:ext cx="30060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Industry/ R&amp;D</a:t>
            </a:r>
          </a:p>
          <a:p>
            <a:r>
              <a:rPr lang="en-GB" dirty="0">
                <a:solidFill>
                  <a:srgbClr val="FF0000"/>
                </a:solidFill>
              </a:rPr>
              <a:t>Universities</a:t>
            </a:r>
          </a:p>
          <a:p>
            <a:r>
              <a:rPr lang="en-GB" dirty="0"/>
              <a:t>Businesses, Banking and Consultancy</a:t>
            </a:r>
          </a:p>
          <a:p>
            <a:r>
              <a:rPr lang="en-GB" dirty="0"/>
              <a:t>Higher Education</a:t>
            </a:r>
          </a:p>
          <a:p>
            <a:r>
              <a:rPr lang="en-GB" dirty="0"/>
              <a:t>Knowledge Institutions</a:t>
            </a:r>
          </a:p>
          <a:p>
            <a:r>
              <a:rPr lang="en-GB" dirty="0"/>
              <a:t>Hospitals</a:t>
            </a:r>
          </a:p>
          <a:p>
            <a:r>
              <a:rPr lang="en-GB" dirty="0"/>
              <a:t>Government</a:t>
            </a:r>
          </a:p>
          <a:p>
            <a:r>
              <a:rPr lang="en-GB" dirty="0"/>
              <a:t>Care </a:t>
            </a:r>
          </a:p>
        </p:txBody>
      </p:sp>
    </p:spTree>
    <p:extLst>
      <p:ext uri="{BB962C8B-B14F-4D97-AF65-F5344CB8AC3E}">
        <p14:creationId xmlns:p14="http://schemas.microsoft.com/office/powerpoint/2010/main" val="94372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First organization after Postdoc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Industry/ R&amp;D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Universities</a:t>
            </a:r>
          </a:p>
          <a:p>
            <a:r>
              <a:rPr lang="en-GB" dirty="0" smtClean="0"/>
              <a:t>Businesses, Banking and Consultancy</a:t>
            </a:r>
          </a:p>
          <a:p>
            <a:r>
              <a:rPr lang="en-GB" dirty="0" smtClean="0"/>
              <a:t>Higher Education</a:t>
            </a:r>
          </a:p>
          <a:p>
            <a:r>
              <a:rPr lang="en-GB" dirty="0" smtClean="0"/>
              <a:t>Knowledge Institutions</a:t>
            </a:r>
          </a:p>
          <a:p>
            <a:r>
              <a:rPr lang="en-GB" dirty="0" smtClean="0"/>
              <a:t>Hospitals</a:t>
            </a:r>
          </a:p>
          <a:p>
            <a:r>
              <a:rPr lang="en-GB" dirty="0" smtClean="0"/>
              <a:t>Government</a:t>
            </a:r>
          </a:p>
          <a:p>
            <a:r>
              <a:rPr lang="en-GB" dirty="0" smtClean="0"/>
              <a:t>Care Institutions</a:t>
            </a:r>
          </a:p>
          <a:p>
            <a:r>
              <a:rPr lang="en-GB" dirty="0" smtClean="0"/>
              <a:t>Education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023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Roles or </a:t>
            </a:r>
            <a:r>
              <a:rPr lang="en-GB" dirty="0" err="1" smtClean="0"/>
              <a:t>jobtitles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Researcher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Assistant and associate professor</a:t>
            </a:r>
          </a:p>
          <a:p>
            <a:r>
              <a:rPr lang="en-GB" dirty="0" smtClean="0"/>
              <a:t>Engineer</a:t>
            </a:r>
          </a:p>
          <a:p>
            <a:r>
              <a:rPr lang="en-GB" dirty="0" smtClean="0"/>
              <a:t>Manager or project manager</a:t>
            </a:r>
          </a:p>
          <a:p>
            <a:r>
              <a:rPr lang="en-GB" dirty="0" smtClean="0"/>
              <a:t>Lecturer or teacher</a:t>
            </a:r>
          </a:p>
          <a:p>
            <a:r>
              <a:rPr lang="en-GB" dirty="0" smtClean="0"/>
              <a:t>Data Scientist</a:t>
            </a:r>
          </a:p>
          <a:p>
            <a:r>
              <a:rPr lang="en-GB" dirty="0" smtClean="0"/>
              <a:t>Consultant</a:t>
            </a:r>
          </a:p>
          <a:p>
            <a:r>
              <a:rPr lang="en-GB" dirty="0" smtClean="0"/>
              <a:t>Entrepreneur</a:t>
            </a:r>
          </a:p>
          <a:p>
            <a:r>
              <a:rPr lang="en-GB" dirty="0" smtClean="0"/>
              <a:t>Expert (domain specific)</a:t>
            </a:r>
          </a:p>
          <a:p>
            <a:r>
              <a:rPr lang="en-GB" dirty="0" smtClean="0"/>
              <a:t>Policy/ administration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	</a:t>
            </a:r>
            <a:endParaRPr lang="nl-NL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635" y="2541539"/>
            <a:ext cx="4536504" cy="1219200"/>
          </a:xfrm>
        </p:spPr>
      </p:pic>
      <p:sp>
        <p:nvSpPr>
          <p:cNvPr id="5" name="Rectangle 4"/>
          <p:cNvSpPr/>
          <p:nvPr/>
        </p:nvSpPr>
        <p:spPr>
          <a:xfrm>
            <a:off x="338123" y="3055101"/>
            <a:ext cx="1987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err="1">
                <a:latin typeface="Georgia" panose="02040502050405020303" pitchFamily="18" charset="0"/>
              </a:rPr>
              <a:t>You</a:t>
            </a:r>
            <a:r>
              <a:rPr lang="nl-NL" sz="2800" dirty="0">
                <a:latin typeface="Georgia" panose="02040502050405020303" pitchFamily="18" charset="0"/>
              </a:rPr>
              <a:t>	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303" y="1432526"/>
            <a:ext cx="2509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 err="1">
                <a:latin typeface="Georgia" panose="02040502050405020303" pitchFamily="18" charset="0"/>
              </a:rPr>
              <a:t>Self</a:t>
            </a:r>
            <a:r>
              <a:rPr lang="nl-NL" sz="2800" dirty="0">
                <a:latin typeface="Georgia" panose="02040502050405020303" pitchFamily="18" charset="0"/>
              </a:rPr>
              <a:t> awareness</a:t>
            </a:r>
          </a:p>
        </p:txBody>
      </p:sp>
      <p:sp>
        <p:nvSpPr>
          <p:cNvPr id="9" name="Rectangle 8"/>
          <p:cNvSpPr/>
          <p:nvPr/>
        </p:nvSpPr>
        <p:spPr>
          <a:xfrm>
            <a:off x="6423918" y="1405215"/>
            <a:ext cx="28893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latin typeface="Georgia" panose="02040502050405020303" pitchFamily="18" charset="0"/>
              </a:rPr>
              <a:t>opportunity awareness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692696"/>
            <a:ext cx="1728192" cy="63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211894" y="3068122"/>
            <a:ext cx="3214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latin typeface="Georgia" panose="02040502050405020303" pitchFamily="18" charset="0"/>
              </a:rPr>
              <a:t>Labour - market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555776" y="4976297"/>
            <a:ext cx="39655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err="1" smtClean="0"/>
              <a:t>D</a:t>
            </a:r>
            <a:r>
              <a:rPr lang="nl-NL" sz="2800" dirty="0" err="1" smtClean="0">
                <a:latin typeface="Georgia" panose="02040502050405020303" pitchFamily="18" charset="0"/>
              </a:rPr>
              <a:t>ecision</a:t>
            </a:r>
            <a:r>
              <a:rPr lang="nl-NL" dirty="0" smtClean="0">
                <a:latin typeface="Georgia" panose="02040502050405020303" pitchFamily="18" charset="0"/>
              </a:rPr>
              <a:t> </a:t>
            </a:r>
            <a:r>
              <a:rPr lang="nl-NL" sz="2800" dirty="0" smtClean="0">
                <a:latin typeface="Georgia" panose="02040502050405020303" pitchFamily="18" charset="0"/>
              </a:rPr>
              <a:t>making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7" name="Rectangle 16"/>
          <p:cNvSpPr/>
          <p:nvPr/>
        </p:nvSpPr>
        <p:spPr>
          <a:xfrm>
            <a:off x="1907704" y="6021288"/>
            <a:ext cx="45162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latin typeface="Georgia" panose="02040502050405020303" pitchFamily="18" charset="0"/>
              </a:rPr>
              <a:t>       </a:t>
            </a:r>
            <a:r>
              <a:rPr lang="nl-NL" sz="2800" dirty="0" err="1" smtClean="0">
                <a:latin typeface="Georgia" panose="02040502050405020303" pitchFamily="18" charset="0"/>
              </a:rPr>
              <a:t>Transitional</a:t>
            </a:r>
            <a:r>
              <a:rPr lang="nl-NL" sz="2800" dirty="0" smtClean="0">
                <a:latin typeface="Georgia" panose="02040502050405020303" pitchFamily="18" charset="0"/>
              </a:rPr>
              <a:t> </a:t>
            </a:r>
            <a:r>
              <a:rPr lang="nl-NL" sz="2800" dirty="0">
                <a:latin typeface="Georgia" panose="02040502050405020303" pitchFamily="18" charset="0"/>
              </a:rPr>
              <a:t>skills </a:t>
            </a:r>
          </a:p>
        </p:txBody>
      </p:sp>
    </p:spTree>
    <p:extLst>
      <p:ext uri="{BB962C8B-B14F-4D97-AF65-F5344CB8AC3E}">
        <p14:creationId xmlns:p14="http://schemas.microsoft.com/office/powerpoint/2010/main" val="190945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400" kern="1200" dirty="0" err="1" smtClean="0">
                <a:solidFill>
                  <a:prstClr val="black"/>
                </a:solidFill>
                <a:latin typeface="Georgia" panose="02040502050405020303" pitchFamily="18" charset="0"/>
              </a:rPr>
              <a:t>Self</a:t>
            </a:r>
            <a:r>
              <a:rPr lang="nl-NL" sz="4400" kern="1200" dirty="0" smtClean="0">
                <a:solidFill>
                  <a:prstClr val="black"/>
                </a:solidFill>
                <a:latin typeface="Georgia" panose="02040502050405020303" pitchFamily="18" charset="0"/>
              </a:rPr>
              <a:t> awareness</a:t>
            </a:r>
            <a:endParaRPr lang="nl-NL" dirty="0">
              <a:latin typeface="Georgia" panose="02040502050405020303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348880"/>
            <a:ext cx="5256584" cy="389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81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grpSp>
        <p:nvGrpSpPr>
          <p:cNvPr id="4" name="Group 8"/>
          <p:cNvGrpSpPr/>
          <p:nvPr/>
        </p:nvGrpSpPr>
        <p:grpSpPr>
          <a:xfrm>
            <a:off x="611560" y="1268760"/>
            <a:ext cx="7584762" cy="5765131"/>
            <a:chOff x="3589652" y="1592428"/>
            <a:chExt cx="5341383" cy="4026475"/>
          </a:xfrm>
        </p:grpSpPr>
        <p:sp>
          <p:nvSpPr>
            <p:cNvPr id="5" name="TextBox 15"/>
            <p:cNvSpPr txBox="1"/>
            <p:nvPr/>
          </p:nvSpPr>
          <p:spPr>
            <a:xfrm>
              <a:off x="7562983" y="5280765"/>
              <a:ext cx="1368052" cy="33813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Calibri"/>
                  <a:cs typeface="+mn-cs"/>
                  <a:sym typeface="Symbol"/>
                </a:rPr>
                <a:t> TD 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  <a:latin typeface="Calibri"/>
                  <a:cs typeface="+mn-cs"/>
                  <a:sym typeface="Symbol"/>
                </a:rPr>
                <a:t>UoG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grpSp>
          <p:nvGrpSpPr>
            <p:cNvPr id="6" name="Group 6"/>
            <p:cNvGrpSpPr/>
            <p:nvPr/>
          </p:nvGrpSpPr>
          <p:grpSpPr>
            <a:xfrm>
              <a:off x="3589652" y="1592428"/>
              <a:ext cx="5341383" cy="3675327"/>
              <a:chOff x="3589652" y="1592428"/>
              <a:chExt cx="5341383" cy="3675327"/>
            </a:xfrm>
          </p:grpSpPr>
          <p:grpSp>
            <p:nvGrpSpPr>
              <p:cNvPr id="7" name="Group 5"/>
              <p:cNvGrpSpPr/>
              <p:nvPr/>
            </p:nvGrpSpPr>
            <p:grpSpPr>
              <a:xfrm>
                <a:off x="3589652" y="1592428"/>
                <a:ext cx="5341383" cy="3675327"/>
                <a:chOff x="3589652" y="1592428"/>
                <a:chExt cx="5341383" cy="3675327"/>
              </a:xfrm>
            </p:grpSpPr>
            <p:pic>
              <p:nvPicPr>
                <p:cNvPr id="9" name="Picture 2" descr="http://www.professionalresumewriters.net/wp-content/uploads/2014/02/transferable_skills1.gif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23105" y="1748824"/>
                  <a:ext cx="4969110" cy="32459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Box 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722382" y="3970804"/>
                  <a:ext cx="1885950" cy="2476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›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Times" pitchFamily="18" charset="0"/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Times" pitchFamily="18" charset="0"/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Times" pitchFamily="18" charset="0"/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Times" pitchFamily="18" charset="0"/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Times" pitchFamily="18" charset="0"/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Times" pitchFamily="18" charset="0"/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Times" pitchFamily="18" charset="0"/>
                    <a:buChar char="•"/>
                    <a:defRPr sz="2500">
                      <a:solidFill>
                        <a:schemeClr val="tx1"/>
                      </a:solidFill>
                      <a:latin typeface="Georgia" pitchFamily="18" charset="0"/>
                      <a:ea typeface="ＭＳ Ｐゴシック" pitchFamily="34" charset="-128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itchFamily="34" charset="0"/>
                      <a:ea typeface="ＭＳ Ｐゴシック" pitchFamily="34" charset="-128"/>
                    </a:rPr>
                    <a:t>www.professionalresumewriters</a:t>
                  </a:r>
                </a:p>
              </p:txBody>
            </p:sp>
            <p:sp>
              <p:nvSpPr>
                <p:cNvPr id="11" name="Rounded Rectangle 4"/>
                <p:cNvSpPr/>
                <p:nvPr/>
              </p:nvSpPr>
              <p:spPr bwMode="auto">
                <a:xfrm>
                  <a:off x="3589652" y="1592428"/>
                  <a:ext cx="5341383" cy="3675327"/>
                </a:xfrm>
                <a:prstGeom prst="roundRect">
                  <a:avLst/>
                </a:prstGeom>
                <a:noFill/>
                <a:ln w="2857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5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eorgia" pitchFamily="18" charset="0"/>
                    <a:cs typeface="+mn-cs"/>
                  </a:endParaRPr>
                </a:p>
              </p:txBody>
            </p:sp>
          </p:grpSp>
          <p:sp>
            <p:nvSpPr>
              <p:cNvPr id="8" name="TextBox 1"/>
              <p:cNvSpPr txBox="1"/>
              <p:nvPr/>
            </p:nvSpPr>
            <p:spPr>
              <a:xfrm>
                <a:off x="5163377" y="4720386"/>
                <a:ext cx="1293944" cy="261610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EECE1"/>
                    </a:solidFill>
                    <a:effectLst/>
                    <a:uLnTx/>
                    <a:uFillTx/>
                    <a:latin typeface="Batang" panose="02030600000101010101" pitchFamily="18" charset="-127"/>
                    <a:ea typeface="Batang" panose="02030600000101010101" pitchFamily="18" charset="-127"/>
                    <a:cs typeface="+mn-cs"/>
                  </a:rPr>
                  <a:t>     Leadership  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096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Opportunity awareness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919" y="2204864"/>
            <a:ext cx="595148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88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Title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7E82B956-472D-4329-BDFA-397AC1B7B6FA}" vid="{E5F741F3-41A1-4116-929E-A2ECC3E6D464}"/>
    </a:ext>
  </a:extLst>
</a:theme>
</file>

<file path=ppt/theme/theme2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7E82B956-472D-4329-BDFA-397AC1B7B6FA}" vid="{09E0169D-3466-45F8-AECF-67CC29222E19}"/>
    </a:ext>
  </a:extLst>
</a:theme>
</file>

<file path=ppt/theme/theme3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7E82B956-472D-4329-BDFA-397AC1B7B6FA}" vid="{780DA61A-58EF-4872-9FDA-5DF5E0A40FAD}"/>
    </a:ext>
  </a:extLst>
</a:theme>
</file>

<file path=ppt/theme/theme4.xml><?xml version="1.0" encoding="utf-8"?>
<a:theme xmlns:a="http://schemas.openxmlformats.org/drawingml/2006/main" name="1_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RUG4x3</Template>
  <TotalTime>325</TotalTime>
  <Words>278</Words>
  <Application>Microsoft Office PowerPoint</Application>
  <PresentationFormat>On-screen Show (4:3)</PresentationFormat>
  <Paragraphs>99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Batang</vt:lpstr>
      <vt:lpstr>ＭＳ Ｐゴシック</vt:lpstr>
      <vt:lpstr>Arial</vt:lpstr>
      <vt:lpstr>Calibri</vt:lpstr>
      <vt:lpstr>Courier New</vt:lpstr>
      <vt:lpstr>Georgia</vt:lpstr>
      <vt:lpstr>Symbol</vt:lpstr>
      <vt:lpstr>Verdana</vt:lpstr>
      <vt:lpstr>Wingdings</vt:lpstr>
      <vt:lpstr>Title Design</vt:lpstr>
      <vt:lpstr>Break Design</vt:lpstr>
      <vt:lpstr>End Design</vt:lpstr>
      <vt:lpstr>1_Break Design</vt:lpstr>
      <vt:lpstr>Careers of Postdocs</vt:lpstr>
      <vt:lpstr>Academic careers</vt:lpstr>
      <vt:lpstr>400 CV’s of Postdocs</vt:lpstr>
      <vt:lpstr>First organization after Postdoc </vt:lpstr>
      <vt:lpstr>Roles or jobtitles</vt:lpstr>
      <vt:lpstr> </vt:lpstr>
      <vt:lpstr>Self awareness</vt:lpstr>
      <vt:lpstr>PowerPoint Presentation</vt:lpstr>
      <vt:lpstr>Opportunity awareness</vt:lpstr>
      <vt:lpstr> CHOICES </vt:lpstr>
      <vt:lpstr>Career development</vt:lpstr>
      <vt:lpstr>Talent Development</vt:lpstr>
      <vt:lpstr>PowerPoint Presentation</vt:lpstr>
    </vt:vector>
  </TitlesOfParts>
  <Company>University of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E.F. Volbeda</dc:creator>
  <cp:keywords>Version 2.1</cp:keywords>
  <cp:lastModifiedBy>E.F. Volbeda</cp:lastModifiedBy>
  <cp:revision>29</cp:revision>
  <dcterms:created xsi:type="dcterms:W3CDTF">2019-05-09T09:04:57Z</dcterms:created>
  <dcterms:modified xsi:type="dcterms:W3CDTF">2019-05-10T10:27:08Z</dcterms:modified>
  <dc:language>UK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Sjabloonversie">
    <vt:lpwstr>5</vt:lpwstr>
  </property>
  <property fmtid="{D5CDD505-2E9C-101B-9397-08002B2CF9AE}" pid="4" name="Eco">
    <vt:lpwstr>JA</vt:lpwstr>
  </property>
  <property fmtid="{D5CDD505-2E9C-101B-9397-08002B2CF9AE}" pid="5" name="Datum">
    <vt:lpwstr>09-05-2019</vt:lpwstr>
  </property>
  <property fmtid="{D5CDD505-2E9C-101B-9397-08002B2CF9AE}" pid="6" name="txtDate">
    <vt:lpwstr>09-05-2019</vt:lpwstr>
  </property>
  <property fmtid="{D5CDD505-2E9C-101B-9397-08002B2CF9AE}" pid="7" name="AutoDatum">
    <vt:lpwstr>JA</vt:lpwstr>
  </property>
  <property fmtid="{D5CDD505-2E9C-101B-9397-08002B2CF9AE}" pid="8" name="cboLanguage">
    <vt:lpwstr>English</vt:lpwstr>
  </property>
  <property fmtid="{D5CDD505-2E9C-101B-9397-08002B2CF9AE}" pid="9" name="cboFaculty">
    <vt:lpwstr>office of the university</vt:lpwstr>
  </property>
  <property fmtid="{D5CDD505-2E9C-101B-9397-08002B2CF9AE}" pid="10" name="txtDepartment">
    <vt:lpwstr/>
  </property>
  <property fmtid="{D5CDD505-2E9C-101B-9397-08002B2CF9AE}" pid="11" name="chbDatumAmerikaans">
    <vt:lpwstr>0</vt:lpwstr>
  </property>
  <property fmtid="{D5CDD505-2E9C-101B-9397-08002B2CF9AE}" pid="12" name="optBreed">
    <vt:lpwstr>0</vt:lpwstr>
  </property>
  <property fmtid="{D5CDD505-2E9C-101B-9397-08002B2CF9AE}" pid="13" name="optSmal">
    <vt:lpwstr>1</vt:lpwstr>
  </property>
  <property fmtid="{D5CDD505-2E9C-101B-9397-08002B2CF9AE}" pid="14" name="optLogoKlein">
    <vt:lpwstr>1</vt:lpwstr>
  </property>
  <property fmtid="{D5CDD505-2E9C-101B-9397-08002B2CF9AE}" pid="15" name="optLogoGroot">
    <vt:lpwstr>0</vt:lpwstr>
  </property>
  <property fmtid="{D5CDD505-2E9C-101B-9397-08002B2CF9AE}" pid="16" name="chkEco">
    <vt:lpwstr>1</vt:lpwstr>
  </property>
  <property fmtid="{D5CDD505-2E9C-101B-9397-08002B2CF9AE}" pid="17" name="chkLijn">
    <vt:lpwstr>1</vt:lpwstr>
  </property>
</Properties>
</file>