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74" r:id="rId2"/>
    <p:sldMasterId id="2147483689" r:id="rId3"/>
    <p:sldMasterId id="2147483705" r:id="rId4"/>
  </p:sldMasterIdLst>
  <p:notesMasterIdLst>
    <p:notesMasterId r:id="rId33"/>
  </p:notesMasterIdLst>
  <p:handoutMasterIdLst>
    <p:handoutMasterId r:id="rId34"/>
  </p:handoutMasterIdLst>
  <p:sldIdLst>
    <p:sldId id="256" r:id="rId5"/>
    <p:sldId id="461" r:id="rId6"/>
    <p:sldId id="448" r:id="rId7"/>
    <p:sldId id="432" r:id="rId8"/>
    <p:sldId id="438" r:id="rId9"/>
    <p:sldId id="464" r:id="rId10"/>
    <p:sldId id="453" r:id="rId11"/>
    <p:sldId id="473" r:id="rId12"/>
    <p:sldId id="471" r:id="rId13"/>
    <p:sldId id="476" r:id="rId14"/>
    <p:sldId id="477" r:id="rId15"/>
    <p:sldId id="462" r:id="rId16"/>
    <p:sldId id="458" r:id="rId17"/>
    <p:sldId id="479" r:id="rId18"/>
    <p:sldId id="460" r:id="rId19"/>
    <p:sldId id="459" r:id="rId20"/>
    <p:sldId id="465" r:id="rId21"/>
    <p:sldId id="463" r:id="rId22"/>
    <p:sldId id="457" r:id="rId23"/>
    <p:sldId id="478" r:id="rId24"/>
    <p:sldId id="468" r:id="rId25"/>
    <p:sldId id="470" r:id="rId26"/>
    <p:sldId id="475" r:id="rId27"/>
    <p:sldId id="442" r:id="rId28"/>
    <p:sldId id="444" r:id="rId29"/>
    <p:sldId id="445" r:id="rId30"/>
    <p:sldId id="474" r:id="rId31"/>
    <p:sldId id="446" r:id="rId32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99CCFF"/>
    <a:srgbClr val="E3BBBB"/>
    <a:srgbClr val="3333FF"/>
    <a:srgbClr val="0066FF"/>
    <a:srgbClr val="FFFFFF"/>
    <a:srgbClr val="50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06" autoAdjust="0"/>
    <p:restoredTop sz="90349" autoAdjust="0"/>
  </p:normalViewPr>
  <p:slideViewPr>
    <p:cSldViewPr>
      <p:cViewPr varScale="1">
        <p:scale>
          <a:sx n="100" d="100"/>
          <a:sy n="100" d="100"/>
        </p:scale>
        <p:origin x="232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726"/>
    </p:cViewPr>
  </p:sorterViewPr>
  <p:notesViewPr>
    <p:cSldViewPr>
      <p:cViewPr varScale="1">
        <p:scale>
          <a:sx n="81" d="100"/>
          <a:sy n="81" d="100"/>
        </p:scale>
        <p:origin x="313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332"/>
          </a:xfrm>
          <a:prstGeom prst="rect">
            <a:avLst/>
          </a:prstGeom>
        </p:spPr>
        <p:txBody>
          <a:bodyPr vert="horz" lIns="94752" tIns="47377" rIns="94752" bIns="4737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7" y="2"/>
            <a:ext cx="2945659" cy="496332"/>
          </a:xfrm>
          <a:prstGeom prst="rect">
            <a:avLst/>
          </a:prstGeom>
        </p:spPr>
        <p:txBody>
          <a:bodyPr vert="horz" lIns="94752" tIns="47377" rIns="94752" bIns="47377" rtlCol="0"/>
          <a:lstStyle>
            <a:lvl1pPr algn="r">
              <a:defRPr sz="1200"/>
            </a:lvl1pPr>
          </a:lstStyle>
          <a:p>
            <a:fld id="{985D6C1C-5D33-4C1A-A4F8-68568365C8E6}" type="datetimeFigureOut">
              <a:rPr lang="nl-NL" smtClean="0"/>
              <a:pPr/>
              <a:t>6-5-2019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3" y="9428585"/>
            <a:ext cx="2945659" cy="496332"/>
          </a:xfrm>
          <a:prstGeom prst="rect">
            <a:avLst/>
          </a:prstGeom>
        </p:spPr>
        <p:txBody>
          <a:bodyPr vert="horz" lIns="94752" tIns="47377" rIns="94752" bIns="4737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7" y="9428585"/>
            <a:ext cx="2945659" cy="496332"/>
          </a:xfrm>
          <a:prstGeom prst="rect">
            <a:avLst/>
          </a:prstGeom>
        </p:spPr>
        <p:txBody>
          <a:bodyPr vert="horz" lIns="94752" tIns="47377" rIns="94752" bIns="47377" rtlCol="0" anchor="b"/>
          <a:lstStyle>
            <a:lvl1pPr algn="r">
              <a:defRPr sz="1200"/>
            </a:lvl1pPr>
          </a:lstStyle>
          <a:p>
            <a:fld id="{5DFA018D-29A4-490E-A38B-EA03B900E0E8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596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2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2" tIns="47377" rIns="94752" bIns="4737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7" y="2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2" tIns="47377" rIns="94752" bIns="4737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2" tIns="47377" rIns="94752" bIns="473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28585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2" tIns="47377" rIns="94752" bIns="4737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7" y="9428585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2" tIns="47377" rIns="94752" bIns="4737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C78A698-8DF3-403C-B241-0F3F019EDE64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32018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8A698-8DF3-403C-B241-0F3F019EDE6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8376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8A698-8DF3-403C-B241-0F3F019EDE64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3388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sz="1200" b="1" dirty="0" smtClean="0"/>
              <a:t>YOU!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8A698-8DF3-403C-B241-0F3F019EDE64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8408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sz="1200" b="1" dirty="0" smtClean="0"/>
              <a:t>YOU!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8A698-8DF3-403C-B241-0F3F019EDE64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7741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sz="1200" b="1" dirty="0" smtClean="0"/>
              <a:t>YOU!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8A698-8DF3-403C-B241-0F3F019EDE64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74634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8A698-8DF3-403C-B241-0F3F019EDE64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2896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b_Break"/>
          <p:cNvSpPr>
            <a:spLocks noGrp="1" noChangeArrowheads="1"/>
          </p:cNvSpPr>
          <p:nvPr>
            <p:ph type="ctrTitle"/>
          </p:nvPr>
        </p:nvSpPr>
        <p:spPr>
          <a:xfrm>
            <a:off x="0" y="1284288"/>
            <a:ext cx="9140825" cy="2476500"/>
          </a:xfrm>
          <a:solidFill>
            <a:srgbClr val="505050"/>
          </a:solidFill>
        </p:spPr>
        <p:txBody>
          <a:bodyPr lIns="982091" tIns="216000" rIns="267843" bIns="45717" anchor="t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6155" name="Rectangle 11" hidden="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73100" y="5707063"/>
            <a:ext cx="7108825" cy="384175"/>
          </a:xfrm>
        </p:spPr>
        <p:txBody>
          <a:bodyPr lIns="64282" tIns="32141" rIns="64282" bIns="32141"/>
          <a:lstStyle>
            <a:lvl1pPr marL="0" indent="0" algn="ctr">
              <a:buFont typeface="Verdana" pitchFamily="34" charset="0"/>
              <a:buNone/>
              <a:defRPr/>
            </a:lvl1pPr>
          </a:lstStyle>
          <a:p>
            <a:pPr lvl="0"/>
            <a:r>
              <a:rPr lang="en-GB" noProof="0" dirty="0" smtClean="0"/>
              <a:t>Click to edit Master subtitle style</a:t>
            </a:r>
          </a:p>
        </p:txBody>
      </p:sp>
      <p:pic>
        <p:nvPicPr>
          <p:cNvPr id="6157" name="LogoSlash_01" descr="SLASHTRAN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LogoSlash_02" descr="SLASHTRANS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1" name="Rectangle 1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1EFB3FD-52A9-40F0-96D6-CD590D3E4D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162" name="Text Box 18"/>
          <p:cNvSpPr txBox="1">
            <a:spLocks noChangeArrowheads="1"/>
          </p:cNvSpPr>
          <p:nvPr userDrawn="1"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  <a:endParaRPr lang="en-GB" sz="9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6152" name="tbDate"/>
          <p:cNvSpPr txBox="1">
            <a:spLocks noChangeArrowheads="1"/>
          </p:cNvSpPr>
          <p:nvPr userDrawn="1"/>
        </p:nvSpPr>
        <p:spPr bwMode="auto">
          <a:xfrm>
            <a:off x="8180323" y="1079500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</a:pPr>
            <a:endParaRPr lang="en-GB" sz="900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6153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  <a:endParaRPr lang="en-GB" sz="1000" dirty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6154" name="tb_Department"/>
          <p:cNvSpPr txBox="1">
            <a:spLocks noChangeArrowheads="1"/>
          </p:cNvSpPr>
          <p:nvPr/>
        </p:nvSpPr>
        <p:spPr bwMode="auto">
          <a:xfrm>
            <a:off x="5796136" y="341313"/>
            <a:ext cx="2664296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strategy</a:t>
            </a:r>
            <a:r>
              <a:rPr lang="en-GB" sz="1000" baseline="0" dirty="0" smtClean="0">
                <a:solidFill>
                  <a:srgbClr val="CC0000"/>
                </a:solidFill>
                <a:latin typeface="Georgia" pitchFamily="18" charset="0"/>
              </a:rPr>
              <a:t> department for education &amp; research</a:t>
            </a:r>
            <a:endParaRPr lang="en-GB" sz="1000" dirty="0">
              <a:solidFill>
                <a:srgbClr val="CC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5A81F3-1B26-44D9-AC96-8C3FA2BF0C6B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0059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CE62AB-38D3-4E82-B2A9-6E2411025152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6559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b_Break"/>
          <p:cNvSpPr>
            <a:spLocks noGrp="1" noChangeArrowheads="1"/>
          </p:cNvSpPr>
          <p:nvPr>
            <p:ph type="ctrTitle"/>
          </p:nvPr>
        </p:nvSpPr>
        <p:spPr>
          <a:xfrm>
            <a:off x="0" y="1284288"/>
            <a:ext cx="9140825" cy="2476500"/>
          </a:xfrm>
          <a:solidFill>
            <a:srgbClr val="505050"/>
          </a:solidFill>
        </p:spPr>
        <p:txBody>
          <a:bodyPr lIns="982091" tIns="216000" rIns="267843" bIns="45717" anchor="t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155" name="Rectangle 11" hidden="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73100" y="5707063"/>
            <a:ext cx="7108825" cy="384175"/>
          </a:xfrm>
        </p:spPr>
        <p:txBody>
          <a:bodyPr lIns="64282" tIns="32141" rIns="64282" bIns="32141"/>
          <a:lstStyle>
            <a:lvl1pPr marL="0" indent="0" algn="ctr">
              <a:buFont typeface="Verdana" pitchFamily="34" charset="0"/>
              <a:buNone/>
              <a:defRPr/>
            </a:lvl1pPr>
          </a:lstStyle>
          <a:p>
            <a:pPr lvl="0"/>
            <a:r>
              <a:rPr lang="en-GB" noProof="0" dirty="0" smtClean="0"/>
              <a:t>Click to edit Master subtitle style</a:t>
            </a:r>
          </a:p>
        </p:txBody>
      </p:sp>
      <p:pic>
        <p:nvPicPr>
          <p:cNvPr id="6157" name="LogoSlash_01" descr="SLASHTRAN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LogoSlash_02" descr="SLASHTRANS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1" name="Rectangle 1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1EFB3FD-52A9-40F0-96D6-CD590D3E4DB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162" name="Text Box 18"/>
          <p:cNvSpPr txBox="1">
            <a:spLocks noChangeArrowheads="1"/>
          </p:cNvSpPr>
          <p:nvPr userDrawn="1"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" dirty="0" smtClean="0">
                <a:solidFill>
                  <a:srgbClr val="FFFFFF"/>
                </a:solidFill>
                <a:latin typeface="Verdana" pitchFamily="34" charset="0"/>
              </a:rPr>
              <a:t>|</a:t>
            </a:r>
            <a:endParaRPr lang="en-GB" sz="900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6152" name="tbDate"/>
          <p:cNvSpPr txBox="1">
            <a:spLocks noChangeArrowheads="1"/>
          </p:cNvSpPr>
          <p:nvPr userDrawn="1"/>
        </p:nvSpPr>
        <p:spPr bwMode="auto">
          <a:xfrm>
            <a:off x="8180323" y="1079500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</a:pPr>
            <a:endParaRPr lang="en-GB" sz="900" dirty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6153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  <a:endParaRPr lang="en-GB" sz="1000" dirty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6154" name="tb_Department"/>
          <p:cNvSpPr txBox="1">
            <a:spLocks noChangeArrowheads="1"/>
          </p:cNvSpPr>
          <p:nvPr/>
        </p:nvSpPr>
        <p:spPr bwMode="auto">
          <a:xfrm>
            <a:off x="5796136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research &amp; valorisation</a:t>
            </a:r>
            <a:endParaRPr lang="en-GB" sz="1000" dirty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44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56DD92-6018-4C69-B5DC-73299A2CA059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274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E56770-3938-42FF-BB99-C304D32644D7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3570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57838E-E603-4862-91BF-055837BB40CB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9354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8A0879-76B6-4C76-BF53-81E4A43C9BBA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5862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20FF54-61F2-4A55-950C-69246CBB04D7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0227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492D5C-B8C8-4AA1-A5C6-AF051AB77CCD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1379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02E860A-5D2C-4FB1-A25B-54B598C319D4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793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56DD92-6018-4C69-B5DC-73299A2CA059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5511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74EAA4A-321E-4EEE-ABF3-A86DF227B341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3823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5A81F3-1B26-44D9-AC96-8C3FA2BF0C6B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350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CE62AB-38D3-4E82-B2A9-6E2411025152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4263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el, tekst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45003" y="6313466"/>
            <a:ext cx="2457896" cy="38385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1" y="1505279"/>
            <a:ext cx="4516189" cy="43540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grafiek 3"/>
          <p:cNvSpPr>
            <a:spLocks noGrp="1"/>
          </p:cNvSpPr>
          <p:nvPr>
            <p:ph type="chart" sz="half" idx="2"/>
          </p:nvPr>
        </p:nvSpPr>
        <p:spPr>
          <a:xfrm>
            <a:off x="4623346" y="1505279"/>
            <a:ext cx="4517306" cy="4354038"/>
          </a:xfrm>
        </p:spPr>
        <p:txBody>
          <a:bodyPr/>
          <a:lstStyle/>
          <a:p>
            <a:pPr lvl="0"/>
            <a:endParaRPr lang="nl-NL" noProof="0" smtClean="0"/>
          </a:p>
        </p:txBody>
      </p:sp>
    </p:spTree>
    <p:extLst>
      <p:ext uri="{BB962C8B-B14F-4D97-AF65-F5344CB8AC3E}">
        <p14:creationId xmlns:p14="http://schemas.microsoft.com/office/powerpoint/2010/main" val="17073891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kst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45003" y="6313466"/>
            <a:ext cx="2457896" cy="38385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1" y="1505279"/>
            <a:ext cx="4516189" cy="43540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623346" y="1505279"/>
            <a:ext cx="4517306" cy="212345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623346" y="3735858"/>
            <a:ext cx="4517306" cy="212345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79650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12ADBCF1-5F60-4A22-9134-4A52A3B8EB79}" type="datetimeFigureOut">
              <a:rPr lang="nl-NL" smtClean="0">
                <a:solidFill>
                  <a:srgbClr val="000000"/>
                </a:solidFill>
              </a:rPr>
              <a:pPr/>
              <a:t>6-5-2019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0C94-4A3C-4D75-9B55-C161019AB03D}" type="slidenum">
              <a:rPr lang="nl-NL" smtClean="0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5075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b_Break"/>
          <p:cNvSpPr>
            <a:spLocks noGrp="1" noChangeArrowheads="1"/>
          </p:cNvSpPr>
          <p:nvPr>
            <p:ph type="ctrTitle"/>
          </p:nvPr>
        </p:nvSpPr>
        <p:spPr>
          <a:xfrm>
            <a:off x="0" y="1284288"/>
            <a:ext cx="9140825" cy="2476500"/>
          </a:xfrm>
          <a:solidFill>
            <a:srgbClr val="505050"/>
          </a:solidFill>
        </p:spPr>
        <p:txBody>
          <a:bodyPr lIns="982091" tIns="216000" rIns="267843" bIns="45717" anchor="t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155" name="Rectangle 11" hidden="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73100" y="5707063"/>
            <a:ext cx="7108825" cy="384175"/>
          </a:xfrm>
        </p:spPr>
        <p:txBody>
          <a:bodyPr lIns="64282" tIns="32141" rIns="64282" bIns="32141"/>
          <a:lstStyle>
            <a:lvl1pPr marL="0" indent="0" algn="ctr">
              <a:buFont typeface="Verdana" pitchFamily="34" charset="0"/>
              <a:buNone/>
              <a:defRPr/>
            </a:lvl1pPr>
          </a:lstStyle>
          <a:p>
            <a:pPr lvl="0"/>
            <a:r>
              <a:rPr lang="en-GB" noProof="0" dirty="0" smtClean="0"/>
              <a:t>Click to edit Master subtitle style</a:t>
            </a:r>
          </a:p>
        </p:txBody>
      </p:sp>
      <p:pic>
        <p:nvPicPr>
          <p:cNvPr id="6157" name="LogoSlash_01" descr="SLASHTRAN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LogoSlash_02" descr="SLASHTRANS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1" name="Rectangle 1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1EFB3FD-52A9-40F0-96D6-CD590D3E4DB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162" name="Text Box 18"/>
          <p:cNvSpPr txBox="1">
            <a:spLocks noChangeArrowheads="1"/>
          </p:cNvSpPr>
          <p:nvPr userDrawn="1"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" dirty="0" smtClean="0">
                <a:solidFill>
                  <a:srgbClr val="FFFFFF"/>
                </a:solidFill>
                <a:latin typeface="Verdana" pitchFamily="34" charset="0"/>
              </a:rPr>
              <a:t>|</a:t>
            </a:r>
            <a:endParaRPr lang="en-GB" sz="900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6152" name="tbDate"/>
          <p:cNvSpPr txBox="1">
            <a:spLocks noChangeArrowheads="1"/>
          </p:cNvSpPr>
          <p:nvPr userDrawn="1"/>
        </p:nvSpPr>
        <p:spPr bwMode="auto">
          <a:xfrm>
            <a:off x="8180323" y="1079500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</a:pPr>
            <a:endParaRPr lang="en-GB" sz="900" dirty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6153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  <a:endParaRPr lang="en-GB" sz="1000" dirty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6154" name="tb_Department"/>
          <p:cNvSpPr txBox="1">
            <a:spLocks noChangeArrowheads="1"/>
          </p:cNvSpPr>
          <p:nvPr/>
        </p:nvSpPr>
        <p:spPr bwMode="auto">
          <a:xfrm>
            <a:off x="5796136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research &amp; valorisation</a:t>
            </a:r>
            <a:endParaRPr lang="en-GB" sz="1000" dirty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5009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56DD92-6018-4C69-B5DC-73299A2CA059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8717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E56770-3938-42FF-BB99-C304D32644D7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2109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57838E-E603-4862-91BF-055837BB40CB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883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E56770-3938-42FF-BB99-C304D32644D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646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8A0879-76B6-4C76-BF53-81E4A43C9BBA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1574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20FF54-61F2-4A55-950C-69246CBB04D7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9009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492D5C-B8C8-4AA1-A5C6-AF051AB77CCD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4906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02E860A-5D2C-4FB1-A25B-54B598C319D4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5207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74EAA4A-321E-4EEE-ABF3-A86DF227B341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678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5A81F3-1B26-44D9-AC96-8C3FA2BF0C6B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8346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CE62AB-38D3-4E82-B2A9-6E2411025152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9882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el, tekst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45003" y="6313466"/>
            <a:ext cx="2457896" cy="38385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1" y="1505279"/>
            <a:ext cx="4516189" cy="43540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grafiek 3"/>
          <p:cNvSpPr>
            <a:spLocks noGrp="1"/>
          </p:cNvSpPr>
          <p:nvPr>
            <p:ph type="chart" sz="half" idx="2"/>
          </p:nvPr>
        </p:nvSpPr>
        <p:spPr>
          <a:xfrm>
            <a:off x="4623346" y="1505279"/>
            <a:ext cx="4517306" cy="4354038"/>
          </a:xfrm>
        </p:spPr>
        <p:txBody>
          <a:bodyPr/>
          <a:lstStyle/>
          <a:p>
            <a:pPr lvl="0"/>
            <a:endParaRPr lang="nl-NL" noProof="0" smtClean="0"/>
          </a:p>
        </p:txBody>
      </p:sp>
    </p:spTree>
    <p:extLst>
      <p:ext uri="{BB962C8B-B14F-4D97-AF65-F5344CB8AC3E}">
        <p14:creationId xmlns:p14="http://schemas.microsoft.com/office/powerpoint/2010/main" val="1514438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kst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45003" y="6313466"/>
            <a:ext cx="2457896" cy="38385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1" y="1505279"/>
            <a:ext cx="4516189" cy="43540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623346" y="1505279"/>
            <a:ext cx="4517306" cy="212345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623346" y="3735858"/>
            <a:ext cx="4517306" cy="212345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60416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12ADBCF1-5F60-4A22-9134-4A52A3B8EB79}" type="datetimeFigureOut">
              <a:rPr lang="nl-NL" smtClean="0">
                <a:solidFill>
                  <a:srgbClr val="000000"/>
                </a:solidFill>
              </a:rPr>
              <a:pPr/>
              <a:t>6-5-2019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0C94-4A3C-4D75-9B55-C161019AB03D}" type="slidenum">
              <a:rPr lang="nl-NL" smtClean="0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431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57838E-E603-4862-91BF-055837BB40CB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5916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b_Break"/>
          <p:cNvSpPr>
            <a:spLocks noGrp="1" noChangeArrowheads="1"/>
          </p:cNvSpPr>
          <p:nvPr>
            <p:ph type="ctrTitle"/>
          </p:nvPr>
        </p:nvSpPr>
        <p:spPr>
          <a:xfrm>
            <a:off x="0" y="1284288"/>
            <a:ext cx="9140825" cy="2476500"/>
          </a:xfrm>
          <a:solidFill>
            <a:srgbClr val="505050"/>
          </a:solidFill>
        </p:spPr>
        <p:txBody>
          <a:bodyPr lIns="982091" tIns="216000" rIns="267843" bIns="45717" anchor="t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155" name="Rectangle 11" hidden="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73100" y="5707063"/>
            <a:ext cx="7108825" cy="384175"/>
          </a:xfrm>
        </p:spPr>
        <p:txBody>
          <a:bodyPr lIns="64282" tIns="32141" rIns="64282" bIns="32141"/>
          <a:lstStyle>
            <a:lvl1pPr marL="0" indent="0" algn="ctr">
              <a:buFont typeface="Verdana" pitchFamily="34" charset="0"/>
              <a:buNone/>
              <a:defRPr/>
            </a:lvl1pPr>
          </a:lstStyle>
          <a:p>
            <a:pPr lvl="0"/>
            <a:r>
              <a:rPr lang="en-GB" noProof="0" dirty="0" smtClean="0"/>
              <a:t>Click to edit Master subtitle style</a:t>
            </a:r>
          </a:p>
        </p:txBody>
      </p:sp>
      <p:pic>
        <p:nvPicPr>
          <p:cNvPr id="6157" name="LogoSlash_01" descr="SLASHTRAN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LogoSlash_02" descr="SLASHTRANS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1" name="Rectangle 1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1EFB3FD-52A9-40F0-96D6-CD590D3E4DB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162" name="Text Box 18"/>
          <p:cNvSpPr txBox="1">
            <a:spLocks noChangeArrowheads="1"/>
          </p:cNvSpPr>
          <p:nvPr userDrawn="1"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" dirty="0" smtClean="0">
                <a:solidFill>
                  <a:srgbClr val="FFFFFF"/>
                </a:solidFill>
                <a:latin typeface="Verdana" pitchFamily="34" charset="0"/>
              </a:rPr>
              <a:t>|</a:t>
            </a:r>
            <a:endParaRPr lang="en-GB" sz="900" dirty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13" name="Picture 9" descr="RUGR_logoEN_rood_RGB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376"/>
            <a:ext cx="2393950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tbDate"/>
          <p:cNvSpPr txBox="1">
            <a:spLocks noChangeArrowheads="1"/>
          </p:cNvSpPr>
          <p:nvPr userDrawn="1"/>
        </p:nvSpPr>
        <p:spPr bwMode="auto">
          <a:xfrm>
            <a:off x="8180323" y="1079500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</a:pPr>
            <a:endParaRPr lang="en-GB" sz="900" dirty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6153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  <a:endParaRPr lang="en-GB" sz="1000" dirty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6154" name="tb_Department"/>
          <p:cNvSpPr txBox="1">
            <a:spLocks noChangeArrowheads="1"/>
          </p:cNvSpPr>
          <p:nvPr/>
        </p:nvSpPr>
        <p:spPr bwMode="auto">
          <a:xfrm>
            <a:off x="5796136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research &amp; valorisation</a:t>
            </a:r>
            <a:endParaRPr lang="en-GB" sz="1000" dirty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62628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56DD92-6018-4C69-B5DC-73299A2CA059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7384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E56770-3938-42FF-BB99-C304D32644D7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3950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57838E-E603-4862-91BF-055837BB40CB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567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8A0879-76B6-4C76-BF53-81E4A43C9BBA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0738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20FF54-61F2-4A55-950C-69246CBB04D7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8934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492D5C-B8C8-4AA1-A5C6-AF051AB77CCD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2573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02E860A-5D2C-4FB1-A25B-54B598C319D4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1817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74EAA4A-321E-4EEE-ABF3-A86DF227B341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18049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5A81F3-1B26-44D9-AC96-8C3FA2BF0C6B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168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8A0879-76B6-4C76-BF53-81E4A43C9BB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630520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CE62AB-38D3-4E82-B2A9-6E2411025152}" type="slidenum">
              <a:rPr lang="nl-NL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29125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el, tekst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45003" y="6313466"/>
            <a:ext cx="2457896" cy="38385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1" y="1505279"/>
            <a:ext cx="4516189" cy="43540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grafiek 3"/>
          <p:cNvSpPr>
            <a:spLocks noGrp="1"/>
          </p:cNvSpPr>
          <p:nvPr>
            <p:ph type="chart" sz="half" idx="2"/>
          </p:nvPr>
        </p:nvSpPr>
        <p:spPr>
          <a:xfrm>
            <a:off x="4623346" y="1505279"/>
            <a:ext cx="4517306" cy="4354038"/>
          </a:xfrm>
        </p:spPr>
        <p:txBody>
          <a:bodyPr/>
          <a:lstStyle/>
          <a:p>
            <a:pPr lvl="0"/>
            <a:endParaRPr lang="nl-NL" noProof="0" smtClean="0"/>
          </a:p>
        </p:txBody>
      </p:sp>
    </p:spTree>
    <p:extLst>
      <p:ext uri="{BB962C8B-B14F-4D97-AF65-F5344CB8AC3E}">
        <p14:creationId xmlns:p14="http://schemas.microsoft.com/office/powerpoint/2010/main" val="30413198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kst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45003" y="6313466"/>
            <a:ext cx="2457896" cy="38385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1" y="1505279"/>
            <a:ext cx="4516189" cy="43540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623346" y="1505279"/>
            <a:ext cx="4517306" cy="212345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623346" y="3735858"/>
            <a:ext cx="4517306" cy="212345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028971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12ADBCF1-5F60-4A22-9134-4A52A3B8EB79}" type="datetimeFigureOut">
              <a:rPr lang="nl-NL" smtClean="0">
                <a:solidFill>
                  <a:srgbClr val="000000"/>
                </a:solidFill>
              </a:rPr>
              <a:pPr/>
              <a:t>6-5-2019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0C94-4A3C-4D75-9B55-C161019AB03D}" type="slidenum">
              <a:rPr lang="nl-NL" smtClean="0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328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20FF54-61F2-4A55-950C-69246CBB04D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427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492D5C-B8C8-4AA1-A5C6-AF051AB77CC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760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02E860A-5D2C-4FB1-A25B-54B598C319D4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96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74EAA4A-321E-4EEE-ABF3-A86DF227B34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098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4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230438"/>
            <a:ext cx="9140825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6784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0"/>
            <a:r>
              <a:rPr lang="en-GB" dirty="0" smtClean="0"/>
              <a:t>Third level</a:t>
            </a:r>
          </a:p>
          <a:p>
            <a:pPr lvl="1"/>
            <a:r>
              <a:rPr lang="en-GB" dirty="0" smtClean="0"/>
              <a:t>Fourth level</a:t>
            </a:r>
          </a:p>
          <a:p>
            <a:pPr lvl="2"/>
            <a:r>
              <a:rPr lang="en-GB" dirty="0" smtClean="0"/>
              <a:t>Fifth level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5134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pic>
        <p:nvPicPr>
          <p:cNvPr id="5131" name="LogoSlash_01" descr="SLASHTRANS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LogoSlash_02" descr="SLASHTRANS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2150" y="1079500"/>
            <a:ext cx="270908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ECCFD7E1-78D9-4B92-872F-673EB738D10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0" y="1341438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5720" rIns="27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  <a:endParaRPr lang="en-GB" sz="9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128" name="tbDate"/>
          <p:cNvSpPr txBox="1">
            <a:spLocks noChangeArrowheads="1"/>
          </p:cNvSpPr>
          <p:nvPr/>
        </p:nvSpPr>
        <p:spPr bwMode="auto">
          <a:xfrm>
            <a:off x="8180323" y="1079500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</a:pPr>
            <a:endParaRPr lang="en-GB" sz="900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5129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  <a:endParaRPr lang="en-GB" sz="1000" dirty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5130" name="tb_Department"/>
          <p:cNvSpPr txBox="1">
            <a:spLocks noChangeAspect="1" noChangeArrowheads="1"/>
          </p:cNvSpPr>
          <p:nvPr/>
        </p:nvSpPr>
        <p:spPr bwMode="auto">
          <a:xfrm>
            <a:off x="5811838" y="341313"/>
            <a:ext cx="2771220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strategy</a:t>
            </a:r>
            <a:r>
              <a:rPr lang="en-GB" sz="1000" baseline="0" dirty="0" smtClean="0">
                <a:solidFill>
                  <a:srgbClr val="CC0000"/>
                </a:solidFill>
                <a:latin typeface="Georgia" pitchFamily="18" charset="0"/>
              </a:rPr>
              <a:t> department for education &amp; research</a:t>
            </a:r>
            <a:endParaRPr lang="en-GB" sz="1000" dirty="0">
              <a:solidFill>
                <a:srgbClr val="CC0000"/>
              </a:solidFill>
              <a:latin typeface="Georgia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fontAlgn="base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17525" indent="-266700" algn="l" rtl="0" fontAlgn="base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41300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230438"/>
            <a:ext cx="9140825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6784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0"/>
            <a:r>
              <a:rPr lang="en-GB" dirty="0" smtClean="0"/>
              <a:t>Third level</a:t>
            </a:r>
          </a:p>
          <a:p>
            <a:pPr lvl="1"/>
            <a:r>
              <a:rPr lang="en-GB" dirty="0" smtClean="0"/>
              <a:t>Fourth level</a:t>
            </a:r>
          </a:p>
          <a:p>
            <a:pPr lvl="2"/>
            <a:r>
              <a:rPr lang="en-GB" dirty="0" smtClean="0"/>
              <a:t>Fifth level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134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5131" name="LogoSlash_01" descr="SLASHTRANS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LogoSlash_02" descr="SLASHTRANS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2150" y="1079500"/>
            <a:ext cx="270908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ECCFD7E1-78D9-4B92-872F-673EB738D102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0" y="1341438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5720" rIns="27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" dirty="0" smtClean="0">
                <a:solidFill>
                  <a:srgbClr val="FFFFFF"/>
                </a:solidFill>
                <a:latin typeface="Verdana" pitchFamily="34" charset="0"/>
              </a:rPr>
              <a:t>|</a:t>
            </a:r>
            <a:endParaRPr lang="en-GB" sz="900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5128" name="tbDate"/>
          <p:cNvSpPr txBox="1">
            <a:spLocks noChangeArrowheads="1"/>
          </p:cNvSpPr>
          <p:nvPr/>
        </p:nvSpPr>
        <p:spPr bwMode="auto">
          <a:xfrm>
            <a:off x="8180323" y="1079500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</a:pPr>
            <a:endParaRPr lang="en-GB" sz="900" dirty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5129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  <a:endParaRPr lang="en-GB" sz="1000" dirty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5130" name="tb_Department"/>
          <p:cNvSpPr txBox="1">
            <a:spLocks noChangeAspect="1" noChangeArrowheads="1"/>
          </p:cNvSpPr>
          <p:nvPr/>
        </p:nvSpPr>
        <p:spPr bwMode="auto">
          <a:xfrm>
            <a:off x="5734460" y="338138"/>
            <a:ext cx="2797980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strategy</a:t>
            </a:r>
            <a:r>
              <a:rPr lang="en-GB" sz="1000" baseline="0" dirty="0" smtClean="0">
                <a:solidFill>
                  <a:srgbClr val="CC0000"/>
                </a:solidFill>
                <a:latin typeface="Georgia" pitchFamily="18" charset="0"/>
              </a:rPr>
              <a:t> department for education &amp; research</a:t>
            </a:r>
            <a:endParaRPr lang="en-GB" sz="1000" dirty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4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fontAlgn="base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17525" indent="-266700" algn="l" rtl="0" fontAlgn="base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41300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230438"/>
            <a:ext cx="9140825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6784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0"/>
            <a:r>
              <a:rPr lang="en-GB" dirty="0" smtClean="0"/>
              <a:t>Third level</a:t>
            </a:r>
          </a:p>
          <a:p>
            <a:pPr lvl="1"/>
            <a:r>
              <a:rPr lang="en-GB" dirty="0" smtClean="0"/>
              <a:t>Fourth level</a:t>
            </a:r>
          </a:p>
          <a:p>
            <a:pPr lvl="2"/>
            <a:r>
              <a:rPr lang="en-GB" dirty="0" smtClean="0"/>
              <a:t>Fifth level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134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5131" name="LogoSlash_01" descr="SLASHTRANS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LogoSlash_02" descr="SLASHTRANS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2150" y="1079500"/>
            <a:ext cx="270908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ECCFD7E1-78D9-4B92-872F-673EB738D102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0" y="1341438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5720" rIns="27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" dirty="0" smtClean="0">
                <a:solidFill>
                  <a:srgbClr val="FFFFFF"/>
                </a:solidFill>
                <a:latin typeface="Verdana" pitchFamily="34" charset="0"/>
              </a:rPr>
              <a:t>|</a:t>
            </a:r>
            <a:endParaRPr lang="en-GB" sz="900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5128" name="tbDate"/>
          <p:cNvSpPr txBox="1">
            <a:spLocks noChangeArrowheads="1"/>
          </p:cNvSpPr>
          <p:nvPr/>
        </p:nvSpPr>
        <p:spPr bwMode="auto">
          <a:xfrm>
            <a:off x="8172335" y="1079500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</a:pPr>
            <a:endParaRPr lang="en-GB" sz="900" dirty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5129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  <a:endParaRPr lang="en-GB" sz="1000" dirty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5130" name="tb_Department"/>
          <p:cNvSpPr txBox="1">
            <a:spLocks noChangeAspect="1" noChangeArrowheads="1"/>
          </p:cNvSpPr>
          <p:nvPr/>
        </p:nvSpPr>
        <p:spPr bwMode="auto">
          <a:xfrm>
            <a:off x="5811838" y="341313"/>
            <a:ext cx="2771220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strategy</a:t>
            </a:r>
            <a:r>
              <a:rPr lang="en-GB" sz="1000" baseline="0" dirty="0" smtClean="0">
                <a:solidFill>
                  <a:srgbClr val="CC0000"/>
                </a:solidFill>
                <a:latin typeface="Georgia" pitchFamily="18" charset="0"/>
              </a:rPr>
              <a:t> department for education &amp; research</a:t>
            </a:r>
            <a:endParaRPr lang="en-GB" sz="1000" dirty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686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fontAlgn="base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17525" indent="-266700" algn="l" rtl="0" fontAlgn="base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41300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230438"/>
            <a:ext cx="9140825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6784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0"/>
            <a:r>
              <a:rPr lang="en-GB" dirty="0" smtClean="0"/>
              <a:t>Third level</a:t>
            </a:r>
          </a:p>
          <a:p>
            <a:pPr lvl="1"/>
            <a:r>
              <a:rPr lang="en-GB" dirty="0" smtClean="0"/>
              <a:t>Fourth level</a:t>
            </a:r>
          </a:p>
          <a:p>
            <a:pPr lvl="2"/>
            <a:r>
              <a:rPr lang="en-GB" dirty="0" smtClean="0"/>
              <a:t>Fifth level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134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5131" name="LogoSlash_01" descr="SLASHTRANS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LogoSlash_02" descr="SLASHTRANS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2150" y="1079500"/>
            <a:ext cx="270908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ECCFD7E1-78D9-4B92-872F-673EB738D102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0" y="1341438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5720" rIns="27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" dirty="0" smtClean="0">
                <a:solidFill>
                  <a:srgbClr val="FFFFFF"/>
                </a:solidFill>
                <a:latin typeface="Verdana" pitchFamily="34" charset="0"/>
              </a:rPr>
              <a:t>|</a:t>
            </a:r>
            <a:endParaRPr lang="en-GB" sz="900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5128" name="tbDate"/>
          <p:cNvSpPr txBox="1">
            <a:spLocks noChangeArrowheads="1"/>
          </p:cNvSpPr>
          <p:nvPr/>
        </p:nvSpPr>
        <p:spPr bwMode="auto">
          <a:xfrm>
            <a:off x="8180323" y="1079500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</a:pPr>
            <a:endParaRPr lang="en-GB" sz="900" dirty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5129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  <a:endParaRPr lang="en-GB" sz="1000" dirty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5130" name="tb_Department"/>
          <p:cNvSpPr txBox="1">
            <a:spLocks noChangeAspect="1" noChangeArrowheads="1"/>
          </p:cNvSpPr>
          <p:nvPr/>
        </p:nvSpPr>
        <p:spPr bwMode="auto">
          <a:xfrm>
            <a:off x="5811838" y="341313"/>
            <a:ext cx="2864618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strategy</a:t>
            </a:r>
            <a:r>
              <a:rPr lang="en-GB" sz="1000" baseline="0" dirty="0" smtClean="0">
                <a:solidFill>
                  <a:srgbClr val="CC0000"/>
                </a:solidFill>
                <a:latin typeface="Georgia" pitchFamily="18" charset="0"/>
              </a:rPr>
              <a:t> department for education &amp; research</a:t>
            </a:r>
            <a:endParaRPr lang="en-GB" sz="1000" dirty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8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fontAlgn="base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17525" indent="-266700" algn="l" rtl="0" fontAlgn="base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41300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dirty="0" smtClean="0"/>
              <a:t>Have Fun</a:t>
            </a:r>
            <a:br>
              <a:rPr lang="en-GB" dirty="0" smtClean="0"/>
            </a:br>
            <a:r>
              <a:rPr lang="en-GB" dirty="0" smtClean="0"/>
              <a:t>Get Funded!</a:t>
            </a:r>
            <a:endParaRPr lang="en-GB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CF17B896-4B9B-432C-8E8C-22DE92DB5A6A}" type="slidenum">
              <a:rPr lang="nl-NL"/>
              <a:pPr/>
              <a:t>1</a:t>
            </a:fld>
            <a:endParaRPr lang="nl-NL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799184" y="4365104"/>
            <a:ext cx="7344816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4282" tIns="32141" rIns="64282" bIns="32141" numCol="1" anchor="t" anchorCtr="0" compatLnSpc="1">
            <a:prstTxWarp prst="textNoShape">
              <a:avLst/>
            </a:prstTxWarp>
            <a:normAutofit fontScale="25000" lnSpcReduction="20000"/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Verdana" pitchFamily="34" charset="0"/>
              <a:buNone/>
              <a:defRPr sz="2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7525" indent="-2667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§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760413" indent="-2413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-"/>
              <a:defRPr sz="2500">
                <a:solidFill>
                  <a:schemeClr val="tx1"/>
                </a:solidFill>
                <a:latin typeface="+mn-lt"/>
                <a:cs typeface="+mn-cs"/>
              </a:defRPr>
            </a:lvl3pPr>
            <a:lvl4pPr marL="1009650" indent="-249238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-"/>
              <a:defRPr sz="2500">
                <a:solidFill>
                  <a:schemeClr val="tx1"/>
                </a:solidFill>
                <a:latin typeface="+mn-lt"/>
                <a:cs typeface="+mn-cs"/>
              </a:defRPr>
            </a:lvl4pPr>
            <a:lvl5pPr marL="1260475" indent="-249238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-"/>
              <a:defRPr sz="2500">
                <a:solidFill>
                  <a:schemeClr val="tx1"/>
                </a:solidFill>
                <a:latin typeface="+mn-lt"/>
                <a:cs typeface="+mn-cs"/>
              </a:defRPr>
            </a:lvl5pPr>
            <a:lvl6pPr marL="1717675" indent="-249238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-"/>
              <a:defRPr sz="2500">
                <a:solidFill>
                  <a:schemeClr val="tx1"/>
                </a:solidFill>
                <a:latin typeface="+mn-lt"/>
                <a:cs typeface="+mn-cs"/>
              </a:defRPr>
            </a:lvl6pPr>
            <a:lvl7pPr marL="2174875" indent="-249238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-"/>
              <a:defRPr sz="2500">
                <a:solidFill>
                  <a:schemeClr val="tx1"/>
                </a:solidFill>
                <a:latin typeface="+mn-lt"/>
                <a:cs typeface="+mn-cs"/>
              </a:defRPr>
            </a:lvl7pPr>
            <a:lvl8pPr marL="2632075" indent="-249238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-"/>
              <a:defRPr sz="2500">
                <a:solidFill>
                  <a:schemeClr val="tx1"/>
                </a:solidFill>
                <a:latin typeface="+mn-lt"/>
                <a:cs typeface="+mn-cs"/>
              </a:defRPr>
            </a:lvl8pPr>
            <a:lvl9pPr marL="3089275" indent="-249238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-"/>
              <a:defRPr sz="25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l"/>
            <a:r>
              <a:rPr lang="en-GB" kern="0" dirty="0" smtClean="0"/>
              <a:t>				</a:t>
            </a:r>
          </a:p>
          <a:p>
            <a:pPr algn="l"/>
            <a:endParaRPr lang="en-GB" sz="8000" kern="0" dirty="0" smtClean="0"/>
          </a:p>
          <a:p>
            <a:pPr algn="l"/>
            <a:endParaRPr lang="en-GB" sz="8000" kern="0" dirty="0" smtClean="0"/>
          </a:p>
          <a:p>
            <a:pPr algn="l"/>
            <a:r>
              <a:rPr lang="en-GB" sz="8000" kern="0" dirty="0" smtClean="0"/>
              <a:t>		</a:t>
            </a:r>
            <a:r>
              <a:rPr lang="en-GB" sz="6400" kern="0" dirty="0" err="1" smtClean="0"/>
              <a:t>Drs.</a:t>
            </a:r>
            <a:r>
              <a:rPr lang="en-GB" sz="6400" kern="0" dirty="0" smtClean="0"/>
              <a:t> Geert-Jan ARENDS</a:t>
            </a:r>
          </a:p>
          <a:p>
            <a:pPr algn="l"/>
            <a:r>
              <a:rPr lang="en-GB" sz="6400" kern="0" dirty="0" smtClean="0"/>
              <a:t>		</a:t>
            </a:r>
            <a:r>
              <a:rPr lang="en-GB" sz="6400" kern="0" dirty="0" err="1" smtClean="0"/>
              <a:t>sr</a:t>
            </a:r>
            <a:r>
              <a:rPr lang="en-GB" sz="6400" kern="0" dirty="0" smtClean="0"/>
              <a:t> consultant EU funding</a:t>
            </a:r>
          </a:p>
          <a:p>
            <a:pPr algn="l"/>
            <a:r>
              <a:rPr lang="en-GB" sz="6400" kern="0" dirty="0" smtClean="0"/>
              <a:t>		Strategy Department for Education and Research</a:t>
            </a:r>
          </a:p>
          <a:p>
            <a:pPr algn="l"/>
            <a:r>
              <a:rPr lang="en-GB" sz="6400" kern="0" dirty="0"/>
              <a:t>	</a:t>
            </a:r>
            <a:r>
              <a:rPr lang="en-GB" sz="6400" kern="0" dirty="0" smtClean="0"/>
              <a:t>	University of Groningen (NL)</a:t>
            </a:r>
          </a:p>
          <a:p>
            <a:pPr algn="l"/>
            <a:r>
              <a:rPr lang="en-GB" sz="6400" kern="0" dirty="0" smtClean="0"/>
              <a:t>		</a:t>
            </a:r>
            <a:r>
              <a:rPr lang="en-GB" sz="5600" kern="0" dirty="0" smtClean="0"/>
              <a:t>g.j.arends@rug.nl</a:t>
            </a:r>
          </a:p>
          <a:p>
            <a:endParaRPr lang="en-GB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10</a:t>
            </a:fld>
            <a:endParaRPr lang="nl-NL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7"/>
            <a:ext cx="3482987" cy="4680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9632" y="6093297"/>
            <a:ext cx="12955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 smtClean="0"/>
              <a:t>YOU</a:t>
            </a:r>
            <a:endParaRPr lang="nl-NL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23948" y="1468580"/>
            <a:ext cx="2540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INDIVIDUAL GRANTS</a:t>
            </a:r>
            <a:endParaRPr lang="nl-NL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3" y="2492896"/>
            <a:ext cx="3600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Prepare your CV early (start now!)</a:t>
            </a:r>
          </a:p>
          <a:p>
            <a:endParaRPr lang="nl-NL" dirty="0" smtClean="0"/>
          </a:p>
          <a:p>
            <a:r>
              <a:rPr lang="nl-NL" dirty="0" smtClean="0"/>
              <a:t>Do </a:t>
            </a:r>
            <a:r>
              <a:rPr lang="nl-NL" dirty="0"/>
              <a:t>extra things (prizes, MSCA-IF, conferences, </a:t>
            </a:r>
            <a:r>
              <a:rPr lang="nl-NL" dirty="0" smtClean="0"/>
              <a:t>Board memberships, visits</a:t>
            </a:r>
            <a:r>
              <a:rPr lang="nl-NL" dirty="0"/>
              <a:t>, …)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From </a:t>
            </a:r>
            <a:r>
              <a:rPr lang="nl-NL" dirty="0"/>
              <a:t>Proposal </a:t>
            </a:r>
            <a:r>
              <a:rPr lang="nl-NL" dirty="0" smtClean="0"/>
              <a:t>Improvement </a:t>
            </a:r>
            <a:r>
              <a:rPr lang="nl-NL" dirty="0"/>
              <a:t>to Talent Development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632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11</a:t>
            </a:fld>
            <a:endParaRPr lang="nl-NL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137208"/>
            <a:ext cx="4710585" cy="35283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98404" y="6038393"/>
            <a:ext cx="4171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 smtClean="0"/>
              <a:t>PROJECT/HOST</a:t>
            </a:r>
            <a:endParaRPr lang="nl-NL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23948" y="1468580"/>
            <a:ext cx="2540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INDIVIDUAL GRANTS</a:t>
            </a:r>
            <a:endParaRPr lang="nl-NL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2636912"/>
            <a:ext cx="381386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Prepare your project</a:t>
            </a:r>
          </a:p>
          <a:p>
            <a:r>
              <a:rPr lang="nl-NL" dirty="0"/>
              <a:t>	</a:t>
            </a:r>
            <a:endParaRPr lang="nl-NL" dirty="0" smtClean="0"/>
          </a:p>
          <a:p>
            <a:r>
              <a:rPr lang="nl-NL" dirty="0" smtClean="0"/>
              <a:t>Think </a:t>
            </a:r>
            <a:r>
              <a:rPr lang="nl-NL" dirty="0"/>
              <a:t>about your project. 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Visit </a:t>
            </a:r>
            <a:r>
              <a:rPr lang="nl-NL" dirty="0"/>
              <a:t>Host Institute</a:t>
            </a:r>
          </a:p>
          <a:p>
            <a:endParaRPr lang="nl-NL" dirty="0" smtClean="0"/>
          </a:p>
          <a:p>
            <a:r>
              <a:rPr lang="nl-NL" dirty="0" smtClean="0"/>
              <a:t>Dream </a:t>
            </a:r>
            <a:r>
              <a:rPr lang="nl-NL" dirty="0"/>
              <a:t>your dream</a:t>
            </a:r>
            <a:r>
              <a:rPr lang="nl-NL" dirty="0" smtClean="0"/>
              <a:t>. Find the WOW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168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12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0638" y="1844824"/>
            <a:ext cx="1527983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/>
              <a:t>Dream</a:t>
            </a:r>
          </a:p>
          <a:p>
            <a:pPr algn="ctr"/>
            <a:r>
              <a:rPr lang="nl-NL" sz="3200" dirty="0" smtClean="0"/>
              <a:t>your</a:t>
            </a:r>
          </a:p>
          <a:p>
            <a:pPr algn="ctr"/>
            <a:r>
              <a:rPr lang="nl-NL" sz="3200" dirty="0" smtClean="0"/>
              <a:t>Dream!</a:t>
            </a:r>
          </a:p>
          <a:p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784436"/>
            <a:ext cx="3887933" cy="20735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401" y="1296469"/>
            <a:ext cx="6228184" cy="34996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87932" y="6474667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Beatriz Noheda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366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27584" y="1772816"/>
            <a:ext cx="70567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Collaborative </a:t>
            </a:r>
            <a:r>
              <a:rPr lang="nl-NL" b="1" dirty="0"/>
              <a:t>grants – Top </a:t>
            </a:r>
            <a:r>
              <a:rPr lang="nl-NL" b="1" dirty="0" smtClean="0"/>
              <a:t>down, specific topics</a:t>
            </a:r>
            <a:endParaRPr lang="nl-NL" b="1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2 ways to participate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	</a:t>
            </a:r>
            <a:r>
              <a:rPr lang="nl-NL" dirty="0" smtClean="0"/>
              <a:t>Coordinator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	Partner</a:t>
            </a:r>
            <a:endParaRPr lang="nl-NL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dirty="0" smtClean="0"/>
              <a:t>		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Make sure that you are found!</a:t>
            </a:r>
          </a:p>
        </p:txBody>
      </p:sp>
      <p:sp>
        <p:nvSpPr>
          <p:cNvPr id="4" name="Left Arrow 3"/>
          <p:cNvSpPr/>
          <p:nvPr/>
        </p:nvSpPr>
        <p:spPr>
          <a:xfrm>
            <a:off x="3275856" y="3342476"/>
            <a:ext cx="86409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4077072"/>
            <a:ext cx="1219200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40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14</a:t>
            </a:fld>
            <a:endParaRPr lang="nl-NL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869"/>
            <a:ext cx="94685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08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15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772816"/>
            <a:ext cx="628890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How can you be found? Find the people with the money!</a:t>
            </a:r>
          </a:p>
          <a:p>
            <a:endParaRPr lang="nl-NL" dirty="0" smtClean="0"/>
          </a:p>
          <a:p>
            <a:r>
              <a:rPr lang="nl-NL" sz="2400" b="1" dirty="0" smtClean="0"/>
              <a:t>		Who took my money</a:t>
            </a:r>
            <a:r>
              <a:rPr lang="nl-NL" baseline="30000" dirty="0" smtClean="0"/>
              <a:t>*</a:t>
            </a:r>
            <a:endParaRPr lang="nl-NL" baseline="30000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Use Google to find existing projects on your subject</a:t>
            </a:r>
          </a:p>
          <a:p>
            <a:r>
              <a:rPr lang="nl-NL" dirty="0"/>
              <a:t>	</a:t>
            </a:r>
            <a:r>
              <a:rPr lang="nl-NL" dirty="0" smtClean="0"/>
              <a:t>(e.g. H2020 </a:t>
            </a:r>
            <a:r>
              <a:rPr lang="nl-NL" dirty="0" smtClean="0"/>
              <a:t>+ keywords)</a:t>
            </a:r>
          </a:p>
          <a:p>
            <a:endParaRPr lang="nl-NL" dirty="0" smtClean="0"/>
          </a:p>
          <a:p>
            <a:r>
              <a:rPr lang="nl-NL" dirty="0" smtClean="0"/>
              <a:t>Look at the consortia </a:t>
            </a:r>
          </a:p>
          <a:p>
            <a:endParaRPr lang="nl-NL" dirty="0" smtClean="0"/>
          </a:p>
          <a:p>
            <a:r>
              <a:rPr lang="nl-NL" dirty="0" smtClean="0"/>
              <a:t>Follow the people and find out where ‘their’ conferences are</a:t>
            </a:r>
          </a:p>
          <a:p>
            <a:endParaRPr lang="nl-NL" dirty="0"/>
          </a:p>
          <a:p>
            <a:r>
              <a:rPr lang="nl-NL" dirty="0" smtClean="0"/>
              <a:t>Make contact!!!!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52120" y="6381328"/>
            <a:ext cx="332719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* Sean McCarthy, www.hyperion.ie</a:t>
            </a:r>
            <a:endParaRPr lang="nl-NL" sz="16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021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16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700809"/>
            <a:ext cx="77725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General tips about proposal writing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Title</a:t>
            </a:r>
          </a:p>
          <a:p>
            <a:endParaRPr lang="nl-NL" dirty="0"/>
          </a:p>
          <a:p>
            <a:r>
              <a:rPr lang="nl-NL" dirty="0" smtClean="0"/>
              <a:t>Acronym (FCRISPR-GHQ  vs ACCOMPLISSH)</a:t>
            </a:r>
          </a:p>
          <a:p>
            <a:endParaRPr lang="nl-NL" dirty="0"/>
          </a:p>
          <a:p>
            <a:r>
              <a:rPr lang="nl-NL" dirty="0" smtClean="0"/>
              <a:t>From telling to selling</a:t>
            </a:r>
          </a:p>
          <a:p>
            <a:endParaRPr lang="nl-NL" dirty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287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17</a:t>
            </a:fld>
            <a:endParaRPr lang="nl-NL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8562"/>
            <a:ext cx="9144000" cy="72863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52120" y="6021288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Albert Einstein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58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18</a:t>
            </a:fld>
            <a:endParaRPr lang="nl-NL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1268760"/>
            <a:ext cx="9936427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33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19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628800"/>
            <a:ext cx="66967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“It is amazing how much we have learned about the working of our universe by using our five senses and how little we still know about the working of these senses themselves! </a:t>
            </a:r>
          </a:p>
          <a:p>
            <a:endParaRPr lang="en-US" i="1" dirty="0" smtClean="0"/>
          </a:p>
          <a:p>
            <a:r>
              <a:rPr lang="en-US" i="1" dirty="0" smtClean="0"/>
              <a:t>Even </a:t>
            </a:r>
            <a:r>
              <a:rPr lang="en-US" i="1" dirty="0"/>
              <a:t>though the molecular mechanism of sight, taste, and smell is known, we still don’t know how the mechanical sensations of touch and hearing function at the molecular level. </a:t>
            </a:r>
            <a:endParaRPr lang="en-US" i="1" dirty="0" smtClean="0"/>
          </a:p>
          <a:p>
            <a:endParaRPr lang="en-US" i="1" dirty="0"/>
          </a:p>
          <a:p>
            <a:r>
              <a:rPr lang="en-US" i="1" dirty="0" smtClean="0"/>
              <a:t>Mechanosensitive </a:t>
            </a:r>
            <a:r>
              <a:rPr lang="en-US" i="1" dirty="0"/>
              <a:t>(MS) ion channels, present in membranes, are the </a:t>
            </a:r>
            <a:r>
              <a:rPr lang="en-US" i="1" dirty="0" smtClean="0"/>
              <a:t>molecules…” </a:t>
            </a:r>
          </a:p>
          <a:p>
            <a:endParaRPr lang="en-US" dirty="0" smtClean="0"/>
          </a:p>
          <a:p>
            <a:r>
              <a:rPr lang="en-US" dirty="0" smtClean="0"/>
              <a:t>					</a:t>
            </a:r>
            <a:r>
              <a:rPr lang="en-US" dirty="0" err="1" smtClean="0"/>
              <a:t>Argaman</a:t>
            </a:r>
            <a:r>
              <a:rPr lang="en-US" dirty="0" smtClean="0"/>
              <a:t> </a:t>
            </a:r>
            <a:r>
              <a:rPr lang="en-US" dirty="0" err="1" smtClean="0"/>
              <a:t>Kocer</a:t>
            </a:r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97152"/>
            <a:ext cx="1916832" cy="19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94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6DD92-6018-4C69-B5DC-73299A2CA059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6" name="TextBox 5"/>
          <p:cNvSpPr txBox="1"/>
          <p:nvPr/>
        </p:nvSpPr>
        <p:spPr>
          <a:xfrm>
            <a:off x="2123728" y="4869160"/>
            <a:ext cx="27350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>
                <a:solidFill>
                  <a:schemeClr val="bg1"/>
                </a:solidFill>
              </a:rPr>
              <a:t>Grant Canyon</a:t>
            </a:r>
            <a:endParaRPr lang="nl-NL" sz="3200" dirty="0">
              <a:solidFill>
                <a:schemeClr val="bg1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2667" y="1238424"/>
            <a:ext cx="9953492" cy="5619576"/>
          </a:xfrm>
        </p:spPr>
      </p:pic>
    </p:spTree>
    <p:extLst>
      <p:ext uri="{BB962C8B-B14F-4D97-AF65-F5344CB8AC3E}">
        <p14:creationId xmlns:p14="http://schemas.microsoft.com/office/powerpoint/2010/main" val="297282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20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3429000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&lt;excercise&gt;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447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6DD92-6018-4C69-B5DC-73299A2CA059}" type="slidenum">
              <a:rPr lang="nl-NL" smtClean="0">
                <a:solidFill>
                  <a:srgbClr val="FFFFFF"/>
                </a:solidFill>
              </a:rPr>
              <a:pPr/>
              <a:t>21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560" y="2348880"/>
            <a:ext cx="797149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9600" dirty="0"/>
              <a:t>Get help!!!!!!!</a:t>
            </a:r>
          </a:p>
          <a:p>
            <a:r>
              <a:rPr lang="nl-NL" dirty="0"/>
              <a:t>	</a:t>
            </a:r>
            <a:r>
              <a:rPr lang="nl-NL" dirty="0" smtClean="0"/>
              <a:t>		supervisor</a:t>
            </a:r>
            <a:endParaRPr lang="nl-NL" dirty="0"/>
          </a:p>
          <a:p>
            <a:r>
              <a:rPr lang="nl-NL" dirty="0"/>
              <a:t>	</a:t>
            </a:r>
            <a:r>
              <a:rPr lang="nl-NL" dirty="0" smtClean="0"/>
              <a:t>		colleague</a:t>
            </a:r>
          </a:p>
          <a:p>
            <a:r>
              <a:rPr lang="nl-NL" dirty="0"/>
              <a:t>	</a:t>
            </a:r>
            <a:r>
              <a:rPr lang="nl-NL" dirty="0" smtClean="0"/>
              <a:t>		National Contact Point</a:t>
            </a:r>
            <a:endParaRPr lang="nl-NL" dirty="0"/>
          </a:p>
          <a:p>
            <a:r>
              <a:rPr lang="nl-NL" dirty="0"/>
              <a:t>	</a:t>
            </a:r>
            <a:r>
              <a:rPr lang="nl-NL" dirty="0" smtClean="0"/>
              <a:t>		partner </a:t>
            </a:r>
            <a:r>
              <a:rPr lang="nl-NL" dirty="0"/>
              <a:t>at </a:t>
            </a:r>
            <a:r>
              <a:rPr lang="nl-NL" dirty="0" smtClean="0"/>
              <a:t>home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 smtClean="0"/>
              <a:t>		Do </a:t>
            </a:r>
            <a:r>
              <a:rPr lang="nl-NL" dirty="0"/>
              <a:t>not let them be nice to you!!!</a:t>
            </a:r>
          </a:p>
        </p:txBody>
      </p:sp>
    </p:spTree>
    <p:extLst>
      <p:ext uri="{BB962C8B-B14F-4D97-AF65-F5344CB8AC3E}">
        <p14:creationId xmlns:p14="http://schemas.microsoft.com/office/powerpoint/2010/main" val="190654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6DD92-6018-4C69-B5DC-73299A2CA059}" type="slidenum">
              <a:rPr lang="nl-NL" smtClean="0"/>
              <a:pPr/>
              <a:t>22</a:t>
            </a:fld>
            <a:endParaRPr lang="nl-NL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4285333"/>
          </a:xfrm>
          <a:prstGeom prst="rect">
            <a:avLst/>
          </a:prstGeom>
        </p:spPr>
      </p:pic>
      <p:sp>
        <p:nvSpPr>
          <p:cNvPr id="2" name="5-Point Star 1"/>
          <p:cNvSpPr/>
          <p:nvPr/>
        </p:nvSpPr>
        <p:spPr>
          <a:xfrm>
            <a:off x="2456367" y="4919651"/>
            <a:ext cx="288032" cy="288032"/>
          </a:xfrm>
          <a:prstGeom prst="star5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5-Point Star 5"/>
          <p:cNvSpPr/>
          <p:nvPr/>
        </p:nvSpPr>
        <p:spPr>
          <a:xfrm>
            <a:off x="2761159" y="4835526"/>
            <a:ext cx="288032" cy="288032"/>
          </a:xfrm>
          <a:prstGeom prst="star5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5-Point Star 6"/>
          <p:cNvSpPr/>
          <p:nvPr/>
        </p:nvSpPr>
        <p:spPr>
          <a:xfrm>
            <a:off x="3103812" y="5045978"/>
            <a:ext cx="288032" cy="288032"/>
          </a:xfrm>
          <a:prstGeom prst="star5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5-Point Star 7"/>
          <p:cNvSpPr/>
          <p:nvPr/>
        </p:nvSpPr>
        <p:spPr>
          <a:xfrm>
            <a:off x="2717565" y="5467385"/>
            <a:ext cx="288032" cy="288032"/>
          </a:xfrm>
          <a:prstGeom prst="star5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5-Point Star 8"/>
          <p:cNvSpPr/>
          <p:nvPr/>
        </p:nvSpPr>
        <p:spPr>
          <a:xfrm>
            <a:off x="2421175" y="5338200"/>
            <a:ext cx="288032" cy="288032"/>
          </a:xfrm>
          <a:prstGeom prst="star5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5-Point Star 11"/>
          <p:cNvSpPr/>
          <p:nvPr/>
        </p:nvSpPr>
        <p:spPr>
          <a:xfrm>
            <a:off x="3010502" y="5362191"/>
            <a:ext cx="288032" cy="288032"/>
          </a:xfrm>
          <a:prstGeom prst="star5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xtBox 2"/>
          <p:cNvSpPr txBox="1"/>
          <p:nvPr/>
        </p:nvSpPr>
        <p:spPr>
          <a:xfrm>
            <a:off x="323528" y="6093296"/>
            <a:ext cx="591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Faculty Funding Officers at your Faculty or your Institute</a:t>
            </a:r>
            <a:endParaRPr lang="nl-NL" dirty="0"/>
          </a:p>
        </p:txBody>
      </p:sp>
      <p:sp>
        <p:nvSpPr>
          <p:cNvPr id="13" name="5-Point Star 12"/>
          <p:cNvSpPr/>
          <p:nvPr/>
        </p:nvSpPr>
        <p:spPr>
          <a:xfrm>
            <a:off x="323528" y="5509640"/>
            <a:ext cx="288032" cy="288032"/>
          </a:xfrm>
          <a:prstGeom prst="star5">
            <a:avLst>
              <a:gd name="adj" fmla="val 25080"/>
              <a:gd name="hf" fmla="val 105146"/>
              <a:gd name="vf" fmla="val 110557"/>
            </a:avLst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5-Point Star 18"/>
          <p:cNvSpPr/>
          <p:nvPr/>
        </p:nvSpPr>
        <p:spPr>
          <a:xfrm>
            <a:off x="1056581" y="5495985"/>
            <a:ext cx="288032" cy="288032"/>
          </a:xfrm>
          <a:prstGeom prst="star5">
            <a:avLst>
              <a:gd name="adj" fmla="val 25080"/>
              <a:gd name="hf" fmla="val 105146"/>
              <a:gd name="vf" fmla="val 110557"/>
            </a:avLst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5-Point Star 19"/>
          <p:cNvSpPr/>
          <p:nvPr/>
        </p:nvSpPr>
        <p:spPr>
          <a:xfrm>
            <a:off x="3591472" y="5472741"/>
            <a:ext cx="288032" cy="288032"/>
          </a:xfrm>
          <a:prstGeom prst="star5">
            <a:avLst>
              <a:gd name="adj" fmla="val 25080"/>
              <a:gd name="hf" fmla="val 105146"/>
              <a:gd name="vf" fmla="val 110557"/>
            </a:avLst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5-Point Star 20"/>
          <p:cNvSpPr/>
          <p:nvPr/>
        </p:nvSpPr>
        <p:spPr>
          <a:xfrm>
            <a:off x="4378450" y="5472741"/>
            <a:ext cx="288032" cy="288032"/>
          </a:xfrm>
          <a:prstGeom prst="star5">
            <a:avLst>
              <a:gd name="adj" fmla="val 25080"/>
              <a:gd name="hf" fmla="val 105146"/>
              <a:gd name="vf" fmla="val 110557"/>
            </a:avLst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5-Point Star 21"/>
          <p:cNvSpPr/>
          <p:nvPr/>
        </p:nvSpPr>
        <p:spPr>
          <a:xfrm>
            <a:off x="5182916" y="5472741"/>
            <a:ext cx="288032" cy="288032"/>
          </a:xfrm>
          <a:prstGeom prst="star5">
            <a:avLst>
              <a:gd name="adj" fmla="val 25080"/>
              <a:gd name="hf" fmla="val 105146"/>
              <a:gd name="vf" fmla="val 110557"/>
            </a:avLst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5-Point Star 22"/>
          <p:cNvSpPr/>
          <p:nvPr/>
        </p:nvSpPr>
        <p:spPr>
          <a:xfrm>
            <a:off x="6875426" y="5472741"/>
            <a:ext cx="288032" cy="288032"/>
          </a:xfrm>
          <a:prstGeom prst="star5">
            <a:avLst>
              <a:gd name="adj" fmla="val 25080"/>
              <a:gd name="hf" fmla="val 105146"/>
              <a:gd name="vf" fmla="val 110557"/>
            </a:avLst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5-Point Star 23"/>
          <p:cNvSpPr/>
          <p:nvPr/>
        </p:nvSpPr>
        <p:spPr>
          <a:xfrm>
            <a:off x="1699543" y="5323369"/>
            <a:ext cx="288032" cy="288032"/>
          </a:xfrm>
          <a:prstGeom prst="star5">
            <a:avLst>
              <a:gd name="adj" fmla="val 28072"/>
              <a:gd name="hf" fmla="val 105146"/>
              <a:gd name="vf" fmla="val 110557"/>
            </a:avLst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5-Point Star 24"/>
          <p:cNvSpPr/>
          <p:nvPr/>
        </p:nvSpPr>
        <p:spPr>
          <a:xfrm>
            <a:off x="1891929" y="5210125"/>
            <a:ext cx="288032" cy="288032"/>
          </a:xfrm>
          <a:prstGeom prst="star5">
            <a:avLst>
              <a:gd name="adj" fmla="val 28072"/>
              <a:gd name="hf" fmla="val 105146"/>
              <a:gd name="vf" fmla="val 110557"/>
            </a:avLst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5-Point Star 25"/>
          <p:cNvSpPr/>
          <p:nvPr/>
        </p:nvSpPr>
        <p:spPr>
          <a:xfrm>
            <a:off x="2025304" y="5365624"/>
            <a:ext cx="288032" cy="288032"/>
          </a:xfrm>
          <a:prstGeom prst="star5">
            <a:avLst>
              <a:gd name="adj" fmla="val 28072"/>
              <a:gd name="hf" fmla="val 105146"/>
              <a:gd name="vf" fmla="val 110557"/>
            </a:avLst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5-Point Star 26"/>
          <p:cNvSpPr/>
          <p:nvPr/>
        </p:nvSpPr>
        <p:spPr>
          <a:xfrm>
            <a:off x="2062361" y="5002473"/>
            <a:ext cx="288032" cy="288032"/>
          </a:xfrm>
          <a:prstGeom prst="star5">
            <a:avLst>
              <a:gd name="adj" fmla="val 28072"/>
              <a:gd name="hf" fmla="val 105146"/>
              <a:gd name="vf" fmla="val 110557"/>
            </a:avLst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5-Point Star 27"/>
          <p:cNvSpPr/>
          <p:nvPr/>
        </p:nvSpPr>
        <p:spPr>
          <a:xfrm>
            <a:off x="1700325" y="4922093"/>
            <a:ext cx="288032" cy="288032"/>
          </a:xfrm>
          <a:prstGeom prst="star5">
            <a:avLst>
              <a:gd name="adj" fmla="val 28072"/>
              <a:gd name="hf" fmla="val 105146"/>
              <a:gd name="vf" fmla="val 110557"/>
            </a:avLst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5-Point Star 28"/>
          <p:cNvSpPr/>
          <p:nvPr/>
        </p:nvSpPr>
        <p:spPr>
          <a:xfrm>
            <a:off x="1843559" y="3044037"/>
            <a:ext cx="288032" cy="288032"/>
          </a:xfrm>
          <a:prstGeom prst="star5">
            <a:avLst>
              <a:gd name="adj" fmla="val 25080"/>
              <a:gd name="hf" fmla="val 105146"/>
              <a:gd name="vf" fmla="val 110557"/>
            </a:avLst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165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Groningen Grants Week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6077" y="2540000"/>
            <a:ext cx="9140825" cy="431800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22 </a:t>
            </a:r>
            <a:r>
              <a:rPr lang="nl-NL" dirty="0" smtClean="0"/>
              <a:t>May 	Special day for Early Career 				researchers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23 </a:t>
            </a:r>
            <a:r>
              <a:rPr lang="nl-NL" dirty="0" smtClean="0"/>
              <a:t>May	MSCA-Individual Fellowships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20 June	Writing workshop on MSCA-IF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www.rug.nl/grants-week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6DD92-6018-4C69-B5DC-73299A2CA059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74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24</a:t>
            </a:fld>
            <a:endParaRPr lang="nl-NL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1" y="1340768"/>
            <a:ext cx="5400601" cy="5416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4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25</a:t>
            </a:fld>
            <a:endParaRPr lang="nl-NL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73" y="1222672"/>
            <a:ext cx="9156509" cy="686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94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26</a:t>
            </a:fld>
            <a:endParaRPr lang="nl-NL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7483"/>
            <a:ext cx="9156509" cy="68673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4941168"/>
            <a:ext cx="2835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Greek goddess of Victory:</a:t>
            </a:r>
          </a:p>
          <a:p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5349984"/>
            <a:ext cx="1152128" cy="62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88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27</a:t>
            </a:fld>
            <a:endParaRPr lang="nl-NL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7483"/>
            <a:ext cx="9156509" cy="68673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4941168"/>
            <a:ext cx="283507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Greek goddess of Victory: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sz="3600" b="1" dirty="0" smtClean="0"/>
              <a:t>NIKE</a:t>
            </a:r>
            <a:endParaRPr lang="nl-NL" b="1" dirty="0" smtClean="0"/>
          </a:p>
          <a:p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5349984"/>
            <a:ext cx="1152128" cy="62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94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28</a:t>
            </a:fld>
            <a:endParaRPr lang="nl-NL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02" y="126876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05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1844824"/>
            <a:ext cx="586570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Geert-Jan Arends</a:t>
            </a:r>
          </a:p>
          <a:p>
            <a:endParaRPr lang="nl-NL" dirty="0"/>
          </a:p>
          <a:p>
            <a:r>
              <a:rPr lang="nl-NL" dirty="0" smtClean="0"/>
              <a:t>Solid State Chemistry at University of Groningen (1987)</a:t>
            </a:r>
          </a:p>
          <a:p>
            <a:endParaRPr lang="nl-NL" dirty="0"/>
          </a:p>
          <a:p>
            <a:r>
              <a:rPr lang="nl-NL" dirty="0" smtClean="0"/>
              <a:t>4 years multinational corporation</a:t>
            </a:r>
          </a:p>
          <a:p>
            <a:r>
              <a:rPr lang="nl-NL" dirty="0" smtClean="0"/>
              <a:t>4 years regional small company</a:t>
            </a:r>
          </a:p>
          <a:p>
            <a:endParaRPr lang="nl-NL" dirty="0"/>
          </a:p>
          <a:p>
            <a:r>
              <a:rPr lang="nl-NL" dirty="0" smtClean="0"/>
              <a:t>Joined University of Groningen in 1995</a:t>
            </a:r>
          </a:p>
          <a:p>
            <a:endParaRPr lang="nl-NL" dirty="0"/>
          </a:p>
          <a:p>
            <a:r>
              <a:rPr lang="nl-NL" dirty="0" smtClean="0"/>
              <a:t>More than 20 years funding experience</a:t>
            </a:r>
          </a:p>
        </p:txBody>
      </p:sp>
    </p:spTree>
    <p:extLst>
      <p:ext uri="{BB962C8B-B14F-4D97-AF65-F5344CB8AC3E}">
        <p14:creationId xmlns:p14="http://schemas.microsoft.com/office/powerpoint/2010/main" val="141076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6DD92-6018-4C69-B5DC-73299A2CA059}" type="slidenum">
              <a:rPr lang="nl-NL" smtClean="0"/>
              <a:pPr/>
              <a:t>4</a:t>
            </a:fld>
            <a:endParaRPr lang="nl-NL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4285333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-14511" y="2780928"/>
            <a:ext cx="2411760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947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5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3218" y="1772816"/>
            <a:ext cx="533992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err="1" smtClean="0"/>
              <a:t>Strategy</a:t>
            </a:r>
            <a:r>
              <a:rPr lang="nl-NL" b="1" dirty="0" smtClean="0"/>
              <a:t> </a:t>
            </a:r>
            <a:r>
              <a:rPr lang="nl-NL" b="1" dirty="0" err="1" smtClean="0"/>
              <a:t>Department</a:t>
            </a:r>
            <a:r>
              <a:rPr lang="nl-NL" b="1" dirty="0" smtClean="0"/>
              <a:t> </a:t>
            </a:r>
            <a:r>
              <a:rPr lang="nl-NL" b="1" dirty="0" err="1" smtClean="0"/>
              <a:t>for</a:t>
            </a:r>
            <a:r>
              <a:rPr lang="nl-NL" b="1" dirty="0" smtClean="0"/>
              <a:t> </a:t>
            </a:r>
            <a:r>
              <a:rPr lang="nl-NL" b="1" dirty="0" err="1" smtClean="0"/>
              <a:t>Education</a:t>
            </a:r>
            <a:r>
              <a:rPr lang="nl-NL" b="1" dirty="0" smtClean="0"/>
              <a:t> &amp; Research</a:t>
            </a:r>
          </a:p>
          <a:p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Education Policy &amp; Student Affairs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Research Policy &amp; Funding</a:t>
            </a:r>
          </a:p>
          <a:p>
            <a:pPr lvl="2"/>
            <a:r>
              <a:rPr lang="nl-NL" dirty="0" smtClean="0"/>
              <a:t>- Research Policy</a:t>
            </a:r>
          </a:p>
          <a:p>
            <a:r>
              <a:rPr lang="nl-NL" dirty="0"/>
              <a:t>	</a:t>
            </a:r>
            <a:r>
              <a:rPr lang="nl-NL" dirty="0" smtClean="0"/>
              <a:t>- Development Cooperation</a:t>
            </a:r>
          </a:p>
          <a:p>
            <a:r>
              <a:rPr lang="nl-NL" dirty="0"/>
              <a:t>	</a:t>
            </a:r>
            <a:r>
              <a:rPr lang="nl-NL" dirty="0" smtClean="0"/>
              <a:t>- </a:t>
            </a:r>
            <a:r>
              <a:rPr lang="nl-NL" b="1" dirty="0" smtClean="0"/>
              <a:t>European (and other) Funding</a:t>
            </a:r>
          </a:p>
          <a:p>
            <a:r>
              <a:rPr lang="nl-NL" dirty="0"/>
              <a:t>	</a:t>
            </a:r>
            <a:r>
              <a:rPr lang="nl-NL" dirty="0" smtClean="0"/>
              <a:t>	</a:t>
            </a:r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91240"/>
            <a:ext cx="1934784" cy="19347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297453"/>
            <a:ext cx="1934784" cy="19347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291240"/>
            <a:ext cx="1934784" cy="19347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014" y="4282783"/>
            <a:ext cx="1934784" cy="19347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5433" y="6203104"/>
            <a:ext cx="1587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Geert-Jan Arends</a:t>
            </a:r>
            <a:endParaRPr lang="nl-NL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627566" y="6217567"/>
            <a:ext cx="1925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Gema Ocana Noriega</a:t>
            </a:r>
            <a:endParaRPr lang="nl-NL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867446" y="6198624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Maarten Eisema</a:t>
            </a:r>
            <a:endParaRPr lang="nl-NL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044701" y="6198624"/>
            <a:ext cx="1208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Robert Otten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383885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6</a:t>
            </a:fld>
            <a:endParaRPr lang="nl-NL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331" y="1340768"/>
            <a:ext cx="7839075" cy="73437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44208" y="2492896"/>
            <a:ext cx="755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8000" dirty="0" smtClean="0"/>
              <a:t>?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5508104" y="2564904"/>
            <a:ext cx="755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8000" dirty="0" smtClean="0"/>
              <a:t>?</a:t>
            </a:r>
            <a:endParaRPr lang="nl-NL" dirty="0"/>
          </a:p>
        </p:txBody>
      </p:sp>
      <p:sp>
        <p:nvSpPr>
          <p:cNvPr id="6" name="TextBox 5"/>
          <p:cNvSpPr txBox="1"/>
          <p:nvPr/>
        </p:nvSpPr>
        <p:spPr>
          <a:xfrm>
            <a:off x="4752769" y="3689216"/>
            <a:ext cx="755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8000" dirty="0" smtClean="0"/>
              <a:t>?</a:t>
            </a:r>
            <a:endParaRPr lang="nl-NL" dirty="0"/>
          </a:p>
        </p:txBody>
      </p:sp>
      <p:sp>
        <p:nvSpPr>
          <p:cNvPr id="7" name="TextBox 6"/>
          <p:cNvSpPr txBox="1"/>
          <p:nvPr/>
        </p:nvSpPr>
        <p:spPr>
          <a:xfrm>
            <a:off x="2839434" y="3573016"/>
            <a:ext cx="755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8000" dirty="0" smtClean="0"/>
              <a:t>?</a:t>
            </a:r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2195736" y="1556189"/>
            <a:ext cx="755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8000" dirty="0" smtClean="0"/>
              <a:t>?</a:t>
            </a:r>
            <a:endParaRPr lang="nl-NL" dirty="0"/>
          </a:p>
        </p:txBody>
      </p:sp>
      <p:sp>
        <p:nvSpPr>
          <p:cNvPr id="10" name="TextBox 9"/>
          <p:cNvSpPr txBox="1"/>
          <p:nvPr/>
        </p:nvSpPr>
        <p:spPr>
          <a:xfrm>
            <a:off x="654841" y="3816335"/>
            <a:ext cx="755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8000" dirty="0" smtClean="0"/>
              <a:t>?</a:t>
            </a:r>
            <a:endParaRPr lang="nl-NL" dirty="0"/>
          </a:p>
        </p:txBody>
      </p:sp>
      <p:sp>
        <p:nvSpPr>
          <p:cNvPr id="11" name="TextBox 10"/>
          <p:cNvSpPr txBox="1"/>
          <p:nvPr/>
        </p:nvSpPr>
        <p:spPr>
          <a:xfrm>
            <a:off x="5910769" y="4890995"/>
            <a:ext cx="755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8000" dirty="0" smtClean="0"/>
              <a:t>?</a:t>
            </a:r>
            <a:endParaRPr lang="nl-NL" dirty="0"/>
          </a:p>
        </p:txBody>
      </p:sp>
      <p:sp>
        <p:nvSpPr>
          <p:cNvPr id="12" name="TextBox 11"/>
          <p:cNvSpPr txBox="1"/>
          <p:nvPr/>
        </p:nvSpPr>
        <p:spPr>
          <a:xfrm>
            <a:off x="5487658" y="778872"/>
            <a:ext cx="755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8000" dirty="0" smtClean="0"/>
              <a:t>?</a:t>
            </a:r>
            <a:endParaRPr lang="nl-NL" dirty="0"/>
          </a:p>
        </p:txBody>
      </p:sp>
      <p:sp>
        <p:nvSpPr>
          <p:cNvPr id="13" name="TextBox 12"/>
          <p:cNvSpPr txBox="1"/>
          <p:nvPr/>
        </p:nvSpPr>
        <p:spPr>
          <a:xfrm>
            <a:off x="7831841" y="4077072"/>
            <a:ext cx="755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8000" dirty="0" smtClean="0"/>
              <a:t>?</a:t>
            </a:r>
            <a:endParaRPr lang="nl-NL" dirty="0"/>
          </a:p>
        </p:txBody>
      </p:sp>
      <p:sp>
        <p:nvSpPr>
          <p:cNvPr id="14" name="TextBox 13"/>
          <p:cNvSpPr txBox="1"/>
          <p:nvPr/>
        </p:nvSpPr>
        <p:spPr>
          <a:xfrm>
            <a:off x="3042412" y="4928123"/>
            <a:ext cx="755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8000" dirty="0" smtClean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570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7</a:t>
            </a:fld>
            <a:endParaRPr lang="nl-NL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540552" cy="55172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21424427">
            <a:off x="6308495" y="3832792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Specific topics!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23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8</a:t>
            </a:fld>
            <a:endParaRPr lang="nl-NL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540552" cy="55172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21424427">
            <a:off x="6308495" y="3832792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Specific topics!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3568" y="4797152"/>
            <a:ext cx="4572000" cy="1169551"/>
          </a:xfrm>
          <a:prstGeom prst="rect">
            <a:avLst/>
          </a:prstGeom>
          <a:solidFill>
            <a:srgbClr val="0070C0"/>
          </a:solidFill>
        </p:spPr>
        <p:txBody>
          <a:bodyPr>
            <a:spAutoFit/>
          </a:bodyPr>
          <a:lstStyle/>
          <a:p>
            <a:r>
              <a:rPr lang="nl-NL" sz="1400" dirty="0" smtClean="0">
                <a:solidFill>
                  <a:schemeClr val="bg1"/>
                </a:solidFill>
              </a:rPr>
              <a:t>EU:	ERC</a:t>
            </a:r>
            <a:endParaRPr lang="nl-NL" sz="1400" dirty="0">
              <a:solidFill>
                <a:schemeClr val="bg1"/>
              </a:solidFill>
            </a:endParaRPr>
          </a:p>
          <a:p>
            <a:r>
              <a:rPr lang="nl-NL" sz="1400" dirty="0">
                <a:solidFill>
                  <a:schemeClr val="bg1"/>
                </a:solidFill>
              </a:rPr>
              <a:t>	Marie Sklodowska Curie Actions – </a:t>
            </a:r>
            <a:r>
              <a:rPr lang="nl-NL" sz="1400" dirty="0" smtClean="0">
                <a:solidFill>
                  <a:schemeClr val="bg1"/>
                </a:solidFill>
              </a:rPr>
              <a:t>	Individual </a:t>
            </a:r>
            <a:r>
              <a:rPr lang="nl-NL" sz="1400" dirty="0">
                <a:solidFill>
                  <a:schemeClr val="bg1"/>
                </a:solidFill>
              </a:rPr>
              <a:t>Fellowships</a:t>
            </a:r>
          </a:p>
          <a:p>
            <a:r>
              <a:rPr lang="nl-NL" sz="1400" dirty="0" smtClean="0">
                <a:solidFill>
                  <a:schemeClr val="bg1"/>
                </a:solidFill>
              </a:rPr>
              <a:t>NL NWO:</a:t>
            </a:r>
            <a:r>
              <a:rPr lang="nl-NL" sz="1400" dirty="0">
                <a:solidFill>
                  <a:schemeClr val="bg1"/>
                </a:solidFill>
              </a:rPr>
              <a:t>	</a:t>
            </a:r>
            <a:r>
              <a:rPr lang="nl-NL" sz="1400" dirty="0" smtClean="0">
                <a:solidFill>
                  <a:schemeClr val="bg1"/>
                </a:solidFill>
              </a:rPr>
              <a:t>Rubicon</a:t>
            </a:r>
            <a:endParaRPr lang="nl-NL" sz="1400" dirty="0">
              <a:solidFill>
                <a:schemeClr val="bg1"/>
              </a:solidFill>
            </a:endParaRPr>
          </a:p>
          <a:p>
            <a:r>
              <a:rPr lang="nl-NL" sz="1400" dirty="0">
                <a:solidFill>
                  <a:schemeClr val="bg1"/>
                </a:solidFill>
              </a:rPr>
              <a:t>	</a:t>
            </a:r>
            <a:r>
              <a:rPr lang="nl-NL" sz="1400" dirty="0" smtClean="0">
                <a:solidFill>
                  <a:schemeClr val="bg1"/>
                </a:solidFill>
              </a:rPr>
              <a:t>VENI</a:t>
            </a:r>
            <a:r>
              <a:rPr lang="nl-NL" sz="1400" dirty="0">
                <a:solidFill>
                  <a:schemeClr val="bg1"/>
                </a:solidFill>
              </a:rPr>
              <a:t>, VIDI, VICI</a:t>
            </a:r>
          </a:p>
        </p:txBody>
      </p:sp>
      <p:sp>
        <p:nvSpPr>
          <p:cNvPr id="6" name="Rectangle 5"/>
          <p:cNvSpPr/>
          <p:nvPr/>
        </p:nvSpPr>
        <p:spPr>
          <a:xfrm>
            <a:off x="5660082" y="4869160"/>
            <a:ext cx="3376414" cy="95410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nl-NL" sz="1400" dirty="0" smtClean="0">
                <a:solidFill>
                  <a:schemeClr val="bg1"/>
                </a:solidFill>
              </a:rPr>
              <a:t>EU:	Pillar 2, 3</a:t>
            </a:r>
          </a:p>
          <a:p>
            <a:r>
              <a:rPr lang="nl-NL" sz="1400" dirty="0" smtClean="0">
                <a:solidFill>
                  <a:schemeClr val="bg1"/>
                </a:solidFill>
              </a:rPr>
              <a:t>NL:</a:t>
            </a:r>
            <a:r>
              <a:rPr lang="nl-NL" sz="1400" dirty="0">
                <a:solidFill>
                  <a:schemeClr val="bg1"/>
                </a:solidFill>
              </a:rPr>
              <a:t>	</a:t>
            </a:r>
            <a:r>
              <a:rPr lang="nl-NL" sz="1400" dirty="0" smtClean="0">
                <a:solidFill>
                  <a:schemeClr val="bg1"/>
                </a:solidFill>
              </a:rPr>
              <a:t>NWA, NWO, Topsectors, …</a:t>
            </a:r>
          </a:p>
          <a:p>
            <a:r>
              <a:rPr lang="nl-NL" sz="1400" dirty="0" smtClean="0">
                <a:solidFill>
                  <a:schemeClr val="bg1"/>
                </a:solidFill>
              </a:rPr>
              <a:t>US:	NIH</a:t>
            </a:r>
          </a:p>
          <a:p>
            <a:r>
              <a:rPr lang="nl-NL" sz="1400" dirty="0" smtClean="0">
                <a:solidFill>
                  <a:schemeClr val="bg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41498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2D5C-B8C8-4AA1-A5C6-AF051AB77CCD}" type="slidenum">
              <a:rPr lang="nl-NL" smtClean="0">
                <a:solidFill>
                  <a:srgbClr val="FFFFFF"/>
                </a:solidFill>
              </a:rPr>
              <a:pPr/>
              <a:t>9</a:t>
            </a:fld>
            <a:endParaRPr lang="nl-NL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7"/>
            <a:ext cx="3482987" cy="4680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9632" y="6093297"/>
            <a:ext cx="12955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 smtClean="0"/>
              <a:t>YOU</a:t>
            </a:r>
            <a:endParaRPr lang="nl-NL" sz="4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137208"/>
            <a:ext cx="4710585" cy="35283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98404" y="6038393"/>
            <a:ext cx="4171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 smtClean="0"/>
              <a:t>PROJECT/HOST</a:t>
            </a:r>
            <a:endParaRPr lang="nl-NL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23948" y="1468580"/>
            <a:ext cx="2540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INDIVIDUAL GRANTS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90480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eak Design">
  <a:themeElements>
    <a:clrScheme name="Break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eak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eak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reak Design">
  <a:themeElements>
    <a:clrScheme name="Break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eak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eak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reak Design">
  <a:themeElements>
    <a:clrScheme name="Break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eak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eak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reak Design">
  <a:themeElements>
    <a:clrScheme name="Break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eak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eak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9746</TotalTime>
  <Words>332</Words>
  <Application>Microsoft Office PowerPoint</Application>
  <PresentationFormat>On-screen Show (4:3)</PresentationFormat>
  <Paragraphs>185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</vt:lpstr>
      <vt:lpstr>Courier New</vt:lpstr>
      <vt:lpstr>Georgia</vt:lpstr>
      <vt:lpstr>Verdana</vt:lpstr>
      <vt:lpstr>Wingdings</vt:lpstr>
      <vt:lpstr>Break Design</vt:lpstr>
      <vt:lpstr>1_Break Design</vt:lpstr>
      <vt:lpstr>2_Break Design</vt:lpstr>
      <vt:lpstr>3_Break Design</vt:lpstr>
      <vt:lpstr> Have Fun Get Funded!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Groningen Grants Week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P101098</dc:creator>
  <cp:keywords>Version 2.1</cp:keywords>
  <cp:lastModifiedBy>G.J. Arends</cp:lastModifiedBy>
  <cp:revision>441</cp:revision>
  <cp:lastPrinted>2019-05-06T07:51:15Z</cp:lastPrinted>
  <dcterms:created xsi:type="dcterms:W3CDTF">2008-06-10T08:12:30Z</dcterms:created>
  <dcterms:modified xsi:type="dcterms:W3CDTF">2019-05-06T09:13:22Z</dcterms:modified>
  <dc:language>UK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ype">
    <vt:lpwstr>RUG</vt:lpwstr>
  </property>
  <property fmtid="{D5CDD505-2E9C-101B-9397-08002B2CF9AE}" pid="3" name="Datum">
    <vt:lpwstr/>
  </property>
  <property fmtid="{D5CDD505-2E9C-101B-9397-08002B2CF9AE}" pid="4" name="txtDate">
    <vt:lpwstr/>
  </property>
  <property fmtid="{D5CDD505-2E9C-101B-9397-08002B2CF9AE}" pid="5" name="AutoDatum">
    <vt:lpwstr>NEE</vt:lpwstr>
  </property>
  <property fmtid="{D5CDD505-2E9C-101B-9397-08002B2CF9AE}" pid="6" name="cboLanguage">
    <vt:lpwstr>English</vt:lpwstr>
  </property>
  <property fmtid="{D5CDD505-2E9C-101B-9397-08002B2CF9AE}" pid="7" name="cboFaculty">
    <vt:lpwstr>office of the university</vt:lpwstr>
  </property>
  <property fmtid="{D5CDD505-2E9C-101B-9397-08002B2CF9AE}" pid="8" name="txtDepartment">
    <vt:lpwstr>research &amp; valorisation</vt:lpwstr>
  </property>
</Properties>
</file>