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79" r:id="rId4"/>
    <p:sldId id="294" r:id="rId5"/>
    <p:sldId id="281" r:id="rId6"/>
    <p:sldId id="266" r:id="rId7"/>
    <p:sldId id="282" r:id="rId8"/>
    <p:sldId id="267" r:id="rId9"/>
    <p:sldId id="259" r:id="rId10"/>
    <p:sldId id="271" r:id="rId11"/>
    <p:sldId id="283" r:id="rId12"/>
    <p:sldId id="272" r:id="rId13"/>
    <p:sldId id="284" r:id="rId14"/>
    <p:sldId id="273" r:id="rId15"/>
    <p:sldId id="274" r:id="rId16"/>
    <p:sldId id="277" r:id="rId17"/>
    <p:sldId id="278" r:id="rId18"/>
    <p:sldId id="295" r:id="rId19"/>
    <p:sldId id="290" r:id="rId20"/>
    <p:sldId id="276" r:id="rId21"/>
    <p:sldId id="291" r:id="rId22"/>
    <p:sldId id="292" r:id="rId23"/>
    <p:sldId id="285" r:id="rId24"/>
    <p:sldId id="275" r:id="rId25"/>
    <p:sldId id="288" r:id="rId26"/>
    <p:sldId id="289" r:id="rId27"/>
    <p:sldId id="265" r:id="rId28"/>
    <p:sldId id="264" r:id="rId2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71" autoAdjust="0"/>
  </p:normalViewPr>
  <p:slideViewPr>
    <p:cSldViewPr showGuides="1">
      <p:cViewPr varScale="1">
        <p:scale>
          <a:sx n="57" d="100"/>
          <a:sy n="57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071A85-7F16-4E63-865A-734C294DE2E3}" type="datetimeFigureOut">
              <a:rPr lang="nl-NL" smtClean="0"/>
              <a:t>11-1-2017</a:t>
            </a:fld>
            <a:endParaRPr lang="nl-NL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43CEC5-E640-4A07-9060-06CCC6E85EB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3143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Sometimes</a:t>
            </a:r>
            <a:r>
              <a:rPr lang="nl-NL" dirty="0" smtClean="0"/>
              <a:t>, </a:t>
            </a:r>
            <a:r>
              <a:rPr lang="nl-NL" dirty="0" err="1" smtClean="0"/>
              <a:t>researchers</a:t>
            </a:r>
            <a:r>
              <a:rPr lang="nl-NL" dirty="0" smtClean="0"/>
              <a:t> do </a:t>
            </a:r>
            <a:r>
              <a:rPr lang="nl-NL" dirty="0" err="1" smtClean="0"/>
              <a:t>not</a:t>
            </a:r>
            <a:r>
              <a:rPr lang="nl-NL" dirty="0" smtClean="0"/>
              <a:t> have a hypothesis but </a:t>
            </a:r>
            <a:r>
              <a:rPr lang="nl-NL" dirty="0" err="1" smtClean="0"/>
              <a:t>just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in </a:t>
            </a:r>
            <a:r>
              <a:rPr lang="nl-NL" dirty="0" err="1" smtClean="0"/>
              <a:t>their</a:t>
            </a:r>
            <a:r>
              <a:rPr lang="nl-NL" baseline="0" dirty="0" smtClean="0"/>
              <a:t> data.</a:t>
            </a:r>
            <a:r>
              <a:rPr lang="nl-NL" dirty="0" smtClean="0"/>
              <a:t> No hypothesis, no test! It is important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decide</a:t>
            </a:r>
            <a:r>
              <a:rPr lang="nl-NL" dirty="0" smtClean="0"/>
              <a:t> a priori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confirmed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questions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exploratory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a single </a:t>
            </a:r>
            <a:r>
              <a:rPr lang="nl-NL" baseline="0" dirty="0" err="1" smtClean="0"/>
              <a:t>study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support a </a:t>
            </a:r>
            <a:r>
              <a:rPr lang="nl-NL" baseline="0" dirty="0" err="1" smtClean="0"/>
              <a:t>whole</a:t>
            </a:r>
            <a:r>
              <a:rPr lang="nl-NL" baseline="0" dirty="0" smtClean="0"/>
              <a:t> series of hypotheses!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A </a:t>
            </a:r>
            <a:r>
              <a:rPr lang="nl-NL" dirty="0" err="1" smtClean="0"/>
              <a:t>spurious</a:t>
            </a:r>
            <a:r>
              <a:rPr lang="nl-NL" dirty="0" smtClean="0"/>
              <a:t> </a:t>
            </a:r>
            <a:r>
              <a:rPr lang="nl-NL" dirty="0" err="1" smtClean="0"/>
              <a:t>correlation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aseline="0" dirty="0" smtClean="0"/>
              <a:t>The </a:t>
            </a:r>
            <a:r>
              <a:rPr lang="nl-NL" baseline="0" dirty="0" err="1" smtClean="0"/>
              <a:t>choice</a:t>
            </a:r>
            <a:r>
              <a:rPr lang="nl-NL" baseline="0" dirty="0" smtClean="0"/>
              <a:t> of the test </a:t>
            </a:r>
            <a:r>
              <a:rPr lang="nl-NL" baseline="0" dirty="0" err="1" smtClean="0"/>
              <a:t>depends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further</a:t>
            </a:r>
            <a:r>
              <a:rPr lang="nl-NL" baseline="0" dirty="0" smtClean="0"/>
              <a:t> on </a:t>
            </a:r>
          </a:p>
          <a:p>
            <a:r>
              <a:rPr lang="nl-NL" baseline="0" dirty="0" smtClean="0"/>
              <a:t>- The type of the independent </a:t>
            </a:r>
            <a:r>
              <a:rPr lang="nl-NL" baseline="0" dirty="0" err="1" smtClean="0"/>
              <a:t>variable</a:t>
            </a:r>
            <a:r>
              <a:rPr lang="nl-NL" baseline="0" dirty="0" smtClean="0"/>
              <a:t> (</a:t>
            </a:r>
            <a:r>
              <a:rPr lang="nl-NL" baseline="0" dirty="0" err="1" smtClean="0"/>
              <a:t>categorial</a:t>
            </a:r>
            <a:r>
              <a:rPr lang="nl-NL" baseline="0" dirty="0" smtClean="0"/>
              <a:t>/ </a:t>
            </a:r>
            <a:r>
              <a:rPr lang="nl-NL" baseline="0" dirty="0" err="1" smtClean="0"/>
              <a:t>continuous</a:t>
            </a:r>
            <a:r>
              <a:rPr lang="nl-NL" baseline="0" dirty="0" smtClean="0"/>
              <a:t>)</a:t>
            </a:r>
          </a:p>
          <a:p>
            <a:r>
              <a:rPr lang="nl-NL" baseline="0" dirty="0" smtClean="0"/>
              <a:t>- the </a:t>
            </a:r>
            <a:r>
              <a:rPr lang="nl-NL" baseline="0" dirty="0" err="1" smtClean="0"/>
              <a:t>distribution</a:t>
            </a:r>
            <a:r>
              <a:rPr lang="nl-NL" baseline="0" dirty="0" smtClean="0"/>
              <a:t> of the independent variables (</a:t>
            </a:r>
            <a:r>
              <a:rPr lang="nl-NL" baseline="0" dirty="0" err="1" smtClean="0"/>
              <a:t>normal</a:t>
            </a:r>
            <a:r>
              <a:rPr lang="nl-NL" baseline="0" dirty="0" smtClean="0"/>
              <a:t>/</a:t>
            </a:r>
            <a:r>
              <a:rPr lang="nl-NL" baseline="0" dirty="0" err="1" smtClean="0"/>
              <a:t>nonnormal</a:t>
            </a:r>
            <a:r>
              <a:rPr lang="nl-NL" baseline="0" dirty="0" smtClean="0"/>
              <a:t>)</a:t>
            </a:r>
          </a:p>
          <a:p>
            <a:r>
              <a:rPr lang="nl-NL" baseline="0" dirty="0" smtClean="0"/>
              <a:t>- The model </a:t>
            </a:r>
            <a:r>
              <a:rPr lang="nl-NL" baseline="0" dirty="0" err="1" smtClean="0"/>
              <a:t>assumptions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Graphical</a:t>
            </a:r>
            <a:r>
              <a:rPr lang="nl-NL" dirty="0" smtClean="0"/>
              <a:t> display </a:t>
            </a:r>
            <a:r>
              <a:rPr lang="nl-NL" dirty="0" err="1" smtClean="0"/>
              <a:t>can</a:t>
            </a:r>
            <a:r>
              <a:rPr lang="nl-NL" dirty="0" smtClean="0"/>
              <a:t> help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assess</a:t>
            </a:r>
            <a:r>
              <a:rPr lang="nl-NL" dirty="0" smtClean="0"/>
              <a:t> </a:t>
            </a:r>
            <a:r>
              <a:rPr lang="nl-NL" dirty="0" err="1" smtClean="0"/>
              <a:t>linear</a:t>
            </a:r>
            <a:r>
              <a:rPr lang="nl-NL" dirty="0" smtClean="0"/>
              <a:t> </a:t>
            </a:r>
            <a:r>
              <a:rPr lang="nl-NL" dirty="0" err="1" smtClean="0"/>
              <a:t>relationship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err="1" smtClean="0"/>
              <a:t>Alternative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when</a:t>
            </a:r>
            <a:r>
              <a:rPr lang="nl-NL" baseline="0" dirty="0" smtClean="0"/>
              <a:t> </a:t>
            </a:r>
            <a:r>
              <a:rPr lang="nl-NL" baseline="0" dirty="0" err="1" smtClean="0"/>
              <a:t>variances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unequal</a:t>
            </a:r>
            <a:r>
              <a:rPr lang="nl-NL" baseline="0" dirty="0" smtClean="0"/>
              <a:t>: </a:t>
            </a:r>
            <a:r>
              <a:rPr lang="nl-NL" baseline="0" dirty="0" err="1" smtClean="0"/>
              <a:t>Welch</a:t>
            </a:r>
            <a:r>
              <a:rPr lang="nl-NL" baseline="0" dirty="0" smtClean="0"/>
              <a:t> test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Q-Q</a:t>
            </a:r>
            <a:r>
              <a:rPr lang="nl-NL" baseline="0" dirty="0" smtClean="0"/>
              <a:t> Plot: </a:t>
            </a:r>
            <a:r>
              <a:rPr lang="nl-NL" baseline="0" dirty="0" err="1" smtClean="0"/>
              <a:t>quantile-quantile</a:t>
            </a:r>
            <a:r>
              <a:rPr lang="nl-NL" baseline="0" dirty="0" smtClean="0"/>
              <a:t> plot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Q-Q</a:t>
            </a:r>
            <a:r>
              <a:rPr lang="nl-NL" baseline="0" dirty="0" smtClean="0"/>
              <a:t> Plot: </a:t>
            </a:r>
            <a:r>
              <a:rPr lang="nl-NL" baseline="0" dirty="0" err="1" smtClean="0"/>
              <a:t>quantile-quantile</a:t>
            </a:r>
            <a:r>
              <a:rPr lang="nl-NL" baseline="0" dirty="0" smtClean="0"/>
              <a:t> plot</a:t>
            </a:r>
          </a:p>
          <a:p>
            <a:r>
              <a:rPr lang="nl-NL" baseline="0" dirty="0" err="1" smtClean="0"/>
              <a:t>Beobachtungen</a:t>
            </a:r>
            <a:r>
              <a:rPr lang="nl-NL" baseline="0" dirty="0" smtClean="0"/>
              <a:t> werden der </a:t>
            </a:r>
            <a:r>
              <a:rPr lang="nl-NL" baseline="0" dirty="0" err="1" smtClean="0"/>
              <a:t>Grösse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nach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geordnet</a:t>
            </a:r>
            <a:r>
              <a:rPr lang="nl-NL" baseline="0" dirty="0" smtClean="0"/>
              <a:t>. </a:t>
            </a:r>
            <a:r>
              <a:rPr lang="de-DE" dirty="0" smtClean="0"/>
              <a:t>Empirische </a:t>
            </a:r>
            <a:r>
              <a:rPr lang="de-DE" dirty="0" err="1" smtClean="0"/>
              <a:t>quantile</a:t>
            </a:r>
            <a:r>
              <a:rPr lang="de-DE" dirty="0" smtClean="0"/>
              <a:t> werden gegen die</a:t>
            </a:r>
            <a:r>
              <a:rPr lang="de-DE" baseline="0" dirty="0" smtClean="0"/>
              <a:t> theoretischen </a:t>
            </a:r>
            <a:r>
              <a:rPr lang="de-DE" baseline="0" dirty="0" err="1" smtClean="0"/>
              <a:t>quantile</a:t>
            </a:r>
            <a:r>
              <a:rPr lang="de-DE" baseline="0" dirty="0" smtClean="0"/>
              <a:t> der Normalverteilung abgetragen. </a:t>
            </a:r>
            <a:r>
              <a:rPr lang="de-DE" dirty="0" smtClean="0"/>
              <a:t>Wenn die Merkmalswerte aus der Vergleichsverteilung stammen, stimmen die empirischen und die theoretischen </a:t>
            </a:r>
            <a:r>
              <a:rPr lang="de-DE" dirty="0" err="1" smtClean="0"/>
              <a:t>Quantile</a:t>
            </a:r>
            <a:r>
              <a:rPr lang="de-DE" dirty="0" smtClean="0"/>
              <a:t> annähernd überein, d. h. die Werte liegen auf einer Diagonalen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Q-Q</a:t>
            </a:r>
            <a:r>
              <a:rPr lang="nl-NL" baseline="0" dirty="0" smtClean="0"/>
              <a:t> Plot: </a:t>
            </a:r>
            <a:r>
              <a:rPr lang="nl-NL" baseline="0" dirty="0" err="1" smtClean="0"/>
              <a:t>quantile-quantile</a:t>
            </a:r>
            <a:r>
              <a:rPr lang="nl-NL" baseline="0" dirty="0" smtClean="0"/>
              <a:t> plot</a:t>
            </a:r>
          </a:p>
          <a:p>
            <a:r>
              <a:rPr lang="nl-NL" baseline="0" dirty="0" err="1" smtClean="0"/>
              <a:t>Beobachtungen</a:t>
            </a:r>
            <a:r>
              <a:rPr lang="nl-NL" baseline="0" dirty="0" smtClean="0"/>
              <a:t> werden der </a:t>
            </a:r>
            <a:r>
              <a:rPr lang="nl-NL" baseline="0" dirty="0" err="1" smtClean="0"/>
              <a:t>Grösse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nach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geordnet</a:t>
            </a:r>
            <a:r>
              <a:rPr lang="nl-NL" baseline="0" dirty="0" smtClean="0"/>
              <a:t>. </a:t>
            </a:r>
            <a:r>
              <a:rPr lang="de-DE" dirty="0" smtClean="0"/>
              <a:t>Empirische </a:t>
            </a:r>
            <a:r>
              <a:rPr lang="de-DE" dirty="0" err="1" smtClean="0"/>
              <a:t>quantile</a:t>
            </a:r>
            <a:r>
              <a:rPr lang="de-DE" dirty="0" smtClean="0"/>
              <a:t> werden gegen die</a:t>
            </a:r>
            <a:r>
              <a:rPr lang="de-DE" baseline="0" dirty="0" smtClean="0"/>
              <a:t> theoretischen </a:t>
            </a:r>
            <a:r>
              <a:rPr lang="de-DE" baseline="0" dirty="0" err="1" smtClean="0"/>
              <a:t>quantile</a:t>
            </a:r>
            <a:r>
              <a:rPr lang="de-DE" baseline="0" dirty="0" smtClean="0"/>
              <a:t> der Normalverteilung abgetragen. </a:t>
            </a:r>
            <a:r>
              <a:rPr lang="de-DE" dirty="0" smtClean="0"/>
              <a:t>Wenn die Merkmalswerte aus der Vergleichsverteilung stammen, stimmen die empirischen und die theoretischen </a:t>
            </a:r>
            <a:r>
              <a:rPr lang="de-DE" dirty="0" err="1" smtClean="0"/>
              <a:t>Quantile</a:t>
            </a:r>
            <a:r>
              <a:rPr lang="de-DE" dirty="0" smtClean="0"/>
              <a:t> annähernd überein, d. h. die Werte liegen auf einer Diagonalen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Sometimes</a:t>
            </a:r>
            <a:r>
              <a:rPr lang="nl-NL" dirty="0" smtClean="0"/>
              <a:t>, </a:t>
            </a:r>
            <a:r>
              <a:rPr lang="nl-NL" dirty="0" err="1" smtClean="0"/>
              <a:t>researchers</a:t>
            </a:r>
            <a:r>
              <a:rPr lang="nl-NL" dirty="0" smtClean="0"/>
              <a:t> do </a:t>
            </a:r>
            <a:r>
              <a:rPr lang="nl-NL" dirty="0" err="1" smtClean="0"/>
              <a:t>not</a:t>
            </a:r>
            <a:r>
              <a:rPr lang="nl-NL" dirty="0" smtClean="0"/>
              <a:t> have a hypothesis but </a:t>
            </a:r>
            <a:r>
              <a:rPr lang="nl-NL" dirty="0" err="1" smtClean="0"/>
              <a:t>just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in </a:t>
            </a:r>
            <a:r>
              <a:rPr lang="nl-NL" dirty="0" err="1" smtClean="0"/>
              <a:t>their</a:t>
            </a:r>
            <a:r>
              <a:rPr lang="nl-NL" baseline="0" dirty="0" smtClean="0"/>
              <a:t> data.</a:t>
            </a:r>
            <a:r>
              <a:rPr lang="nl-NL" dirty="0" smtClean="0"/>
              <a:t> No hypothesis, no test! It is important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decide</a:t>
            </a:r>
            <a:r>
              <a:rPr lang="nl-NL" dirty="0" smtClean="0"/>
              <a:t> a priori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confirmed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questions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exploratory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a single </a:t>
            </a:r>
            <a:r>
              <a:rPr lang="nl-NL" baseline="0" dirty="0" err="1" smtClean="0"/>
              <a:t>study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support a </a:t>
            </a:r>
            <a:r>
              <a:rPr lang="nl-NL" baseline="0" dirty="0" err="1" smtClean="0"/>
              <a:t>whole</a:t>
            </a:r>
            <a:r>
              <a:rPr lang="nl-NL" baseline="0" dirty="0" smtClean="0"/>
              <a:t> series of hypotheses!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Q-Q</a:t>
            </a:r>
            <a:r>
              <a:rPr lang="nl-NL" baseline="0" dirty="0" smtClean="0"/>
              <a:t> Plot: </a:t>
            </a:r>
            <a:r>
              <a:rPr lang="nl-NL" baseline="0" dirty="0" err="1" smtClean="0"/>
              <a:t>quantile-quantile</a:t>
            </a:r>
            <a:r>
              <a:rPr lang="nl-NL" baseline="0" dirty="0" smtClean="0"/>
              <a:t> plot</a:t>
            </a:r>
          </a:p>
          <a:p>
            <a:r>
              <a:rPr lang="nl-NL" baseline="0" dirty="0" err="1" smtClean="0"/>
              <a:t>Beobachtungen</a:t>
            </a:r>
            <a:r>
              <a:rPr lang="nl-NL" baseline="0" dirty="0" smtClean="0"/>
              <a:t> werden der </a:t>
            </a:r>
            <a:r>
              <a:rPr lang="nl-NL" baseline="0" dirty="0" err="1" smtClean="0"/>
              <a:t>Grösse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nach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geordnet</a:t>
            </a:r>
            <a:r>
              <a:rPr lang="nl-NL" baseline="0" dirty="0" smtClean="0"/>
              <a:t>. </a:t>
            </a:r>
            <a:r>
              <a:rPr lang="de-DE" dirty="0" smtClean="0"/>
              <a:t>Empirische </a:t>
            </a:r>
            <a:r>
              <a:rPr lang="de-DE" dirty="0" err="1" smtClean="0"/>
              <a:t>quantile</a:t>
            </a:r>
            <a:r>
              <a:rPr lang="de-DE" dirty="0" smtClean="0"/>
              <a:t> werden gegen die</a:t>
            </a:r>
            <a:r>
              <a:rPr lang="de-DE" baseline="0" dirty="0" smtClean="0"/>
              <a:t> theoretischen </a:t>
            </a:r>
            <a:r>
              <a:rPr lang="de-DE" baseline="0" dirty="0" err="1" smtClean="0"/>
              <a:t>quantile</a:t>
            </a:r>
            <a:r>
              <a:rPr lang="de-DE" baseline="0" dirty="0" smtClean="0"/>
              <a:t> der Normalverteilung abgetragen. </a:t>
            </a:r>
            <a:r>
              <a:rPr lang="de-DE" dirty="0" smtClean="0"/>
              <a:t>Wenn die Merkmalswerte aus der Vergleichsverteilung stammen, stimmen die empirischen und die theoretischen </a:t>
            </a:r>
            <a:r>
              <a:rPr lang="de-DE" dirty="0" err="1" smtClean="0"/>
              <a:t>Quantile</a:t>
            </a:r>
            <a:r>
              <a:rPr lang="de-DE" dirty="0" smtClean="0"/>
              <a:t> annähernd überein, d. h. die Werte liegen auf einer Diagonalen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Sometimes</a:t>
            </a:r>
            <a:r>
              <a:rPr lang="nl-NL" dirty="0" smtClean="0"/>
              <a:t>, </a:t>
            </a:r>
            <a:r>
              <a:rPr lang="nl-NL" dirty="0" err="1" smtClean="0"/>
              <a:t>researchers</a:t>
            </a:r>
            <a:r>
              <a:rPr lang="nl-NL" dirty="0" smtClean="0"/>
              <a:t> do </a:t>
            </a:r>
            <a:r>
              <a:rPr lang="nl-NL" dirty="0" err="1" smtClean="0"/>
              <a:t>not</a:t>
            </a:r>
            <a:r>
              <a:rPr lang="nl-NL" dirty="0" smtClean="0"/>
              <a:t> have a hypothesis but </a:t>
            </a:r>
            <a:r>
              <a:rPr lang="nl-NL" dirty="0" err="1" smtClean="0"/>
              <a:t>just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in </a:t>
            </a:r>
            <a:r>
              <a:rPr lang="nl-NL" dirty="0" err="1" smtClean="0"/>
              <a:t>their</a:t>
            </a:r>
            <a:r>
              <a:rPr lang="nl-NL" baseline="0" dirty="0" smtClean="0"/>
              <a:t> data.</a:t>
            </a:r>
            <a:r>
              <a:rPr lang="nl-NL" dirty="0" smtClean="0"/>
              <a:t> No hypothesis, no test! It is important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decide</a:t>
            </a:r>
            <a:r>
              <a:rPr lang="nl-NL" dirty="0" smtClean="0"/>
              <a:t> a priori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confirmed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questions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exploratory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a single </a:t>
            </a:r>
            <a:r>
              <a:rPr lang="nl-NL" baseline="0" dirty="0" err="1" smtClean="0"/>
              <a:t>study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support a </a:t>
            </a:r>
            <a:r>
              <a:rPr lang="nl-NL" baseline="0" dirty="0" err="1" smtClean="0"/>
              <a:t>whole</a:t>
            </a:r>
            <a:r>
              <a:rPr lang="nl-NL" baseline="0" dirty="0" smtClean="0"/>
              <a:t> series of hypotheses!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it is valid to use statistical tests on hypotheses suggested by the data, the P values should be used only as guidelines, and the results treated as very tentative until confirmed by subsequent studies. A useful guide is to use a </a:t>
            </a:r>
            <a:r>
              <a:rPr lang="en-US" dirty="0" err="1" smtClean="0"/>
              <a:t>Bonferroni</a:t>
            </a:r>
            <a:r>
              <a:rPr lang="en-US" dirty="0" smtClean="0"/>
              <a:t> correction, which states simply that if one is testing n independent hypotheses, one should use a significance level of 0.05/n. Thus if there were two independent hypotheses a result would be declared significant only if P&lt;0.025. Note that, since tests are rarely independent, this is a very conservative procedure - one unlikely to reject the null hypothesis.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it is valid to use statistical tests on hypotheses suggested by the data, the P values should be used only as guidelines, and the results treated as very tentative until confirmed by subsequent studies. A useful guide is to use a </a:t>
            </a:r>
            <a:r>
              <a:rPr lang="en-US" dirty="0" err="1" smtClean="0"/>
              <a:t>Bonferroni</a:t>
            </a:r>
            <a:r>
              <a:rPr lang="en-US" dirty="0" smtClean="0"/>
              <a:t> correction, which states simply that if one is testing n independent hypotheses, one should use a significance level of 0.05/n. Thus if there were two independent hypotheses a result would be declared significant only if P&lt;0.025. Note that, since tests are rarely independent, this is a very conservative procedure - one unlikely to reject the null hypothesis.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Sometimes</a:t>
            </a:r>
            <a:r>
              <a:rPr lang="nl-NL" dirty="0" smtClean="0"/>
              <a:t>, </a:t>
            </a:r>
            <a:r>
              <a:rPr lang="nl-NL" dirty="0" err="1" smtClean="0"/>
              <a:t>researchers</a:t>
            </a:r>
            <a:r>
              <a:rPr lang="nl-NL" dirty="0" smtClean="0"/>
              <a:t> do </a:t>
            </a:r>
            <a:r>
              <a:rPr lang="nl-NL" dirty="0" err="1" smtClean="0"/>
              <a:t>not</a:t>
            </a:r>
            <a:r>
              <a:rPr lang="nl-NL" dirty="0" smtClean="0"/>
              <a:t> have a hypothesis but </a:t>
            </a:r>
            <a:r>
              <a:rPr lang="nl-NL" dirty="0" err="1" smtClean="0"/>
              <a:t>just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in </a:t>
            </a:r>
            <a:r>
              <a:rPr lang="nl-NL" dirty="0" err="1" smtClean="0"/>
              <a:t>their</a:t>
            </a:r>
            <a:r>
              <a:rPr lang="nl-NL" baseline="0" dirty="0" smtClean="0"/>
              <a:t> data.</a:t>
            </a:r>
            <a:r>
              <a:rPr lang="nl-NL" dirty="0" smtClean="0"/>
              <a:t> No hypothesis, no test! It is important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decide</a:t>
            </a:r>
            <a:r>
              <a:rPr lang="nl-NL" dirty="0" smtClean="0"/>
              <a:t> a priori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confirmed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questions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exploratory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a single </a:t>
            </a:r>
            <a:r>
              <a:rPr lang="nl-NL" baseline="0" dirty="0" err="1" smtClean="0"/>
              <a:t>study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support a </a:t>
            </a:r>
            <a:r>
              <a:rPr lang="nl-NL" baseline="0" dirty="0" err="1" smtClean="0"/>
              <a:t>whole</a:t>
            </a:r>
            <a:r>
              <a:rPr lang="nl-NL" baseline="0" dirty="0" smtClean="0"/>
              <a:t> series of hypotheses!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9704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1. </a:t>
            </a:r>
            <a:r>
              <a:rPr lang="nl-NL" dirty="0" err="1" smtClean="0"/>
              <a:t>Sometimes</a:t>
            </a:r>
            <a:r>
              <a:rPr lang="nl-NL" dirty="0" smtClean="0"/>
              <a:t>, </a:t>
            </a:r>
            <a:r>
              <a:rPr lang="nl-NL" dirty="0" err="1" smtClean="0"/>
              <a:t>researchers</a:t>
            </a:r>
            <a:r>
              <a:rPr lang="nl-NL" dirty="0" smtClean="0"/>
              <a:t> do </a:t>
            </a:r>
            <a:r>
              <a:rPr lang="nl-NL" dirty="0" err="1" smtClean="0"/>
              <a:t>not</a:t>
            </a:r>
            <a:r>
              <a:rPr lang="nl-NL" dirty="0" smtClean="0"/>
              <a:t> have a hypothesis but </a:t>
            </a:r>
            <a:r>
              <a:rPr lang="nl-NL" dirty="0" err="1" smtClean="0"/>
              <a:t>just</a:t>
            </a:r>
            <a:r>
              <a:rPr lang="nl-NL" dirty="0" smtClean="0"/>
              <a:t> want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is in </a:t>
            </a:r>
            <a:r>
              <a:rPr lang="nl-NL" dirty="0" err="1" smtClean="0"/>
              <a:t>their</a:t>
            </a:r>
            <a:r>
              <a:rPr lang="nl-NL" baseline="0" dirty="0" smtClean="0"/>
              <a:t> data.</a:t>
            </a:r>
            <a:r>
              <a:rPr lang="nl-NL" dirty="0" smtClean="0"/>
              <a:t> No hypothesis, no test! It is important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decide</a:t>
            </a:r>
            <a:r>
              <a:rPr lang="nl-NL" dirty="0" smtClean="0"/>
              <a:t> a priori </a:t>
            </a:r>
            <a:r>
              <a:rPr lang="nl-NL" dirty="0" err="1" smtClean="0"/>
              <a:t>which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baseline="0" dirty="0" smtClean="0"/>
              <a:t> </a:t>
            </a:r>
            <a:r>
              <a:rPr lang="nl-NL" baseline="0" dirty="0" err="1" smtClean="0"/>
              <a:t>should</a:t>
            </a:r>
            <a:r>
              <a:rPr lang="nl-NL" baseline="0" dirty="0" smtClean="0"/>
              <a:t> </a:t>
            </a:r>
            <a:r>
              <a:rPr lang="nl-NL" baseline="0" dirty="0" err="1" smtClean="0"/>
              <a:t>be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confirmed</a:t>
            </a:r>
            <a:r>
              <a:rPr lang="nl-NL" baseline="0" dirty="0" smtClean="0"/>
              <a:t> and </a:t>
            </a:r>
            <a:r>
              <a:rPr lang="nl-NL" baseline="0" dirty="0" err="1" smtClean="0"/>
              <a:t>which</a:t>
            </a:r>
            <a:r>
              <a:rPr lang="nl-NL" baseline="0" dirty="0" smtClean="0"/>
              <a:t> </a:t>
            </a:r>
            <a:r>
              <a:rPr lang="nl-NL" baseline="0" dirty="0" err="1" smtClean="0"/>
              <a:t>questions</a:t>
            </a:r>
            <a:r>
              <a:rPr lang="nl-NL" baseline="0" dirty="0" smtClean="0"/>
              <a:t> are </a:t>
            </a:r>
            <a:r>
              <a:rPr lang="nl-NL" baseline="0" dirty="0" err="1" smtClean="0"/>
              <a:t>exploratory</a:t>
            </a:r>
            <a:r>
              <a:rPr lang="nl-NL" baseline="0" dirty="0" smtClean="0"/>
              <a:t>. </a:t>
            </a:r>
            <a:r>
              <a:rPr lang="nl-NL" baseline="0" dirty="0" err="1" smtClean="0"/>
              <a:t>Not</a:t>
            </a:r>
            <a:r>
              <a:rPr lang="nl-NL" baseline="0" dirty="0" smtClean="0"/>
              <a:t> a single </a:t>
            </a:r>
            <a:r>
              <a:rPr lang="nl-NL" baseline="0" dirty="0" err="1" smtClean="0"/>
              <a:t>study</a:t>
            </a:r>
            <a:r>
              <a:rPr lang="nl-NL" baseline="0" dirty="0" smtClean="0"/>
              <a:t> </a:t>
            </a:r>
            <a:r>
              <a:rPr lang="nl-NL" baseline="0" dirty="0" err="1" smtClean="0"/>
              <a:t>can</a:t>
            </a:r>
            <a:r>
              <a:rPr lang="nl-NL" baseline="0" dirty="0" smtClean="0"/>
              <a:t> support a </a:t>
            </a:r>
            <a:r>
              <a:rPr lang="nl-NL" baseline="0" dirty="0" err="1" smtClean="0"/>
              <a:t>whole</a:t>
            </a:r>
            <a:r>
              <a:rPr lang="nl-NL" baseline="0" dirty="0" smtClean="0"/>
              <a:t> series of hypotheses!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43CEC5-E640-4A07-9060-06CCC6E85EBF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7164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nl-NL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86AB0-F7AE-4BD8-9BB5-0A5D040AB06D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26F94-4BB4-4662-8612-E6B4D88FB95B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Textfeld 6"/>
          <p:cNvSpPr txBox="1"/>
          <p:nvPr userDrawn="1"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Help! </a:t>
            </a:r>
            <a:r>
              <a:rPr lang="nl-NL" dirty="0" err="1" smtClean="0">
                <a:solidFill>
                  <a:schemeClr val="bg1"/>
                </a:solidFill>
              </a:rPr>
              <a:t>Statistics</a:t>
            </a:r>
            <a:r>
              <a:rPr lang="nl-NL" dirty="0" smtClean="0">
                <a:solidFill>
                  <a:schemeClr val="bg1"/>
                </a:solidFill>
              </a:rPr>
              <a:t>! </a:t>
            </a:r>
            <a:r>
              <a:rPr lang="nl-NL" dirty="0" err="1" smtClean="0">
                <a:solidFill>
                  <a:schemeClr val="bg1"/>
                </a:solidFill>
              </a:rPr>
              <a:t>Lunchtime</a:t>
            </a:r>
            <a:r>
              <a:rPr lang="nl-NL" baseline="0" dirty="0" smtClean="0">
                <a:solidFill>
                  <a:schemeClr val="bg1"/>
                </a:solidFill>
              </a:rPr>
              <a:t> </a:t>
            </a:r>
            <a:r>
              <a:rPr lang="nl-NL" baseline="0" dirty="0" err="1" smtClean="0">
                <a:solidFill>
                  <a:schemeClr val="bg1"/>
                </a:solidFill>
              </a:rPr>
              <a:t>Lectures</a:t>
            </a:r>
            <a:r>
              <a:rPr lang="nl-NL" baseline="0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7899495" y="-930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10.01.2017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70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E1601-543E-40D9-BAC7-891DBDFCF2FB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157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EBDDF-7AF9-4F42-A272-81FB0F09E740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10331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nl-NL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346BA-95FC-43F2-8978-9CBAE67C0D8B}" type="datetime1">
              <a:rPr lang="nl-NL" smtClean="0"/>
              <a:t>11-1-2017</a:t>
            </a:fld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081F5-7D69-4C69-9306-71F968B2CD0F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205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3BDA3-DFA6-414F-A390-6A227744C824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xtfeld 6"/>
          <p:cNvSpPr txBox="1"/>
          <p:nvPr userDrawn="1"/>
        </p:nvSpPr>
        <p:spPr>
          <a:xfrm>
            <a:off x="0" y="-27384"/>
            <a:ext cx="9144000" cy="369332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Help! </a:t>
            </a:r>
            <a:r>
              <a:rPr lang="nl-NL" dirty="0" err="1" smtClean="0">
                <a:solidFill>
                  <a:schemeClr val="bg1"/>
                </a:solidFill>
              </a:rPr>
              <a:t>Statistics</a:t>
            </a:r>
            <a:r>
              <a:rPr lang="nl-NL" dirty="0" smtClean="0">
                <a:solidFill>
                  <a:schemeClr val="bg1"/>
                </a:solidFill>
              </a:rPr>
              <a:t>! </a:t>
            </a:r>
            <a:r>
              <a:rPr lang="nl-NL" dirty="0" err="1" smtClean="0">
                <a:solidFill>
                  <a:schemeClr val="bg1"/>
                </a:solidFill>
              </a:rPr>
              <a:t>Lunchtime</a:t>
            </a:r>
            <a:r>
              <a:rPr lang="nl-NL" baseline="0" dirty="0" smtClean="0">
                <a:solidFill>
                  <a:schemeClr val="bg1"/>
                </a:solidFill>
              </a:rPr>
              <a:t> </a:t>
            </a:r>
            <a:r>
              <a:rPr lang="nl-NL" baseline="0" dirty="0" err="1" smtClean="0">
                <a:solidFill>
                  <a:schemeClr val="bg1"/>
                </a:solidFill>
              </a:rPr>
              <a:t>Lectures</a:t>
            </a:r>
            <a:r>
              <a:rPr lang="nl-NL" baseline="0" dirty="0" smtClean="0">
                <a:solidFill>
                  <a:schemeClr val="bg1"/>
                </a:solidFill>
              </a:rPr>
              <a:t> 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7907764" y="83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17.01.2017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6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92A92-64B5-4B6C-87D9-32FB7FA2F329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69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CAF8-3105-4455-9F2F-31875274F471}" type="datetime1">
              <a:rPr lang="nl-NL" smtClean="0"/>
              <a:t>11-1-2017</a:t>
            </a:fld>
            <a:endParaRPr lang="nl-NL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6371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56C5A-1F3E-44AC-BF67-7A8341A31159}" type="datetime1">
              <a:rPr lang="nl-NL" smtClean="0"/>
              <a:t>11-1-2017</a:t>
            </a:fld>
            <a:endParaRPr lang="nl-NL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3372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E857E-DC8D-41F3-BC57-A022FB40F687}" type="datetime1">
              <a:rPr lang="nl-NL" smtClean="0"/>
              <a:t>11-1-2017</a:t>
            </a:fld>
            <a:endParaRPr lang="nl-NL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9363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20B6C-FAC2-484D-855C-B188F30E9128}" type="datetime1">
              <a:rPr lang="nl-NL" smtClean="0"/>
              <a:t>11-1-2017</a:t>
            </a:fld>
            <a:endParaRPr lang="nl-NL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862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51477-BDC3-4FEF-8D38-BC237AAA36ED}" type="datetime1">
              <a:rPr lang="nl-NL" smtClean="0"/>
              <a:t>11-1-2017</a:t>
            </a:fld>
            <a:endParaRPr lang="nl-NL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8700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2FF6E-F7E5-415C-B990-4CB9931E746B}" type="datetime1">
              <a:rPr lang="nl-NL" smtClean="0"/>
              <a:t>11-1-2017</a:t>
            </a:fld>
            <a:endParaRPr lang="nl-NL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3354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nl-NL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nl-NL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61E1F-90CC-4C8B-BCB8-D452D3BDC3DE}" type="datetime1">
              <a:rPr lang="nl-NL" smtClean="0"/>
              <a:t>11-1-2017</a:t>
            </a:fld>
            <a:endParaRPr lang="nl-NL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7F2A2B-0270-4A2E-9CDD-96AA83E87E3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908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nl/url?sa=i&amp;rct=j&amp;q=&amp;esrc=s&amp;source=images&amp;cd=&amp;cad=rja&amp;uact=8&amp;ved=0ahUKEwiC7Zvmr6jRAhWCOxoKHfUUDgcQjRwIBw&amp;url=http://en.citizendium.org/wiki/Cross-over_study&amp;bvm=bv.142059868,d.d2s&amp;psig=AFQjCNHlqW9oIQdrag57RIoV5ybO2UcCPg&amp;ust=1483615286870477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www.google.nl/url?sa=i&amp;rct=j&amp;q=&amp;esrc=s&amp;source=images&amp;cd=&amp;cad=rja&amp;uact=8&amp;ved=0ahUKEwjLw7i13KbRAhWBWBoKHW8PD4oQjRwIBw&amp;url=http://www.duden.de/rechtschreibung/Menschenmenge&amp;bvm=bv.142059868,d.d2s&amp;psig=AFQjCNETvQB63CvzbfkEJ6pLB-UyUB9VXg&amp;ust=148355854788782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s3_73najRAhXGBBoKHWN2CPIQjRwIBw&amp;url=http://www.fotosearch.de/illustrationen/arzt-spricht.html&amp;bvm=bv.142059868,d.d2s&amp;psig=AFQjCNHOCx0svoCgIrd2DAbhlfmrgmIFYA&amp;ust=1483610450039938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jtpz0uajRAhUD7hoKHcEmDeQQjRwIBw&amp;url=http://www.vogelundnatur.de/vogelarten-weissstorch-klapperstorch/&amp;psig=AFQjCNH2khjkwJyVaRqS_CHR9k543olc-A&amp;ust=148361787955775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f5_2UrqjRAhXFXRoKHSJ_AdYQjRwIBw&amp;url=http://hir.ma/tag/Ikrek&amp;bvm=bv.142059868,d.d2s&amp;psig=AFQjCNFQKtq5g7TDEpQBI7I15X8R9fmmsA&amp;ust=148361478530290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ZqrqqxKjRAhXBuBoKHTzjBwQQjRwIBw&amp;url=http://www.rijnlandmodel.nl/achtergrond/methoden/gauss_algemeen.htm&amp;bvm=bv.142059868,d.d2s&amp;psig=AFQjCNGnXL3iMbYmHZ3-kgJ8zDmmBdU5TA&amp;ust=1483620752431576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s3_73najRAhXGBBoKHWN2CPIQjRwIBw&amp;url=http://www.fotosearch.de/illustrationen/arzt-spricht.html&amp;bvm=bv.142059868,d.d2s&amp;psig=AFQjCNHOCx0svoCgIrd2DAbhlfmrgmIFYA&amp;ust=1483610450039938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is3_73najRAhXGBBoKHWN2CPIQjRwIBw&amp;url=http://www.fotosearch.de/illustrationen/arzt-spricht.html&amp;bvm=bv.142059868,d.d2s&amp;psig=AFQjCNHOCx0svoCgIrd2DAbhlfmrgmIFYA&amp;ust=14836104500399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Y6PiDqKjRAhUIcBoKHbpJA_MQjRwIBw&amp;url=https://andrewpwheeler.wordpress.com/2012/04/29/comparing-continuous-distributions-of-unequal-size-groups-in-spss/&amp;bvm=bv.142059868,d.d2s&amp;psig=AFQjCNHa1hpPWod2_Ulc5e3c23H2IRt86g&amp;ust=1483613147425208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cad=rja&amp;uact=8&amp;ved=0ahUKEwjY6PiDqKjRAhUIcBoKHbpJA_MQjRwIBw&amp;url=https://andrewpwheeler.wordpress.com/2012/04/29/comparing-continuous-distributions-of-unequal-size-groups-in-spss/&amp;bvm=bv.142059868,d.d2s&amp;psig=AFQjCNHa1hpPWod2_Ulc5e3c23H2IRt86g&amp;ust=1483613147425208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source=images&amp;cd=&amp;cad=rja&amp;uact=8&amp;ved=0ahUKEwjf5_2UrqjRAhXFXRoKHSJ_AdYQjRwIBw&amp;url=http://hir.ma/tag/Ikrek&amp;bvm=bv.142059868,d.d2s&amp;psig=AFQjCNFQKtq5g7TDEpQBI7I15X8R9fmmsA&amp;ust=1483614785302903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err="1" smtClean="0"/>
              <a:t>Which</a:t>
            </a:r>
            <a:r>
              <a:rPr lang="nl-NL" dirty="0" smtClean="0"/>
              <a:t> test </a:t>
            </a:r>
            <a:r>
              <a:rPr lang="nl-NL" dirty="0" err="1" smtClean="0"/>
              <a:t>when</a:t>
            </a:r>
            <a:r>
              <a:rPr lang="nl-NL" dirty="0" smtClean="0"/>
              <a:t>?</a:t>
            </a:r>
            <a:endParaRPr lang="nl-NL" sz="31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Christine zu Eulenburg</a:t>
            </a:r>
          </a:p>
          <a:p>
            <a:r>
              <a:rPr lang="nl-NL" dirty="0" err="1" smtClean="0"/>
              <a:t>Medical</a:t>
            </a:r>
            <a:r>
              <a:rPr lang="nl-NL" dirty="0" smtClean="0"/>
              <a:t> </a:t>
            </a:r>
            <a:r>
              <a:rPr lang="nl-NL" dirty="0" err="1"/>
              <a:t>S</a:t>
            </a:r>
            <a:r>
              <a:rPr lang="nl-NL" dirty="0" err="1" smtClean="0"/>
              <a:t>tatistics</a:t>
            </a:r>
            <a:r>
              <a:rPr lang="nl-NL" dirty="0" smtClean="0"/>
              <a:t> and </a:t>
            </a:r>
            <a:r>
              <a:rPr lang="nl-NL" dirty="0" err="1" smtClean="0"/>
              <a:t>Decision</a:t>
            </a:r>
            <a:r>
              <a:rPr lang="nl-NL" dirty="0" smtClean="0"/>
              <a:t> Making</a:t>
            </a:r>
          </a:p>
          <a:p>
            <a:r>
              <a:rPr lang="nl-NL" dirty="0" smtClean="0"/>
              <a:t>UMCG</a:t>
            </a:r>
          </a:p>
        </p:txBody>
      </p:sp>
    </p:spTree>
    <p:extLst>
      <p:ext uri="{BB962C8B-B14F-4D97-AF65-F5344CB8AC3E}">
        <p14:creationId xmlns:p14="http://schemas.microsoft.com/office/powerpoint/2010/main" val="3022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2. Are the data </a:t>
            </a:r>
            <a:r>
              <a:rPr lang="nl-NL" dirty="0" err="1" smtClean="0"/>
              <a:t>dependent</a:t>
            </a:r>
            <a:r>
              <a:rPr lang="nl-NL" dirty="0" smtClean="0"/>
              <a:t> or independent?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10</a:t>
            </a:fld>
            <a:endParaRPr lang="nl-NL"/>
          </a:p>
        </p:txBody>
      </p:sp>
      <p:sp>
        <p:nvSpPr>
          <p:cNvPr id="5" name="Textfeld 4"/>
          <p:cNvSpPr txBox="1"/>
          <p:nvPr/>
        </p:nvSpPr>
        <p:spPr>
          <a:xfrm>
            <a:off x="179512" y="1765260"/>
            <a:ext cx="82809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The analysis </a:t>
            </a:r>
            <a:r>
              <a:rPr lang="nl-NL" sz="2800" dirty="0" err="1" smtClean="0"/>
              <a:t>should</a:t>
            </a:r>
            <a:r>
              <a:rPr lang="nl-NL" sz="2800" dirty="0" smtClean="0"/>
              <a:t> </a:t>
            </a:r>
            <a:r>
              <a:rPr lang="nl-NL" sz="2800" dirty="0" err="1" smtClean="0"/>
              <a:t>also</a:t>
            </a:r>
            <a:r>
              <a:rPr lang="nl-NL" sz="2800" dirty="0" smtClean="0"/>
              <a:t> </a:t>
            </a:r>
            <a:r>
              <a:rPr lang="nl-NL" sz="2800" dirty="0" err="1" smtClean="0"/>
              <a:t>reflect</a:t>
            </a:r>
            <a:r>
              <a:rPr lang="nl-NL" sz="2800" dirty="0" smtClean="0"/>
              <a:t> the </a:t>
            </a:r>
            <a:r>
              <a:rPr lang="nl-NL" sz="2800" dirty="0" err="1" smtClean="0"/>
              <a:t>study</a:t>
            </a:r>
            <a:r>
              <a:rPr lang="nl-NL" sz="2800" dirty="0" smtClean="0"/>
              <a:t> design:</a:t>
            </a:r>
          </a:p>
          <a:p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smtClean="0"/>
              <a:t>In a </a:t>
            </a:r>
            <a:r>
              <a:rPr lang="nl-NL" sz="2800" b="1" dirty="0" smtClean="0">
                <a:solidFill>
                  <a:schemeClr val="tx2"/>
                </a:solidFill>
              </a:rPr>
              <a:t>cross-over trial </a:t>
            </a:r>
            <a:r>
              <a:rPr lang="nl-NL" sz="2800" dirty="0" smtClean="0"/>
              <a:t>and</a:t>
            </a: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smtClean="0"/>
              <a:t>In a </a:t>
            </a:r>
            <a:r>
              <a:rPr lang="nl-NL" sz="2800" b="1" dirty="0" err="1" smtClean="0">
                <a:solidFill>
                  <a:schemeClr val="tx2"/>
                </a:solidFill>
              </a:rPr>
              <a:t>matched</a:t>
            </a:r>
            <a:r>
              <a:rPr lang="nl-NL" sz="2800" b="1" dirty="0" smtClean="0">
                <a:solidFill>
                  <a:schemeClr val="tx2"/>
                </a:solidFill>
              </a:rPr>
              <a:t> case-control </a:t>
            </a:r>
            <a:r>
              <a:rPr lang="nl-NL" sz="2800" b="1" dirty="0" err="1" smtClean="0">
                <a:solidFill>
                  <a:schemeClr val="tx2"/>
                </a:solidFill>
              </a:rPr>
              <a:t>study</a:t>
            </a:r>
            <a:r>
              <a:rPr lang="nl-NL" sz="2800" b="1" dirty="0" smtClean="0">
                <a:solidFill>
                  <a:schemeClr val="tx2"/>
                </a:solidFill>
              </a:rPr>
              <a:t> ,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b="1" dirty="0">
              <a:solidFill>
                <a:schemeClr val="tx2"/>
              </a:solidFill>
            </a:endParaRPr>
          </a:p>
          <a:p>
            <a:r>
              <a:rPr lang="nl-NL" sz="2800" dirty="0"/>
              <a:t>t</a:t>
            </a:r>
            <a:r>
              <a:rPr lang="nl-NL" sz="2800" dirty="0" smtClean="0"/>
              <a:t>ests 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b="1" dirty="0" err="1" smtClean="0"/>
              <a:t>dependent</a:t>
            </a:r>
            <a:r>
              <a:rPr lang="nl-NL" sz="2800" dirty="0" smtClean="0"/>
              <a:t> data </a:t>
            </a:r>
            <a:r>
              <a:rPr lang="nl-NL" sz="2800" dirty="0" err="1" smtClean="0"/>
              <a:t>should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applied</a:t>
            </a:r>
            <a:r>
              <a:rPr lang="nl-NL" sz="2800" dirty="0"/>
              <a:t>.</a:t>
            </a:r>
            <a:endParaRPr lang="nl-NL" sz="2800" dirty="0" smtClean="0"/>
          </a:p>
          <a:p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smtClean="0"/>
              <a:t>In most </a:t>
            </a:r>
            <a:r>
              <a:rPr lang="nl-NL" sz="2800" dirty="0" err="1" smtClean="0"/>
              <a:t>RCTs</a:t>
            </a:r>
            <a:r>
              <a:rPr lang="nl-NL" sz="2800" dirty="0" smtClean="0"/>
              <a:t>, </a:t>
            </a:r>
            <a:r>
              <a:rPr lang="nl-NL" sz="2800" dirty="0" err="1" smtClean="0"/>
              <a:t>observations</a:t>
            </a:r>
            <a:r>
              <a:rPr lang="nl-NL" sz="2800" dirty="0" smtClean="0"/>
              <a:t> are </a:t>
            </a:r>
            <a:r>
              <a:rPr lang="nl-NL" sz="2800" b="1" dirty="0" smtClean="0"/>
              <a:t>independent</a:t>
            </a:r>
          </a:p>
          <a:p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endParaRPr lang="nl-NL" sz="2800" dirty="0" smtClean="0"/>
          </a:p>
          <a:p>
            <a:endParaRPr lang="nl-NL" sz="2800" dirty="0"/>
          </a:p>
          <a:p>
            <a:r>
              <a:rPr lang="nl-NL" sz="2800" dirty="0" smtClean="0"/>
              <a:t> </a:t>
            </a:r>
          </a:p>
        </p:txBody>
      </p:sp>
      <p:pic>
        <p:nvPicPr>
          <p:cNvPr id="5124" name="Picture 4" descr="Afbeeldingsresultaat voor two group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301208"/>
            <a:ext cx="2298495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Afbeeldingsresultaat voor menschenmenge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444" y="5303788"/>
            <a:ext cx="3764528" cy="1554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Afbeeldingsresultaat voor crossover trial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216" y="2276872"/>
            <a:ext cx="2808312" cy="1404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62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Example</a:t>
            </a:r>
            <a:r>
              <a:rPr lang="nl-NL" dirty="0" smtClean="0"/>
              <a:t> 1: </a:t>
            </a:r>
            <a:br>
              <a:rPr lang="nl-NL" dirty="0" smtClean="0"/>
            </a:br>
            <a:endParaRPr lang="nl-NL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91702" y="3544416"/>
            <a:ext cx="6412746" cy="182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“Does </a:t>
            </a:r>
            <a:r>
              <a:rPr lang="nl-NL" dirty="0" err="1" smtClean="0"/>
              <a:t>medication</a:t>
            </a:r>
            <a:r>
              <a:rPr lang="nl-NL" dirty="0" smtClean="0"/>
              <a:t> XY </a:t>
            </a:r>
            <a:r>
              <a:rPr lang="nl-NL" dirty="0" err="1" smtClean="0"/>
              <a:t>lower</a:t>
            </a:r>
            <a:r>
              <a:rPr lang="nl-NL" dirty="0" smtClean="0"/>
              <a:t> the </a:t>
            </a:r>
            <a:r>
              <a:rPr lang="nl-NL" dirty="0" err="1" smtClean="0"/>
              <a:t>mean</a:t>
            </a:r>
            <a:r>
              <a:rPr lang="nl-NL" dirty="0" smtClean="0"/>
              <a:t> </a:t>
            </a:r>
            <a:r>
              <a:rPr lang="nl-NL" dirty="0" err="1" smtClean="0"/>
              <a:t>blood</a:t>
            </a:r>
            <a:r>
              <a:rPr lang="nl-NL" dirty="0" smtClean="0"/>
              <a:t> </a:t>
            </a:r>
            <a:r>
              <a:rPr lang="nl-NL" dirty="0" err="1" smtClean="0"/>
              <a:t>pressure</a:t>
            </a:r>
            <a:r>
              <a:rPr lang="nl-NL" dirty="0" smtClean="0"/>
              <a:t>?” 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11</a:t>
            </a:fld>
            <a:endParaRPr lang="nl-NL"/>
          </a:p>
        </p:txBody>
      </p:sp>
      <p:sp>
        <p:nvSpPr>
          <p:cNvPr id="4" name="AutoShape 2" descr="Afbeeldingsresultaat voor arzt sprechblase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arzt sprechblase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Afbeeldingsresultaat voor arzt sprechblase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8" descr="Afbeeldingsresultaat voor arzt sprechblas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223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3322" name="Picture 10" descr="Afbeeldingsresultaat voor arz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1" y="344611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2" descr="Afbeeldingsresultaat voor mathematiker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Textfeld 9"/>
          <p:cNvSpPr txBox="1"/>
          <p:nvPr/>
        </p:nvSpPr>
        <p:spPr>
          <a:xfrm>
            <a:off x="609600" y="1891733"/>
            <a:ext cx="8354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/>
              <a:t>A </a:t>
            </a:r>
            <a:r>
              <a:rPr lang="nl-NL" sz="3200" dirty="0" err="1"/>
              <a:t>group</a:t>
            </a:r>
            <a:r>
              <a:rPr lang="nl-NL" sz="3200" dirty="0"/>
              <a:t> of </a:t>
            </a:r>
            <a:r>
              <a:rPr lang="nl-NL" sz="3200" dirty="0" err="1"/>
              <a:t>patients</a:t>
            </a:r>
            <a:r>
              <a:rPr lang="nl-NL" sz="3200" dirty="0"/>
              <a:t> was </a:t>
            </a:r>
            <a:r>
              <a:rPr lang="nl-NL" sz="3200" dirty="0" err="1"/>
              <a:t>measured</a:t>
            </a:r>
            <a:r>
              <a:rPr lang="nl-NL" sz="3200" dirty="0"/>
              <a:t> </a:t>
            </a:r>
            <a:r>
              <a:rPr lang="nl-NL" sz="3200" dirty="0" err="1"/>
              <a:t>before</a:t>
            </a:r>
            <a:r>
              <a:rPr lang="nl-NL" sz="3200" dirty="0"/>
              <a:t> and </a:t>
            </a:r>
            <a:r>
              <a:rPr lang="nl-NL" sz="3200" dirty="0" err="1"/>
              <a:t>after</a:t>
            </a:r>
            <a:r>
              <a:rPr lang="nl-NL" sz="3200" dirty="0"/>
              <a:t> </a:t>
            </a:r>
            <a:r>
              <a:rPr lang="nl-NL" sz="3200" dirty="0" smtClean="0"/>
              <a:t>treatment of a new </a:t>
            </a:r>
            <a:r>
              <a:rPr lang="nl-NL" sz="3200" dirty="0" err="1" smtClean="0"/>
              <a:t>medication</a:t>
            </a:r>
            <a:r>
              <a:rPr lang="nl-NL" sz="3200" dirty="0" smtClean="0"/>
              <a:t> XY.</a:t>
            </a:r>
            <a:endParaRPr lang="nl-NL" sz="3200" dirty="0"/>
          </a:p>
        </p:txBody>
      </p:sp>
      <p:sp>
        <p:nvSpPr>
          <p:cNvPr id="13" name="Inhaltsplatzhalter 2"/>
          <p:cNvSpPr txBox="1">
            <a:spLocks/>
          </p:cNvSpPr>
          <p:nvPr/>
        </p:nvSpPr>
        <p:spPr>
          <a:xfrm>
            <a:off x="2051720" y="4912568"/>
            <a:ext cx="6412746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dirty="0" err="1" smtClean="0"/>
              <a:t>Repeated</a:t>
            </a:r>
            <a:r>
              <a:rPr lang="nl-NL" dirty="0" smtClean="0"/>
              <a:t> </a:t>
            </a:r>
            <a:r>
              <a:rPr lang="nl-NL" dirty="0" err="1" smtClean="0"/>
              <a:t>measurements</a:t>
            </a:r>
            <a:r>
              <a:rPr lang="nl-NL" dirty="0" smtClean="0"/>
              <a:t> of the </a:t>
            </a:r>
            <a:r>
              <a:rPr lang="nl-NL" dirty="0" err="1" smtClean="0"/>
              <a:t>same</a:t>
            </a:r>
            <a:r>
              <a:rPr lang="nl-NL" dirty="0" smtClean="0"/>
              <a:t> </a:t>
            </a:r>
            <a:r>
              <a:rPr lang="nl-NL" dirty="0" err="1" smtClean="0"/>
              <a:t>patients</a:t>
            </a:r>
            <a:r>
              <a:rPr lang="nl-NL" dirty="0" smtClean="0"/>
              <a:t> -&gt;  </a:t>
            </a:r>
            <a:r>
              <a:rPr lang="nl-NL" dirty="0" err="1" smtClean="0"/>
              <a:t>dependent</a:t>
            </a:r>
            <a:r>
              <a:rPr lang="nl-NL" dirty="0" smtClean="0"/>
              <a:t> </a:t>
            </a:r>
            <a:r>
              <a:rPr lang="nl-NL" dirty="0" err="1" smtClean="0"/>
              <a:t>observations</a:t>
            </a:r>
            <a:r>
              <a:rPr lang="nl-NL" dirty="0" smtClean="0"/>
              <a:t>!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379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Example</a:t>
            </a:r>
            <a:r>
              <a:rPr lang="nl-NL" dirty="0" smtClean="0"/>
              <a:t> 2: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12</a:t>
            </a:fld>
            <a:endParaRPr lang="nl-NL"/>
          </a:p>
        </p:txBody>
      </p:sp>
      <p:sp>
        <p:nvSpPr>
          <p:cNvPr id="5" name="Textfeld 4"/>
          <p:cNvSpPr txBox="1"/>
          <p:nvPr/>
        </p:nvSpPr>
        <p:spPr>
          <a:xfrm>
            <a:off x="179512" y="1613118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 smtClean="0"/>
              <a:t>To</a:t>
            </a:r>
            <a:r>
              <a:rPr lang="nl-NL" sz="2800" dirty="0" smtClean="0"/>
              <a:t> </a:t>
            </a:r>
            <a:r>
              <a:rPr lang="nl-NL" sz="2800" dirty="0" err="1" smtClean="0"/>
              <a:t>compare</a:t>
            </a:r>
            <a:r>
              <a:rPr lang="nl-NL" sz="2800" dirty="0" smtClean="0"/>
              <a:t> </a:t>
            </a:r>
            <a:r>
              <a:rPr lang="nl-NL" sz="2800" dirty="0" err="1" smtClean="0"/>
              <a:t>treatments</a:t>
            </a:r>
            <a:r>
              <a:rPr lang="nl-NL" sz="2800" dirty="0" smtClean="0"/>
              <a:t> A and B </a:t>
            </a:r>
            <a:r>
              <a:rPr lang="nl-NL" sz="2800" dirty="0" err="1" smtClean="0"/>
              <a:t>for</a:t>
            </a:r>
            <a:r>
              <a:rPr lang="nl-NL" sz="2800" dirty="0" smtClean="0"/>
              <a:t> leg </a:t>
            </a:r>
            <a:r>
              <a:rPr lang="nl-NL" sz="2800" dirty="0" err="1" smtClean="0"/>
              <a:t>ulcers</a:t>
            </a:r>
            <a:r>
              <a:rPr lang="nl-NL" sz="2800" dirty="0" smtClean="0"/>
              <a:t> </a:t>
            </a:r>
            <a:r>
              <a:rPr lang="nl-NL" sz="2800" dirty="0" err="1" smtClean="0"/>
              <a:t>regarding</a:t>
            </a:r>
            <a:r>
              <a:rPr lang="nl-NL" sz="2800" dirty="0" smtClean="0"/>
              <a:t> the time </a:t>
            </a:r>
            <a:r>
              <a:rPr lang="nl-NL" sz="2800" dirty="0" err="1" smtClean="0"/>
              <a:t>to</a:t>
            </a:r>
            <a:r>
              <a:rPr lang="nl-NL" sz="2800" dirty="0" smtClean="0"/>
              <a:t> cure, 30 </a:t>
            </a:r>
            <a:r>
              <a:rPr lang="nl-NL" sz="2800" dirty="0" err="1" smtClean="0"/>
              <a:t>ulcers</a:t>
            </a:r>
            <a:r>
              <a:rPr lang="nl-NL" sz="2800" dirty="0" smtClean="0"/>
              <a:t> in 20 </a:t>
            </a:r>
            <a:r>
              <a:rPr lang="nl-NL" sz="2800" dirty="0" err="1" smtClean="0"/>
              <a:t>patients</a:t>
            </a:r>
            <a:r>
              <a:rPr lang="nl-NL" sz="2800" dirty="0" smtClean="0"/>
              <a:t> </a:t>
            </a:r>
            <a:r>
              <a:rPr lang="nl-NL" sz="2800" dirty="0" err="1" smtClean="0"/>
              <a:t>treated</a:t>
            </a:r>
            <a:r>
              <a:rPr lang="nl-NL" sz="2800" dirty="0" smtClean="0"/>
              <a:t> </a:t>
            </a:r>
            <a:r>
              <a:rPr lang="nl-NL" sz="2800" dirty="0" err="1" smtClean="0"/>
              <a:t>with</a:t>
            </a:r>
            <a:r>
              <a:rPr lang="nl-NL" sz="2800" dirty="0" smtClean="0"/>
              <a:t> A or B </a:t>
            </a:r>
            <a:r>
              <a:rPr lang="nl-NL" sz="2800" dirty="0" err="1" smtClean="0"/>
              <a:t>where</a:t>
            </a:r>
            <a:r>
              <a:rPr lang="nl-NL" sz="2800" dirty="0" smtClean="0"/>
              <a:t> </a:t>
            </a:r>
            <a:r>
              <a:rPr lang="nl-NL" sz="2800" dirty="0" err="1" smtClean="0"/>
              <a:t>retrospectively</a:t>
            </a:r>
            <a:r>
              <a:rPr lang="nl-NL" sz="2800" dirty="0" smtClean="0"/>
              <a:t> </a:t>
            </a:r>
            <a:r>
              <a:rPr lang="nl-NL" sz="2800" dirty="0" err="1" smtClean="0"/>
              <a:t>compared</a:t>
            </a:r>
            <a:r>
              <a:rPr lang="nl-NL" sz="2800" dirty="0" smtClean="0"/>
              <a:t>. </a:t>
            </a:r>
            <a:endParaRPr lang="nl-NL" sz="2800" dirty="0"/>
          </a:p>
        </p:txBody>
      </p:sp>
      <p:sp>
        <p:nvSpPr>
          <p:cNvPr id="6" name="Textfeld 5"/>
          <p:cNvSpPr txBox="1"/>
          <p:nvPr/>
        </p:nvSpPr>
        <p:spPr>
          <a:xfrm>
            <a:off x="179512" y="5212357"/>
            <a:ext cx="6594113" cy="138499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nl-NL" sz="2800" u="sng" dirty="0" err="1" smtClean="0"/>
              <a:t>Ignoring</a:t>
            </a:r>
            <a:r>
              <a:rPr lang="nl-NL" sz="2800" u="sng" dirty="0" smtClean="0"/>
              <a:t> the cluster </a:t>
            </a:r>
            <a:r>
              <a:rPr lang="nl-NL" sz="2800" u="sng" dirty="0" err="1" smtClean="0"/>
              <a:t>structure</a:t>
            </a:r>
            <a:r>
              <a:rPr lang="nl-NL" sz="2800" u="sng" dirty="0" smtClean="0"/>
              <a:t>…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…</a:t>
            </a:r>
            <a:r>
              <a:rPr lang="nl-NL" sz="2800" dirty="0" err="1" smtClean="0"/>
              <a:t>underestimates</a:t>
            </a:r>
            <a:r>
              <a:rPr lang="nl-NL" sz="2800" dirty="0" smtClean="0"/>
              <a:t> </a:t>
            </a:r>
            <a:r>
              <a:rPr lang="nl-NL" sz="2800" dirty="0" err="1" smtClean="0"/>
              <a:t>within</a:t>
            </a:r>
            <a:r>
              <a:rPr lang="nl-NL" sz="2800" dirty="0" smtClean="0"/>
              <a:t>-cluster </a:t>
            </a:r>
            <a:r>
              <a:rPr lang="nl-NL" sz="2800" dirty="0" err="1" smtClean="0"/>
              <a:t>variation</a:t>
            </a:r>
            <a:endParaRPr lang="nl-NL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…</a:t>
            </a:r>
            <a:r>
              <a:rPr lang="nl-NL" sz="2800" dirty="0" err="1" smtClean="0"/>
              <a:t>overestimates</a:t>
            </a:r>
            <a:r>
              <a:rPr lang="nl-NL" sz="2800" dirty="0" smtClean="0"/>
              <a:t> </a:t>
            </a:r>
            <a:r>
              <a:rPr lang="nl-NL" sz="2800" dirty="0" err="1" smtClean="0"/>
              <a:t>between</a:t>
            </a:r>
            <a:r>
              <a:rPr lang="nl-NL" sz="2800" dirty="0" smtClean="0"/>
              <a:t>-cluster </a:t>
            </a:r>
            <a:r>
              <a:rPr lang="nl-NL" sz="2800" dirty="0" err="1" smtClean="0"/>
              <a:t>variation</a:t>
            </a:r>
            <a:endParaRPr lang="nl-NL" sz="2800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179512" y="3284984"/>
            <a:ext cx="828092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>
                <a:solidFill>
                  <a:schemeClr val="tx2"/>
                </a:solidFill>
              </a:rPr>
              <a:t>-&gt; </a:t>
            </a:r>
            <a:r>
              <a:rPr lang="nl-NL" sz="2800" b="1" dirty="0" err="1">
                <a:solidFill>
                  <a:schemeClr val="tx2"/>
                </a:solidFill>
              </a:rPr>
              <a:t>Some</a:t>
            </a:r>
            <a:r>
              <a:rPr lang="nl-NL" sz="2800" b="1" dirty="0">
                <a:solidFill>
                  <a:schemeClr val="tx2"/>
                </a:solidFill>
              </a:rPr>
              <a:t> </a:t>
            </a:r>
            <a:r>
              <a:rPr lang="nl-NL" sz="2800" b="1" dirty="0" err="1">
                <a:solidFill>
                  <a:schemeClr val="tx2"/>
                </a:solidFill>
              </a:rPr>
              <a:t>patients</a:t>
            </a:r>
            <a:r>
              <a:rPr lang="nl-NL" sz="2800" b="1" dirty="0">
                <a:solidFill>
                  <a:schemeClr val="tx2"/>
                </a:solidFill>
              </a:rPr>
              <a:t> have more </a:t>
            </a:r>
            <a:r>
              <a:rPr lang="nl-NL" sz="2800" b="1" dirty="0" err="1">
                <a:solidFill>
                  <a:schemeClr val="tx2"/>
                </a:solidFill>
              </a:rPr>
              <a:t>than</a:t>
            </a:r>
            <a:r>
              <a:rPr lang="nl-NL" sz="2800" b="1" dirty="0">
                <a:solidFill>
                  <a:schemeClr val="tx2"/>
                </a:solidFill>
              </a:rPr>
              <a:t> </a:t>
            </a:r>
            <a:r>
              <a:rPr lang="nl-NL" sz="2800" b="1" dirty="0" err="1">
                <a:solidFill>
                  <a:schemeClr val="tx2"/>
                </a:solidFill>
              </a:rPr>
              <a:t>one</a:t>
            </a:r>
            <a:r>
              <a:rPr lang="nl-NL" sz="2800" b="1" dirty="0">
                <a:solidFill>
                  <a:schemeClr val="tx2"/>
                </a:solidFill>
              </a:rPr>
              <a:t> </a:t>
            </a:r>
            <a:r>
              <a:rPr lang="nl-NL" sz="2800" b="1" dirty="0" err="1">
                <a:solidFill>
                  <a:schemeClr val="tx2"/>
                </a:solidFill>
              </a:rPr>
              <a:t>ulcer</a:t>
            </a:r>
            <a:endParaRPr lang="nl-NL" sz="2800" b="1" dirty="0">
              <a:solidFill>
                <a:schemeClr val="tx2"/>
              </a:solidFill>
            </a:endParaRPr>
          </a:p>
          <a:p>
            <a:endParaRPr lang="nl-NL" sz="2800" dirty="0"/>
          </a:p>
          <a:p>
            <a:r>
              <a:rPr lang="nl-NL" sz="2800" b="1" dirty="0">
                <a:solidFill>
                  <a:schemeClr val="tx2"/>
                </a:solidFill>
              </a:rPr>
              <a:t>-&gt; </a:t>
            </a:r>
            <a:r>
              <a:rPr lang="nl-NL" sz="2800" b="1" dirty="0" err="1">
                <a:solidFill>
                  <a:schemeClr val="tx2"/>
                </a:solidFill>
              </a:rPr>
              <a:t>Considering</a:t>
            </a:r>
            <a:r>
              <a:rPr lang="nl-NL" sz="2800" b="1" dirty="0">
                <a:solidFill>
                  <a:schemeClr val="tx2"/>
                </a:solidFill>
              </a:rPr>
              <a:t> the </a:t>
            </a:r>
            <a:r>
              <a:rPr lang="nl-NL" sz="2800" b="1" dirty="0" err="1">
                <a:solidFill>
                  <a:schemeClr val="tx2"/>
                </a:solidFill>
              </a:rPr>
              <a:t>ulcers</a:t>
            </a:r>
            <a:r>
              <a:rPr lang="nl-NL" sz="2800" b="1" dirty="0">
                <a:solidFill>
                  <a:schemeClr val="tx2"/>
                </a:solidFill>
              </a:rPr>
              <a:t> as independent </a:t>
            </a:r>
            <a:r>
              <a:rPr lang="nl-NL" sz="2800" b="1" dirty="0" err="1">
                <a:solidFill>
                  <a:schemeClr val="tx2"/>
                </a:solidFill>
              </a:rPr>
              <a:t>observations</a:t>
            </a:r>
            <a:r>
              <a:rPr lang="nl-NL" sz="2800" b="1" dirty="0">
                <a:solidFill>
                  <a:schemeClr val="tx2"/>
                </a:solidFill>
              </a:rPr>
              <a:t> is </a:t>
            </a:r>
            <a:r>
              <a:rPr lang="nl-NL" sz="2800" b="1" dirty="0" err="1">
                <a:solidFill>
                  <a:schemeClr val="tx2"/>
                </a:solidFill>
              </a:rPr>
              <a:t>not</a:t>
            </a:r>
            <a:r>
              <a:rPr lang="nl-NL" sz="2800" b="1" dirty="0">
                <a:solidFill>
                  <a:schemeClr val="tx2"/>
                </a:solidFill>
              </a:rPr>
              <a:t> correct!</a:t>
            </a:r>
          </a:p>
          <a:p>
            <a:r>
              <a:rPr lang="nl-NL" sz="2800" dirty="0"/>
              <a:t>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513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-1044624" y="640042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Confounding</a:t>
            </a:r>
            <a:r>
              <a:rPr lang="nl-NL" dirty="0" smtClean="0"/>
              <a:t>: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13</a:t>
            </a:fld>
            <a:endParaRPr lang="nl-NL"/>
          </a:p>
        </p:txBody>
      </p:sp>
      <p:sp>
        <p:nvSpPr>
          <p:cNvPr id="5" name="Textfeld 4"/>
          <p:cNvSpPr txBox="1"/>
          <p:nvPr/>
        </p:nvSpPr>
        <p:spPr>
          <a:xfrm>
            <a:off x="179512" y="2260029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A </a:t>
            </a:r>
            <a:r>
              <a:rPr lang="nl-NL" sz="2800" dirty="0" err="1" smtClean="0"/>
              <a:t>swedish</a:t>
            </a:r>
            <a:r>
              <a:rPr lang="nl-NL" sz="2800" dirty="0" smtClean="0"/>
              <a:t> </a:t>
            </a:r>
            <a:r>
              <a:rPr lang="nl-NL" sz="2800" dirty="0" err="1" smtClean="0"/>
              <a:t>longterm</a:t>
            </a:r>
            <a:r>
              <a:rPr lang="nl-NL" sz="2800" dirty="0" smtClean="0"/>
              <a:t> </a:t>
            </a:r>
            <a:r>
              <a:rPr lang="nl-NL" sz="2800" dirty="0" err="1" smtClean="0"/>
              <a:t>study</a:t>
            </a:r>
            <a:r>
              <a:rPr lang="nl-NL" sz="2800" dirty="0" smtClean="0"/>
              <a:t> </a:t>
            </a:r>
            <a:r>
              <a:rPr lang="nl-NL" sz="2800" dirty="0" err="1" smtClean="0"/>
              <a:t>resulted</a:t>
            </a:r>
            <a:r>
              <a:rPr lang="nl-NL" sz="2800" dirty="0" smtClean="0"/>
              <a:t> in a </a:t>
            </a:r>
            <a:r>
              <a:rPr lang="nl-NL" sz="2800" dirty="0" err="1" smtClean="0"/>
              <a:t>higly</a:t>
            </a:r>
            <a:r>
              <a:rPr lang="nl-NL" sz="2800" dirty="0" smtClean="0"/>
              <a:t> significant </a:t>
            </a:r>
            <a:r>
              <a:rPr lang="nl-NL" sz="2800" dirty="0" err="1" smtClean="0"/>
              <a:t>correlation</a:t>
            </a:r>
            <a:r>
              <a:rPr lang="nl-NL" sz="2800" dirty="0" smtClean="0"/>
              <a:t> (p&lt;0.001) </a:t>
            </a:r>
            <a:r>
              <a:rPr lang="nl-NL" sz="2800" dirty="0" err="1" smtClean="0"/>
              <a:t>between</a:t>
            </a:r>
            <a:r>
              <a:rPr lang="nl-NL" sz="2800" dirty="0" smtClean="0"/>
              <a:t> the </a:t>
            </a:r>
            <a:r>
              <a:rPr lang="nl-NL" sz="2800" dirty="0" err="1" smtClean="0"/>
              <a:t>number</a:t>
            </a:r>
            <a:r>
              <a:rPr lang="nl-NL" sz="2800" dirty="0" smtClean="0"/>
              <a:t> of </a:t>
            </a:r>
            <a:r>
              <a:rPr lang="nl-NL" sz="2800" dirty="0" err="1" smtClean="0"/>
              <a:t>storks</a:t>
            </a:r>
            <a:r>
              <a:rPr lang="nl-NL" sz="2800" dirty="0" smtClean="0"/>
              <a:t> and the </a:t>
            </a:r>
            <a:r>
              <a:rPr lang="nl-NL" sz="2800" dirty="0" err="1" smtClean="0"/>
              <a:t>number</a:t>
            </a:r>
            <a:r>
              <a:rPr lang="nl-NL" sz="2800" dirty="0" smtClean="0"/>
              <a:t> of </a:t>
            </a:r>
            <a:r>
              <a:rPr lang="nl-NL" sz="2800" dirty="0" err="1" smtClean="0"/>
              <a:t>births</a:t>
            </a:r>
            <a:r>
              <a:rPr lang="nl-NL" sz="2800" dirty="0" smtClean="0"/>
              <a:t> in </a:t>
            </a:r>
            <a:r>
              <a:rPr lang="nl-NL" sz="2800" dirty="0" err="1" smtClean="0"/>
              <a:t>communities</a:t>
            </a:r>
            <a:r>
              <a:rPr lang="nl-NL" sz="2800" dirty="0" smtClean="0"/>
              <a:t>.</a:t>
            </a:r>
            <a:endParaRPr lang="nl-NL" sz="2800" dirty="0"/>
          </a:p>
        </p:txBody>
      </p:sp>
      <p:sp>
        <p:nvSpPr>
          <p:cNvPr id="7" name="Textfeld 6"/>
          <p:cNvSpPr txBox="1"/>
          <p:nvPr/>
        </p:nvSpPr>
        <p:spPr>
          <a:xfrm>
            <a:off x="179512" y="4070102"/>
            <a:ext cx="82809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chemeClr val="tx2"/>
                </a:solidFill>
              </a:rPr>
              <a:t>The </a:t>
            </a:r>
            <a:r>
              <a:rPr lang="nl-NL" sz="2800" b="1" dirty="0" err="1" smtClean="0">
                <a:solidFill>
                  <a:schemeClr val="tx2"/>
                </a:solidFill>
              </a:rPr>
              <a:t>observations</a:t>
            </a:r>
            <a:r>
              <a:rPr lang="nl-NL" sz="2800" b="1" dirty="0" smtClean="0">
                <a:solidFill>
                  <a:schemeClr val="tx2"/>
                </a:solidFill>
              </a:rPr>
              <a:t> are independent. But a </a:t>
            </a:r>
            <a:r>
              <a:rPr lang="nl-NL" sz="2800" b="1" dirty="0" err="1" smtClean="0">
                <a:solidFill>
                  <a:schemeClr val="tx2"/>
                </a:solidFill>
              </a:rPr>
              <a:t>third</a:t>
            </a:r>
            <a:r>
              <a:rPr lang="nl-NL" sz="2800" b="1" dirty="0" smtClean="0">
                <a:solidFill>
                  <a:schemeClr val="tx2"/>
                </a:solidFill>
              </a:rPr>
              <a:t> </a:t>
            </a:r>
            <a:r>
              <a:rPr lang="nl-NL" sz="2800" b="1" dirty="0" err="1" smtClean="0">
                <a:solidFill>
                  <a:schemeClr val="tx2"/>
                </a:solidFill>
              </a:rPr>
              <a:t>variable</a:t>
            </a:r>
            <a:r>
              <a:rPr lang="nl-NL" sz="2800" b="1" dirty="0" smtClean="0">
                <a:solidFill>
                  <a:schemeClr val="tx2"/>
                </a:solidFill>
              </a:rPr>
              <a:t> is </a:t>
            </a:r>
            <a:r>
              <a:rPr lang="nl-NL" sz="2800" b="1" dirty="0" err="1" smtClean="0">
                <a:solidFill>
                  <a:schemeClr val="tx2"/>
                </a:solidFill>
              </a:rPr>
              <a:t>strongly</a:t>
            </a:r>
            <a:r>
              <a:rPr lang="nl-NL" sz="2800" b="1" dirty="0" smtClean="0">
                <a:solidFill>
                  <a:schemeClr val="tx2"/>
                </a:solidFill>
              </a:rPr>
              <a:t> </a:t>
            </a:r>
            <a:r>
              <a:rPr lang="nl-NL" sz="2800" b="1" dirty="0" err="1" smtClean="0">
                <a:solidFill>
                  <a:schemeClr val="tx2"/>
                </a:solidFill>
              </a:rPr>
              <a:t>associated</a:t>
            </a:r>
            <a:r>
              <a:rPr lang="nl-NL" sz="2800" b="1" dirty="0" smtClean="0">
                <a:solidFill>
                  <a:schemeClr val="tx2"/>
                </a:solidFill>
              </a:rPr>
              <a:t> </a:t>
            </a:r>
            <a:r>
              <a:rPr lang="nl-NL" sz="2800" b="1" dirty="0" err="1" smtClean="0">
                <a:solidFill>
                  <a:schemeClr val="tx2"/>
                </a:solidFill>
              </a:rPr>
              <a:t>with</a:t>
            </a:r>
            <a:r>
              <a:rPr lang="nl-NL" sz="2800" b="1" dirty="0" smtClean="0">
                <a:solidFill>
                  <a:schemeClr val="tx2"/>
                </a:solidFill>
              </a:rPr>
              <a:t> </a:t>
            </a:r>
            <a:r>
              <a:rPr lang="nl-NL" sz="2800" b="1" dirty="0" err="1" smtClean="0">
                <a:solidFill>
                  <a:schemeClr val="tx2"/>
                </a:solidFill>
              </a:rPr>
              <a:t>both</a:t>
            </a:r>
            <a:r>
              <a:rPr lang="nl-NL" sz="2800" b="1" dirty="0" smtClean="0">
                <a:solidFill>
                  <a:schemeClr val="tx2"/>
                </a:solidFill>
              </a:rPr>
              <a:t>, the </a:t>
            </a:r>
            <a:r>
              <a:rPr lang="nl-NL" sz="2800" b="1" dirty="0" err="1" smtClean="0">
                <a:solidFill>
                  <a:schemeClr val="tx2"/>
                </a:solidFill>
              </a:rPr>
              <a:t>number</a:t>
            </a:r>
            <a:r>
              <a:rPr lang="nl-NL" sz="2800" b="1" dirty="0" smtClean="0">
                <a:solidFill>
                  <a:schemeClr val="tx2"/>
                </a:solidFill>
              </a:rPr>
              <a:t> of </a:t>
            </a:r>
            <a:r>
              <a:rPr lang="nl-NL" sz="2800" b="1" dirty="0" err="1" smtClean="0">
                <a:solidFill>
                  <a:schemeClr val="tx2"/>
                </a:solidFill>
              </a:rPr>
              <a:t>storks</a:t>
            </a:r>
            <a:r>
              <a:rPr lang="nl-NL" sz="2800" b="1" dirty="0" smtClean="0">
                <a:solidFill>
                  <a:schemeClr val="tx2"/>
                </a:solidFill>
              </a:rPr>
              <a:t> and </a:t>
            </a:r>
            <a:r>
              <a:rPr lang="nl-NL" sz="2800" b="1" dirty="0" err="1" smtClean="0">
                <a:solidFill>
                  <a:schemeClr val="tx2"/>
                </a:solidFill>
              </a:rPr>
              <a:t>birth</a:t>
            </a:r>
            <a:r>
              <a:rPr lang="nl-NL" sz="2800" b="1" dirty="0" smtClean="0">
                <a:solidFill>
                  <a:schemeClr val="tx2"/>
                </a:solidFill>
              </a:rPr>
              <a:t>.</a:t>
            </a:r>
            <a:endParaRPr lang="nl-NL" sz="2800" dirty="0"/>
          </a:p>
          <a:p>
            <a:endParaRPr lang="nl-NL" dirty="0"/>
          </a:p>
        </p:txBody>
      </p:sp>
      <p:sp>
        <p:nvSpPr>
          <p:cNvPr id="8" name="AutoShape 2" descr="Afbeeldingsresultaat voor klapperstorch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9" name="AutoShape 4" descr="Afbeeldingsresultaat voor klapperstorch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5366" name="Picture 6" descr="Afbeeldingsresultaat voor klapperstorch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176" y="332656"/>
            <a:ext cx="3515544" cy="1757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755576" y="5526137"/>
            <a:ext cx="1056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C00000"/>
                </a:solidFill>
              </a:rPr>
              <a:t>TIME</a:t>
            </a:r>
            <a:endParaRPr lang="nl-NL" sz="3200" b="1" dirty="0">
              <a:solidFill>
                <a:srgbClr val="C00000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691681" y="5570076"/>
            <a:ext cx="7272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i</a:t>
            </a:r>
            <a:r>
              <a:rPr lang="nl-NL" sz="2800" dirty="0" smtClean="0"/>
              <a:t>s a </a:t>
            </a:r>
            <a:r>
              <a:rPr lang="nl-NL" sz="2800" b="1" dirty="0" err="1" smtClean="0">
                <a:solidFill>
                  <a:schemeClr val="accent1"/>
                </a:solidFill>
              </a:rPr>
              <a:t>confounder</a:t>
            </a:r>
            <a:r>
              <a:rPr lang="nl-NL" sz="2800" dirty="0" smtClean="0">
                <a:solidFill>
                  <a:schemeClr val="accent1"/>
                </a:solidFill>
              </a:rPr>
              <a:t> </a:t>
            </a:r>
            <a:r>
              <a:rPr lang="nl-NL" sz="2800" dirty="0" smtClean="0"/>
              <a:t>in </a:t>
            </a:r>
            <a:r>
              <a:rPr lang="nl-NL" sz="2800" dirty="0" err="1" smtClean="0"/>
              <a:t>this</a:t>
            </a:r>
            <a:r>
              <a:rPr lang="nl-NL" sz="2800" dirty="0" smtClean="0"/>
              <a:t> </a:t>
            </a:r>
            <a:r>
              <a:rPr lang="nl-NL" sz="2800" dirty="0" err="1" smtClean="0"/>
              <a:t>study</a:t>
            </a:r>
            <a:r>
              <a:rPr lang="nl-NL" sz="2800" dirty="0" smtClean="0"/>
              <a:t> and </a:t>
            </a:r>
            <a:r>
              <a:rPr lang="nl-NL" sz="2800" dirty="0" err="1" smtClean="0"/>
              <a:t>should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controlled</a:t>
            </a:r>
            <a:r>
              <a:rPr lang="nl-NL" sz="2800" dirty="0" smtClean="0"/>
              <a:t> </a:t>
            </a:r>
            <a:r>
              <a:rPr lang="nl-NL" sz="2800" dirty="0" err="1" smtClean="0"/>
              <a:t>for</a:t>
            </a:r>
            <a:r>
              <a:rPr lang="nl-NL" sz="2800" dirty="0" smtClean="0"/>
              <a:t>!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60865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Which</a:t>
            </a:r>
            <a:r>
              <a:rPr lang="nl-NL" dirty="0" smtClean="0"/>
              <a:t> test </a:t>
            </a:r>
            <a:r>
              <a:rPr lang="nl-NL" dirty="0" err="1" smtClean="0"/>
              <a:t>when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The most important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answer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Are the data independent?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nl-NL" b="1" dirty="0" err="1" smtClean="0">
                <a:solidFill>
                  <a:schemeClr val="tx2"/>
                </a:solidFill>
              </a:rPr>
              <a:t>What</a:t>
            </a:r>
            <a:r>
              <a:rPr lang="nl-NL" b="1" dirty="0" smtClean="0">
                <a:solidFill>
                  <a:schemeClr val="tx2"/>
                </a:solidFill>
              </a:rPr>
              <a:t> types of data are </a:t>
            </a:r>
            <a:r>
              <a:rPr lang="nl-NL" b="1" dirty="0" err="1" smtClean="0">
                <a:solidFill>
                  <a:schemeClr val="tx2"/>
                </a:solidFill>
              </a:rPr>
              <a:t>being</a:t>
            </a:r>
            <a:r>
              <a:rPr lang="nl-NL" b="1" dirty="0" smtClean="0">
                <a:solidFill>
                  <a:schemeClr val="tx2"/>
                </a:solidFill>
              </a:rPr>
              <a:t> </a:t>
            </a:r>
            <a:r>
              <a:rPr lang="nl-NL" b="1" dirty="0" err="1" smtClean="0">
                <a:solidFill>
                  <a:schemeClr val="tx2"/>
                </a:solidFill>
              </a:rPr>
              <a:t>measured</a:t>
            </a:r>
            <a:r>
              <a:rPr lang="nl-NL" b="1" dirty="0" smtClean="0">
                <a:solidFill>
                  <a:schemeClr val="tx2"/>
                </a:solidFill>
              </a:rPr>
              <a:t>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3316342"/>
            <a:ext cx="7584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err="1" smtClean="0">
                <a:solidFill>
                  <a:srgbClr val="00B050"/>
                </a:solidFill>
              </a:rPr>
              <a:t>Differences</a:t>
            </a:r>
            <a:r>
              <a:rPr lang="nl-NL" dirty="0" smtClean="0">
                <a:solidFill>
                  <a:srgbClr val="00B050"/>
                </a:solidFill>
              </a:rPr>
              <a:t> in means / </a:t>
            </a:r>
            <a:r>
              <a:rPr lang="nl-NL" dirty="0" err="1" smtClean="0">
                <a:solidFill>
                  <a:srgbClr val="00B050"/>
                </a:solidFill>
              </a:rPr>
              <a:t>medians</a:t>
            </a:r>
            <a:r>
              <a:rPr lang="nl-NL" dirty="0" smtClean="0">
                <a:solidFill>
                  <a:srgbClr val="00B050"/>
                </a:solidFill>
              </a:rPr>
              <a:t> / </a:t>
            </a:r>
            <a:r>
              <a:rPr lang="nl-NL" dirty="0" err="1" smtClean="0">
                <a:solidFill>
                  <a:srgbClr val="00B050"/>
                </a:solidFill>
              </a:rPr>
              <a:t>proportions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between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two</a:t>
            </a:r>
            <a:r>
              <a:rPr lang="nl-NL" dirty="0" smtClean="0">
                <a:solidFill>
                  <a:srgbClr val="00B050"/>
                </a:solidFill>
              </a:rPr>
              <a:t> or more </a:t>
            </a:r>
            <a:r>
              <a:rPr lang="nl-NL" dirty="0" err="1" smtClean="0">
                <a:solidFill>
                  <a:srgbClr val="00B050"/>
                </a:solidFill>
              </a:rPr>
              <a:t>groups</a:t>
            </a:r>
            <a:r>
              <a:rPr lang="nl-NL" dirty="0" smtClean="0">
                <a:solidFill>
                  <a:srgbClr val="00B050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>
                <a:solidFill>
                  <a:srgbClr val="00B050"/>
                </a:solidFill>
              </a:rPr>
              <a:t>Hypotheses on </a:t>
            </a:r>
            <a:r>
              <a:rPr lang="nl-NL" dirty="0" err="1" smtClean="0">
                <a:solidFill>
                  <a:srgbClr val="00B050"/>
                </a:solidFill>
              </a:rPr>
              <a:t>distributions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correlations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regression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coefficients</a:t>
            </a:r>
            <a:r>
              <a:rPr lang="nl-NL" dirty="0" smtClean="0">
                <a:solidFill>
                  <a:srgbClr val="00B050"/>
                </a:solidFill>
              </a:rPr>
              <a:t>, …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87439" y="4438853"/>
            <a:ext cx="8161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err="1" smtClean="0">
                <a:solidFill>
                  <a:srgbClr val="00B050"/>
                </a:solidFill>
              </a:rPr>
              <a:t>Two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legs</a:t>
            </a:r>
            <a:r>
              <a:rPr lang="nl-NL" dirty="0" smtClean="0">
                <a:solidFill>
                  <a:srgbClr val="00B050"/>
                </a:solidFill>
              </a:rPr>
              <a:t> of a </a:t>
            </a:r>
            <a:r>
              <a:rPr lang="nl-NL" dirty="0" err="1" smtClean="0">
                <a:solidFill>
                  <a:srgbClr val="00B050"/>
                </a:solidFill>
              </a:rPr>
              <a:t>patient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patients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within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one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centre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repeated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measurements</a:t>
            </a:r>
            <a:r>
              <a:rPr lang="nl-NL" dirty="0" smtClean="0">
                <a:solidFill>
                  <a:srgbClr val="00B050"/>
                </a:solidFill>
              </a:rPr>
              <a:t> over time, etc. are </a:t>
            </a:r>
            <a:r>
              <a:rPr lang="nl-NL" dirty="0" err="1" smtClean="0">
                <a:solidFill>
                  <a:srgbClr val="00B050"/>
                </a:solidFill>
              </a:rPr>
              <a:t>dependent</a:t>
            </a:r>
            <a:r>
              <a:rPr lang="nl-NL" dirty="0" smtClean="0">
                <a:solidFill>
                  <a:srgbClr val="00B050"/>
                </a:solidFill>
              </a:rPr>
              <a:t>!  Are </a:t>
            </a:r>
            <a:r>
              <a:rPr lang="nl-NL" dirty="0" err="1" smtClean="0">
                <a:solidFill>
                  <a:srgbClr val="00B050"/>
                </a:solidFill>
              </a:rPr>
              <a:t>there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confounding</a:t>
            </a:r>
            <a:r>
              <a:rPr lang="nl-NL" dirty="0" smtClean="0">
                <a:solidFill>
                  <a:srgbClr val="00B050"/>
                </a:solidFill>
              </a:rPr>
              <a:t> variables </a:t>
            </a:r>
            <a:r>
              <a:rPr lang="nl-NL" dirty="0" err="1" smtClean="0">
                <a:solidFill>
                  <a:srgbClr val="00B050"/>
                </a:solidFill>
              </a:rPr>
              <a:t>to</a:t>
            </a:r>
            <a:r>
              <a:rPr lang="nl-NL" dirty="0" smtClean="0">
                <a:solidFill>
                  <a:srgbClr val="00B050"/>
                </a:solidFill>
              </a:rPr>
              <a:t> control </a:t>
            </a:r>
            <a:r>
              <a:rPr lang="nl-NL" dirty="0" err="1" smtClean="0">
                <a:solidFill>
                  <a:srgbClr val="00B050"/>
                </a:solidFill>
              </a:rPr>
              <a:t>for</a:t>
            </a:r>
            <a:r>
              <a:rPr lang="nl-NL" dirty="0" smtClean="0">
                <a:solidFill>
                  <a:srgbClr val="00B050"/>
                </a:solidFill>
              </a:rPr>
              <a:t>?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60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What</a:t>
            </a:r>
            <a:r>
              <a:rPr lang="nl-NL" dirty="0" smtClean="0"/>
              <a:t> types of data are </a:t>
            </a:r>
            <a:r>
              <a:rPr lang="nl-NL" dirty="0" err="1" smtClean="0"/>
              <a:t>being</a:t>
            </a:r>
            <a:r>
              <a:rPr lang="nl-NL" dirty="0" smtClean="0"/>
              <a:t> </a:t>
            </a:r>
            <a:r>
              <a:rPr lang="nl-NL" dirty="0" err="1" smtClean="0"/>
              <a:t>measured</a:t>
            </a:r>
            <a:r>
              <a:rPr lang="nl-NL" dirty="0" smtClean="0"/>
              <a:t>? </a:t>
            </a:r>
            <a:endParaRPr lang="nl-NL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900434"/>
              </p:ext>
            </p:extLst>
          </p:nvPr>
        </p:nvGraphicFramePr>
        <p:xfrm>
          <a:off x="467544" y="2130504"/>
          <a:ext cx="3744416" cy="573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</a:tblGrid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endParaRPr lang="nl-NL" sz="32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Nominal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endParaRPr lang="nl-NL" sz="3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Ordinal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endParaRPr lang="nl-NL" sz="3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continuous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smtClean="0">
                          <a:solidFill>
                            <a:sysClr val="windowText" lastClr="000000"/>
                          </a:solidFill>
                        </a:rPr>
                        <a:t>Time </a:t>
                      </a: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to</a:t>
                      </a:r>
                      <a:r>
                        <a:rPr lang="nl-NL" sz="3200" b="1" dirty="0" smtClean="0">
                          <a:solidFill>
                            <a:sysClr val="windowText" lastClr="000000"/>
                          </a:solidFill>
                        </a:rPr>
                        <a:t> event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457200" indent="-457200">
                        <a:buFont typeface="Arial" pitchFamily="34" charset="0"/>
                        <a:buChar char="•"/>
                      </a:pPr>
                      <a:endParaRPr lang="nl-NL" sz="32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0676933"/>
              </p:ext>
            </p:extLst>
          </p:nvPr>
        </p:nvGraphicFramePr>
        <p:xfrm>
          <a:off x="3635896" y="1556792"/>
          <a:ext cx="3600400" cy="538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0"/>
              </a:tblGrid>
              <a:tr h="785420">
                <a:tc>
                  <a:txBody>
                    <a:bodyPr/>
                    <a:lstStyle/>
                    <a:p>
                      <a:r>
                        <a:rPr lang="nl-NL" sz="3200" b="1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Examples</a:t>
                      </a:r>
                      <a:endParaRPr lang="nl-NL" sz="32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64152">
                <a:tc>
                  <a:txBody>
                    <a:bodyPr/>
                    <a:lstStyle/>
                    <a:p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Treatment arm, </a:t>
                      </a:r>
                      <a:endParaRPr lang="nl-NL" sz="24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nl-NL" sz="2400" baseline="0" dirty="0" err="1" smtClean="0">
                          <a:solidFill>
                            <a:srgbClr val="0000FF"/>
                          </a:solidFill>
                        </a:rPr>
                        <a:t>blood</a:t>
                      </a:r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nl-NL" sz="2400" baseline="0" dirty="0" err="1" smtClean="0">
                          <a:solidFill>
                            <a:srgbClr val="0000FF"/>
                          </a:solidFill>
                        </a:rPr>
                        <a:t>group</a:t>
                      </a:r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,</a:t>
                      </a:r>
                    </a:p>
                    <a:p>
                      <a:r>
                        <a:rPr lang="nl-NL" sz="2400" baseline="0" dirty="0" err="1" smtClean="0">
                          <a:solidFill>
                            <a:srgbClr val="0000FF"/>
                          </a:solidFill>
                        </a:rPr>
                        <a:t>Being</a:t>
                      </a:r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nl-NL" sz="2400" baseline="0" dirty="0" err="1" smtClean="0">
                          <a:solidFill>
                            <a:srgbClr val="0000FF"/>
                          </a:solidFill>
                        </a:rPr>
                        <a:t>alive</a:t>
                      </a:r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 (yes/no)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950772"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Test scores,</a:t>
                      </a:r>
                    </a:p>
                    <a:p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Likert</a:t>
                      </a:r>
                      <a:r>
                        <a:rPr lang="nl-NL" sz="24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nl-NL" sz="2400" baseline="0" dirty="0" err="1" smtClean="0">
                          <a:solidFill>
                            <a:srgbClr val="0000FF"/>
                          </a:solidFill>
                        </a:rPr>
                        <a:t>scales</a:t>
                      </a:r>
                      <a:endParaRPr lang="nl-NL" sz="2400" baseline="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64152">
                <a:tc>
                  <a:txBody>
                    <a:bodyPr/>
                    <a:lstStyle/>
                    <a:p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Number</a:t>
                      </a:r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 of </a:t>
                      </a:r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children</a:t>
                      </a:r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,</a:t>
                      </a:r>
                    </a:p>
                    <a:p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Weight</a:t>
                      </a:r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 in kg</a:t>
                      </a:r>
                    </a:p>
                    <a:p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Percentages</a:t>
                      </a:r>
                    </a:p>
                    <a:p>
                      <a:endParaRPr lang="nl-NL" sz="2400" dirty="0" smtClean="0">
                        <a:solidFill>
                          <a:srgbClr val="0000FF"/>
                        </a:solidFill>
                      </a:endParaRPr>
                    </a:p>
                    <a:p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Time </a:t>
                      </a:r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to</a:t>
                      </a:r>
                      <a:r>
                        <a:rPr lang="nl-NL" sz="240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rgbClr val="0000FF"/>
                          </a:solidFill>
                        </a:rPr>
                        <a:t>death</a:t>
                      </a:r>
                      <a:endParaRPr lang="nl-NL" sz="2400" dirty="0" smtClean="0">
                        <a:solidFill>
                          <a:srgbClr val="0000FF"/>
                        </a:solidFill>
                      </a:endParaRPr>
                    </a:p>
                    <a:p>
                      <a:endParaRPr lang="nl-NL" sz="2400" dirty="0" smtClean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Textfeld 18"/>
          <p:cNvSpPr txBox="1"/>
          <p:nvPr/>
        </p:nvSpPr>
        <p:spPr>
          <a:xfrm>
            <a:off x="6444208" y="2348879"/>
            <a:ext cx="2699792" cy="33855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800" dirty="0"/>
              <a:t>It is </a:t>
            </a:r>
            <a:r>
              <a:rPr lang="nl-NL" sz="2800" dirty="0" err="1"/>
              <a:t>helpful</a:t>
            </a:r>
            <a:r>
              <a:rPr lang="nl-NL" sz="2800" dirty="0"/>
              <a:t> </a:t>
            </a:r>
            <a:r>
              <a:rPr lang="nl-NL" sz="2800" dirty="0" err="1"/>
              <a:t>to</a:t>
            </a:r>
            <a:r>
              <a:rPr lang="nl-NL" sz="2800" dirty="0"/>
              <a:t> </a:t>
            </a:r>
            <a:r>
              <a:rPr lang="nl-NL" sz="2800" dirty="0" err="1"/>
              <a:t>answer</a:t>
            </a:r>
            <a:r>
              <a:rPr lang="nl-NL" sz="2800" dirty="0"/>
              <a:t> the question of </a:t>
            </a:r>
            <a:r>
              <a:rPr lang="nl-NL" sz="2800" dirty="0" err="1"/>
              <a:t>variable</a:t>
            </a:r>
            <a:r>
              <a:rPr lang="nl-NL" sz="2800" dirty="0"/>
              <a:t> type </a:t>
            </a:r>
            <a:r>
              <a:rPr lang="nl-NL" sz="2800" b="1" dirty="0" err="1"/>
              <a:t>for</a:t>
            </a:r>
            <a:r>
              <a:rPr lang="nl-NL" sz="2800" b="1" dirty="0"/>
              <a:t> input variables and </a:t>
            </a:r>
            <a:r>
              <a:rPr lang="nl-NL" sz="2800" b="1" dirty="0" err="1"/>
              <a:t>outcome</a:t>
            </a:r>
            <a:r>
              <a:rPr lang="nl-NL" sz="2800" b="1" dirty="0"/>
              <a:t> </a:t>
            </a:r>
            <a:r>
              <a:rPr lang="nl-NL" sz="2800" b="1" dirty="0" smtClean="0"/>
              <a:t>variables!</a:t>
            </a:r>
            <a:endParaRPr lang="nl-NL" sz="2800" b="1" dirty="0"/>
          </a:p>
          <a:p>
            <a:endParaRPr lang="nl-NL" dirty="0"/>
          </a:p>
        </p:txBody>
      </p:sp>
      <p:sp>
        <p:nvSpPr>
          <p:cNvPr id="20" name="Foliennummernplatzhalt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19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12" descr="Afbeeldingsresultaat voor twin party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375" y="869495"/>
            <a:ext cx="1930816" cy="131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Afbeeldingsresultaat voor two group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876" y="1052736"/>
            <a:ext cx="14478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112" y="116632"/>
            <a:ext cx="9116888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Frequently</a:t>
            </a:r>
            <a:r>
              <a:rPr lang="nl-NL" dirty="0" smtClean="0"/>
              <a:t> </a:t>
            </a:r>
            <a:r>
              <a:rPr lang="nl-NL" dirty="0" err="1" smtClean="0"/>
              <a:t>applied</a:t>
            </a:r>
            <a:r>
              <a:rPr lang="nl-NL" dirty="0" smtClean="0"/>
              <a:t> tests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5993408"/>
            <a:ext cx="2133600" cy="365125"/>
          </a:xfrm>
        </p:spPr>
        <p:txBody>
          <a:bodyPr/>
          <a:lstStyle/>
          <a:p>
            <a:fld id="{6E7F2A2B-0270-4A2E-9CDD-96AA83E87E3E}" type="slidenum">
              <a:rPr lang="nl-NL" smtClean="0"/>
              <a:t>16</a:t>
            </a:fld>
            <a:endParaRPr lang="nl-NL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663623"/>
              </p:ext>
            </p:extLst>
          </p:nvPr>
        </p:nvGraphicFramePr>
        <p:xfrm>
          <a:off x="467544" y="1844824"/>
          <a:ext cx="8064896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336"/>
                <a:gridCol w="2736304"/>
                <a:gridCol w="2304256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nl-NL" sz="2800" b="1" dirty="0" err="1" smtClean="0">
                          <a:solidFill>
                            <a:srgbClr val="C00000"/>
                          </a:solidFill>
                        </a:rPr>
                        <a:t>Outcome</a:t>
                      </a:r>
                      <a:r>
                        <a:rPr lang="nl-NL" sz="2800" b="1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nl-NL" sz="2800" b="1" dirty="0" err="1" smtClean="0">
                          <a:solidFill>
                            <a:srgbClr val="C00000"/>
                          </a:solidFill>
                        </a:rPr>
                        <a:t>variable</a:t>
                      </a:r>
                      <a:endParaRPr lang="nl-NL" sz="2800" b="1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1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Dependent</a:t>
                      </a:r>
                      <a:r>
                        <a:rPr lang="nl-NL" sz="2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800" b="1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observations</a:t>
                      </a:r>
                      <a:endParaRPr lang="nl-NL" sz="28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b="1" kern="1200" dirty="0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Independent </a:t>
                      </a:r>
                      <a:r>
                        <a:rPr lang="nl-NL" sz="2800" b="1" kern="1200" dirty="0" err="1" smtClean="0">
                          <a:solidFill>
                            <a:sysClr val="windowText" lastClr="000000"/>
                          </a:solidFill>
                          <a:latin typeface="+mn-lt"/>
                          <a:ea typeface="+mn-ea"/>
                          <a:cs typeface="+mn-cs"/>
                        </a:rPr>
                        <a:t>observations</a:t>
                      </a:r>
                      <a:endParaRPr lang="nl-NL" sz="2800" b="1" kern="1200" dirty="0">
                        <a:solidFill>
                          <a:sysClr val="windowText" lastClr="0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Nominal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(e.g. </a:t>
                      </a:r>
                      <a:r>
                        <a:rPr lang="nl-NL" sz="2000" b="1" dirty="0" err="1" smtClean="0">
                          <a:solidFill>
                            <a:sysClr val="windowText" lastClr="000000"/>
                          </a:solidFill>
                        </a:rPr>
                        <a:t>cured</a:t>
                      </a: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nl-NL" sz="2000" b="1" baseline="0" dirty="0" smtClean="0">
                          <a:solidFill>
                            <a:sysClr val="windowText" lastClr="000000"/>
                          </a:solidFill>
                        </a:rPr>
                        <a:t>yes/no)</a:t>
                      </a:r>
                      <a:endParaRPr lang="nl-NL" sz="20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000" baseline="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Ordinal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(e.g. </a:t>
                      </a:r>
                      <a:r>
                        <a:rPr lang="nl-NL" sz="2000" b="1" dirty="0" err="1" smtClean="0">
                          <a:solidFill>
                            <a:sysClr val="windowText" lastClr="000000"/>
                          </a:solidFill>
                        </a:rPr>
                        <a:t>pain</a:t>
                      </a: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nl-NL" sz="2000" b="1" dirty="0" err="1" smtClean="0">
                          <a:solidFill>
                            <a:sysClr val="windowText" lastClr="000000"/>
                          </a:solidFill>
                        </a:rPr>
                        <a:t>scale</a:t>
                      </a: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 1</a:t>
                      </a:r>
                      <a:r>
                        <a:rPr lang="nl-NL" sz="2000" b="1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nl-NL" sz="2000" b="1" baseline="0" dirty="0" err="1" smtClean="0">
                          <a:solidFill>
                            <a:sysClr val="windowText" lastClr="000000"/>
                          </a:solidFill>
                        </a:rPr>
                        <a:t>to</a:t>
                      </a:r>
                      <a:r>
                        <a:rPr lang="nl-NL" sz="2000" b="1" baseline="0" dirty="0" smtClean="0">
                          <a:solidFill>
                            <a:sysClr val="windowText" lastClr="000000"/>
                          </a:solidFill>
                        </a:rPr>
                        <a:t> 5)</a:t>
                      </a:r>
                      <a:endParaRPr lang="nl-NL" sz="20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457200" indent="-457200">
                        <a:buFont typeface="Arial" pitchFamily="34" charset="0"/>
                        <a:buChar char="•"/>
                      </a:pPr>
                      <a:r>
                        <a:rPr lang="nl-NL" sz="3200" b="1" dirty="0" err="1" smtClean="0">
                          <a:solidFill>
                            <a:sysClr val="windowText" lastClr="000000"/>
                          </a:solidFill>
                        </a:rPr>
                        <a:t>Quantitative</a:t>
                      </a:r>
                      <a:endParaRPr lang="nl-NL" sz="3200" b="1" dirty="0" smtClean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(e.g. </a:t>
                      </a:r>
                      <a:r>
                        <a:rPr lang="nl-NL" sz="2000" b="1" dirty="0" err="1" smtClean="0">
                          <a:solidFill>
                            <a:sysClr val="windowText" lastClr="000000"/>
                          </a:solidFill>
                        </a:rPr>
                        <a:t>blood</a:t>
                      </a: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nl-NL" sz="2000" b="1" dirty="0" err="1" smtClean="0">
                          <a:solidFill>
                            <a:sysClr val="windowText" lastClr="000000"/>
                          </a:solidFill>
                        </a:rPr>
                        <a:t>pressure</a:t>
                      </a:r>
                      <a:r>
                        <a:rPr lang="nl-NL" sz="2000" b="1" dirty="0" smtClean="0">
                          <a:solidFill>
                            <a:sysClr val="windowText" lastClr="000000"/>
                          </a:solidFill>
                        </a:rPr>
                        <a:t>)</a:t>
                      </a:r>
                      <a:endParaRPr lang="nl-NL" sz="2000" b="1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Time-</a:t>
                      </a:r>
                      <a:r>
                        <a:rPr lang="nl-NL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nl-NL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-event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(e.g. Time </a:t>
                      </a:r>
                      <a:r>
                        <a:rPr lang="nl-NL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nl-NL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death</a:t>
                      </a:r>
                      <a:r>
                        <a:rPr lang="nl-NL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nl-NL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" name="Textfeld 10"/>
          <p:cNvSpPr txBox="1"/>
          <p:nvPr/>
        </p:nvSpPr>
        <p:spPr>
          <a:xfrm>
            <a:off x="3545159" y="2915722"/>
            <a:ext cx="2578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smtClean="0">
                <a:solidFill>
                  <a:srgbClr val="0000FF"/>
                </a:solidFill>
              </a:rPr>
              <a:t>Mc </a:t>
            </a:r>
            <a:r>
              <a:rPr lang="nl-NL" sz="2800" dirty="0" err="1" smtClean="0">
                <a:solidFill>
                  <a:srgbClr val="0000FF"/>
                </a:solidFill>
              </a:rPr>
              <a:t>Nemar’s</a:t>
            </a:r>
            <a:r>
              <a:rPr lang="nl-NL" sz="2800" dirty="0" smtClean="0">
                <a:solidFill>
                  <a:srgbClr val="0000FF"/>
                </a:solidFill>
              </a:rPr>
              <a:t> test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491880" y="3789040"/>
            <a:ext cx="28182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 err="1" smtClean="0">
                <a:solidFill>
                  <a:srgbClr val="0000FF"/>
                </a:solidFill>
              </a:rPr>
              <a:t>Wilcoxon</a:t>
            </a:r>
            <a:r>
              <a:rPr lang="nl-NL" sz="2800" dirty="0" smtClean="0">
                <a:solidFill>
                  <a:srgbClr val="0000FF"/>
                </a:solidFill>
              </a:rPr>
              <a:t> </a:t>
            </a:r>
            <a:r>
              <a:rPr lang="nl-NL" sz="2800" dirty="0" err="1" smtClean="0">
                <a:solidFill>
                  <a:srgbClr val="0000FF"/>
                </a:solidFill>
              </a:rPr>
              <a:t>sign</a:t>
            </a:r>
            <a:r>
              <a:rPr lang="nl-NL" sz="2800" dirty="0" smtClean="0">
                <a:solidFill>
                  <a:srgbClr val="0000FF"/>
                </a:solidFill>
              </a:rPr>
              <a:t> test</a:t>
            </a:r>
            <a:endParaRPr lang="nl-NL" sz="2800" dirty="0">
              <a:solidFill>
                <a:srgbClr val="0000FF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3627707" y="4388911"/>
            <a:ext cx="2888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rgbClr val="0000FF"/>
                </a:solidFill>
              </a:rPr>
              <a:t>Sign</a:t>
            </a:r>
            <a:r>
              <a:rPr lang="nl-NL" sz="2400" dirty="0" smtClean="0">
                <a:solidFill>
                  <a:srgbClr val="0000FF"/>
                </a:solidFill>
              </a:rPr>
              <a:t> test</a:t>
            </a:r>
          </a:p>
          <a:p>
            <a:r>
              <a:rPr lang="nl-NL" sz="2400" dirty="0" err="1" smtClean="0">
                <a:solidFill>
                  <a:srgbClr val="0000FF"/>
                </a:solidFill>
              </a:rPr>
              <a:t>Paired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smtClean="0">
                <a:solidFill>
                  <a:srgbClr val="0000FF"/>
                </a:solidFill>
              </a:rPr>
              <a:t>t-test</a:t>
            </a:r>
          </a:p>
          <a:p>
            <a:r>
              <a:rPr lang="nl-NL" sz="2400" dirty="0" smtClean="0">
                <a:solidFill>
                  <a:srgbClr val="0000FF"/>
                </a:solidFill>
              </a:rPr>
              <a:t>Mixed model</a:t>
            </a:r>
            <a:endParaRPr lang="nl-NL" sz="2400" dirty="0" smtClean="0">
              <a:solidFill>
                <a:srgbClr val="0000FF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27112" y="6334780"/>
            <a:ext cx="9453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C00000"/>
                </a:solidFill>
              </a:rPr>
              <a:t>For </a:t>
            </a:r>
            <a:r>
              <a:rPr lang="nl-NL" sz="2800" b="1" dirty="0" err="1" smtClean="0">
                <a:solidFill>
                  <a:srgbClr val="C00000"/>
                </a:solidFill>
              </a:rPr>
              <a:t>some</a:t>
            </a:r>
            <a:r>
              <a:rPr lang="nl-NL" sz="2800" b="1" dirty="0" smtClean="0">
                <a:solidFill>
                  <a:srgbClr val="C00000"/>
                </a:solidFill>
              </a:rPr>
              <a:t> tests, </a:t>
            </a:r>
            <a:r>
              <a:rPr lang="nl-NL" sz="2800" b="1" dirty="0" err="1" smtClean="0">
                <a:solidFill>
                  <a:srgbClr val="C00000"/>
                </a:solidFill>
              </a:rPr>
              <a:t>assumptions</a:t>
            </a:r>
            <a:r>
              <a:rPr lang="nl-NL" sz="2800" b="1" dirty="0" smtClean="0">
                <a:solidFill>
                  <a:srgbClr val="C00000"/>
                </a:solidFill>
              </a:rPr>
              <a:t> have </a:t>
            </a:r>
            <a:r>
              <a:rPr lang="nl-NL" sz="2800" b="1" dirty="0" err="1" smtClean="0">
                <a:solidFill>
                  <a:srgbClr val="C00000"/>
                </a:solidFill>
              </a:rPr>
              <a:t>to</a:t>
            </a:r>
            <a:r>
              <a:rPr lang="nl-NL" sz="2800" b="1" dirty="0" smtClean="0">
                <a:solidFill>
                  <a:srgbClr val="C00000"/>
                </a:solidFill>
              </a:rPr>
              <a:t> </a:t>
            </a:r>
            <a:r>
              <a:rPr lang="nl-NL" sz="2800" b="1" dirty="0" err="1" smtClean="0">
                <a:solidFill>
                  <a:srgbClr val="C00000"/>
                </a:solidFill>
              </a:rPr>
              <a:t>be</a:t>
            </a:r>
            <a:r>
              <a:rPr lang="nl-NL" sz="2800" b="1" dirty="0" smtClean="0">
                <a:solidFill>
                  <a:srgbClr val="C00000"/>
                </a:solidFill>
              </a:rPr>
              <a:t> met!</a:t>
            </a:r>
            <a:endParaRPr lang="nl-NL" sz="2800" b="1" dirty="0">
              <a:solidFill>
                <a:srgbClr val="C00000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158581" y="2776240"/>
            <a:ext cx="25313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0000FF"/>
                </a:solidFill>
              </a:rPr>
              <a:t>Chi2</a:t>
            </a:r>
          </a:p>
          <a:p>
            <a:r>
              <a:rPr lang="nl-NL" sz="2400" dirty="0" err="1" smtClean="0">
                <a:solidFill>
                  <a:srgbClr val="0000FF"/>
                </a:solidFill>
              </a:rPr>
              <a:t>Logistic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Regression</a:t>
            </a:r>
            <a:endParaRPr lang="nl-NL" sz="2400" dirty="0" smtClean="0">
              <a:solidFill>
                <a:srgbClr val="0000FF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6254700" y="4100879"/>
            <a:ext cx="220573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0000FF"/>
                </a:solidFill>
              </a:rPr>
              <a:t>Man-</a:t>
            </a:r>
            <a:r>
              <a:rPr lang="nl-NL" sz="2400" dirty="0" err="1" smtClean="0">
                <a:solidFill>
                  <a:srgbClr val="0000FF"/>
                </a:solidFill>
              </a:rPr>
              <a:t>Whitney</a:t>
            </a:r>
            <a:r>
              <a:rPr lang="nl-NL" sz="2400" dirty="0" smtClean="0">
                <a:solidFill>
                  <a:srgbClr val="0000FF"/>
                </a:solidFill>
              </a:rPr>
              <a:t>-U</a:t>
            </a:r>
          </a:p>
          <a:p>
            <a:r>
              <a:rPr lang="nl-NL" sz="2400" dirty="0" smtClean="0">
                <a:solidFill>
                  <a:srgbClr val="0000FF"/>
                </a:solidFill>
              </a:rPr>
              <a:t>t-test, ANOVA</a:t>
            </a:r>
          </a:p>
          <a:p>
            <a:r>
              <a:rPr lang="nl-NL" sz="2400" dirty="0" err="1" smtClean="0">
                <a:solidFill>
                  <a:srgbClr val="0000FF"/>
                </a:solidFill>
              </a:rPr>
              <a:t>Lin</a:t>
            </a:r>
            <a:r>
              <a:rPr lang="nl-NL" sz="2400" dirty="0" smtClean="0">
                <a:solidFill>
                  <a:srgbClr val="0000FF"/>
                </a:solidFill>
              </a:rPr>
              <a:t>. </a:t>
            </a:r>
            <a:r>
              <a:rPr lang="nl-NL" sz="2400" dirty="0" err="1" smtClean="0">
                <a:solidFill>
                  <a:srgbClr val="0000FF"/>
                </a:solidFill>
              </a:rPr>
              <a:t>Regression</a:t>
            </a:r>
            <a:endParaRPr lang="nl-NL" sz="2400" dirty="0" smtClean="0">
              <a:solidFill>
                <a:srgbClr val="0000FF"/>
              </a:solidFill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627707" y="5631631"/>
            <a:ext cx="2888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 err="1" smtClean="0">
                <a:solidFill>
                  <a:srgbClr val="0000FF"/>
                </a:solidFill>
              </a:rPr>
              <a:t>Frailty</a:t>
            </a:r>
            <a:r>
              <a:rPr lang="nl-NL" sz="2400" dirty="0" smtClean="0">
                <a:solidFill>
                  <a:srgbClr val="0000FF"/>
                </a:solidFill>
              </a:rPr>
              <a:t> Model</a:t>
            </a:r>
          </a:p>
        </p:txBody>
      </p:sp>
      <p:sp>
        <p:nvSpPr>
          <p:cNvPr id="31" name="Textfeld 30"/>
          <p:cNvSpPr txBox="1"/>
          <p:nvPr/>
        </p:nvSpPr>
        <p:spPr>
          <a:xfrm>
            <a:off x="6300192" y="5469031"/>
            <a:ext cx="20575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dirty="0" smtClean="0">
                <a:solidFill>
                  <a:srgbClr val="0000FF"/>
                </a:solidFill>
              </a:rPr>
              <a:t>Kaplan-Meier</a:t>
            </a:r>
          </a:p>
          <a:p>
            <a:r>
              <a:rPr lang="nl-NL" sz="2400" dirty="0" smtClean="0">
                <a:solidFill>
                  <a:srgbClr val="0000FF"/>
                </a:solidFill>
              </a:rPr>
              <a:t>Cox </a:t>
            </a:r>
            <a:r>
              <a:rPr lang="nl-NL" sz="2400" dirty="0" err="1" smtClean="0">
                <a:solidFill>
                  <a:srgbClr val="0000FF"/>
                </a:solidFill>
              </a:rPr>
              <a:t>Regression</a:t>
            </a:r>
            <a:endParaRPr lang="nl-NL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857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20" grpId="0"/>
      <p:bldP spid="26" grpId="0"/>
      <p:bldP spid="28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Key assumptions for </a:t>
            </a:r>
            <a:r>
              <a:rPr lang="en-US" dirty="0" smtClean="0"/>
              <a:t>tests</a:t>
            </a:r>
            <a:endParaRPr lang="nl-NL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7837633"/>
              </p:ext>
            </p:extLst>
          </p:nvPr>
        </p:nvGraphicFramePr>
        <p:xfrm>
          <a:off x="144017" y="1772816"/>
          <a:ext cx="8820471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0157"/>
                <a:gridCol w="2940157"/>
                <a:gridCol w="2940157"/>
              </a:tblGrid>
              <a:tr h="370840">
                <a:tc>
                  <a:txBody>
                    <a:bodyPr/>
                    <a:lstStyle/>
                    <a:p>
                      <a:r>
                        <a:rPr lang="nl-NL" sz="2800" dirty="0" smtClean="0">
                          <a:solidFill>
                            <a:schemeClr val="tx1"/>
                          </a:solidFill>
                        </a:rPr>
                        <a:t>Tests</a:t>
                      </a:r>
                      <a:endParaRPr lang="nl-NL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>
                          <a:solidFill>
                            <a:schemeClr val="tx1"/>
                          </a:solidFill>
                        </a:rPr>
                        <a:t>Assumptions</a:t>
                      </a:r>
                      <a:endParaRPr lang="nl-NL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800" dirty="0" err="1" smtClean="0">
                          <a:solidFill>
                            <a:schemeClr val="tx1"/>
                          </a:solidFill>
                        </a:rPr>
                        <a:t>Alternative</a:t>
                      </a:r>
                      <a:endParaRPr lang="nl-NL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b="1" dirty="0" err="1" smtClean="0">
                          <a:solidFill>
                            <a:schemeClr val="tx1"/>
                          </a:solidFill>
                        </a:rPr>
                        <a:t>Categorial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nl-NL" sz="2000" dirty="0" smtClean="0">
                          <a:solidFill>
                            <a:schemeClr val="tx1"/>
                          </a:solidFill>
                        </a:rPr>
                        <a:t>(Chi2, </a:t>
                      </a:r>
                      <a:r>
                        <a:rPr lang="nl-NL" sz="2000" dirty="0" err="1" smtClean="0">
                          <a:solidFill>
                            <a:schemeClr val="tx1"/>
                          </a:solidFill>
                        </a:rPr>
                        <a:t>McNemar</a:t>
                      </a:r>
                      <a:r>
                        <a:rPr lang="nl-NL" sz="2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nl-NL" sz="2000" dirty="0" err="1" smtClean="0">
                          <a:solidFill>
                            <a:schemeClr val="tx1"/>
                          </a:solidFill>
                        </a:rPr>
                        <a:t>logistic</a:t>
                      </a:r>
                      <a:r>
                        <a:rPr lang="nl-NL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2000" dirty="0" err="1" smtClean="0">
                          <a:solidFill>
                            <a:schemeClr val="tx1"/>
                          </a:solidFill>
                        </a:rPr>
                        <a:t>regression</a:t>
                      </a:r>
                      <a:r>
                        <a:rPr lang="nl-NL" sz="2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nl-NL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Sufficient numbers in each cell (n&gt;=5)</a:t>
                      </a:r>
                    </a:p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Exact tests (Fisher’s exact test, </a:t>
                      </a:r>
                      <a:r>
                        <a:rPr lang="en-US" sz="2400" dirty="0" err="1" smtClean="0"/>
                        <a:t>McNemar’s</a:t>
                      </a:r>
                      <a:r>
                        <a:rPr lang="en-US" sz="2400" dirty="0" smtClean="0"/>
                        <a:t> exact test)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Linear</a:t>
                      </a:r>
                      <a:r>
                        <a:rPr lang="nl-NL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models</a:t>
                      </a:r>
                      <a:endParaRPr lang="nl-NL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nl-NL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(t-tests, </a:t>
                      </a:r>
                      <a:r>
                        <a:rPr lang="nl-NL" sz="2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ANOVAs</a:t>
                      </a:r>
                      <a:r>
                        <a:rPr lang="nl-NL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nl-NL" sz="2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linear</a:t>
                      </a:r>
                      <a:r>
                        <a:rPr lang="nl-NL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regression</a:t>
                      </a:r>
                      <a:r>
                        <a:rPr lang="nl-NL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mixed</a:t>
                      </a:r>
                      <a:r>
                        <a:rPr lang="nl-NL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nl-NL" sz="20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models</a:t>
                      </a:r>
                      <a:r>
                        <a:rPr lang="nl-NL" sz="20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,…)</a:t>
                      </a:r>
                      <a:endParaRPr lang="nl-NL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Linear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relationship</a:t>
                      </a:r>
                      <a:endParaRPr lang="nl-NL" sz="2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Normally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distributed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outcome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(important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for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small samples)</a:t>
                      </a:r>
                    </a:p>
                    <a:p>
                      <a:pPr marL="182563" indent="-182563">
                        <a:buFont typeface="Arial" pitchFamily="34" charset="0"/>
                        <a:buChar char="•"/>
                      </a:pP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Equal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variances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Nonlinear</a:t>
                      </a:r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models</a:t>
                      </a:r>
                      <a:endParaRPr lang="nl-NL" sz="24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  <a:p>
                      <a:pPr marL="342900" indent="-342900">
                        <a:buFont typeface="Arial" pitchFamily="34" charset="0"/>
                        <a:buChar char="•"/>
                      </a:pP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Nonparametric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 tests (</a:t>
                      </a:r>
                      <a:r>
                        <a:rPr lang="nl-NL" sz="2400" dirty="0" err="1" smtClean="0">
                          <a:solidFill>
                            <a:schemeClr val="tx1"/>
                          </a:solidFill>
                        </a:rPr>
                        <a:t>sign</a:t>
                      </a:r>
                      <a:r>
                        <a:rPr lang="nl-NL" sz="2400" dirty="0" smtClean="0">
                          <a:solidFill>
                            <a:schemeClr val="tx1"/>
                          </a:solidFill>
                        </a:rPr>
                        <a:t>-test, U-</a:t>
                      </a:r>
                      <a:r>
                        <a:rPr lang="nl-NL" sz="2400" baseline="0" dirty="0" smtClean="0">
                          <a:solidFill>
                            <a:schemeClr val="tx1"/>
                          </a:solidFill>
                        </a:rPr>
                        <a:t> test, </a:t>
                      </a:r>
                      <a:r>
                        <a:rPr lang="nl-NL" sz="2400" baseline="0" dirty="0" err="1" smtClean="0">
                          <a:solidFill>
                            <a:schemeClr val="tx1"/>
                          </a:solidFill>
                        </a:rPr>
                        <a:t>Kruskal</a:t>
                      </a:r>
                      <a:r>
                        <a:rPr lang="nl-NL" sz="2400" baseline="0" dirty="0" smtClean="0">
                          <a:solidFill>
                            <a:schemeClr val="tx1"/>
                          </a:solidFill>
                        </a:rPr>
                        <a:t>-Wallis…)</a:t>
                      </a:r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Time-</a:t>
                      </a:r>
                      <a:r>
                        <a:rPr lang="nl-NL" sz="2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nl-NL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-event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(Kaplan-Meier, Cox)</a:t>
                      </a:r>
                    </a:p>
                    <a:p>
                      <a:endParaRPr lang="nl-NL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Cox 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regression</a:t>
                      </a:r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assumes</a:t>
                      </a:r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proportional</a:t>
                      </a:r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hazards</a:t>
                      </a:r>
                      <a:endParaRPr lang="nl-NL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Time-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dependent</a:t>
                      </a:r>
                      <a:r>
                        <a:rPr lang="nl-NL" sz="24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nl-NL" sz="240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models</a:t>
                      </a:r>
                      <a:endParaRPr lang="nl-NL" sz="24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394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Which</a:t>
            </a:r>
            <a:r>
              <a:rPr lang="nl-NL" dirty="0" smtClean="0"/>
              <a:t> test </a:t>
            </a:r>
            <a:r>
              <a:rPr lang="nl-NL" dirty="0" err="1" smtClean="0"/>
              <a:t>when</a:t>
            </a:r>
            <a:r>
              <a:rPr lang="nl-NL" dirty="0" smtClean="0"/>
              <a:t> – in the web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err="1" smtClean="0"/>
              <a:t>Usefull</a:t>
            </a:r>
            <a:r>
              <a:rPr lang="nl-NL" dirty="0" smtClean="0"/>
              <a:t> </a:t>
            </a:r>
            <a:r>
              <a:rPr lang="nl-NL" dirty="0" err="1" smtClean="0"/>
              <a:t>overviews</a:t>
            </a:r>
            <a:r>
              <a:rPr lang="nl-NL" dirty="0" smtClean="0"/>
              <a:t>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also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found at </a:t>
            </a:r>
          </a:p>
          <a:p>
            <a:r>
              <a:rPr lang="nl-NL" dirty="0" smtClean="0"/>
              <a:t>the UCLA homepage</a:t>
            </a:r>
          </a:p>
          <a:p>
            <a:pPr marL="0" indent="0">
              <a:buNone/>
            </a:pPr>
            <a:r>
              <a:rPr lang="nl-NL" sz="2800" dirty="0"/>
              <a:t>http://www.ats.ucla.edu/stat/mult_pkg/whatstat/</a:t>
            </a:r>
          </a:p>
          <a:p>
            <a:endParaRPr lang="nl-NL" dirty="0" smtClean="0"/>
          </a:p>
          <a:p>
            <a:r>
              <a:rPr lang="nl-NL" dirty="0" smtClean="0"/>
              <a:t>MGH Biostatistics homepage</a:t>
            </a:r>
          </a:p>
          <a:p>
            <a:pPr marL="0" indent="0">
              <a:buNone/>
            </a:pPr>
            <a:r>
              <a:rPr lang="nl-NL" sz="2800" dirty="0"/>
              <a:t>http://hedwig.mgh.harvard.edu/biostatistics/support/stat-key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9753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8864" y="548680"/>
            <a:ext cx="8229600" cy="1143000"/>
          </a:xfrm>
        </p:spPr>
        <p:txBody>
          <a:bodyPr>
            <a:normAutofit/>
          </a:bodyPr>
          <a:lstStyle/>
          <a:p>
            <a:r>
              <a:rPr lang="nl-NL" sz="3600" dirty="0" err="1" smtClean="0"/>
              <a:t>Parametric</a:t>
            </a:r>
            <a:r>
              <a:rPr lang="nl-NL" sz="3600" dirty="0" smtClean="0"/>
              <a:t> versus </a:t>
            </a:r>
            <a:r>
              <a:rPr lang="nl-NL" sz="3600" dirty="0" err="1" smtClean="0"/>
              <a:t>nonparametric</a:t>
            </a:r>
            <a:r>
              <a:rPr lang="nl-NL" sz="3600" dirty="0" smtClean="0"/>
              <a:t> tests</a:t>
            </a:r>
            <a:endParaRPr lang="nl-NL" sz="3600" dirty="0"/>
          </a:p>
        </p:txBody>
      </p:sp>
      <p:sp>
        <p:nvSpPr>
          <p:cNvPr id="5" name="Textfeld 4"/>
          <p:cNvSpPr txBox="1"/>
          <p:nvPr/>
        </p:nvSpPr>
        <p:spPr>
          <a:xfrm>
            <a:off x="152400" y="1916831"/>
            <a:ext cx="665184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Many </a:t>
            </a:r>
            <a:r>
              <a:rPr lang="en-US" sz="2800" dirty="0" smtClean="0"/>
              <a:t>statistical </a:t>
            </a:r>
            <a:r>
              <a:rPr lang="en-US" sz="2800" dirty="0"/>
              <a:t>test are based upon the assumption that the data are sampled from a Gaussian distribution</a:t>
            </a:r>
            <a:r>
              <a:rPr lang="en-US" sz="2800" dirty="0" smtClean="0"/>
              <a:t>. </a:t>
            </a:r>
          </a:p>
          <a:p>
            <a:r>
              <a:rPr lang="en-US" sz="2800" dirty="0" smtClean="0"/>
              <a:t>These tests are called </a:t>
            </a:r>
            <a:r>
              <a:rPr lang="en-US" sz="2800" b="1" dirty="0" smtClean="0">
                <a:solidFill>
                  <a:schemeClr val="accent1"/>
                </a:solidFill>
              </a:rPr>
              <a:t>parametric</a:t>
            </a:r>
            <a:r>
              <a:rPr lang="en-US" sz="2800" dirty="0" smtClean="0"/>
              <a:t> tests.</a:t>
            </a:r>
          </a:p>
          <a:p>
            <a:r>
              <a:rPr lang="en-US" dirty="0" smtClean="0"/>
              <a:t>(i.e. t-test, ANOVA, …)</a:t>
            </a:r>
            <a:endParaRPr lang="nl-NL" dirty="0"/>
          </a:p>
        </p:txBody>
      </p:sp>
      <p:sp>
        <p:nvSpPr>
          <p:cNvPr id="6" name="AutoShape 2" descr="Afbeeldingsresultaat voor gauss verdeling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7412" name="Picture 4" descr="Afbeeldingsresultaat voor gauss verdeli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615" y="1713977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79512" y="4509120"/>
            <a:ext cx="665184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Tests not making this assumption are referred to as </a:t>
            </a:r>
            <a:r>
              <a:rPr lang="en-US" sz="2800" b="1" dirty="0" smtClean="0">
                <a:solidFill>
                  <a:schemeClr val="accent1"/>
                </a:solidFill>
              </a:rPr>
              <a:t>nonparametric</a:t>
            </a:r>
            <a:r>
              <a:rPr lang="en-US" sz="2800" dirty="0" smtClean="0"/>
              <a:t> tests.</a:t>
            </a:r>
          </a:p>
          <a:p>
            <a:r>
              <a:rPr lang="en-US" dirty="0" smtClean="0"/>
              <a:t>(i.e. Mann-Whitney, Wilcoxon, </a:t>
            </a:r>
            <a:r>
              <a:rPr lang="en-US" dirty="0" err="1" smtClean="0"/>
              <a:t>Kruskal</a:t>
            </a:r>
            <a:r>
              <a:rPr lang="en-US" dirty="0" smtClean="0"/>
              <a:t> Wallis,…)</a:t>
            </a:r>
            <a:endParaRPr lang="nl-N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5823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/>
              <a:t>Help! Statistics! Lunchtime Lectures</a:t>
            </a:r>
            <a:endParaRPr lang="nl-NL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438029"/>
              </p:ext>
            </p:extLst>
          </p:nvPr>
        </p:nvGraphicFramePr>
        <p:xfrm>
          <a:off x="215516" y="3789040"/>
          <a:ext cx="8712968" cy="18860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378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Jan 10,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3212.0217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chemeClr val="tx2"/>
                          </a:solidFill>
                          <a:effectLst/>
                        </a:rPr>
                        <a:t>Which test when?</a:t>
                      </a:r>
                      <a:endParaRPr lang="nl-NL" sz="1600" b="1" dirty="0">
                        <a:solidFill>
                          <a:schemeClr val="tx2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C. zu Eulenburg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39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Feb 14, 2017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3212.0217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Some common misconceptions about p-values and confidence intervals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H. Burgerhof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Mar 14, 2017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Room 16</a:t>
                      </a: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Mediation analysis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>
                          <a:effectLst/>
                        </a:rPr>
                        <a:t>S. la </a:t>
                      </a:r>
                      <a:r>
                        <a:rPr lang="nl-NL" sz="1600" dirty="0" err="1">
                          <a:effectLst/>
                        </a:rPr>
                        <a:t>Bastide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</a:t>
                      </a:r>
                      <a:r>
                        <a:rPr lang="nl-NL" sz="1600" baseline="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11, 2017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323528" y="6237312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</p:spTree>
    <p:extLst>
      <p:ext uri="{BB962C8B-B14F-4D97-AF65-F5344CB8AC3E}">
        <p14:creationId xmlns:p14="http://schemas.microsoft.com/office/powerpoint/2010/main" val="30035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3. </a:t>
            </a:r>
            <a:r>
              <a:rPr lang="nl-NL" dirty="0" err="1" smtClean="0"/>
              <a:t>What</a:t>
            </a:r>
            <a:r>
              <a:rPr lang="nl-NL" dirty="0" smtClean="0"/>
              <a:t> types of data are </a:t>
            </a:r>
            <a:r>
              <a:rPr lang="nl-NL" dirty="0" err="1" smtClean="0"/>
              <a:t>being</a:t>
            </a:r>
            <a:r>
              <a:rPr lang="nl-NL" dirty="0" smtClean="0"/>
              <a:t> </a:t>
            </a:r>
            <a:r>
              <a:rPr lang="nl-NL" dirty="0" err="1" smtClean="0"/>
              <a:t>measured</a:t>
            </a:r>
            <a:r>
              <a:rPr lang="nl-NL" dirty="0" smtClean="0"/>
              <a:t>? </a:t>
            </a:r>
            <a:endParaRPr lang="nl-NL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5720" y="3921442"/>
            <a:ext cx="4211231" cy="3057288"/>
            <a:chOff x="2897094" y="2741831"/>
            <a:chExt cx="4211231" cy="3057288"/>
          </a:xfrm>
        </p:grpSpPr>
        <p:pic>
          <p:nvPicPr>
            <p:cNvPr id="9218" name="Picture 2" descr="enter image description here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7094" y="2741831"/>
              <a:ext cx="4211231" cy="30572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feld 6"/>
            <p:cNvSpPr txBox="1"/>
            <p:nvPr/>
          </p:nvSpPr>
          <p:spPr>
            <a:xfrm>
              <a:off x="6300191" y="2998112"/>
              <a:ext cx="808133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nl-NL" dirty="0"/>
            </a:p>
            <a:p>
              <a:endParaRPr lang="nl-NL" dirty="0" smtClean="0"/>
            </a:p>
            <a:p>
              <a:endParaRPr lang="nl-NL" dirty="0"/>
            </a:p>
          </p:txBody>
        </p:sp>
      </p:grpSp>
      <p:pic>
        <p:nvPicPr>
          <p:cNvPr id="9222" name="Picture 6" descr="https://upload.wikimedia.org/wikipedia/commons/f/fa/Qqnormex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42385"/>
            <a:ext cx="3743077" cy="373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45961" y="1988840"/>
            <a:ext cx="5006692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3200" dirty="0" smtClean="0">
                <a:solidFill>
                  <a:srgbClr val="0000FF"/>
                </a:solidFill>
              </a:rPr>
              <a:t>Tests </a:t>
            </a:r>
            <a:r>
              <a:rPr lang="nl-NL" sz="3200" dirty="0" err="1" smtClean="0">
                <a:solidFill>
                  <a:srgbClr val="0000FF"/>
                </a:solidFill>
              </a:rPr>
              <a:t>for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normal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distribution</a:t>
            </a:r>
            <a:r>
              <a:rPr lang="nl-NL" sz="3200" dirty="0" smtClean="0">
                <a:solidFill>
                  <a:srgbClr val="0000FF"/>
                </a:solidFill>
              </a:rPr>
              <a:t>:</a:t>
            </a:r>
            <a:endParaRPr lang="nl-NL" sz="3200" dirty="0">
              <a:solidFill>
                <a:srgbClr val="0000FF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67544" y="2905780"/>
            <a:ext cx="24331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u="sng" dirty="0" err="1" smtClean="0"/>
              <a:t>Graphical</a:t>
            </a:r>
            <a:r>
              <a:rPr lang="nl-NL" sz="2800" u="sng" dirty="0" smtClean="0"/>
              <a:t> tests:</a:t>
            </a:r>
          </a:p>
          <a:p>
            <a:r>
              <a:rPr lang="nl-NL" sz="2800" dirty="0" smtClean="0"/>
              <a:t>Histogram</a:t>
            </a:r>
          </a:p>
          <a:p>
            <a:r>
              <a:rPr lang="nl-NL" sz="2800" dirty="0" smtClean="0"/>
              <a:t>Q-Q Plot</a:t>
            </a:r>
            <a:endParaRPr lang="nl-NL" sz="2800" dirty="0"/>
          </a:p>
        </p:txBody>
      </p:sp>
      <p:sp>
        <p:nvSpPr>
          <p:cNvPr id="18" name="Textfeld 17"/>
          <p:cNvSpPr txBox="1"/>
          <p:nvPr/>
        </p:nvSpPr>
        <p:spPr>
          <a:xfrm>
            <a:off x="5227442" y="2821936"/>
            <a:ext cx="3881062" cy="95410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2800" u="sng" dirty="0" err="1" smtClean="0"/>
              <a:t>Theoretical</a:t>
            </a:r>
            <a:r>
              <a:rPr lang="nl-NL" sz="2800" u="sng" dirty="0" smtClean="0"/>
              <a:t> test:</a:t>
            </a:r>
          </a:p>
          <a:p>
            <a:r>
              <a:rPr lang="nl-NL" sz="2800" dirty="0" smtClean="0"/>
              <a:t>Kolmogorov-</a:t>
            </a:r>
            <a:r>
              <a:rPr lang="nl-NL" sz="2800" dirty="0" err="1"/>
              <a:t>S</a:t>
            </a:r>
            <a:r>
              <a:rPr lang="nl-NL" sz="2800" dirty="0" err="1" smtClean="0"/>
              <a:t>mirnov</a:t>
            </a:r>
            <a:r>
              <a:rPr lang="nl-NL" sz="2800" dirty="0" smtClean="0"/>
              <a:t>-test</a:t>
            </a:r>
            <a:endParaRPr lang="nl-NL" sz="280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60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95535" y="2124145"/>
            <a:ext cx="8496945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solidFill>
                  <a:srgbClr val="0000FF"/>
                </a:solidFill>
              </a:rPr>
              <a:t>You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should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definitely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choose</a:t>
            </a:r>
            <a:r>
              <a:rPr lang="nl-NL" sz="3200" dirty="0" smtClean="0">
                <a:solidFill>
                  <a:srgbClr val="0000FF"/>
                </a:solidFill>
              </a:rPr>
              <a:t> a </a:t>
            </a:r>
            <a:r>
              <a:rPr lang="nl-NL" sz="3200" dirty="0" err="1" smtClean="0">
                <a:solidFill>
                  <a:srgbClr val="0000FF"/>
                </a:solidFill>
              </a:rPr>
              <a:t>parametric</a:t>
            </a:r>
            <a:r>
              <a:rPr lang="nl-NL" sz="3200" dirty="0" smtClean="0">
                <a:solidFill>
                  <a:srgbClr val="0000FF"/>
                </a:solidFill>
              </a:rPr>
              <a:t> test </a:t>
            </a:r>
            <a:r>
              <a:rPr lang="nl-NL" sz="3200" dirty="0" err="1" smtClean="0">
                <a:solidFill>
                  <a:srgbClr val="0000FF"/>
                </a:solidFill>
              </a:rPr>
              <a:t>when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y</a:t>
            </a:r>
            <a:r>
              <a:rPr lang="nl-NL" sz="3200" dirty="0" err="1" smtClean="0">
                <a:solidFill>
                  <a:srgbClr val="0000FF"/>
                </a:solidFill>
              </a:rPr>
              <a:t>ou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>
                <a:solidFill>
                  <a:srgbClr val="0000FF"/>
                </a:solidFill>
              </a:rPr>
              <a:t>are </a:t>
            </a:r>
            <a:r>
              <a:rPr lang="nl-NL" sz="3200" dirty="0" err="1">
                <a:solidFill>
                  <a:srgbClr val="0000FF"/>
                </a:solidFill>
              </a:rPr>
              <a:t>sure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that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your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smtClean="0">
                <a:solidFill>
                  <a:srgbClr val="0000FF"/>
                </a:solidFill>
              </a:rPr>
              <a:t>sample </a:t>
            </a:r>
            <a:r>
              <a:rPr lang="nl-NL" sz="3200" dirty="0" err="1">
                <a:solidFill>
                  <a:srgbClr val="0000FF"/>
                </a:solidFill>
              </a:rPr>
              <a:t>comes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from</a:t>
            </a:r>
            <a:r>
              <a:rPr lang="nl-NL" sz="3200" dirty="0">
                <a:solidFill>
                  <a:srgbClr val="0000FF"/>
                </a:solidFill>
              </a:rPr>
              <a:t> a </a:t>
            </a:r>
            <a:r>
              <a:rPr lang="nl-NL" sz="3200" dirty="0" err="1">
                <a:solidFill>
                  <a:srgbClr val="0000FF"/>
                </a:solidFill>
              </a:rPr>
              <a:t>normally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distributed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  <a:r>
              <a:rPr lang="nl-NL" sz="3200" dirty="0" err="1">
                <a:solidFill>
                  <a:srgbClr val="0000FF"/>
                </a:solidFill>
              </a:rPr>
              <a:t>population</a:t>
            </a:r>
            <a:r>
              <a:rPr lang="nl-NL" sz="3200" dirty="0">
                <a:solidFill>
                  <a:srgbClr val="0000FF"/>
                </a:solidFill>
              </a:rPr>
              <a:t>, </a:t>
            </a:r>
            <a:r>
              <a:rPr lang="nl-NL" sz="3200" dirty="0" err="1">
                <a:solidFill>
                  <a:srgbClr val="0000FF"/>
                </a:solidFill>
              </a:rPr>
              <a:t>because</a:t>
            </a:r>
            <a:r>
              <a:rPr lang="nl-NL" sz="3200" dirty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518864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smtClean="0"/>
              <a:t>Parametric versus nonparametric tests</a:t>
            </a:r>
            <a:endParaRPr lang="nl-NL" sz="3600" dirty="0"/>
          </a:p>
        </p:txBody>
      </p:sp>
      <p:sp>
        <p:nvSpPr>
          <p:cNvPr id="2" name="Textfeld 1"/>
          <p:cNvSpPr txBox="1"/>
          <p:nvPr/>
        </p:nvSpPr>
        <p:spPr>
          <a:xfrm>
            <a:off x="971600" y="3985900"/>
            <a:ext cx="79208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 err="1" smtClean="0"/>
              <a:t>parametric</a:t>
            </a:r>
            <a:r>
              <a:rPr lang="nl-NL" sz="2800" dirty="0" smtClean="0"/>
              <a:t> tests </a:t>
            </a:r>
            <a:r>
              <a:rPr lang="nl-NL" sz="2800" dirty="0" err="1" smtClean="0"/>
              <a:t>allow</a:t>
            </a:r>
            <a:r>
              <a:rPr lang="nl-NL" sz="2800" dirty="0" smtClean="0"/>
              <a:t> effect </a:t>
            </a:r>
            <a:r>
              <a:rPr lang="nl-NL" sz="2800" dirty="0" err="1" smtClean="0"/>
              <a:t>estimation</a:t>
            </a:r>
            <a:endParaRPr lang="nl-NL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err="1"/>
              <a:t>p</a:t>
            </a:r>
            <a:r>
              <a:rPr lang="nl-NL" sz="2800" dirty="0" err="1" smtClean="0"/>
              <a:t>arametric</a:t>
            </a:r>
            <a:r>
              <a:rPr lang="nl-NL" sz="2800" dirty="0" smtClean="0"/>
              <a:t> tests have more power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err="1"/>
              <a:t>p</a:t>
            </a:r>
            <a:r>
              <a:rPr lang="nl-NL" sz="2800" dirty="0" err="1" smtClean="0"/>
              <a:t>arametric</a:t>
            </a:r>
            <a:r>
              <a:rPr lang="nl-NL" sz="2800" dirty="0" smtClean="0"/>
              <a:t> tests </a:t>
            </a:r>
            <a:r>
              <a:rPr lang="nl-NL" sz="2800" dirty="0" err="1" smtClean="0"/>
              <a:t>allow</a:t>
            </a:r>
            <a:r>
              <a:rPr lang="nl-NL" sz="2800" dirty="0" smtClean="0"/>
              <a:t> 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covariate</a:t>
            </a:r>
            <a:r>
              <a:rPr lang="nl-NL" sz="2800" dirty="0" smtClean="0"/>
              <a:t> </a:t>
            </a:r>
            <a:r>
              <a:rPr lang="nl-NL" sz="2800" dirty="0" err="1" smtClean="0"/>
              <a:t>adjustment</a:t>
            </a:r>
            <a:endParaRPr lang="nl-NL" sz="2800" dirty="0" smtClean="0"/>
          </a:p>
          <a:p>
            <a:r>
              <a:rPr lang="nl-NL" sz="2800" dirty="0" err="1" smtClean="0"/>
              <a:t>Some</a:t>
            </a:r>
            <a:r>
              <a:rPr lang="nl-NL" sz="2800" dirty="0" smtClean="0"/>
              <a:t> non-</a:t>
            </a:r>
            <a:r>
              <a:rPr lang="nl-NL" sz="2800" dirty="0" err="1" smtClean="0"/>
              <a:t>normal</a:t>
            </a:r>
            <a:r>
              <a:rPr lang="nl-NL" sz="2800" dirty="0" smtClean="0"/>
              <a:t> </a:t>
            </a:r>
            <a:r>
              <a:rPr lang="nl-NL" sz="2800" dirty="0" err="1" smtClean="0"/>
              <a:t>distributions</a:t>
            </a:r>
            <a:r>
              <a:rPr lang="nl-NL" sz="2800" dirty="0" smtClean="0"/>
              <a:t> </a:t>
            </a:r>
            <a:r>
              <a:rPr lang="nl-NL" sz="2800" dirty="0" err="1" smtClean="0"/>
              <a:t>can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transformed</a:t>
            </a:r>
            <a:r>
              <a:rPr lang="nl-NL" sz="2800" dirty="0" smtClean="0"/>
              <a:t> </a:t>
            </a:r>
            <a:r>
              <a:rPr lang="nl-NL" sz="2800" dirty="0" err="1" smtClean="0"/>
              <a:t>to</a:t>
            </a:r>
            <a:r>
              <a:rPr lang="nl-NL" sz="2800" dirty="0" smtClean="0"/>
              <a:t> </a:t>
            </a:r>
            <a:r>
              <a:rPr lang="nl-NL" sz="2800" dirty="0" err="1" smtClean="0"/>
              <a:t>normal</a:t>
            </a:r>
            <a:r>
              <a:rPr lang="nl-NL" sz="2800" dirty="0" smtClean="0"/>
              <a:t>.</a:t>
            </a:r>
            <a:endParaRPr lang="nl-NL" sz="2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779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395535" y="2124145"/>
            <a:ext cx="8496945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solidFill>
                  <a:srgbClr val="0000FF"/>
                </a:solidFill>
              </a:rPr>
              <a:t>You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should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better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choose</a:t>
            </a:r>
            <a:r>
              <a:rPr lang="nl-NL" sz="3200" dirty="0" smtClean="0">
                <a:solidFill>
                  <a:srgbClr val="0000FF"/>
                </a:solidFill>
              </a:rPr>
              <a:t> a </a:t>
            </a:r>
            <a:r>
              <a:rPr lang="nl-NL" sz="3200" b="1" dirty="0" err="1" smtClean="0">
                <a:solidFill>
                  <a:srgbClr val="0000FF"/>
                </a:solidFill>
              </a:rPr>
              <a:t>non</a:t>
            </a:r>
            <a:r>
              <a:rPr lang="nl-NL" sz="3200" dirty="0" err="1" smtClean="0">
                <a:solidFill>
                  <a:srgbClr val="0000FF"/>
                </a:solidFill>
              </a:rPr>
              <a:t>parametric</a:t>
            </a:r>
            <a:r>
              <a:rPr lang="nl-NL" sz="3200" dirty="0" smtClean="0">
                <a:solidFill>
                  <a:srgbClr val="0000FF"/>
                </a:solidFill>
              </a:rPr>
              <a:t> test, </a:t>
            </a:r>
            <a:endParaRPr lang="nl-NL" sz="3200" dirty="0">
              <a:solidFill>
                <a:srgbClr val="0000FF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518864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smtClean="0"/>
              <a:t>Parametric versus nonparametric tests</a:t>
            </a:r>
            <a:endParaRPr lang="nl-NL" sz="3600" dirty="0"/>
          </a:p>
        </p:txBody>
      </p:sp>
      <p:sp>
        <p:nvSpPr>
          <p:cNvPr id="2" name="Textfeld 1"/>
          <p:cNvSpPr txBox="1"/>
          <p:nvPr/>
        </p:nvSpPr>
        <p:spPr>
          <a:xfrm>
            <a:off x="971600" y="3212976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…</a:t>
            </a:r>
            <a:r>
              <a:rPr lang="nl-NL" sz="2800" dirty="0" err="1" smtClean="0"/>
              <a:t>when</a:t>
            </a:r>
            <a:r>
              <a:rPr lang="nl-NL" sz="2800" dirty="0" smtClean="0"/>
              <a:t> the </a:t>
            </a:r>
            <a:r>
              <a:rPr lang="nl-NL" sz="2800" dirty="0" err="1" smtClean="0"/>
              <a:t>outcome</a:t>
            </a:r>
            <a:r>
              <a:rPr lang="nl-NL" sz="2800" dirty="0" smtClean="0"/>
              <a:t> is a rank or score and </a:t>
            </a:r>
            <a:r>
              <a:rPr lang="nl-NL" sz="2800" dirty="0" err="1" smtClean="0"/>
              <a:t>clearly</a:t>
            </a:r>
            <a:r>
              <a:rPr lang="nl-NL" sz="2800" dirty="0" smtClean="0"/>
              <a:t> </a:t>
            </a:r>
            <a:r>
              <a:rPr lang="nl-NL" sz="2800" dirty="0" err="1" smtClean="0"/>
              <a:t>not</a:t>
            </a:r>
            <a:r>
              <a:rPr lang="nl-NL" sz="2800" dirty="0" smtClean="0"/>
              <a:t> </a:t>
            </a:r>
            <a:r>
              <a:rPr lang="nl-NL" sz="2800" dirty="0" err="1" smtClean="0"/>
              <a:t>Gaussian</a:t>
            </a:r>
            <a:r>
              <a:rPr lang="nl-NL" sz="28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…</a:t>
            </a:r>
            <a:r>
              <a:rPr lang="nl-NL" sz="2800" dirty="0" err="1" smtClean="0"/>
              <a:t>when</a:t>
            </a:r>
            <a:r>
              <a:rPr lang="nl-NL" sz="2800" dirty="0" smtClean="0"/>
              <a:t> extreme </a:t>
            </a:r>
            <a:r>
              <a:rPr lang="nl-NL" sz="2800" dirty="0" err="1" smtClean="0"/>
              <a:t>outliers</a:t>
            </a:r>
            <a:r>
              <a:rPr lang="nl-NL" sz="2800" dirty="0" smtClean="0"/>
              <a:t> are present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870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467545" y="2124145"/>
            <a:ext cx="86409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3200" dirty="0" err="1" smtClean="0">
                <a:solidFill>
                  <a:srgbClr val="0000FF"/>
                </a:solidFill>
              </a:rPr>
              <a:t>What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happens</a:t>
            </a:r>
            <a:r>
              <a:rPr lang="nl-NL" sz="3200" dirty="0" smtClean="0">
                <a:solidFill>
                  <a:srgbClr val="0000FF"/>
                </a:solidFill>
              </a:rPr>
              <a:t> </a:t>
            </a:r>
            <a:r>
              <a:rPr lang="nl-NL" sz="3200" dirty="0" err="1" smtClean="0">
                <a:solidFill>
                  <a:srgbClr val="0000FF"/>
                </a:solidFill>
              </a:rPr>
              <a:t>when</a:t>
            </a:r>
            <a:r>
              <a:rPr lang="nl-NL" sz="3200" dirty="0" smtClean="0">
                <a:solidFill>
                  <a:srgbClr val="0000FF"/>
                </a:solidFill>
              </a:rPr>
              <a:t> I </a:t>
            </a:r>
            <a:r>
              <a:rPr lang="nl-NL" sz="3200" dirty="0" err="1" smtClean="0">
                <a:solidFill>
                  <a:srgbClr val="0000FF"/>
                </a:solidFill>
              </a:rPr>
              <a:t>choose</a:t>
            </a:r>
            <a:r>
              <a:rPr lang="nl-NL" sz="3200" dirty="0" smtClean="0">
                <a:solidFill>
                  <a:srgbClr val="0000FF"/>
                </a:solidFill>
              </a:rPr>
              <a:t> a… </a:t>
            </a:r>
            <a:endParaRPr lang="nl-NL" sz="3200" dirty="0">
              <a:solidFill>
                <a:srgbClr val="0000FF"/>
              </a:solidFill>
            </a:endParaRPr>
          </a:p>
        </p:txBody>
      </p:sp>
      <p:sp>
        <p:nvSpPr>
          <p:cNvPr id="12" name="Titel 1"/>
          <p:cNvSpPr txBox="1">
            <a:spLocks/>
          </p:cNvSpPr>
          <p:nvPr/>
        </p:nvSpPr>
        <p:spPr>
          <a:xfrm>
            <a:off x="518864" y="54868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3600" smtClean="0"/>
              <a:t>Parametric versus nonparametric tests</a:t>
            </a:r>
            <a:endParaRPr lang="nl-NL" sz="3600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947589"/>
              </p:ext>
            </p:extLst>
          </p:nvPr>
        </p:nvGraphicFramePr>
        <p:xfrm>
          <a:off x="323527" y="2852936"/>
          <a:ext cx="8424936" cy="34319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9"/>
                <a:gridCol w="3528392"/>
                <a:gridCol w="3024335"/>
              </a:tblGrid>
              <a:tr h="1143971">
                <a:tc>
                  <a:txBody>
                    <a:bodyPr/>
                    <a:lstStyle/>
                    <a:p>
                      <a:endParaRPr lang="nl-NL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parametric</a:t>
                      </a:r>
                      <a:r>
                        <a:rPr lang="nl-NL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test (Distribution: non-</a:t>
                      </a:r>
                      <a:r>
                        <a:rPr lang="nl-NL" sz="24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r>
                        <a:rPr lang="nl-NL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l-NL" sz="2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nl-NL" sz="24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nonparametric</a:t>
                      </a:r>
                      <a:r>
                        <a:rPr lang="nl-NL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test (Distribution: </a:t>
                      </a:r>
                      <a:r>
                        <a:rPr lang="nl-NL" sz="2400" b="1" kern="1200" dirty="0" err="1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normal</a:t>
                      </a:r>
                      <a:r>
                        <a:rPr lang="nl-NL" sz="2400" b="1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nl-NL" sz="2400" b="1" kern="1200" dirty="0">
                        <a:solidFill>
                          <a:srgbClr val="0000FF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971"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chemeClr val="tx1"/>
                          </a:solidFill>
                        </a:rPr>
                        <a:t>Large sample </a:t>
                      </a:r>
                      <a:endParaRPr lang="nl-NL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nl-NL" sz="20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43971">
                <a:tc>
                  <a:txBody>
                    <a:bodyPr/>
                    <a:lstStyle/>
                    <a:p>
                      <a:r>
                        <a:rPr lang="nl-NL" sz="2800" b="1" dirty="0" smtClean="0">
                          <a:solidFill>
                            <a:schemeClr val="tx1"/>
                          </a:solidFill>
                        </a:rPr>
                        <a:t>Small sample</a:t>
                      </a:r>
                      <a:endParaRPr lang="nl-NL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000" b="1" kern="1200" dirty="0">
                        <a:solidFill>
                          <a:srgbClr val="C0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20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2267744" y="4077072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No </a:t>
            </a:r>
            <a:r>
              <a:rPr lang="nl-NL" sz="2000" dirty="0" err="1"/>
              <a:t>problem</a:t>
            </a:r>
            <a:r>
              <a:rPr lang="nl-NL" sz="2000" dirty="0"/>
              <a:t>, </a:t>
            </a:r>
            <a:r>
              <a:rPr lang="nl-NL" sz="2000" dirty="0" err="1"/>
              <a:t>robust</a:t>
            </a:r>
            <a:r>
              <a:rPr lang="nl-NL" sz="2000" dirty="0"/>
              <a:t> test (</a:t>
            </a:r>
            <a:r>
              <a:rPr lang="nl-NL" sz="2000" dirty="0" err="1"/>
              <a:t>central</a:t>
            </a:r>
            <a:r>
              <a:rPr lang="nl-NL" sz="2000" dirty="0"/>
              <a:t> limit </a:t>
            </a:r>
            <a:r>
              <a:rPr lang="nl-NL" sz="2000" dirty="0" err="1"/>
              <a:t>theorem</a:t>
            </a:r>
            <a:r>
              <a:rPr lang="nl-NL" sz="2000" dirty="0"/>
              <a:t>)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5834814" y="4077071"/>
            <a:ext cx="2769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err="1"/>
              <a:t>valid</a:t>
            </a:r>
            <a:r>
              <a:rPr lang="nl-NL" sz="2000" dirty="0"/>
              <a:t> </a:t>
            </a:r>
            <a:r>
              <a:rPr lang="nl-NL" sz="2000" dirty="0" err="1"/>
              <a:t>results</a:t>
            </a:r>
            <a:r>
              <a:rPr lang="nl-NL" sz="2000" dirty="0"/>
              <a:t>, </a:t>
            </a:r>
            <a:r>
              <a:rPr lang="nl-NL" sz="2000" dirty="0" err="1"/>
              <a:t>slightly</a:t>
            </a:r>
            <a:r>
              <a:rPr lang="nl-NL" sz="2000" dirty="0"/>
              <a:t> </a:t>
            </a:r>
            <a:r>
              <a:rPr lang="nl-NL" sz="2000" dirty="0" err="1"/>
              <a:t>too</a:t>
            </a:r>
            <a:r>
              <a:rPr lang="nl-NL" sz="2000" dirty="0"/>
              <a:t> high p-</a:t>
            </a:r>
            <a:r>
              <a:rPr lang="nl-NL" sz="2000" dirty="0" err="1"/>
              <a:t>values</a:t>
            </a:r>
            <a:endParaRPr lang="nl-NL" sz="2000" dirty="0"/>
          </a:p>
        </p:txBody>
      </p:sp>
      <p:sp>
        <p:nvSpPr>
          <p:cNvPr id="16" name="Textfeld 15"/>
          <p:cNvSpPr txBox="1"/>
          <p:nvPr/>
        </p:nvSpPr>
        <p:spPr>
          <a:xfrm>
            <a:off x="5817066" y="5229200"/>
            <a:ext cx="27696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err="1"/>
              <a:t>valid</a:t>
            </a:r>
            <a:r>
              <a:rPr lang="nl-NL" sz="2000" dirty="0"/>
              <a:t> </a:t>
            </a:r>
            <a:r>
              <a:rPr lang="nl-NL" sz="2000" dirty="0" err="1"/>
              <a:t>results</a:t>
            </a:r>
            <a:r>
              <a:rPr lang="nl-NL" sz="2000" dirty="0"/>
              <a:t>, low </a:t>
            </a:r>
            <a:r>
              <a:rPr lang="nl-NL" sz="2000" dirty="0" err="1"/>
              <a:t>statistical</a:t>
            </a:r>
            <a:r>
              <a:rPr lang="nl-NL" sz="2000" dirty="0"/>
              <a:t> power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2267744" y="5233162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err="1">
                <a:solidFill>
                  <a:srgbClr val="C00000"/>
                </a:solidFill>
              </a:rPr>
              <a:t>Results</a:t>
            </a:r>
            <a:r>
              <a:rPr lang="nl-NL" sz="2000" dirty="0">
                <a:solidFill>
                  <a:srgbClr val="C00000"/>
                </a:solidFill>
              </a:rPr>
              <a:t> are </a:t>
            </a:r>
            <a:r>
              <a:rPr lang="nl-NL" sz="2000" b="1" dirty="0" err="1">
                <a:solidFill>
                  <a:srgbClr val="C00000"/>
                </a:solidFill>
              </a:rPr>
              <a:t>not</a:t>
            </a:r>
            <a:r>
              <a:rPr lang="nl-NL" sz="2000" b="1" dirty="0">
                <a:solidFill>
                  <a:srgbClr val="C00000"/>
                </a:solidFill>
              </a:rPr>
              <a:t> </a:t>
            </a:r>
            <a:r>
              <a:rPr lang="nl-NL" sz="2000" b="1" dirty="0" err="1">
                <a:solidFill>
                  <a:srgbClr val="C00000"/>
                </a:solidFill>
              </a:rPr>
              <a:t>valid</a:t>
            </a:r>
            <a:r>
              <a:rPr lang="nl-NL" sz="2000" b="1" dirty="0">
                <a:solidFill>
                  <a:srgbClr val="C00000"/>
                </a:solidFill>
              </a:rPr>
              <a:t>!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3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err="1" smtClean="0"/>
              <a:t>Examples</a:t>
            </a:r>
            <a:endParaRPr lang="nl-NL" dirty="0"/>
          </a:p>
        </p:txBody>
      </p:sp>
      <p:sp>
        <p:nvSpPr>
          <p:cNvPr id="3" name="Textfeld 2"/>
          <p:cNvSpPr txBox="1"/>
          <p:nvPr/>
        </p:nvSpPr>
        <p:spPr>
          <a:xfrm>
            <a:off x="179512" y="2030293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/>
              <a:t>1. </a:t>
            </a:r>
            <a:r>
              <a:rPr lang="nl-NL" sz="2400" u="sng" dirty="0" err="1" smtClean="0"/>
              <a:t>Clinical</a:t>
            </a:r>
            <a:r>
              <a:rPr lang="nl-NL" sz="2400" u="sng" dirty="0" smtClean="0"/>
              <a:t> Trial</a:t>
            </a:r>
            <a:r>
              <a:rPr lang="nl-NL" sz="2400" dirty="0" smtClean="0"/>
              <a:t>. </a:t>
            </a:r>
            <a:r>
              <a:rPr lang="nl-NL" sz="2400" dirty="0" smtClean="0">
                <a:solidFill>
                  <a:srgbClr val="0000FF"/>
                </a:solidFill>
              </a:rPr>
              <a:t>Input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>
                <a:solidFill>
                  <a:srgbClr val="0000FF"/>
                </a:solidFill>
              </a:rPr>
              <a:t>:  </a:t>
            </a:r>
            <a:r>
              <a:rPr lang="nl-NL" sz="2400" dirty="0" err="1" smtClean="0"/>
              <a:t>nominal</a:t>
            </a:r>
            <a:r>
              <a:rPr lang="nl-NL" sz="2400" dirty="0" smtClean="0"/>
              <a:t>, say type of treatment; </a:t>
            </a:r>
            <a:r>
              <a:rPr lang="nl-NL" sz="2400" dirty="0" err="1" smtClean="0">
                <a:solidFill>
                  <a:srgbClr val="0000FF"/>
                </a:solidFill>
              </a:rPr>
              <a:t>outcome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/>
              <a:t>: </a:t>
            </a:r>
            <a:r>
              <a:rPr lang="nl-NL" sz="2400" dirty="0" err="1" smtClean="0"/>
              <a:t>clinical</a:t>
            </a:r>
            <a:r>
              <a:rPr lang="nl-NL" sz="2400" dirty="0" smtClean="0"/>
              <a:t> </a:t>
            </a:r>
            <a:r>
              <a:rPr lang="nl-NL" sz="2400" dirty="0" err="1" smtClean="0"/>
              <a:t>measure</a:t>
            </a:r>
            <a:r>
              <a:rPr lang="nl-NL" sz="2400" dirty="0" smtClean="0"/>
              <a:t> (</a:t>
            </a:r>
            <a:r>
              <a:rPr lang="nl-NL" sz="2400" dirty="0" err="1" smtClean="0"/>
              <a:t>normal</a:t>
            </a:r>
            <a:r>
              <a:rPr lang="nl-NL" sz="2400" dirty="0" smtClean="0"/>
              <a:t>), say </a:t>
            </a:r>
            <a:r>
              <a:rPr lang="nl-NL" sz="2400" dirty="0" err="1" smtClean="0"/>
              <a:t>blood</a:t>
            </a:r>
            <a:r>
              <a:rPr lang="nl-NL" sz="2400" dirty="0" smtClean="0"/>
              <a:t> </a:t>
            </a:r>
            <a:r>
              <a:rPr lang="nl-NL" sz="2400" dirty="0" err="1" smtClean="0"/>
              <a:t>pressure</a:t>
            </a:r>
            <a:endParaRPr lang="nl-NL" sz="2400" dirty="0" smtClean="0"/>
          </a:p>
        </p:txBody>
      </p:sp>
      <p:sp>
        <p:nvSpPr>
          <p:cNvPr id="15" name="Textfeld 14"/>
          <p:cNvSpPr txBox="1"/>
          <p:nvPr/>
        </p:nvSpPr>
        <p:spPr>
          <a:xfrm>
            <a:off x="179512" y="3534107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 smtClean="0"/>
              <a:t>2. </a:t>
            </a:r>
            <a:r>
              <a:rPr lang="nl-NL" sz="2400" u="sng" smtClean="0"/>
              <a:t>Observational</a:t>
            </a:r>
            <a:r>
              <a:rPr lang="nl-NL" sz="2400" u="sng" dirty="0" smtClean="0"/>
              <a:t> </a:t>
            </a:r>
            <a:r>
              <a:rPr lang="nl-NL" sz="2400" u="sng" dirty="0" err="1" smtClean="0"/>
              <a:t>study</a:t>
            </a:r>
            <a:r>
              <a:rPr lang="nl-NL" sz="2400" dirty="0" smtClean="0"/>
              <a:t>. </a:t>
            </a:r>
            <a:r>
              <a:rPr lang="nl-NL" sz="2400" dirty="0" smtClean="0">
                <a:solidFill>
                  <a:srgbClr val="0000FF"/>
                </a:solidFill>
              </a:rPr>
              <a:t>Input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>
                <a:solidFill>
                  <a:srgbClr val="0000FF"/>
                </a:solidFill>
              </a:rPr>
              <a:t>:  </a:t>
            </a:r>
            <a:r>
              <a:rPr lang="nl-NL" sz="2400" dirty="0" err="1"/>
              <a:t>clinical</a:t>
            </a:r>
            <a:r>
              <a:rPr lang="nl-NL" sz="2400" dirty="0"/>
              <a:t> </a:t>
            </a:r>
            <a:r>
              <a:rPr lang="nl-NL" sz="2400" dirty="0" err="1"/>
              <a:t>measure</a:t>
            </a:r>
            <a:r>
              <a:rPr lang="nl-NL" sz="2400" dirty="0"/>
              <a:t> (</a:t>
            </a:r>
            <a:r>
              <a:rPr lang="nl-NL" sz="2400" dirty="0" err="1"/>
              <a:t>normal</a:t>
            </a:r>
            <a:r>
              <a:rPr lang="nl-NL" sz="2400" dirty="0"/>
              <a:t>), say </a:t>
            </a:r>
            <a:r>
              <a:rPr lang="nl-NL" sz="2400" dirty="0" err="1"/>
              <a:t>blood</a:t>
            </a:r>
            <a:r>
              <a:rPr lang="nl-NL" sz="2400" dirty="0"/>
              <a:t> </a:t>
            </a:r>
            <a:r>
              <a:rPr lang="nl-NL" sz="2400" dirty="0" err="1" smtClean="0"/>
              <a:t>pressure</a:t>
            </a:r>
            <a:r>
              <a:rPr lang="nl-NL" sz="2400" dirty="0" smtClean="0"/>
              <a:t>; </a:t>
            </a:r>
            <a:r>
              <a:rPr lang="nl-NL" sz="2400" dirty="0" err="1" smtClean="0">
                <a:solidFill>
                  <a:srgbClr val="0000FF"/>
                </a:solidFill>
              </a:rPr>
              <a:t>outcome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/>
              <a:t>: </a:t>
            </a:r>
            <a:r>
              <a:rPr lang="nl-NL" sz="2400" dirty="0" err="1" smtClean="0"/>
              <a:t>nominal</a:t>
            </a:r>
            <a:r>
              <a:rPr lang="nl-NL" sz="2400" dirty="0" smtClean="0"/>
              <a:t>, say </a:t>
            </a:r>
            <a:r>
              <a:rPr lang="nl-NL" sz="2400" dirty="0" err="1" smtClean="0"/>
              <a:t>cured</a:t>
            </a:r>
            <a:r>
              <a:rPr lang="nl-NL" sz="2400" dirty="0" smtClean="0"/>
              <a:t> (yes/no)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79512" y="4902259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u="sng" dirty="0"/>
              <a:t>3</a:t>
            </a:r>
            <a:r>
              <a:rPr lang="nl-NL" sz="2400" u="sng" dirty="0" smtClean="0"/>
              <a:t>. Cross-</a:t>
            </a:r>
            <a:r>
              <a:rPr lang="nl-NL" sz="2400" u="sng" dirty="0" err="1" smtClean="0"/>
              <a:t>sectional</a:t>
            </a:r>
            <a:r>
              <a:rPr lang="nl-NL" sz="2400" u="sng" dirty="0" smtClean="0"/>
              <a:t> </a:t>
            </a:r>
            <a:r>
              <a:rPr lang="nl-NL" sz="2400" u="sng" dirty="0" err="1" smtClean="0"/>
              <a:t>study</a:t>
            </a:r>
            <a:r>
              <a:rPr lang="nl-NL" sz="2400" dirty="0" smtClean="0"/>
              <a:t>. </a:t>
            </a:r>
            <a:r>
              <a:rPr lang="nl-NL" sz="2400" dirty="0" smtClean="0">
                <a:solidFill>
                  <a:srgbClr val="0000FF"/>
                </a:solidFill>
              </a:rPr>
              <a:t>Input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>
                <a:solidFill>
                  <a:srgbClr val="0000FF"/>
                </a:solidFill>
              </a:rPr>
              <a:t>: </a:t>
            </a:r>
            <a:r>
              <a:rPr lang="nl-NL" sz="2400" dirty="0" err="1"/>
              <a:t>nominal</a:t>
            </a:r>
            <a:r>
              <a:rPr lang="nl-NL" sz="2400" dirty="0"/>
              <a:t>, say </a:t>
            </a:r>
            <a:r>
              <a:rPr lang="nl-NL" sz="2400" dirty="0" err="1" smtClean="0"/>
              <a:t>sex</a:t>
            </a:r>
            <a:r>
              <a:rPr lang="nl-NL" sz="2400" dirty="0" smtClean="0"/>
              <a:t>, </a:t>
            </a:r>
            <a:r>
              <a:rPr lang="nl-NL" sz="2400" dirty="0" err="1" smtClean="0">
                <a:solidFill>
                  <a:srgbClr val="0000FF"/>
                </a:solidFill>
              </a:rPr>
              <a:t>outcome</a:t>
            </a:r>
            <a:r>
              <a:rPr lang="nl-NL" sz="2400" dirty="0" smtClean="0">
                <a:solidFill>
                  <a:srgbClr val="0000FF"/>
                </a:solidFill>
              </a:rPr>
              <a:t> </a:t>
            </a:r>
            <a:r>
              <a:rPr lang="nl-NL" sz="2400" dirty="0" err="1" smtClean="0">
                <a:solidFill>
                  <a:srgbClr val="0000FF"/>
                </a:solidFill>
              </a:rPr>
              <a:t>variable</a:t>
            </a:r>
            <a:r>
              <a:rPr lang="nl-NL" sz="2400" dirty="0" smtClean="0"/>
              <a:t>: </a:t>
            </a:r>
            <a:r>
              <a:rPr lang="nl-NL" sz="2400" dirty="0" err="1" smtClean="0"/>
              <a:t>Ordinal</a:t>
            </a:r>
            <a:r>
              <a:rPr lang="nl-NL" sz="2400" dirty="0" smtClean="0"/>
              <a:t>, say rating of </a:t>
            </a:r>
            <a:r>
              <a:rPr lang="nl-NL" sz="2400" dirty="0" err="1" smtClean="0"/>
              <a:t>their</a:t>
            </a:r>
            <a:r>
              <a:rPr lang="nl-NL" sz="2400" dirty="0" smtClean="0"/>
              <a:t> </a:t>
            </a:r>
            <a:r>
              <a:rPr lang="nl-NL" sz="2400" dirty="0" err="1" smtClean="0"/>
              <a:t>general</a:t>
            </a:r>
            <a:r>
              <a:rPr lang="nl-NL" sz="2400" dirty="0" smtClean="0"/>
              <a:t> practitioner on a five-point </a:t>
            </a:r>
            <a:r>
              <a:rPr lang="nl-NL" sz="2400" dirty="0" err="1" smtClean="0"/>
              <a:t>scale</a:t>
            </a:r>
            <a:endParaRPr lang="nl-NL" sz="2400" dirty="0" smtClean="0"/>
          </a:p>
        </p:txBody>
      </p:sp>
      <p:sp>
        <p:nvSpPr>
          <p:cNvPr id="5" name="Textfeld 4"/>
          <p:cNvSpPr txBox="1"/>
          <p:nvPr/>
        </p:nvSpPr>
        <p:spPr>
          <a:xfrm>
            <a:off x="2267744" y="2780928"/>
            <a:ext cx="1098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00B050"/>
                </a:solidFill>
              </a:rPr>
              <a:t>t-test</a:t>
            </a:r>
            <a:endParaRPr lang="nl-NL" sz="3200" b="1" dirty="0">
              <a:solidFill>
                <a:srgbClr val="00B050"/>
              </a:solidFill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691680" y="4221088"/>
            <a:ext cx="3227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err="1">
                <a:solidFill>
                  <a:srgbClr val="00B050"/>
                </a:solidFill>
              </a:rPr>
              <a:t>l</a:t>
            </a:r>
            <a:r>
              <a:rPr lang="nl-NL" sz="3200" b="1" dirty="0" err="1" smtClean="0">
                <a:solidFill>
                  <a:srgbClr val="00B050"/>
                </a:solidFill>
              </a:rPr>
              <a:t>ogistic</a:t>
            </a:r>
            <a:r>
              <a:rPr lang="nl-NL" sz="3200" b="1" dirty="0" smtClean="0">
                <a:solidFill>
                  <a:srgbClr val="00B050"/>
                </a:solidFill>
              </a:rPr>
              <a:t> </a:t>
            </a:r>
            <a:r>
              <a:rPr lang="nl-NL" sz="3200" b="1" dirty="0" err="1" smtClean="0">
                <a:solidFill>
                  <a:srgbClr val="00B050"/>
                </a:solidFill>
              </a:rPr>
              <a:t>regression</a:t>
            </a:r>
            <a:endParaRPr lang="nl-NL" sz="3200" b="1" dirty="0">
              <a:solidFill>
                <a:srgbClr val="00B050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5652120" y="4221088"/>
            <a:ext cx="1289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>
                <a:solidFill>
                  <a:srgbClr val="00B050"/>
                </a:solidFill>
              </a:rPr>
              <a:t>t</a:t>
            </a:r>
            <a:r>
              <a:rPr lang="nl-NL" sz="3200" b="1" dirty="0" smtClean="0">
                <a:solidFill>
                  <a:srgbClr val="00B050"/>
                </a:solidFill>
              </a:rPr>
              <a:t>-test?</a:t>
            </a:r>
            <a:endParaRPr lang="nl-NL" sz="3200" b="1" dirty="0">
              <a:solidFill>
                <a:srgbClr val="00B05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691680" y="5661248"/>
            <a:ext cx="49498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dirty="0" smtClean="0">
                <a:solidFill>
                  <a:srgbClr val="00B050"/>
                </a:solidFill>
              </a:rPr>
              <a:t>Man-</a:t>
            </a:r>
            <a:r>
              <a:rPr lang="nl-NL" sz="3200" b="1" dirty="0" err="1" smtClean="0">
                <a:solidFill>
                  <a:srgbClr val="00B050"/>
                </a:solidFill>
              </a:rPr>
              <a:t>Whitney</a:t>
            </a:r>
            <a:r>
              <a:rPr lang="nl-NL" sz="3200" b="1" dirty="0" smtClean="0">
                <a:solidFill>
                  <a:srgbClr val="00B050"/>
                </a:solidFill>
              </a:rPr>
              <a:t>-U test / t-test</a:t>
            </a:r>
            <a:endParaRPr lang="nl-NL" sz="3200" b="1" dirty="0">
              <a:solidFill>
                <a:srgbClr val="00B050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402376" y="6126713"/>
            <a:ext cx="57858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rgbClr val="00B050"/>
                </a:solidFill>
              </a:rPr>
              <a:t>(</a:t>
            </a:r>
            <a:r>
              <a:rPr lang="nl-NL" sz="2800" dirty="0" smtClean="0">
                <a:solidFill>
                  <a:srgbClr val="00B050"/>
                </a:solidFill>
              </a:rPr>
              <a:t>But </a:t>
            </a:r>
            <a:r>
              <a:rPr lang="nl-NL" sz="2800" dirty="0" err="1" smtClean="0">
                <a:solidFill>
                  <a:srgbClr val="00B050"/>
                </a:solidFill>
              </a:rPr>
              <a:t>what</a:t>
            </a:r>
            <a:r>
              <a:rPr lang="nl-NL" sz="2800" dirty="0" smtClean="0">
                <a:solidFill>
                  <a:srgbClr val="00B050"/>
                </a:solidFill>
              </a:rPr>
              <a:t> </a:t>
            </a:r>
            <a:r>
              <a:rPr lang="nl-NL" sz="2800" dirty="0" err="1" smtClean="0">
                <a:solidFill>
                  <a:srgbClr val="00B050"/>
                </a:solidFill>
              </a:rPr>
              <a:t>if</a:t>
            </a:r>
            <a:r>
              <a:rPr lang="nl-NL" sz="2800" dirty="0" smtClean="0">
                <a:solidFill>
                  <a:srgbClr val="00B050"/>
                </a:solidFill>
              </a:rPr>
              <a:t> </a:t>
            </a:r>
            <a:r>
              <a:rPr lang="nl-NL" sz="2800" dirty="0" err="1" smtClean="0">
                <a:solidFill>
                  <a:srgbClr val="00B050"/>
                </a:solidFill>
              </a:rPr>
              <a:t>some</a:t>
            </a:r>
            <a:r>
              <a:rPr lang="nl-NL" sz="2800" dirty="0" smtClean="0">
                <a:solidFill>
                  <a:srgbClr val="00B050"/>
                </a:solidFill>
              </a:rPr>
              <a:t> go </a:t>
            </a:r>
            <a:r>
              <a:rPr lang="nl-NL" sz="2800" dirty="0" err="1" smtClean="0">
                <a:solidFill>
                  <a:srgbClr val="00B050"/>
                </a:solidFill>
              </a:rPr>
              <a:t>to</a:t>
            </a:r>
            <a:r>
              <a:rPr lang="nl-NL" sz="2800" dirty="0" smtClean="0">
                <a:solidFill>
                  <a:srgbClr val="00B050"/>
                </a:solidFill>
              </a:rPr>
              <a:t> the </a:t>
            </a:r>
            <a:r>
              <a:rPr lang="nl-NL" sz="2800" dirty="0" err="1" smtClean="0">
                <a:solidFill>
                  <a:srgbClr val="00B050"/>
                </a:solidFill>
              </a:rPr>
              <a:t>same</a:t>
            </a:r>
            <a:r>
              <a:rPr lang="nl-NL" sz="2800" dirty="0" smtClean="0">
                <a:solidFill>
                  <a:srgbClr val="00B050"/>
                </a:solidFill>
              </a:rPr>
              <a:t> GP?)</a:t>
            </a:r>
            <a:endParaRPr lang="nl-NL" sz="2800" dirty="0">
              <a:solidFill>
                <a:srgbClr val="00B05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74847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5" grpId="0"/>
      <p:bldP spid="17" grpId="0"/>
      <p:bldP spid="18" grpId="0"/>
      <p:bldP spid="1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Type I and Type II Error in a box</a:t>
            </a: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533400" y="1981200"/>
            <a:ext cx="7696200" cy="4038600"/>
            <a:chOff x="-3" y="-3"/>
            <a:chExt cx="3807" cy="1754"/>
          </a:xfrm>
        </p:grpSpPr>
        <p:grpSp>
          <p:nvGrpSpPr>
            <p:cNvPr id="8196" name="Group 4"/>
            <p:cNvGrpSpPr>
              <a:grpSpLocks/>
            </p:cNvGrpSpPr>
            <p:nvPr/>
          </p:nvGrpSpPr>
          <p:grpSpPr bwMode="auto">
            <a:xfrm>
              <a:off x="0" y="0"/>
              <a:ext cx="3801" cy="1748"/>
              <a:chOff x="0" y="0"/>
              <a:chExt cx="3801" cy="1748"/>
            </a:xfrm>
          </p:grpSpPr>
          <p:grpSp>
            <p:nvGrpSpPr>
              <p:cNvPr id="8198" name="Group 5"/>
              <p:cNvGrpSpPr>
                <a:grpSpLocks/>
              </p:cNvGrpSpPr>
              <p:nvPr/>
            </p:nvGrpSpPr>
            <p:grpSpPr bwMode="auto">
              <a:xfrm>
                <a:off x="0" y="0"/>
                <a:ext cx="1267" cy="826"/>
                <a:chOff x="0" y="0"/>
                <a:chExt cx="1267" cy="826"/>
              </a:xfrm>
            </p:grpSpPr>
            <p:sp>
              <p:nvSpPr>
                <p:cNvPr id="8226" name="Rectangle 6"/>
                <p:cNvSpPr>
                  <a:spLocks noChangeArrowheads="1"/>
                </p:cNvSpPr>
                <p:nvPr/>
              </p:nvSpPr>
              <p:spPr bwMode="auto">
                <a:xfrm>
                  <a:off x="43" y="0"/>
                  <a:ext cx="1181" cy="82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r>
                    <a:rPr lang="en-US" sz="2400">
                      <a:latin typeface="Times New Roman" pitchFamily="18" charset="0"/>
                      <a:cs typeface="Times New Roman" pitchFamily="18" charset="0"/>
                    </a:rPr>
                    <a:t>Your Statistical Decision</a:t>
                  </a:r>
                </a:p>
                <a:p>
                  <a:endParaRPr lang="en-US" sz="2400" b="0">
                    <a:latin typeface="Times New Roman" pitchFamily="18" charset="0"/>
                  </a:endParaRPr>
                </a:p>
              </p:txBody>
            </p:sp>
            <p:sp>
              <p:nvSpPr>
                <p:cNvPr id="8227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67" cy="82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199" name="Group 8"/>
              <p:cNvGrpSpPr>
                <a:grpSpLocks/>
              </p:cNvGrpSpPr>
              <p:nvPr/>
            </p:nvGrpSpPr>
            <p:grpSpPr bwMode="auto">
              <a:xfrm>
                <a:off x="1267" y="0"/>
                <a:ext cx="2534" cy="384"/>
                <a:chOff x="1267" y="0"/>
                <a:chExt cx="2534" cy="384"/>
              </a:xfrm>
            </p:grpSpPr>
            <p:sp>
              <p:nvSpPr>
                <p:cNvPr id="8224" name="Rectangle 9"/>
                <p:cNvSpPr>
                  <a:spLocks noChangeArrowheads="1"/>
                </p:cNvSpPr>
                <p:nvPr/>
              </p:nvSpPr>
              <p:spPr bwMode="auto">
                <a:xfrm>
                  <a:off x="1310" y="0"/>
                  <a:ext cx="2448" cy="38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/>
                <a:lstStyle/>
                <a:p>
                  <a:pPr algn="ctr"/>
                  <a:r>
                    <a:rPr lang="en-US" sz="2400">
                      <a:latin typeface="Times New Roman" pitchFamily="18" charset="0"/>
                      <a:cs typeface="Times New Roman" pitchFamily="18" charset="0"/>
                    </a:rPr>
                    <a:t>True state of null hypothesis</a:t>
                  </a:r>
                </a:p>
                <a:p>
                  <a:pPr algn="ctr"/>
                  <a:endParaRPr lang="en-US" sz="2400" b="0">
                    <a:latin typeface="Times New Roman" pitchFamily="18" charset="0"/>
                  </a:endParaRPr>
                </a:p>
              </p:txBody>
            </p:sp>
            <p:sp>
              <p:nvSpPr>
                <p:cNvPr id="8225" name="Rectangle 10"/>
                <p:cNvSpPr>
                  <a:spLocks noChangeArrowheads="1"/>
                </p:cNvSpPr>
                <p:nvPr/>
              </p:nvSpPr>
              <p:spPr bwMode="auto">
                <a:xfrm>
                  <a:off x="1267" y="0"/>
                  <a:ext cx="2534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0" name="Group 11"/>
              <p:cNvGrpSpPr>
                <a:grpSpLocks/>
              </p:cNvGrpSpPr>
              <p:nvPr/>
            </p:nvGrpSpPr>
            <p:grpSpPr bwMode="auto">
              <a:xfrm>
                <a:off x="1267" y="384"/>
                <a:ext cx="1267" cy="442"/>
                <a:chOff x="1267" y="384"/>
                <a:chExt cx="1267" cy="442"/>
              </a:xfrm>
            </p:grpSpPr>
            <p:sp>
              <p:nvSpPr>
                <p:cNvPr id="8222" name="Rectangle 12"/>
                <p:cNvSpPr>
                  <a:spLocks noChangeArrowheads="1"/>
                </p:cNvSpPr>
                <p:nvPr/>
              </p:nvSpPr>
              <p:spPr bwMode="auto">
                <a:xfrm>
                  <a:off x="1310" y="384"/>
                  <a:ext cx="1181" cy="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  <a:r>
                    <a:rPr lang="en-US" sz="2400" b="0" baseline="-300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 True</a:t>
                  </a:r>
                </a:p>
                <a:p>
                  <a:pPr algn="ctr"/>
                  <a:r>
                    <a:rPr lang="en-US" sz="1200" b="0">
                      <a:latin typeface="Times New Roman" pitchFamily="18" charset="0"/>
                      <a:cs typeface="Times New Roman" pitchFamily="18" charset="0"/>
                    </a:rPr>
                    <a:t>(example: the drug doesn’t work)</a:t>
                  </a:r>
                </a:p>
                <a:p>
                  <a:pPr algn="ctr"/>
                  <a:endParaRPr lang="en-US" sz="1200" b="0">
                    <a:latin typeface="Times New Roman" pitchFamily="18" charset="0"/>
                  </a:endParaRPr>
                </a:p>
              </p:txBody>
            </p:sp>
            <p:sp>
              <p:nvSpPr>
                <p:cNvPr id="8223" name="Rectangle 13"/>
                <p:cNvSpPr>
                  <a:spLocks noChangeArrowheads="1"/>
                </p:cNvSpPr>
                <p:nvPr/>
              </p:nvSpPr>
              <p:spPr bwMode="auto">
                <a:xfrm>
                  <a:off x="1267" y="384"/>
                  <a:ext cx="1267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1" name="Group 14"/>
              <p:cNvGrpSpPr>
                <a:grpSpLocks/>
              </p:cNvGrpSpPr>
              <p:nvPr/>
            </p:nvGrpSpPr>
            <p:grpSpPr bwMode="auto">
              <a:xfrm>
                <a:off x="2534" y="384"/>
                <a:ext cx="1267" cy="442"/>
                <a:chOff x="2534" y="384"/>
                <a:chExt cx="1267" cy="442"/>
              </a:xfrm>
            </p:grpSpPr>
            <p:sp>
              <p:nvSpPr>
                <p:cNvPr id="8220" name="Rectangle 15"/>
                <p:cNvSpPr>
                  <a:spLocks noChangeArrowheads="1"/>
                </p:cNvSpPr>
                <p:nvPr/>
              </p:nvSpPr>
              <p:spPr bwMode="auto">
                <a:xfrm>
                  <a:off x="2577" y="384"/>
                  <a:ext cx="1181" cy="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H</a:t>
                  </a:r>
                  <a:r>
                    <a:rPr lang="en-US" sz="2400" b="0" baseline="-300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 False</a:t>
                  </a:r>
                </a:p>
                <a:p>
                  <a:pPr algn="ctr"/>
                  <a:r>
                    <a:rPr lang="en-US" sz="1200" b="0">
                      <a:latin typeface="Times New Roman" pitchFamily="18" charset="0"/>
                    </a:rPr>
                    <a:t>(example: the drug works)</a:t>
                  </a:r>
                </a:p>
                <a:p>
                  <a:pPr algn="ctr"/>
                  <a:endParaRPr lang="en-US" sz="1200" b="0">
                    <a:latin typeface="Times New Roman" pitchFamily="18" charset="0"/>
                  </a:endParaRPr>
                </a:p>
              </p:txBody>
            </p:sp>
            <p:sp>
              <p:nvSpPr>
                <p:cNvPr id="8221" name="Rectangle 16"/>
                <p:cNvSpPr>
                  <a:spLocks noChangeArrowheads="1"/>
                </p:cNvSpPr>
                <p:nvPr/>
              </p:nvSpPr>
              <p:spPr bwMode="auto">
                <a:xfrm>
                  <a:off x="2534" y="384"/>
                  <a:ext cx="1267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2" name="Group 17"/>
              <p:cNvGrpSpPr>
                <a:grpSpLocks/>
              </p:cNvGrpSpPr>
              <p:nvPr/>
            </p:nvGrpSpPr>
            <p:grpSpPr bwMode="auto">
              <a:xfrm>
                <a:off x="0" y="826"/>
                <a:ext cx="1267" cy="442"/>
                <a:chOff x="0" y="826"/>
                <a:chExt cx="1267" cy="442"/>
              </a:xfrm>
            </p:grpSpPr>
            <p:sp>
              <p:nvSpPr>
                <p:cNvPr id="8218" name="Rectangle 18"/>
                <p:cNvSpPr>
                  <a:spLocks noChangeArrowheads="1"/>
                </p:cNvSpPr>
                <p:nvPr/>
              </p:nvSpPr>
              <p:spPr bwMode="auto">
                <a:xfrm>
                  <a:off x="43" y="826"/>
                  <a:ext cx="1181" cy="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Reject H</a:t>
                  </a:r>
                  <a:r>
                    <a:rPr lang="en-US" sz="2400" b="0" baseline="-300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  <a:endParaRPr lang="en-US" sz="2400" b="0">
                    <a:latin typeface="Times New Roman" pitchFamily="18" charset="0"/>
                    <a:cs typeface="Times New Roman" pitchFamily="18" charset="0"/>
                  </a:endParaRPr>
                </a:p>
                <a:p>
                  <a:r>
                    <a:rPr lang="en-US" sz="1200" b="0">
                      <a:latin typeface="Times New Roman" pitchFamily="18" charset="0"/>
                    </a:rPr>
                    <a:t>(ex: you conclude that the drug works)</a:t>
                  </a:r>
                </a:p>
              </p:txBody>
            </p:sp>
            <p:sp>
              <p:nvSpPr>
                <p:cNvPr id="8219" name="Rectangle 19"/>
                <p:cNvSpPr>
                  <a:spLocks noChangeArrowheads="1"/>
                </p:cNvSpPr>
                <p:nvPr/>
              </p:nvSpPr>
              <p:spPr bwMode="auto">
                <a:xfrm>
                  <a:off x="0" y="826"/>
                  <a:ext cx="1267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3" name="Group 20"/>
              <p:cNvGrpSpPr>
                <a:grpSpLocks/>
              </p:cNvGrpSpPr>
              <p:nvPr/>
            </p:nvGrpSpPr>
            <p:grpSpPr bwMode="auto">
              <a:xfrm>
                <a:off x="1267" y="826"/>
                <a:ext cx="1267" cy="442"/>
                <a:chOff x="1267" y="826"/>
                <a:chExt cx="1267" cy="442"/>
              </a:xfrm>
            </p:grpSpPr>
            <p:sp>
              <p:nvSpPr>
                <p:cNvPr id="8216" name="Rectangle 21"/>
                <p:cNvSpPr>
                  <a:spLocks noChangeArrowheads="1"/>
                </p:cNvSpPr>
                <p:nvPr/>
              </p:nvSpPr>
              <p:spPr bwMode="auto">
                <a:xfrm>
                  <a:off x="1310" y="826"/>
                  <a:ext cx="1181" cy="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endParaRPr lang="en-US" sz="1600" b="0" i="1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i="1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Type I error (α)</a:t>
                  </a:r>
                  <a:endParaRPr lang="en-US" sz="240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endParaRPr lang="en-US" sz="2400" b="0">
                    <a:solidFill>
                      <a:schemeClr val="accent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217" name="Rectangle 22"/>
                <p:cNvSpPr>
                  <a:spLocks noChangeArrowheads="1"/>
                </p:cNvSpPr>
                <p:nvPr/>
              </p:nvSpPr>
              <p:spPr bwMode="auto">
                <a:xfrm>
                  <a:off x="1267" y="826"/>
                  <a:ext cx="1267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4" name="Group 23"/>
              <p:cNvGrpSpPr>
                <a:grpSpLocks/>
              </p:cNvGrpSpPr>
              <p:nvPr/>
            </p:nvGrpSpPr>
            <p:grpSpPr bwMode="auto">
              <a:xfrm>
                <a:off x="2534" y="826"/>
                <a:ext cx="1267" cy="442"/>
                <a:chOff x="2534" y="826"/>
                <a:chExt cx="1267" cy="442"/>
              </a:xfrm>
            </p:grpSpPr>
            <p:sp>
              <p:nvSpPr>
                <p:cNvPr id="8214" name="Rectangle 24"/>
                <p:cNvSpPr>
                  <a:spLocks noChangeArrowheads="1"/>
                </p:cNvSpPr>
                <p:nvPr/>
              </p:nvSpPr>
              <p:spPr bwMode="auto">
                <a:xfrm>
                  <a:off x="2577" y="826"/>
                  <a:ext cx="1181" cy="4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endParaRPr lang="en-US" sz="1600" b="0" i="1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0" i="1">
                      <a:solidFill>
                        <a:srgbClr val="3333FF"/>
                      </a:solidFill>
                      <a:latin typeface="Times New Roman" pitchFamily="18" charset="0"/>
                      <a:cs typeface="Times New Roman" pitchFamily="18" charset="0"/>
                    </a:rPr>
                    <a:t>Correct</a:t>
                  </a:r>
                  <a:endParaRPr lang="en-US" sz="2400" b="0">
                    <a:solidFill>
                      <a:srgbClr val="3333FF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endParaRPr lang="en-US" sz="2400" b="0">
                    <a:solidFill>
                      <a:srgbClr val="3333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215" name="Rectangle 25"/>
                <p:cNvSpPr>
                  <a:spLocks noChangeArrowheads="1"/>
                </p:cNvSpPr>
                <p:nvPr/>
              </p:nvSpPr>
              <p:spPr bwMode="auto">
                <a:xfrm>
                  <a:off x="2534" y="826"/>
                  <a:ext cx="1267" cy="44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5" name="Group 26"/>
              <p:cNvGrpSpPr>
                <a:grpSpLocks/>
              </p:cNvGrpSpPr>
              <p:nvPr/>
            </p:nvGrpSpPr>
            <p:grpSpPr bwMode="auto">
              <a:xfrm>
                <a:off x="0" y="1268"/>
                <a:ext cx="1267" cy="480"/>
                <a:chOff x="0" y="1268"/>
                <a:chExt cx="1267" cy="480"/>
              </a:xfrm>
            </p:grpSpPr>
            <p:sp>
              <p:nvSpPr>
                <p:cNvPr id="8212" name="Rectangle 27"/>
                <p:cNvSpPr>
                  <a:spLocks noChangeArrowheads="1"/>
                </p:cNvSpPr>
                <p:nvPr/>
              </p:nvSpPr>
              <p:spPr bwMode="auto">
                <a:xfrm>
                  <a:off x="43" y="1268"/>
                  <a:ext cx="118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US" sz="2400" b="0">
                      <a:latin typeface="Times New Roman" pitchFamily="18" charset="0"/>
                      <a:cs typeface="Times New Roman" pitchFamily="18" charset="0"/>
                    </a:rPr>
                    <a:t>Do not reject H</a:t>
                  </a:r>
                  <a:r>
                    <a:rPr lang="en-US" sz="2400" b="0" baseline="-30000">
                      <a:latin typeface="Times New Roman" pitchFamily="18" charset="0"/>
                      <a:cs typeface="Times New Roman" pitchFamily="18" charset="0"/>
                    </a:rPr>
                    <a:t>0</a:t>
                  </a:r>
                </a:p>
                <a:p>
                  <a:r>
                    <a:rPr lang="en-US" sz="1200" b="0">
                      <a:latin typeface="Times New Roman" pitchFamily="18" charset="0"/>
                    </a:rPr>
                    <a:t>(ex: you conclude that there is insufficient evidence that the drug works)</a:t>
                  </a:r>
                </a:p>
                <a:p>
                  <a:endParaRPr lang="en-US" sz="1200" b="0">
                    <a:latin typeface="Times New Roman" pitchFamily="18" charset="0"/>
                    <a:cs typeface="Times New Roman" pitchFamily="18" charset="0"/>
                  </a:endParaRPr>
                </a:p>
                <a:p>
                  <a:endParaRPr lang="en-US" b="0">
                    <a:latin typeface="Times New Roman" pitchFamily="18" charset="0"/>
                  </a:endParaRPr>
                </a:p>
              </p:txBody>
            </p:sp>
            <p:sp>
              <p:nvSpPr>
                <p:cNvPr id="8213" name="Rectangle 28"/>
                <p:cNvSpPr>
                  <a:spLocks noChangeArrowheads="1"/>
                </p:cNvSpPr>
                <p:nvPr/>
              </p:nvSpPr>
              <p:spPr bwMode="auto">
                <a:xfrm>
                  <a:off x="0" y="1268"/>
                  <a:ext cx="126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6" name="Group 29"/>
              <p:cNvGrpSpPr>
                <a:grpSpLocks/>
              </p:cNvGrpSpPr>
              <p:nvPr/>
            </p:nvGrpSpPr>
            <p:grpSpPr bwMode="auto">
              <a:xfrm>
                <a:off x="1267" y="1268"/>
                <a:ext cx="1267" cy="480"/>
                <a:chOff x="1267" y="1268"/>
                <a:chExt cx="1267" cy="480"/>
              </a:xfrm>
            </p:grpSpPr>
            <p:sp>
              <p:nvSpPr>
                <p:cNvPr id="8210" name="Rectangle 30"/>
                <p:cNvSpPr>
                  <a:spLocks noChangeArrowheads="1"/>
                </p:cNvSpPr>
                <p:nvPr/>
              </p:nvSpPr>
              <p:spPr bwMode="auto">
                <a:xfrm>
                  <a:off x="1310" y="1268"/>
                  <a:ext cx="118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lIns="0" tIns="152352" rIns="0" bIns="0"/>
                <a:lstStyle/>
                <a:p>
                  <a:pPr algn="ctr"/>
                  <a:endParaRPr lang="en-US" sz="1600" i="1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b="0" i="1">
                      <a:solidFill>
                        <a:srgbClr val="3333FF"/>
                      </a:solidFill>
                      <a:latin typeface="Times New Roman" pitchFamily="18" charset="0"/>
                      <a:cs typeface="Times New Roman" pitchFamily="18" charset="0"/>
                    </a:rPr>
                    <a:t>Correct</a:t>
                  </a:r>
                </a:p>
                <a:p>
                  <a:pPr algn="ctr"/>
                  <a:endParaRPr lang="en-US" sz="2400" b="0">
                    <a:solidFill>
                      <a:srgbClr val="3333FF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211" name="Rectangle 31"/>
                <p:cNvSpPr>
                  <a:spLocks noChangeArrowheads="1"/>
                </p:cNvSpPr>
                <p:nvPr/>
              </p:nvSpPr>
              <p:spPr bwMode="auto">
                <a:xfrm>
                  <a:off x="1267" y="1268"/>
                  <a:ext cx="126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  <p:grpSp>
            <p:nvGrpSpPr>
              <p:cNvPr id="8207" name="Group 32"/>
              <p:cNvGrpSpPr>
                <a:grpSpLocks/>
              </p:cNvGrpSpPr>
              <p:nvPr/>
            </p:nvGrpSpPr>
            <p:grpSpPr bwMode="auto">
              <a:xfrm>
                <a:off x="2534" y="1268"/>
                <a:ext cx="1267" cy="480"/>
                <a:chOff x="2534" y="1268"/>
                <a:chExt cx="1267" cy="480"/>
              </a:xfrm>
            </p:grpSpPr>
            <p:sp>
              <p:nvSpPr>
                <p:cNvPr id="8208" name="Rectangle 33"/>
                <p:cNvSpPr>
                  <a:spLocks noChangeArrowheads="1"/>
                </p:cNvSpPr>
                <p:nvPr/>
              </p:nvSpPr>
              <p:spPr bwMode="auto">
                <a:xfrm>
                  <a:off x="2577" y="1268"/>
                  <a:ext cx="1181" cy="48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algn="ctr"/>
                  <a:endParaRPr lang="en-US" b="0" i="1"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r>
                    <a:rPr lang="en-US" sz="2400" i="1">
                      <a:solidFill>
                        <a:schemeClr val="accent1"/>
                      </a:solidFill>
                      <a:latin typeface="Times New Roman" pitchFamily="18" charset="0"/>
                      <a:cs typeface="Times New Roman" pitchFamily="18" charset="0"/>
                    </a:rPr>
                    <a:t>Type II Error (β)</a:t>
                  </a:r>
                  <a:endParaRPr lang="en-US" sz="2400">
                    <a:solidFill>
                      <a:schemeClr val="accent1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  <a:p>
                  <a:pPr algn="ctr"/>
                  <a:endParaRPr lang="en-US" sz="2400">
                    <a:solidFill>
                      <a:schemeClr val="accent1"/>
                    </a:solidFill>
                    <a:latin typeface="Times New Roman" pitchFamily="18" charset="0"/>
                  </a:endParaRPr>
                </a:p>
              </p:txBody>
            </p:sp>
            <p:sp>
              <p:nvSpPr>
                <p:cNvPr id="8209" name="Rectangle 34"/>
                <p:cNvSpPr>
                  <a:spLocks noChangeArrowheads="1"/>
                </p:cNvSpPr>
                <p:nvPr/>
              </p:nvSpPr>
              <p:spPr bwMode="auto">
                <a:xfrm>
                  <a:off x="2534" y="1268"/>
                  <a:ext cx="1267" cy="480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nl-NL"/>
                </a:p>
              </p:txBody>
            </p:sp>
          </p:grpSp>
        </p:grpSp>
        <p:sp>
          <p:nvSpPr>
            <p:cNvPr id="8197" name="Rectangle 35"/>
            <p:cNvSpPr>
              <a:spLocks noChangeArrowheads="1"/>
            </p:cNvSpPr>
            <p:nvPr/>
          </p:nvSpPr>
          <p:spPr bwMode="auto">
            <a:xfrm>
              <a:off x="-3" y="-3"/>
              <a:ext cx="3807" cy="1754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nl-NL"/>
            </a:p>
          </p:txBody>
        </p:sp>
      </p:grp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1081F5-7D69-4C69-9306-71F968B2CD0F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36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Error and Power</a:t>
            </a:r>
          </a:p>
        </p:txBody>
      </p:sp>
      <p:sp>
        <p:nvSpPr>
          <p:cNvPr id="83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smtClean="0">
                <a:cs typeface="Times New Roman" pitchFamily="18" charset="0"/>
              </a:rPr>
              <a:t>Type I error rate (or significance level):</a:t>
            </a:r>
            <a:r>
              <a:rPr lang="en-US" sz="2400" smtClean="0">
                <a:cs typeface="Times New Roman" pitchFamily="18" charset="0"/>
              </a:rPr>
              <a:t> the probability of finding an effect that isn’t real (false positive).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smtClean="0">
                <a:cs typeface="Times New Roman" pitchFamily="18" charset="0"/>
              </a:rPr>
              <a:t>If we require p-value&lt;.05 for statistical significance, this means that 1/20 times we will find a positive result just by chance.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 smtClean="0">
                <a:cs typeface="Times New Roman" pitchFamily="18" charset="0"/>
              </a:rPr>
              <a:t>Type II error rate:</a:t>
            </a:r>
            <a:r>
              <a:rPr lang="en-US" sz="2400" smtClean="0">
                <a:cs typeface="Times New Roman" pitchFamily="18" charset="0"/>
              </a:rPr>
              <a:t> the probability of missing an effect (false negative).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u="sng" smtClean="0">
                <a:cs typeface="Times New Roman" pitchFamily="18" charset="0"/>
              </a:rPr>
              <a:t>Statistical power:</a:t>
            </a:r>
            <a:r>
              <a:rPr lang="en-US" sz="2400" smtClean="0">
                <a:cs typeface="Times New Roman" pitchFamily="18" charset="0"/>
              </a:rPr>
              <a:t> the probability of finding an effect if it is there (the probability of not making a type II error).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smtClean="0">
                <a:cs typeface="Times New Roman" pitchFamily="18" charset="0"/>
              </a:rPr>
              <a:t>When we design studies, we typically aim for a power of 80% (allowing a false negative rate, or type II error rate, of 20%).</a:t>
            </a:r>
          </a:p>
          <a:p>
            <a:pPr lvl="2" eaLnBrk="1" hangingPunct="1">
              <a:lnSpc>
                <a:spcPct val="90000"/>
              </a:lnSpc>
            </a:pPr>
            <a:endParaRPr lang="en-US" sz="1800" smtClean="0">
              <a:cs typeface="Times New Roman" pitchFamily="18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5300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3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3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3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3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3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3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3539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The next Help! </a:t>
            </a:r>
            <a:r>
              <a:rPr lang="nl-NL" dirty="0" err="1" smtClean="0"/>
              <a:t>Statistics</a:t>
            </a:r>
            <a:r>
              <a:rPr lang="nl-NL" dirty="0" smtClean="0"/>
              <a:t>! </a:t>
            </a:r>
            <a:r>
              <a:rPr lang="nl-NL" dirty="0" err="1" smtClean="0"/>
              <a:t>Lecture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27</a:t>
            </a:fld>
            <a:endParaRPr lang="nl-NL"/>
          </a:p>
        </p:txBody>
      </p:sp>
      <p:sp>
        <p:nvSpPr>
          <p:cNvPr id="5" name="Textfeld 4"/>
          <p:cNvSpPr txBox="1"/>
          <p:nvPr/>
        </p:nvSpPr>
        <p:spPr>
          <a:xfrm>
            <a:off x="1411840" y="2420888"/>
            <a:ext cx="6320320" cy="2585323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tx2"/>
                </a:solidFill>
                <a:ea typeface="Calibri"/>
                <a:cs typeface="Times New Roman"/>
              </a:rPr>
              <a:t>Hans Burgerhof: 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effectLst/>
              </a:rPr>
              <a:t>“Some common misconceptions about p-values </a:t>
            </a:r>
          </a:p>
          <a:p>
            <a:pPr algn="ctr"/>
            <a:r>
              <a:rPr lang="en-US" sz="2400" b="1" dirty="0" smtClean="0">
                <a:solidFill>
                  <a:schemeClr val="tx2"/>
                </a:solidFill>
                <a:effectLst/>
              </a:rPr>
              <a:t>and confidence intervals”</a:t>
            </a:r>
          </a:p>
          <a:p>
            <a:pPr algn="ctr"/>
            <a:endParaRPr lang="en-US" sz="2400" dirty="0">
              <a:ea typeface="Calibri"/>
              <a:cs typeface="Times New Roman"/>
            </a:endParaRPr>
          </a:p>
          <a:p>
            <a:pPr algn="ctr"/>
            <a:r>
              <a:rPr lang="nl-NL" sz="2400" dirty="0" err="1" smtClean="0"/>
              <a:t>Tuesday</a:t>
            </a:r>
            <a:r>
              <a:rPr lang="nl-NL" sz="2400" dirty="0" smtClean="0"/>
              <a:t>, 14 </a:t>
            </a:r>
            <a:r>
              <a:rPr lang="nl-NL" sz="2400" dirty="0" err="1" smtClean="0"/>
              <a:t>February</a:t>
            </a:r>
            <a:r>
              <a:rPr lang="nl-NL" sz="2400" dirty="0" smtClean="0"/>
              <a:t> 2017, 12.00 – 13.00</a:t>
            </a:r>
          </a:p>
          <a:p>
            <a:pPr algn="ctr"/>
            <a:r>
              <a:rPr lang="en-US" sz="2400" dirty="0" smtClean="0">
                <a:effectLst/>
              </a:rPr>
              <a:t>Room 3212.0217 UMCG</a:t>
            </a:r>
          </a:p>
          <a:p>
            <a:pPr algn="ctr"/>
            <a:endParaRPr lang="nl-NL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710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ieren 2"/>
          <p:cNvGrpSpPr/>
          <p:nvPr/>
        </p:nvGrpSpPr>
        <p:grpSpPr>
          <a:xfrm>
            <a:off x="2483767" y="593005"/>
            <a:ext cx="4544328" cy="6724427"/>
            <a:chOff x="2483767" y="232965"/>
            <a:chExt cx="4544328" cy="6724427"/>
          </a:xfrm>
        </p:grpSpPr>
        <p:pic>
          <p:nvPicPr>
            <p:cNvPr id="3077" name="Picture 5" descr="http://blogs.scientificamerican.com/absolutely-maybe/files/2013/11/Does_it_work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83768" y="232965"/>
              <a:ext cx="4544327" cy="67244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feld 1"/>
            <p:cNvSpPr txBox="1"/>
            <p:nvPr/>
          </p:nvSpPr>
          <p:spPr>
            <a:xfrm>
              <a:off x="2483767" y="6021288"/>
              <a:ext cx="4544327" cy="83671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nl-NL" dirty="0"/>
            </a:p>
          </p:txBody>
        </p:sp>
      </p:grp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872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Which</a:t>
            </a:r>
            <a:r>
              <a:rPr lang="nl-NL" dirty="0" smtClean="0"/>
              <a:t> test </a:t>
            </a:r>
            <a:r>
              <a:rPr lang="nl-NL" dirty="0" err="1" smtClean="0"/>
              <a:t>when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The most important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answer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Are the data independent?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Font typeface="Arial" pitchFamily="34" charset="0"/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types of data are </a:t>
            </a:r>
            <a:r>
              <a:rPr lang="nl-NL" dirty="0" err="1" smtClean="0"/>
              <a:t>being</a:t>
            </a:r>
            <a:r>
              <a:rPr lang="nl-NL" dirty="0" smtClean="0"/>
              <a:t> </a:t>
            </a:r>
            <a:r>
              <a:rPr lang="nl-NL" dirty="0" err="1" smtClean="0"/>
              <a:t>measured</a:t>
            </a:r>
            <a:r>
              <a:rPr lang="nl-NL" dirty="0" smtClean="0"/>
              <a:t>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177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Example</a:t>
            </a:r>
            <a:r>
              <a:rPr lang="nl-NL" dirty="0" smtClean="0"/>
              <a:t>: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1. </a:t>
            </a: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  <a:endParaRPr lang="nl-N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4</a:t>
            </a:fld>
            <a:endParaRPr lang="nl-NL"/>
          </a:p>
        </p:txBody>
      </p:sp>
      <p:sp>
        <p:nvSpPr>
          <p:cNvPr id="4" name="AutoShape 2" descr="Afbeeldingsresultaat voor arzt sprechblase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arzt sprechblase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Afbeeldingsresultaat voor arzt sprechblase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8" descr="Afbeeldingsresultaat voor arzt sprechblas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223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3322" name="Picture 10" descr="Afbeeldingsresultaat voor arz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1" y="287005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2" descr="Afbeeldingsresultaat voor mathematiker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Inhaltsplatzhalter 2"/>
          <p:cNvSpPr txBox="1">
            <a:spLocks/>
          </p:cNvSpPr>
          <p:nvPr/>
        </p:nvSpPr>
        <p:spPr>
          <a:xfrm>
            <a:off x="2195736" y="3212976"/>
            <a:ext cx="6412746" cy="13967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nl-NL" dirty="0" smtClean="0"/>
              <a:t>“I have a </a:t>
            </a:r>
            <a:r>
              <a:rPr lang="nl-NL" dirty="0" err="1" smtClean="0"/>
              <a:t>great</a:t>
            </a:r>
            <a:r>
              <a:rPr lang="nl-NL" dirty="0" smtClean="0"/>
              <a:t> dataset! </a:t>
            </a:r>
            <a:r>
              <a:rPr lang="nl-NL" dirty="0" err="1" smtClean="0"/>
              <a:t>Let’s</a:t>
            </a:r>
            <a:r>
              <a:rPr lang="nl-NL" dirty="0" smtClean="0"/>
              <a:t>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what’s</a:t>
            </a:r>
            <a:r>
              <a:rPr lang="nl-NL" dirty="0" smtClean="0"/>
              <a:t> in </a:t>
            </a:r>
            <a:r>
              <a:rPr lang="nl-NL" dirty="0" err="1" smtClean="0"/>
              <a:t>there</a:t>
            </a:r>
            <a:r>
              <a:rPr lang="nl-NL" dirty="0" smtClean="0"/>
              <a:t>!”</a:t>
            </a:r>
          </a:p>
          <a:p>
            <a:pPr marL="514350" indent="-514350">
              <a:buFont typeface="Arial" pitchFamily="34" charset="0"/>
              <a:buAutoNum type="arabicPeriod"/>
            </a:pPr>
            <a:endParaRPr lang="nl-NL" dirty="0" smtClean="0"/>
          </a:p>
          <a:p>
            <a:pPr marL="514350" indent="-514350">
              <a:buFont typeface="Arial" pitchFamily="34" charset="0"/>
              <a:buAutoNum type="arabicPeriod"/>
            </a:pPr>
            <a:endParaRPr lang="nl-NL" dirty="0"/>
          </a:p>
        </p:txBody>
      </p:sp>
      <p:sp>
        <p:nvSpPr>
          <p:cNvPr id="10" name="Multiplizieren 9"/>
          <p:cNvSpPr/>
          <p:nvPr/>
        </p:nvSpPr>
        <p:spPr>
          <a:xfrm>
            <a:off x="53975" y="3335288"/>
            <a:ext cx="9414569" cy="914400"/>
          </a:xfrm>
          <a:prstGeom prst="mathMultiply">
            <a:avLst>
              <a:gd name="adj1" fmla="val 8626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37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989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err="1" smtClean="0"/>
              <a:t>Example</a:t>
            </a:r>
            <a:r>
              <a:rPr lang="nl-NL" dirty="0" smtClean="0"/>
              <a:t>: </a:t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1. </a:t>
            </a: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191702" y="3112368"/>
            <a:ext cx="6412746" cy="182880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“I </a:t>
            </a:r>
            <a:r>
              <a:rPr lang="nl-NL" dirty="0" err="1" smtClean="0"/>
              <a:t>am</a:t>
            </a:r>
            <a:r>
              <a:rPr lang="nl-NL" dirty="0" smtClean="0"/>
              <a:t> </a:t>
            </a:r>
            <a:r>
              <a:rPr lang="nl-NL" dirty="0" err="1" smtClean="0"/>
              <a:t>interested</a:t>
            </a:r>
            <a:r>
              <a:rPr lang="nl-NL" dirty="0" smtClean="0"/>
              <a:t> in </a:t>
            </a:r>
            <a:r>
              <a:rPr lang="nl-NL" dirty="0" err="1" smtClean="0"/>
              <a:t>studying</a:t>
            </a:r>
            <a:r>
              <a:rPr lang="nl-NL" dirty="0" smtClean="0"/>
              <a:t> the </a:t>
            </a:r>
            <a:r>
              <a:rPr lang="nl-NL" dirty="0" err="1" smtClean="0">
                <a:solidFill>
                  <a:srgbClr val="C00000"/>
                </a:solidFill>
              </a:rPr>
              <a:t>difference</a:t>
            </a:r>
            <a:r>
              <a:rPr lang="nl-NL" dirty="0" smtClean="0">
                <a:solidFill>
                  <a:srgbClr val="C00000"/>
                </a:solidFill>
              </a:rPr>
              <a:t> </a:t>
            </a:r>
            <a:r>
              <a:rPr lang="nl-NL" dirty="0" err="1" smtClean="0">
                <a:solidFill>
                  <a:srgbClr val="C00000"/>
                </a:solidFill>
              </a:rPr>
              <a:t>between</a:t>
            </a:r>
            <a:r>
              <a:rPr lang="nl-NL" dirty="0" smtClean="0">
                <a:solidFill>
                  <a:srgbClr val="C00000"/>
                </a:solidFill>
              </a:rPr>
              <a:t> </a:t>
            </a:r>
            <a:r>
              <a:rPr lang="nl-NL" dirty="0" err="1" smtClean="0">
                <a:solidFill>
                  <a:srgbClr val="C00000"/>
                </a:solidFill>
              </a:rPr>
              <a:t>group</a:t>
            </a:r>
            <a:r>
              <a:rPr lang="nl-NL" dirty="0" smtClean="0">
                <a:solidFill>
                  <a:srgbClr val="C00000"/>
                </a:solidFill>
              </a:rPr>
              <a:t> 1 and </a:t>
            </a:r>
            <a:r>
              <a:rPr lang="nl-NL" dirty="0" err="1" smtClean="0">
                <a:solidFill>
                  <a:srgbClr val="C00000"/>
                </a:solidFill>
              </a:rPr>
              <a:t>group</a:t>
            </a:r>
            <a:r>
              <a:rPr lang="nl-NL" dirty="0" smtClean="0">
                <a:solidFill>
                  <a:srgbClr val="C00000"/>
                </a:solidFill>
              </a:rPr>
              <a:t> 2</a:t>
            </a:r>
            <a:r>
              <a:rPr lang="nl-NL" dirty="0" smtClean="0"/>
              <a:t>.”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5</a:t>
            </a:fld>
            <a:endParaRPr lang="nl-NL"/>
          </a:p>
        </p:txBody>
      </p:sp>
      <p:sp>
        <p:nvSpPr>
          <p:cNvPr id="4" name="AutoShape 2" descr="Afbeeldingsresultaat voor arzt sprechblase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4" descr="Afbeeldingsresultaat voor arzt sprechblase"/>
          <p:cNvSpPr>
            <a:spLocks noChangeAspect="1" noChangeArrowheads="1"/>
          </p:cNvSpPr>
          <p:nvPr/>
        </p:nvSpPr>
        <p:spPr bwMode="auto">
          <a:xfrm>
            <a:off x="15240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6" descr="Afbeeldingsresultaat voor arzt sprechblase"/>
          <p:cNvSpPr>
            <a:spLocks noChangeAspect="1" noChangeArrowheads="1"/>
          </p:cNvSpPr>
          <p:nvPr/>
        </p:nvSpPr>
        <p:spPr bwMode="auto">
          <a:xfrm>
            <a:off x="30480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AutoShape 8" descr="Afbeeldingsresultaat voor arzt sprechblase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53975" y="-822325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3322" name="Picture 10" descr="Afbeeldingsresultaat voor arz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781" y="2870051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12" descr="Afbeeldingsresultaat voor mathematiker"/>
          <p:cNvSpPr>
            <a:spLocks noChangeAspect="1" noChangeArrowheads="1"/>
          </p:cNvSpPr>
          <p:nvPr/>
        </p:nvSpPr>
        <p:spPr bwMode="auto">
          <a:xfrm>
            <a:off x="457200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8050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Afbeeldingsresultaat voor two group comparison histogra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099" y="2395468"/>
            <a:ext cx="3476901" cy="333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00808"/>
            <a:ext cx="7135872" cy="442535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Are </a:t>
            </a:r>
            <a:r>
              <a:rPr lang="nl-NL" dirty="0" err="1" smtClean="0"/>
              <a:t>you</a:t>
            </a:r>
            <a:r>
              <a:rPr lang="nl-NL" dirty="0" smtClean="0"/>
              <a:t> </a:t>
            </a:r>
            <a:r>
              <a:rPr lang="nl-NL" dirty="0" err="1" smtClean="0"/>
              <a:t>mainly</a:t>
            </a:r>
            <a:r>
              <a:rPr lang="nl-NL" dirty="0" smtClean="0"/>
              <a:t> </a:t>
            </a:r>
            <a:r>
              <a:rPr lang="nl-NL" dirty="0" err="1" smtClean="0"/>
              <a:t>interested</a:t>
            </a:r>
            <a:r>
              <a:rPr lang="nl-NL" dirty="0" smtClean="0"/>
              <a:t> in… 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/>
              <a:t>t</a:t>
            </a:r>
            <a:r>
              <a:rPr lang="nl-NL" dirty="0" err="1" smtClean="0"/>
              <a:t>esting</a:t>
            </a:r>
            <a:r>
              <a:rPr lang="nl-NL" dirty="0" smtClean="0"/>
              <a:t> (</a:t>
            </a:r>
            <a:r>
              <a:rPr lang="nl-NL" dirty="0" err="1" smtClean="0"/>
              <a:t>differences</a:t>
            </a:r>
            <a:r>
              <a:rPr lang="nl-NL" dirty="0" smtClean="0"/>
              <a:t> in) </a:t>
            </a:r>
            <a:r>
              <a:rPr lang="nl-NL" dirty="0" err="1" smtClean="0"/>
              <a:t>measures</a:t>
            </a:r>
            <a:r>
              <a:rPr lang="nl-NL" dirty="0" smtClean="0"/>
              <a:t> of </a:t>
            </a:r>
            <a:r>
              <a:rPr lang="nl-NL" dirty="0" err="1" smtClean="0"/>
              <a:t>location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sz="2000" dirty="0" smtClean="0"/>
              <a:t>       (means, </a:t>
            </a:r>
            <a:r>
              <a:rPr lang="nl-NL" sz="2000" dirty="0" err="1" smtClean="0"/>
              <a:t>medians</a:t>
            </a:r>
            <a:r>
              <a:rPr lang="nl-NL" sz="2000" dirty="0" smtClean="0"/>
              <a:t>,…)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err="1" smtClean="0"/>
              <a:t>testing</a:t>
            </a:r>
            <a:r>
              <a:rPr lang="nl-NL" dirty="0" smtClean="0"/>
              <a:t> </a:t>
            </a:r>
            <a:r>
              <a:rPr lang="nl-NL" dirty="0"/>
              <a:t>(</a:t>
            </a:r>
            <a:r>
              <a:rPr lang="nl-NL" dirty="0" err="1"/>
              <a:t>differences</a:t>
            </a:r>
            <a:r>
              <a:rPr lang="nl-NL" dirty="0"/>
              <a:t> in) </a:t>
            </a:r>
            <a:r>
              <a:rPr lang="nl-NL" dirty="0" err="1" smtClean="0"/>
              <a:t>variability</a:t>
            </a:r>
            <a:r>
              <a:rPr lang="nl-NL" dirty="0" smtClean="0"/>
              <a:t>?</a:t>
            </a:r>
          </a:p>
          <a:p>
            <a:endParaRPr lang="nl-NL" dirty="0" smtClean="0"/>
          </a:p>
          <a:p>
            <a:r>
              <a:rPr lang="nl-NL" dirty="0" err="1"/>
              <a:t>d</a:t>
            </a:r>
            <a:r>
              <a:rPr lang="nl-NL" dirty="0" err="1" smtClean="0"/>
              <a:t>istributional</a:t>
            </a:r>
            <a:r>
              <a:rPr lang="nl-NL" dirty="0" smtClean="0"/>
              <a:t> </a:t>
            </a:r>
            <a:r>
              <a:rPr lang="nl-NL" dirty="0" err="1" smtClean="0"/>
              <a:t>assumptions</a:t>
            </a:r>
            <a:r>
              <a:rPr lang="nl-NL" dirty="0" smtClean="0"/>
              <a:t>?</a:t>
            </a:r>
          </a:p>
          <a:p>
            <a:pPr marL="0" indent="0">
              <a:buNone/>
            </a:pPr>
            <a:r>
              <a:rPr lang="nl-NL" sz="2100" dirty="0" smtClean="0"/>
              <a:t>	(test </a:t>
            </a:r>
            <a:r>
              <a:rPr lang="nl-NL" sz="2100" dirty="0" err="1" smtClean="0"/>
              <a:t>for</a:t>
            </a:r>
            <a:r>
              <a:rPr lang="nl-NL" sz="2100" dirty="0" smtClean="0"/>
              <a:t> </a:t>
            </a:r>
            <a:r>
              <a:rPr lang="nl-NL" sz="2100" dirty="0" err="1" smtClean="0"/>
              <a:t>normal</a:t>
            </a:r>
            <a:r>
              <a:rPr lang="nl-NL" sz="2100" dirty="0" smtClean="0"/>
              <a:t> </a:t>
            </a:r>
            <a:r>
              <a:rPr lang="nl-NL" sz="2100" dirty="0" err="1" smtClean="0"/>
              <a:t>distribution</a:t>
            </a:r>
            <a:r>
              <a:rPr lang="nl-NL" sz="2100" dirty="0" smtClean="0"/>
              <a:t>)</a:t>
            </a:r>
          </a:p>
          <a:p>
            <a:endParaRPr lang="nl-NL" dirty="0" smtClean="0"/>
          </a:p>
          <a:p>
            <a:endParaRPr lang="nl-NL" dirty="0"/>
          </a:p>
          <a:p>
            <a:pPr marL="0" indent="0">
              <a:buNone/>
            </a:pPr>
            <a:endParaRPr lang="nl-NL" sz="26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6</a:t>
            </a:fld>
            <a:endParaRPr lang="nl-NL" dirty="0"/>
          </a:p>
        </p:txBody>
      </p:sp>
      <p:sp>
        <p:nvSpPr>
          <p:cNvPr id="6" name="AutoShape 6" descr="Afbeeldingsresultaat voor two group comparis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8" name="Textfeld 7"/>
          <p:cNvSpPr txBox="1"/>
          <p:nvPr/>
        </p:nvSpPr>
        <p:spPr>
          <a:xfrm>
            <a:off x="7164288" y="5373216"/>
            <a:ext cx="7425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nl-NL" sz="1200" dirty="0" err="1" smtClean="0"/>
              <a:t>outcome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56377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Afbeeldingsresultaat voor two group comparison histogram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1" y="1268760"/>
            <a:ext cx="3851920" cy="369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40769"/>
            <a:ext cx="5770984" cy="12961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b="1" dirty="0" err="1" smtClean="0">
                <a:solidFill>
                  <a:srgbClr val="0000FF"/>
                </a:solidFill>
              </a:rPr>
              <a:t>Frequently</a:t>
            </a:r>
            <a:r>
              <a:rPr lang="nl-NL" b="1" dirty="0" smtClean="0">
                <a:solidFill>
                  <a:srgbClr val="0000FF"/>
                </a:solidFill>
              </a:rPr>
              <a:t> </a:t>
            </a:r>
            <a:r>
              <a:rPr lang="nl-NL" b="1" dirty="0" err="1" smtClean="0">
                <a:solidFill>
                  <a:srgbClr val="0000FF"/>
                </a:solidFill>
              </a:rPr>
              <a:t>applied</a:t>
            </a:r>
            <a:r>
              <a:rPr lang="nl-NL" b="1" dirty="0" smtClean="0">
                <a:solidFill>
                  <a:srgbClr val="0000FF"/>
                </a:solidFill>
              </a:rPr>
              <a:t> tests </a:t>
            </a:r>
            <a:r>
              <a:rPr lang="nl-NL" b="1" dirty="0" err="1" smtClean="0">
                <a:solidFill>
                  <a:srgbClr val="0000FF"/>
                </a:solidFill>
              </a:rPr>
              <a:t>for</a:t>
            </a:r>
            <a:r>
              <a:rPr lang="nl-NL" b="1" dirty="0" smtClean="0">
                <a:solidFill>
                  <a:srgbClr val="0000FF"/>
                </a:solidFill>
              </a:rPr>
              <a:t> </a:t>
            </a:r>
            <a:r>
              <a:rPr lang="nl-NL" b="1" dirty="0" err="1" smtClean="0">
                <a:solidFill>
                  <a:srgbClr val="0000FF"/>
                </a:solidFill>
              </a:rPr>
              <a:t>testing</a:t>
            </a:r>
            <a:r>
              <a:rPr lang="nl-NL" b="1" dirty="0" smtClean="0">
                <a:solidFill>
                  <a:srgbClr val="0000FF"/>
                </a:solidFill>
              </a:rPr>
              <a:t> </a:t>
            </a:r>
            <a:r>
              <a:rPr lang="nl-NL" b="1" dirty="0" err="1" smtClean="0">
                <a:solidFill>
                  <a:srgbClr val="0000FF"/>
                </a:solidFill>
              </a:rPr>
              <a:t>differences</a:t>
            </a:r>
            <a:r>
              <a:rPr lang="nl-NL" b="1" dirty="0" smtClean="0">
                <a:solidFill>
                  <a:srgbClr val="0000FF"/>
                </a:solidFill>
              </a:rPr>
              <a:t> in means:</a:t>
            </a:r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7</a:t>
            </a:fld>
            <a:endParaRPr lang="nl-NL" dirty="0"/>
          </a:p>
        </p:txBody>
      </p:sp>
      <p:sp>
        <p:nvSpPr>
          <p:cNvPr id="6" name="AutoShape 6" descr="Afbeeldingsresultaat voor two group comparison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xtfeld 6"/>
          <p:cNvSpPr txBox="1"/>
          <p:nvPr/>
        </p:nvSpPr>
        <p:spPr>
          <a:xfrm>
            <a:off x="410773" y="3140968"/>
            <a:ext cx="53853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NL" sz="3200" b="1" dirty="0" smtClean="0">
                <a:solidFill>
                  <a:schemeClr val="tx2"/>
                </a:solidFill>
              </a:rPr>
              <a:t>t-test</a:t>
            </a:r>
            <a:r>
              <a:rPr lang="nl-NL" sz="3200" dirty="0" smtClean="0">
                <a:solidFill>
                  <a:schemeClr val="tx2"/>
                </a:solidFill>
              </a:rPr>
              <a:t> (2 </a:t>
            </a:r>
            <a:r>
              <a:rPr lang="nl-NL" sz="3200" dirty="0" err="1" smtClean="0">
                <a:solidFill>
                  <a:schemeClr val="tx2"/>
                </a:solidFill>
              </a:rPr>
              <a:t>groups</a:t>
            </a:r>
            <a:r>
              <a:rPr lang="nl-NL" sz="3200" dirty="0" smtClean="0">
                <a:solidFill>
                  <a:schemeClr val="tx2"/>
                </a:solidFill>
              </a:rPr>
              <a:t>, </a:t>
            </a:r>
            <a:r>
              <a:rPr lang="nl-NL" sz="3200" dirty="0" err="1" smtClean="0">
                <a:solidFill>
                  <a:schemeClr val="tx2"/>
                </a:solidFill>
              </a:rPr>
              <a:t>normally</a:t>
            </a:r>
            <a:r>
              <a:rPr lang="nl-NL" sz="3200" dirty="0" smtClean="0">
                <a:solidFill>
                  <a:schemeClr val="tx2"/>
                </a:solidFill>
              </a:rPr>
              <a:t> </a:t>
            </a:r>
            <a:r>
              <a:rPr lang="nl-NL" sz="3200" dirty="0" err="1" smtClean="0">
                <a:solidFill>
                  <a:schemeClr val="tx2"/>
                </a:solidFill>
              </a:rPr>
              <a:t>distributed</a:t>
            </a:r>
            <a:r>
              <a:rPr lang="nl-NL" sz="3200" dirty="0" smtClean="0">
                <a:solidFill>
                  <a:schemeClr val="tx2"/>
                </a:solidFill>
              </a:rPr>
              <a:t> data)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3200" b="1" dirty="0" smtClean="0">
                <a:solidFill>
                  <a:schemeClr val="tx2"/>
                </a:solidFill>
              </a:rPr>
              <a:t>ANOVA</a:t>
            </a:r>
            <a:r>
              <a:rPr lang="nl-NL" sz="3200" dirty="0" smtClean="0">
                <a:solidFill>
                  <a:schemeClr val="tx2"/>
                </a:solidFill>
              </a:rPr>
              <a:t> (&gt;2 </a:t>
            </a:r>
            <a:r>
              <a:rPr lang="nl-NL" sz="3200" dirty="0" err="1">
                <a:solidFill>
                  <a:schemeClr val="tx2"/>
                </a:solidFill>
              </a:rPr>
              <a:t>groups</a:t>
            </a:r>
            <a:r>
              <a:rPr lang="nl-NL" sz="3200" dirty="0">
                <a:solidFill>
                  <a:schemeClr val="tx2"/>
                </a:solidFill>
              </a:rPr>
              <a:t>, </a:t>
            </a:r>
            <a:r>
              <a:rPr lang="nl-NL" sz="3200" dirty="0" err="1">
                <a:solidFill>
                  <a:schemeClr val="tx2"/>
                </a:solidFill>
              </a:rPr>
              <a:t>normally</a:t>
            </a:r>
            <a:r>
              <a:rPr lang="nl-NL" sz="3200" dirty="0">
                <a:solidFill>
                  <a:schemeClr val="tx2"/>
                </a:solidFill>
              </a:rPr>
              <a:t> </a:t>
            </a:r>
            <a:r>
              <a:rPr lang="nl-NL" sz="3200" dirty="0" err="1">
                <a:solidFill>
                  <a:schemeClr val="tx2"/>
                </a:solidFill>
              </a:rPr>
              <a:t>distributed</a:t>
            </a:r>
            <a:r>
              <a:rPr lang="nl-NL" sz="3200" dirty="0">
                <a:solidFill>
                  <a:schemeClr val="tx2"/>
                </a:solidFill>
              </a:rPr>
              <a:t> data)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3200" b="1" dirty="0" err="1" smtClean="0">
                <a:solidFill>
                  <a:schemeClr val="tx2"/>
                </a:solidFill>
              </a:rPr>
              <a:t>Wilcoxon</a:t>
            </a:r>
            <a:r>
              <a:rPr lang="nl-NL" sz="3200" dirty="0" smtClean="0">
                <a:solidFill>
                  <a:schemeClr val="tx2"/>
                </a:solidFill>
              </a:rPr>
              <a:t> test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3200" b="1" dirty="0" smtClean="0">
                <a:solidFill>
                  <a:schemeClr val="tx2"/>
                </a:solidFill>
              </a:rPr>
              <a:t>Man-</a:t>
            </a:r>
            <a:r>
              <a:rPr lang="nl-NL" sz="3200" b="1" dirty="0" err="1" smtClean="0">
                <a:solidFill>
                  <a:schemeClr val="tx2"/>
                </a:solidFill>
              </a:rPr>
              <a:t>Whitney</a:t>
            </a:r>
            <a:r>
              <a:rPr lang="nl-NL" sz="3200" b="1" dirty="0" smtClean="0">
                <a:solidFill>
                  <a:schemeClr val="tx2"/>
                </a:solidFill>
              </a:rPr>
              <a:t> U</a:t>
            </a:r>
            <a:r>
              <a:rPr lang="nl-NL" sz="3200" dirty="0" smtClean="0">
                <a:solidFill>
                  <a:schemeClr val="tx2"/>
                </a:solidFill>
              </a:rPr>
              <a:t> test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nl-NL" sz="3200" b="1" dirty="0" err="1" smtClean="0">
                <a:solidFill>
                  <a:schemeClr val="tx2"/>
                </a:solidFill>
              </a:rPr>
              <a:t>Kruskall</a:t>
            </a:r>
            <a:r>
              <a:rPr lang="nl-NL" sz="3200" b="1" dirty="0" smtClean="0">
                <a:solidFill>
                  <a:schemeClr val="tx2"/>
                </a:solidFill>
              </a:rPr>
              <a:t> Wallis</a:t>
            </a:r>
          </a:p>
          <a:p>
            <a:endParaRPr lang="nl-NL" sz="32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3200" dirty="0">
              <a:solidFill>
                <a:schemeClr val="tx2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4355976" y="4941168"/>
            <a:ext cx="412606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0" dirty="0" smtClean="0">
                <a:solidFill>
                  <a:schemeClr val="tx2"/>
                </a:solidFill>
              </a:rPr>
              <a:t>}</a:t>
            </a:r>
            <a:r>
              <a:rPr lang="nl-NL" sz="3200" dirty="0" smtClean="0">
                <a:solidFill>
                  <a:schemeClr val="tx2"/>
                </a:solidFill>
              </a:rPr>
              <a:t> </a:t>
            </a:r>
            <a:r>
              <a:rPr lang="nl-NL" sz="3200" dirty="0" err="1" smtClean="0">
                <a:solidFill>
                  <a:schemeClr val="tx2"/>
                </a:solidFill>
              </a:rPr>
              <a:t>Nonparametric</a:t>
            </a:r>
            <a:r>
              <a:rPr lang="nl-NL" sz="3200" dirty="0" smtClean="0">
                <a:solidFill>
                  <a:schemeClr val="tx2"/>
                </a:solidFill>
              </a:rPr>
              <a:t> tests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5148064" y="6342621"/>
            <a:ext cx="1928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C00000"/>
                </a:solidFill>
              </a:rPr>
              <a:t>(Non-</a:t>
            </a:r>
            <a:r>
              <a:rPr lang="nl-NL" dirty="0" err="1" smtClean="0">
                <a:solidFill>
                  <a:srgbClr val="C00000"/>
                </a:solidFill>
              </a:rPr>
              <a:t>normal</a:t>
            </a:r>
            <a:r>
              <a:rPr lang="nl-NL" dirty="0" smtClean="0">
                <a:solidFill>
                  <a:srgbClr val="C00000"/>
                </a:solidFill>
              </a:rPr>
              <a:t> data)</a:t>
            </a:r>
            <a:endParaRPr lang="nl-N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780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Which</a:t>
            </a:r>
            <a:r>
              <a:rPr lang="nl-NL" dirty="0" smtClean="0"/>
              <a:t> test </a:t>
            </a:r>
            <a:r>
              <a:rPr lang="nl-NL" dirty="0" err="1" smtClean="0"/>
              <a:t>when</a:t>
            </a:r>
            <a:r>
              <a:rPr lang="nl-NL" dirty="0" smtClean="0"/>
              <a:t>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The most important </a:t>
            </a:r>
            <a:r>
              <a:rPr lang="nl-NL" dirty="0" err="1" smtClean="0"/>
              <a:t>questions</a:t>
            </a:r>
            <a:r>
              <a:rPr lang="nl-NL" dirty="0" smtClean="0"/>
              <a:t>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answer</a:t>
            </a:r>
            <a:r>
              <a:rPr lang="nl-NL" dirty="0" smtClean="0"/>
              <a:t>:</a:t>
            </a:r>
          </a:p>
          <a:p>
            <a:pPr marL="0" indent="0">
              <a:buNone/>
            </a:pPr>
            <a:endParaRPr lang="nl-NL" dirty="0"/>
          </a:p>
          <a:p>
            <a:pPr marL="514350" indent="-514350">
              <a:buAutoNum type="arabicPeriod"/>
            </a:pPr>
            <a:r>
              <a:rPr lang="nl-NL" dirty="0" err="1" smtClean="0"/>
              <a:t>What</a:t>
            </a:r>
            <a:r>
              <a:rPr lang="nl-NL" dirty="0" smtClean="0"/>
              <a:t> is the </a:t>
            </a:r>
            <a:r>
              <a:rPr lang="nl-NL" dirty="0" err="1" smtClean="0"/>
              <a:t>main</a:t>
            </a:r>
            <a:r>
              <a:rPr lang="nl-NL" dirty="0" smtClean="0"/>
              <a:t> </a:t>
            </a:r>
            <a:r>
              <a:rPr lang="nl-NL" dirty="0" err="1" smtClean="0"/>
              <a:t>study</a:t>
            </a:r>
            <a:r>
              <a:rPr lang="nl-NL" dirty="0" smtClean="0"/>
              <a:t> hypothesis?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514350" indent="-514350">
              <a:buAutoNum type="arabicPeriod"/>
            </a:pPr>
            <a:r>
              <a:rPr lang="nl-NL" b="1" dirty="0" smtClean="0">
                <a:solidFill>
                  <a:schemeClr val="tx2"/>
                </a:solidFill>
              </a:rPr>
              <a:t>Are the data independent?</a:t>
            </a:r>
          </a:p>
          <a:p>
            <a:pPr marL="514350" indent="-514350">
              <a:buAutoNum type="arabicPeriod"/>
            </a:pP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514350" indent="-514350">
              <a:buAutoNum type="arabicPeriod"/>
            </a:pPr>
            <a:endParaRPr lang="nl-NL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3316342"/>
            <a:ext cx="7584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err="1" smtClean="0">
                <a:solidFill>
                  <a:srgbClr val="00B050"/>
                </a:solidFill>
              </a:rPr>
              <a:t>Differences</a:t>
            </a:r>
            <a:r>
              <a:rPr lang="nl-NL" dirty="0" smtClean="0">
                <a:solidFill>
                  <a:srgbClr val="00B050"/>
                </a:solidFill>
              </a:rPr>
              <a:t> in means / </a:t>
            </a:r>
            <a:r>
              <a:rPr lang="nl-NL" dirty="0" err="1" smtClean="0">
                <a:solidFill>
                  <a:srgbClr val="00B050"/>
                </a:solidFill>
              </a:rPr>
              <a:t>medians</a:t>
            </a:r>
            <a:r>
              <a:rPr lang="nl-NL" dirty="0" smtClean="0">
                <a:solidFill>
                  <a:srgbClr val="00B050"/>
                </a:solidFill>
              </a:rPr>
              <a:t> / </a:t>
            </a:r>
            <a:r>
              <a:rPr lang="nl-NL" dirty="0" err="1" smtClean="0">
                <a:solidFill>
                  <a:srgbClr val="00B050"/>
                </a:solidFill>
              </a:rPr>
              <a:t>proportions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between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two</a:t>
            </a:r>
            <a:r>
              <a:rPr lang="nl-NL" dirty="0" smtClean="0">
                <a:solidFill>
                  <a:srgbClr val="00B050"/>
                </a:solidFill>
              </a:rPr>
              <a:t> or more </a:t>
            </a:r>
            <a:r>
              <a:rPr lang="nl-NL" dirty="0" err="1" smtClean="0">
                <a:solidFill>
                  <a:srgbClr val="00B050"/>
                </a:solidFill>
              </a:rPr>
              <a:t>groups</a:t>
            </a:r>
            <a:r>
              <a:rPr lang="nl-NL" dirty="0" smtClean="0">
                <a:solidFill>
                  <a:srgbClr val="00B050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>
                <a:solidFill>
                  <a:srgbClr val="00B050"/>
                </a:solidFill>
              </a:rPr>
              <a:t>Hypotheses on </a:t>
            </a:r>
            <a:r>
              <a:rPr lang="nl-NL" dirty="0" err="1" smtClean="0">
                <a:solidFill>
                  <a:srgbClr val="00B050"/>
                </a:solidFill>
              </a:rPr>
              <a:t>distributions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correlations</a:t>
            </a:r>
            <a:r>
              <a:rPr lang="nl-NL" dirty="0" smtClean="0">
                <a:solidFill>
                  <a:srgbClr val="00B050"/>
                </a:solidFill>
              </a:rPr>
              <a:t>, </a:t>
            </a:r>
            <a:r>
              <a:rPr lang="nl-NL" dirty="0" err="1" smtClean="0">
                <a:solidFill>
                  <a:srgbClr val="00B050"/>
                </a:solidFill>
              </a:rPr>
              <a:t>regression</a:t>
            </a:r>
            <a:r>
              <a:rPr lang="nl-NL" dirty="0" smtClean="0">
                <a:solidFill>
                  <a:srgbClr val="00B050"/>
                </a:solidFill>
              </a:rPr>
              <a:t> </a:t>
            </a:r>
            <a:r>
              <a:rPr lang="nl-NL" dirty="0" err="1" smtClean="0">
                <a:solidFill>
                  <a:srgbClr val="00B050"/>
                </a:solidFill>
              </a:rPr>
              <a:t>coefficients</a:t>
            </a:r>
            <a:r>
              <a:rPr lang="nl-NL" dirty="0" smtClean="0">
                <a:solidFill>
                  <a:srgbClr val="00B050"/>
                </a:solidFill>
              </a:rPr>
              <a:t>, …</a:t>
            </a:r>
            <a:endParaRPr lang="nl-NL" dirty="0">
              <a:solidFill>
                <a:srgbClr val="00B05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98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2. Are the data </a:t>
            </a:r>
            <a:r>
              <a:rPr lang="nl-NL" dirty="0" err="1" smtClean="0"/>
              <a:t>dependent</a:t>
            </a:r>
            <a:r>
              <a:rPr lang="nl-NL" dirty="0" smtClean="0"/>
              <a:t> or independent?</a:t>
            </a:r>
            <a:endParaRPr lang="nl-NL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9</a:t>
            </a:fld>
            <a:endParaRPr lang="nl-NL"/>
          </a:p>
        </p:txBody>
      </p:sp>
      <p:sp>
        <p:nvSpPr>
          <p:cNvPr id="6" name="Textfeld 5"/>
          <p:cNvSpPr txBox="1"/>
          <p:nvPr/>
        </p:nvSpPr>
        <p:spPr>
          <a:xfrm>
            <a:off x="155520" y="6021288"/>
            <a:ext cx="8053295" cy="52322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sz="2800" dirty="0" smtClean="0"/>
              <a:t>For </a:t>
            </a:r>
            <a:r>
              <a:rPr lang="nl-NL" sz="2800" dirty="0" err="1" smtClean="0"/>
              <a:t>dependent</a:t>
            </a:r>
            <a:r>
              <a:rPr lang="nl-NL" sz="2800" dirty="0" smtClean="0"/>
              <a:t> variables, </a:t>
            </a:r>
            <a:r>
              <a:rPr lang="nl-NL" sz="2800" b="1" dirty="0" err="1" smtClean="0"/>
              <a:t>paired</a:t>
            </a:r>
            <a:r>
              <a:rPr lang="nl-NL" sz="2800" b="1" dirty="0" smtClean="0"/>
              <a:t> tests </a:t>
            </a:r>
            <a:r>
              <a:rPr lang="nl-NL" sz="2800" dirty="0" err="1" smtClean="0"/>
              <a:t>should</a:t>
            </a:r>
            <a:r>
              <a:rPr lang="nl-NL" sz="2800" dirty="0" smtClean="0"/>
              <a:t> </a:t>
            </a:r>
            <a:r>
              <a:rPr lang="nl-NL" sz="2800" dirty="0" err="1" smtClean="0"/>
              <a:t>be</a:t>
            </a:r>
            <a:r>
              <a:rPr lang="nl-NL" sz="2800" dirty="0" smtClean="0"/>
              <a:t> </a:t>
            </a:r>
            <a:r>
              <a:rPr lang="nl-NL" sz="2800" dirty="0" err="1" smtClean="0"/>
              <a:t>used</a:t>
            </a:r>
            <a:r>
              <a:rPr lang="nl-NL" sz="2800" dirty="0" smtClean="0"/>
              <a:t>. </a:t>
            </a:r>
            <a:endParaRPr lang="nl-NL" sz="2800" dirty="0"/>
          </a:p>
        </p:txBody>
      </p:sp>
      <p:sp>
        <p:nvSpPr>
          <p:cNvPr id="5" name="Textfeld 4"/>
          <p:cNvSpPr txBox="1"/>
          <p:nvPr/>
        </p:nvSpPr>
        <p:spPr>
          <a:xfrm>
            <a:off x="179512" y="1542271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/>
              <a:t>Data are </a:t>
            </a:r>
            <a:r>
              <a:rPr lang="nl-NL" sz="2800" dirty="0" err="1" smtClean="0"/>
              <a:t>dependent</a:t>
            </a:r>
            <a:r>
              <a:rPr lang="nl-NL" sz="2800" dirty="0" smtClean="0"/>
              <a:t> </a:t>
            </a:r>
            <a:r>
              <a:rPr lang="nl-NL" sz="2800" dirty="0" err="1" smtClean="0"/>
              <a:t>when</a:t>
            </a:r>
            <a:r>
              <a:rPr lang="nl-NL" sz="2800" dirty="0" smtClean="0"/>
              <a:t> </a:t>
            </a:r>
            <a:r>
              <a:rPr lang="nl-NL" sz="2800" dirty="0" err="1" smtClean="0"/>
              <a:t>two</a:t>
            </a:r>
            <a:r>
              <a:rPr lang="nl-NL" sz="2800" dirty="0" smtClean="0"/>
              <a:t> </a:t>
            </a:r>
            <a:r>
              <a:rPr lang="nl-NL" sz="2800" dirty="0" err="1" smtClean="0"/>
              <a:t>specific</a:t>
            </a:r>
            <a:r>
              <a:rPr lang="nl-NL" sz="2800" dirty="0" smtClean="0"/>
              <a:t> </a:t>
            </a:r>
            <a:r>
              <a:rPr lang="nl-NL" sz="2800" dirty="0" err="1" smtClean="0"/>
              <a:t>observations</a:t>
            </a:r>
            <a:r>
              <a:rPr lang="nl-NL" sz="2800" dirty="0" smtClean="0"/>
              <a:t> are </a:t>
            </a:r>
            <a:r>
              <a:rPr lang="nl-NL" sz="2800" b="1" dirty="0" smtClean="0"/>
              <a:t>per se </a:t>
            </a:r>
            <a:r>
              <a:rPr lang="nl-NL" sz="2800" dirty="0" smtClean="0"/>
              <a:t>more </a:t>
            </a:r>
            <a:r>
              <a:rPr lang="nl-NL" sz="2800" dirty="0" err="1" smtClean="0"/>
              <a:t>similar</a:t>
            </a:r>
            <a:r>
              <a:rPr lang="nl-NL" sz="2800" dirty="0" smtClean="0"/>
              <a:t> </a:t>
            </a:r>
            <a:r>
              <a:rPr lang="nl-NL" sz="2800" dirty="0" err="1" smtClean="0"/>
              <a:t>to</a:t>
            </a:r>
            <a:r>
              <a:rPr lang="nl-NL" sz="2800" dirty="0" smtClean="0"/>
              <a:t> </a:t>
            </a:r>
            <a:r>
              <a:rPr lang="nl-NL" sz="2800" dirty="0" err="1" smtClean="0"/>
              <a:t>each</a:t>
            </a:r>
            <a:r>
              <a:rPr lang="nl-NL" sz="2800" dirty="0" smtClean="0"/>
              <a:t> </a:t>
            </a:r>
            <a:r>
              <a:rPr lang="nl-NL" sz="2800" dirty="0" err="1" smtClean="0"/>
              <a:t>other</a:t>
            </a:r>
            <a:r>
              <a:rPr lang="nl-NL" sz="2800" dirty="0" smtClean="0"/>
              <a:t> </a:t>
            </a:r>
            <a:r>
              <a:rPr lang="nl-NL" sz="2800" dirty="0" err="1" smtClean="0"/>
              <a:t>than</a:t>
            </a:r>
            <a:r>
              <a:rPr lang="nl-NL" sz="2800" dirty="0" smtClean="0"/>
              <a:t> </a:t>
            </a:r>
            <a:r>
              <a:rPr lang="nl-NL" sz="2800" dirty="0" err="1" smtClean="0"/>
              <a:t>two</a:t>
            </a:r>
            <a:r>
              <a:rPr lang="nl-NL" sz="2800" dirty="0" smtClean="0"/>
              <a:t> random </a:t>
            </a:r>
            <a:r>
              <a:rPr lang="nl-NL" sz="2800" dirty="0" err="1" smtClean="0"/>
              <a:t>other</a:t>
            </a:r>
            <a:r>
              <a:rPr lang="nl-NL" sz="2800" dirty="0" smtClean="0"/>
              <a:t> </a:t>
            </a:r>
            <a:r>
              <a:rPr lang="nl-NL" sz="2800" dirty="0" err="1" smtClean="0"/>
              <a:t>observations</a:t>
            </a:r>
            <a:r>
              <a:rPr lang="nl-NL" sz="2800" dirty="0" smtClean="0"/>
              <a:t>.</a:t>
            </a:r>
          </a:p>
        </p:txBody>
      </p:sp>
      <p:sp>
        <p:nvSpPr>
          <p:cNvPr id="7" name="AutoShape 10" descr="Afbeeldingsresultaat voor twin party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60" name="Picture 12" descr="Afbeeldingsresultaat voor twin party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28" y="3068960"/>
            <a:ext cx="4319972" cy="295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5076056" y="3068960"/>
            <a:ext cx="293875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Families (</a:t>
            </a:r>
            <a:r>
              <a:rPr lang="nl-NL" dirty="0" err="1" smtClean="0"/>
              <a:t>LifeLines</a:t>
            </a:r>
            <a:r>
              <a:rPr lang="nl-NL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err="1" smtClean="0"/>
              <a:t>Repeated</a:t>
            </a:r>
            <a:r>
              <a:rPr lang="nl-NL" dirty="0" smtClean="0"/>
              <a:t>  </a:t>
            </a:r>
            <a:r>
              <a:rPr lang="nl-NL" dirty="0" err="1" smtClean="0"/>
              <a:t>measurements</a:t>
            </a:r>
            <a:endParaRPr lang="nl-NL" dirty="0"/>
          </a:p>
          <a:p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err="1" smtClean="0"/>
              <a:t>Patients</a:t>
            </a:r>
            <a:r>
              <a:rPr lang="nl-NL" dirty="0" smtClean="0"/>
              <a:t> </a:t>
            </a:r>
            <a:r>
              <a:rPr lang="nl-NL" dirty="0" err="1" smtClean="0"/>
              <a:t>within</a:t>
            </a:r>
            <a:r>
              <a:rPr lang="nl-NL" dirty="0" smtClean="0"/>
              <a:t> </a:t>
            </a:r>
            <a:r>
              <a:rPr lang="nl-NL" dirty="0" err="1" smtClean="0"/>
              <a:t>one</a:t>
            </a:r>
            <a:r>
              <a:rPr lang="nl-NL" dirty="0" smtClean="0"/>
              <a:t> </a:t>
            </a:r>
            <a:r>
              <a:rPr lang="nl-NL" dirty="0" err="1" smtClean="0"/>
              <a:t>centre</a:t>
            </a: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 smtClean="0"/>
              <a:t>Etc.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410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  <p:bldP spid="8" grpId="0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2206</Words>
  <Application>Microsoft Office PowerPoint</Application>
  <PresentationFormat>Bildschirmpräsentation (4:3)</PresentationFormat>
  <Paragraphs>344</Paragraphs>
  <Slides>28</Slides>
  <Notes>21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29" baseType="lpstr">
      <vt:lpstr>Larissa</vt:lpstr>
      <vt:lpstr>Which test when?</vt:lpstr>
      <vt:lpstr> Help! Statistics! Lunchtime Lectures</vt:lpstr>
      <vt:lpstr>Which test when?</vt:lpstr>
      <vt:lpstr>Example:   1. What is the main study hypothesis?</vt:lpstr>
      <vt:lpstr>Example:   1. What is the main study hypothesis?</vt:lpstr>
      <vt:lpstr>What is the main study hypothesis?</vt:lpstr>
      <vt:lpstr>What is the main study hypothesis?</vt:lpstr>
      <vt:lpstr>Which test when?</vt:lpstr>
      <vt:lpstr>2. Are the data dependent or independent?</vt:lpstr>
      <vt:lpstr>2. Are the data dependent or independent?</vt:lpstr>
      <vt:lpstr>Example 1:  </vt:lpstr>
      <vt:lpstr>Example 2:</vt:lpstr>
      <vt:lpstr>Confounding:</vt:lpstr>
      <vt:lpstr>Which test when?</vt:lpstr>
      <vt:lpstr>3. What types of data are being measured? </vt:lpstr>
      <vt:lpstr>Frequently applied tests</vt:lpstr>
      <vt:lpstr>Key assumptions for tests</vt:lpstr>
      <vt:lpstr>Which test when – in the web</vt:lpstr>
      <vt:lpstr>Parametric versus nonparametric tests</vt:lpstr>
      <vt:lpstr>3. What types of data are being measured? </vt:lpstr>
      <vt:lpstr>PowerPoint-Präsentation</vt:lpstr>
      <vt:lpstr>PowerPoint-Präsentation</vt:lpstr>
      <vt:lpstr>PowerPoint-Präsentation</vt:lpstr>
      <vt:lpstr>Examples</vt:lpstr>
      <vt:lpstr>Type I and Type II Error in a box</vt:lpstr>
      <vt:lpstr>Error and Power</vt:lpstr>
      <vt:lpstr>The next Help! Statistics! Lecture:</vt:lpstr>
      <vt:lpstr>PowerPoint-Präsentation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test when?</dc:title>
  <dc:creator>Eulenburg, CH zu</dc:creator>
  <cp:lastModifiedBy>Eulenburg, CH zu</cp:lastModifiedBy>
  <cp:revision>55</cp:revision>
  <dcterms:created xsi:type="dcterms:W3CDTF">2016-12-12T10:24:32Z</dcterms:created>
  <dcterms:modified xsi:type="dcterms:W3CDTF">2017-01-11T09:16:20Z</dcterms:modified>
</cp:coreProperties>
</file>