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81" r:id="rId4"/>
    <p:sldId id="287" r:id="rId5"/>
    <p:sldId id="288" r:id="rId6"/>
    <p:sldId id="289" r:id="rId7"/>
    <p:sldId id="290" r:id="rId8"/>
    <p:sldId id="316" r:id="rId9"/>
    <p:sldId id="317" r:id="rId10"/>
    <p:sldId id="318" r:id="rId11"/>
    <p:sldId id="272" r:id="rId12"/>
    <p:sldId id="274" r:id="rId13"/>
    <p:sldId id="275" r:id="rId14"/>
    <p:sldId id="320" r:id="rId15"/>
    <p:sldId id="321" r:id="rId16"/>
    <p:sldId id="322" r:id="rId17"/>
    <p:sldId id="323" r:id="rId18"/>
    <p:sldId id="319" r:id="rId19"/>
    <p:sldId id="258" r:id="rId20"/>
    <p:sldId id="263" r:id="rId21"/>
    <p:sldId id="262" r:id="rId22"/>
    <p:sldId id="265" r:id="rId23"/>
    <p:sldId id="257" r:id="rId24"/>
    <p:sldId id="277" r:id="rId25"/>
    <p:sldId id="266" r:id="rId26"/>
    <p:sldId id="278" r:id="rId27"/>
    <p:sldId id="273" r:id="rId28"/>
    <p:sldId id="268" r:id="rId29"/>
    <p:sldId id="269" r:id="rId30"/>
    <p:sldId id="264" r:id="rId31"/>
    <p:sldId id="271" r:id="rId32"/>
    <p:sldId id="280" r:id="rId3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125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31E4-9984-4AE6-8C3E-CBC67FBAAFF3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5620-24D6-4A4E-93CC-C6139D75B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0298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31E4-9984-4AE6-8C3E-CBC67FBAAFF3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5620-24D6-4A4E-93CC-C6139D75B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2923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31E4-9984-4AE6-8C3E-CBC67FBAAFF3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5620-24D6-4A4E-93CC-C6139D75B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6714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31E4-9984-4AE6-8C3E-CBC67FBAAFF3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5620-24D6-4A4E-93CC-C6139D75B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4062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31E4-9984-4AE6-8C3E-CBC67FBAAFF3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5620-24D6-4A4E-93CC-C6139D75B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952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31E4-9984-4AE6-8C3E-CBC67FBAAFF3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5620-24D6-4A4E-93CC-C6139D75B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7620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31E4-9984-4AE6-8C3E-CBC67FBAAFF3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5620-24D6-4A4E-93CC-C6139D75B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0537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31E4-9984-4AE6-8C3E-CBC67FBAAFF3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5620-24D6-4A4E-93CC-C6139D75B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7366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31E4-9984-4AE6-8C3E-CBC67FBAAFF3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5620-24D6-4A4E-93CC-C6139D75B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7419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31E4-9984-4AE6-8C3E-CBC67FBAAFF3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5620-24D6-4A4E-93CC-C6139D75B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7582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31E4-9984-4AE6-8C3E-CBC67FBAAFF3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5620-24D6-4A4E-93CC-C6139D75B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8179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831E4-9984-4AE6-8C3E-CBC67FBAAFF3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E5620-24D6-4A4E-93CC-C6139D75B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9653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4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1219201"/>
            <a:ext cx="7846640" cy="238125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2"/>
                </a:solidFill>
              </a:rPr>
              <a:t>Help! </a:t>
            </a:r>
            <a:r>
              <a:rPr lang="nl-NL" dirty="0" err="1">
                <a:solidFill>
                  <a:schemeClr val="tx2"/>
                </a:solidFill>
              </a:rPr>
              <a:t>Statistics</a:t>
            </a:r>
            <a:r>
              <a:rPr lang="nl-NL" dirty="0">
                <a:solidFill>
                  <a:schemeClr val="tx2"/>
                </a:solidFill>
              </a:rPr>
              <a:t>!</a:t>
            </a:r>
            <a:br>
              <a:rPr lang="nl-NL" dirty="0">
                <a:solidFill>
                  <a:schemeClr val="tx2"/>
                </a:solidFill>
              </a:rPr>
            </a:br>
            <a:br>
              <a:rPr lang="nl-NL" dirty="0">
                <a:solidFill>
                  <a:schemeClr val="tx2"/>
                </a:solidFill>
              </a:rPr>
            </a:br>
            <a:r>
              <a:rPr lang="nl-NL" sz="3600" dirty="0" err="1">
                <a:solidFill>
                  <a:schemeClr val="tx2"/>
                </a:solidFill>
              </a:rPr>
              <a:t>Some</a:t>
            </a:r>
            <a:r>
              <a:rPr lang="nl-NL" sz="3600" dirty="0">
                <a:solidFill>
                  <a:schemeClr val="tx2"/>
                </a:solidFill>
              </a:rPr>
              <a:t> common mistakes in </a:t>
            </a:r>
            <a:r>
              <a:rPr lang="nl-NL" sz="3600" dirty="0" err="1">
                <a:solidFill>
                  <a:schemeClr val="tx2"/>
                </a:solidFill>
              </a:rPr>
              <a:t>statistics</a:t>
            </a:r>
            <a:endParaRPr lang="nl-NL" sz="3600" dirty="0">
              <a:solidFill>
                <a:schemeClr val="tx2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Hans Burgerhof</a:t>
            </a:r>
          </a:p>
          <a:p>
            <a:r>
              <a:rPr lang="en-US" dirty="0">
                <a:solidFill>
                  <a:schemeClr val="tx1"/>
                </a:solidFill>
              </a:rPr>
              <a:t>Epidemiology</a:t>
            </a:r>
          </a:p>
        </p:txBody>
      </p:sp>
    </p:spTree>
    <p:extLst>
      <p:ext uri="{BB962C8B-B14F-4D97-AF65-F5344CB8AC3E}">
        <p14:creationId xmlns:p14="http://schemas.microsoft.com/office/powerpoint/2010/main" val="1516665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5DE717-15D5-09E6-EA0A-DD4D68F4B64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>
                <a:solidFill>
                  <a:schemeClr val="accent1">
                    <a:lumMod val="50000"/>
                  </a:schemeClr>
                </a:solidFill>
              </a:rPr>
              <a:t>What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nl-NL" dirty="0" err="1">
                <a:solidFill>
                  <a:schemeClr val="accent1">
                    <a:lumMod val="50000"/>
                  </a:schemeClr>
                </a:solidFill>
              </a:rPr>
              <a:t>if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 X </a:t>
            </a:r>
            <a:r>
              <a:rPr lang="nl-NL" dirty="0" err="1">
                <a:solidFill>
                  <a:schemeClr val="accent1">
                    <a:lumMod val="50000"/>
                  </a:schemeClr>
                </a:solidFill>
              </a:rPr>
              <a:t>and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 Y are </a:t>
            </a:r>
            <a:r>
              <a:rPr lang="nl-NL" dirty="0" err="1">
                <a:solidFill>
                  <a:schemeClr val="accent1">
                    <a:lumMod val="50000"/>
                  </a:schemeClr>
                </a:solidFill>
              </a:rPr>
              <a:t>not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 independent?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13C79BD9-CECE-9082-DC33-33F3C9C7400E}"/>
              </a:ext>
            </a:extLst>
          </p:cNvPr>
          <p:cNvSpPr/>
          <p:nvPr/>
        </p:nvSpPr>
        <p:spPr>
          <a:xfrm>
            <a:off x="457200" y="1700808"/>
            <a:ext cx="8229600" cy="47848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kstvak 4">
                <a:extLst>
                  <a:ext uri="{FF2B5EF4-FFF2-40B4-BE49-F238E27FC236}">
                    <a16:creationId xmlns:a16="http://schemas.microsoft.com/office/drawing/2014/main" id="{8FD046EB-263C-B158-C31D-B1C508658F47}"/>
                  </a:ext>
                </a:extLst>
              </p:cNvPr>
              <p:cNvSpPr txBox="1"/>
              <p:nvPr/>
            </p:nvSpPr>
            <p:spPr>
              <a:xfrm>
                <a:off x="539552" y="1772816"/>
                <a:ext cx="6318448" cy="4301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nl-NL" sz="1800" dirty="0">
                    <a:solidFill>
                      <a:schemeClr val="tx1"/>
                    </a:solidFill>
                  </a:rPr>
                  <a:t>the </a:t>
                </a:r>
                <a:r>
                  <a:rPr lang="nl-NL" sz="1800" dirty="0" err="1">
                    <a:solidFill>
                      <a:schemeClr val="tx1"/>
                    </a:solidFill>
                  </a:rPr>
                  <a:t>sd</a:t>
                </a:r>
                <a:r>
                  <a:rPr lang="nl-NL" sz="1800" dirty="0">
                    <a:solidFill>
                      <a:schemeClr val="tx1"/>
                    </a:solidFill>
                  </a:rPr>
                  <a:t> of D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nl-NL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𝑠𝑑</m:t>
                            </m:r>
                          </m:e>
                          <m:sub>
                            <m: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sub>
                          <m:sup>
                            <m: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nl-NL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𝑠𝑑</m:t>
                            </m:r>
                          </m:e>
                          <m:sub>
                            <m: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sub>
                          <m:sup>
                            <m: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nl-NL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−2</m:t>
                        </m:r>
                        <m:r>
                          <a:rPr lang="nl-NL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nl-NL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𝑐𝑜𝑣𝑎𝑟𝑖𝑎𝑛𝑐𝑒</m:t>
                        </m:r>
                        <m:r>
                          <a:rPr lang="nl-NL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nl-NL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  <m:r>
                          <a:rPr lang="nl-NL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nl-NL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𝑌</m:t>
                        </m:r>
                        <m:r>
                          <a:rPr lang="nl-NL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rad>
                  </m:oMath>
                </a14:m>
                <a:endParaRPr lang="nl-NL" dirty="0"/>
              </a:p>
            </p:txBody>
          </p:sp>
        </mc:Choice>
        <mc:Fallback xmlns="">
          <p:sp>
            <p:nvSpPr>
              <p:cNvPr id="5" name="Tekstvak 4">
                <a:extLst>
                  <a:ext uri="{FF2B5EF4-FFF2-40B4-BE49-F238E27FC236}">
                    <a16:creationId xmlns:a16="http://schemas.microsoft.com/office/drawing/2014/main" id="{8FD046EB-263C-B158-C31D-B1C508658F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772816"/>
                <a:ext cx="6318448" cy="430118"/>
              </a:xfrm>
              <a:prstGeom prst="rect">
                <a:avLst/>
              </a:prstGeom>
              <a:blipFill>
                <a:blip r:embed="rId2"/>
                <a:stretch>
                  <a:fillRect l="-869" b="-2285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hthoek 5">
                <a:extLst>
                  <a:ext uri="{FF2B5EF4-FFF2-40B4-BE49-F238E27FC236}">
                    <a16:creationId xmlns:a16="http://schemas.microsoft.com/office/drawing/2014/main" id="{504FD21B-2241-A966-1158-173548792F7C}"/>
                  </a:ext>
                </a:extLst>
              </p:cNvPr>
              <p:cNvSpPr/>
              <p:nvPr/>
            </p:nvSpPr>
            <p:spPr>
              <a:xfrm>
                <a:off x="611560" y="2274942"/>
                <a:ext cx="7632848" cy="7940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dirty="0"/>
                  <a:t>Since </a:t>
                </a:r>
                <a:r>
                  <a:rPr lang="nl-NL" dirty="0" err="1"/>
                  <a:t>Pearson’s</a:t>
                </a:r>
                <a:r>
                  <a:rPr lang="nl-NL" dirty="0"/>
                  <a:t> </a:t>
                </a:r>
                <a:r>
                  <a:rPr lang="nl-NL" dirty="0" err="1"/>
                  <a:t>correlation</a:t>
                </a:r>
                <a:r>
                  <a:rPr lang="nl-NL" dirty="0"/>
                  <a:t> 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𝑐𝑜𝑣𝑎𝑟𝑖𝑎𝑛𝑐𝑒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nl-NL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𝑠𝑑</m:t>
                            </m:r>
                          </m:e>
                          <m:sub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sub>
                        </m:sSub>
                        <m:r>
                          <a:rPr lang="nl-NL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nl-NL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𝑠𝑑</m:t>
                            </m:r>
                          </m:e>
                          <m:sub>
                            <m:r>
                              <a:rPr lang="nl-NL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𝑌</m:t>
                            </m:r>
                          </m:sub>
                        </m:sSub>
                      </m:den>
                    </m:f>
                  </m:oMath>
                </a14:m>
                <a:r>
                  <a:rPr lang="nl-NL" dirty="0"/>
                  <a:t>, </a:t>
                </a:r>
                <a:r>
                  <a:rPr lang="nl-NL" dirty="0" err="1"/>
                  <a:t>covariance</a:t>
                </a:r>
                <a:r>
                  <a:rPr lang="nl-NL" dirty="0"/>
                  <a:t>(X,Y)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𝑠𝑑</m:t>
                        </m:r>
                      </m:e>
                      <m:sub>
                        <m:r>
                          <a:rPr lang="nl-N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nl-NL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nl-NL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𝑠𝑑</m:t>
                        </m:r>
                      </m:e>
                      <m:sub>
                        <m:r>
                          <a:rPr lang="nl-N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𝑌</m:t>
                        </m:r>
                      </m:sub>
                    </m:sSub>
                    <m:r>
                      <a:rPr lang="nl-NL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nl-NL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</m:oMath>
                </a14:m>
                <a:endParaRPr lang="nl-NL" dirty="0"/>
              </a:p>
            </p:txBody>
          </p:sp>
        </mc:Choice>
        <mc:Fallback xmlns="">
          <p:sp>
            <p:nvSpPr>
              <p:cNvPr id="6" name="Rechthoek 5">
                <a:extLst>
                  <a:ext uri="{FF2B5EF4-FFF2-40B4-BE49-F238E27FC236}">
                    <a16:creationId xmlns:a16="http://schemas.microsoft.com/office/drawing/2014/main" id="{504FD21B-2241-A966-1158-173548792F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2274942"/>
                <a:ext cx="7632848" cy="79401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hthoek 6">
                <a:extLst>
                  <a:ext uri="{FF2B5EF4-FFF2-40B4-BE49-F238E27FC236}">
                    <a16:creationId xmlns:a16="http://schemas.microsoft.com/office/drawing/2014/main" id="{933AAD9A-BEDB-8AF4-350F-3E8C2BCA0277}"/>
                  </a:ext>
                </a:extLst>
              </p:cNvPr>
              <p:cNvSpPr/>
              <p:nvPr/>
            </p:nvSpPr>
            <p:spPr>
              <a:xfrm>
                <a:off x="611560" y="3212976"/>
                <a:ext cx="5256584" cy="5760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800" dirty="0">
                    <a:solidFill>
                      <a:schemeClr val="tx1"/>
                    </a:solidFill>
                  </a:rPr>
                  <a:t>the </a:t>
                </a:r>
                <a:r>
                  <a:rPr lang="nl-NL" sz="1800" dirty="0" err="1">
                    <a:solidFill>
                      <a:schemeClr val="tx1"/>
                    </a:solidFill>
                  </a:rPr>
                  <a:t>sd</a:t>
                </a:r>
                <a:r>
                  <a:rPr lang="nl-NL" sz="1800" dirty="0">
                    <a:solidFill>
                      <a:schemeClr val="tx1"/>
                    </a:solidFill>
                  </a:rPr>
                  <a:t> of D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nl-NL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𝑠𝑑</m:t>
                            </m:r>
                          </m:e>
                          <m:sub>
                            <m: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sub>
                          <m:sup>
                            <m: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nl-NL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𝑠𝑑</m:t>
                            </m:r>
                          </m:e>
                          <m:sub>
                            <m: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sub>
                          <m:sup>
                            <m: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nl-NL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−2</m:t>
                        </m:r>
                        <m:r>
                          <a:rPr lang="nl-NL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𝑠𝑑</m:t>
                            </m:r>
                          </m:e>
                          <m:sub>
                            <m: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𝑋</m:t>
                            </m:r>
                          </m:sub>
                        </m:sSub>
                        <m:sSub>
                          <m:sSubPr>
                            <m:ctrlP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𝑠𝑑</m:t>
                            </m:r>
                          </m:e>
                          <m:sub>
                            <m:r>
                              <a:rPr lang="nl-NL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𝑌</m:t>
                            </m:r>
                          </m:sub>
                        </m:sSub>
                        <m:r>
                          <a:rPr lang="nl-NL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nl-NL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</m:rad>
                  </m:oMath>
                </a14:m>
                <a:endParaRPr lang="nl-NL" dirty="0"/>
              </a:p>
            </p:txBody>
          </p:sp>
        </mc:Choice>
        <mc:Fallback xmlns="">
          <p:sp>
            <p:nvSpPr>
              <p:cNvPr id="7" name="Rechthoek 6">
                <a:extLst>
                  <a:ext uri="{FF2B5EF4-FFF2-40B4-BE49-F238E27FC236}">
                    <a16:creationId xmlns:a16="http://schemas.microsoft.com/office/drawing/2014/main" id="{933AAD9A-BEDB-8AF4-350F-3E8C2BCA027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3212976"/>
                <a:ext cx="5256584" cy="576064"/>
              </a:xfrm>
              <a:prstGeom prst="rect">
                <a:avLst/>
              </a:prstGeom>
              <a:blipFill>
                <a:blip r:embed="rId4"/>
                <a:stretch>
                  <a:fillRect b="-202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Afbeelding 8">
            <a:extLst>
              <a:ext uri="{FF2B5EF4-FFF2-40B4-BE49-F238E27FC236}">
                <a16:creationId xmlns:a16="http://schemas.microsoft.com/office/drawing/2014/main" id="{65AA5C3F-5530-29E7-E699-1A37C74C0B8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013" t="13460" r="24099" b="53780"/>
          <a:stretch/>
        </p:blipFill>
        <p:spPr>
          <a:xfrm>
            <a:off x="755576" y="3867269"/>
            <a:ext cx="6696743" cy="2642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22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chemeClr val="tx2"/>
                </a:solidFill>
              </a:rPr>
              <a:t>P-</a:t>
            </a:r>
            <a:r>
              <a:rPr lang="nl-NL" dirty="0" err="1">
                <a:solidFill>
                  <a:schemeClr val="tx2"/>
                </a:solidFill>
              </a:rPr>
              <a:t>values</a:t>
            </a:r>
            <a:r>
              <a:rPr lang="nl-NL" dirty="0">
                <a:solidFill>
                  <a:schemeClr val="tx2"/>
                </a:solidFill>
              </a:rPr>
              <a:t>, </a:t>
            </a:r>
            <a:r>
              <a:rPr lang="nl-NL" dirty="0" err="1">
                <a:solidFill>
                  <a:schemeClr val="tx2"/>
                </a:solidFill>
              </a:rPr>
              <a:t>Confidence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Intervals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and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Bayesian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credible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intervals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Since</a:t>
            </a:r>
            <a:r>
              <a:rPr lang="nl-NL" dirty="0"/>
              <a:t> decades, </a:t>
            </a:r>
            <a:r>
              <a:rPr lang="nl-NL" dirty="0" err="1"/>
              <a:t>there</a:t>
            </a:r>
            <a:r>
              <a:rPr lang="nl-NL" dirty="0"/>
              <a:t> has been </a:t>
            </a:r>
            <a:r>
              <a:rPr lang="nl-NL" dirty="0" err="1"/>
              <a:t>discussion</a:t>
            </a:r>
            <a:r>
              <a:rPr lang="nl-NL" dirty="0"/>
              <a:t> </a:t>
            </a:r>
            <a:r>
              <a:rPr lang="nl-NL" dirty="0" err="1"/>
              <a:t>about</a:t>
            </a:r>
            <a:r>
              <a:rPr lang="nl-NL" dirty="0"/>
              <a:t> P-</a:t>
            </a:r>
            <a:r>
              <a:rPr lang="nl-NL" dirty="0" err="1"/>
              <a:t>values</a:t>
            </a:r>
            <a:r>
              <a:rPr lang="nl-NL" dirty="0"/>
              <a:t>, </a:t>
            </a:r>
            <a:r>
              <a:rPr lang="nl-NL" dirty="0" err="1"/>
              <a:t>confidence</a:t>
            </a:r>
            <a:r>
              <a:rPr lang="nl-NL" dirty="0"/>
              <a:t> intervals, </a:t>
            </a:r>
            <a:r>
              <a:rPr lang="nl-NL" dirty="0" err="1"/>
              <a:t>Bayesian</a:t>
            </a:r>
            <a:r>
              <a:rPr lang="nl-NL" dirty="0"/>
              <a:t> </a:t>
            </a:r>
            <a:r>
              <a:rPr lang="nl-NL" dirty="0" err="1"/>
              <a:t>credible</a:t>
            </a:r>
            <a:r>
              <a:rPr lang="nl-NL" dirty="0"/>
              <a:t> intervals and </a:t>
            </a:r>
            <a:r>
              <a:rPr lang="nl-NL" dirty="0" err="1"/>
              <a:t>other</a:t>
            </a:r>
            <a:r>
              <a:rPr lang="nl-NL" dirty="0"/>
              <a:t> </a:t>
            </a:r>
            <a:r>
              <a:rPr lang="nl-NL" dirty="0" err="1"/>
              <a:t>alternatives</a:t>
            </a:r>
            <a:r>
              <a:rPr lang="nl-NL" dirty="0"/>
              <a:t>.</a:t>
            </a:r>
          </a:p>
          <a:p>
            <a:r>
              <a:rPr lang="nl-NL" dirty="0" err="1"/>
              <a:t>From</a:t>
            </a:r>
            <a:r>
              <a:rPr lang="nl-NL" dirty="0"/>
              <a:t> </a:t>
            </a:r>
            <a:r>
              <a:rPr lang="nl-NL" dirty="0" err="1"/>
              <a:t>my</a:t>
            </a:r>
            <a:r>
              <a:rPr lang="nl-NL" dirty="0"/>
              <a:t> point of view (teaching </a:t>
            </a:r>
            <a:r>
              <a:rPr lang="nl-NL" dirty="0" err="1"/>
              <a:t>statistics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non-</a:t>
            </a:r>
            <a:r>
              <a:rPr lang="nl-NL" dirty="0" err="1"/>
              <a:t>statisticians</a:t>
            </a:r>
            <a:r>
              <a:rPr lang="nl-NL" dirty="0"/>
              <a:t> in </a:t>
            </a:r>
            <a:r>
              <a:rPr lang="nl-NL" dirty="0" err="1"/>
              <a:t>very</a:t>
            </a:r>
            <a:r>
              <a:rPr lang="nl-NL" dirty="0"/>
              <a:t> </a:t>
            </a:r>
            <a:r>
              <a:rPr lang="nl-NL" dirty="0" err="1"/>
              <a:t>limited</a:t>
            </a:r>
            <a:r>
              <a:rPr lang="nl-NL" dirty="0"/>
              <a:t> time) </a:t>
            </a:r>
            <a:r>
              <a:rPr lang="nl-NL" dirty="0" err="1"/>
              <a:t>there</a:t>
            </a:r>
            <a:r>
              <a:rPr lang="nl-NL" dirty="0"/>
              <a:t> is a </a:t>
            </a:r>
            <a:r>
              <a:rPr lang="nl-NL" dirty="0" err="1"/>
              <a:t>need</a:t>
            </a:r>
            <a:r>
              <a:rPr lang="nl-NL" dirty="0"/>
              <a:t> for a </a:t>
            </a:r>
            <a:r>
              <a:rPr lang="nl-NL" dirty="0" err="1"/>
              <a:t>simple</a:t>
            </a:r>
            <a:r>
              <a:rPr lang="nl-NL" dirty="0"/>
              <a:t> </a:t>
            </a:r>
            <a:r>
              <a:rPr lang="nl-NL" dirty="0" err="1"/>
              <a:t>alternative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dirty="0" err="1"/>
              <a:t>relates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experienced</a:t>
            </a:r>
            <a:r>
              <a:rPr lang="nl-NL" dirty="0"/>
              <a:t> </a:t>
            </a:r>
            <a:r>
              <a:rPr lang="nl-NL" dirty="0" err="1"/>
              <a:t>probabilities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3316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>
                <a:solidFill>
                  <a:schemeClr val="tx2"/>
                </a:solidFill>
              </a:rPr>
              <a:t>Background (2)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Starting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 </a:t>
            </a:r>
            <a:r>
              <a:rPr lang="nl-NL" dirty="0" err="1"/>
              <a:t>probability</a:t>
            </a:r>
            <a:r>
              <a:rPr lang="nl-NL" dirty="0"/>
              <a:t> </a:t>
            </a:r>
            <a:r>
              <a:rPr lang="nl-NL" dirty="0" err="1"/>
              <a:t>theory</a:t>
            </a:r>
            <a:r>
              <a:rPr lang="nl-NL" dirty="0"/>
              <a:t>, NHST, P-</a:t>
            </a:r>
            <a:r>
              <a:rPr lang="nl-NL" dirty="0" err="1"/>
              <a:t>values</a:t>
            </a:r>
            <a:r>
              <a:rPr lang="nl-NL" dirty="0"/>
              <a:t> and </a:t>
            </a:r>
            <a:r>
              <a:rPr lang="nl-NL" dirty="0" err="1"/>
              <a:t>Confidence</a:t>
            </a:r>
            <a:r>
              <a:rPr lang="nl-NL" dirty="0"/>
              <a:t> Intervals </a:t>
            </a:r>
            <a:r>
              <a:rPr lang="nl-NL" dirty="0" err="1"/>
              <a:t>seem</a:t>
            </a:r>
            <a:r>
              <a:rPr lang="nl-NL" dirty="0"/>
              <a:t> </a:t>
            </a:r>
            <a:r>
              <a:rPr lang="nl-NL" dirty="0" err="1"/>
              <a:t>natural</a:t>
            </a:r>
            <a:r>
              <a:rPr lang="nl-NL" dirty="0"/>
              <a:t> steps </a:t>
            </a:r>
            <a:r>
              <a:rPr lang="nl-NL" dirty="0" err="1"/>
              <a:t>introducing</a:t>
            </a:r>
            <a:r>
              <a:rPr lang="nl-NL" dirty="0"/>
              <a:t> </a:t>
            </a:r>
            <a:r>
              <a:rPr lang="nl-NL" dirty="0" err="1"/>
              <a:t>inferential</a:t>
            </a:r>
            <a:r>
              <a:rPr lang="nl-NL" dirty="0"/>
              <a:t> </a:t>
            </a:r>
            <a:r>
              <a:rPr lang="nl-NL" dirty="0" err="1"/>
              <a:t>statistics</a:t>
            </a:r>
            <a:r>
              <a:rPr lang="nl-NL" dirty="0"/>
              <a:t>. </a:t>
            </a:r>
          </a:p>
          <a:p>
            <a:r>
              <a:rPr lang="nl-NL" dirty="0"/>
              <a:t>For </a:t>
            </a:r>
            <a:r>
              <a:rPr lang="nl-NL" dirty="0" err="1"/>
              <a:t>communicating</a:t>
            </a:r>
            <a:r>
              <a:rPr lang="nl-NL" dirty="0"/>
              <a:t> </a:t>
            </a:r>
            <a:r>
              <a:rPr lang="nl-NL" dirty="0" err="1"/>
              <a:t>statistical</a:t>
            </a:r>
            <a:r>
              <a:rPr lang="nl-NL" dirty="0"/>
              <a:t> </a:t>
            </a:r>
            <a:r>
              <a:rPr lang="nl-NL" dirty="0" err="1"/>
              <a:t>results</a:t>
            </a:r>
            <a:r>
              <a:rPr lang="nl-NL" dirty="0"/>
              <a:t> in </a:t>
            </a:r>
            <a:r>
              <a:rPr lang="nl-NL" dirty="0" err="1"/>
              <a:t>scientific</a:t>
            </a:r>
            <a:r>
              <a:rPr lang="nl-NL" dirty="0"/>
              <a:t> </a:t>
            </a:r>
            <a:r>
              <a:rPr lang="nl-NL" dirty="0" err="1"/>
              <a:t>journals</a:t>
            </a:r>
            <a:r>
              <a:rPr lang="nl-NL" dirty="0"/>
              <a:t>, P-</a:t>
            </a:r>
            <a:r>
              <a:rPr lang="nl-NL" dirty="0" err="1"/>
              <a:t>values</a:t>
            </a:r>
            <a:r>
              <a:rPr lang="nl-NL" dirty="0"/>
              <a:t>, </a:t>
            </a:r>
            <a:r>
              <a:rPr lang="nl-NL" dirty="0" err="1"/>
              <a:t>Confidence</a:t>
            </a:r>
            <a:r>
              <a:rPr lang="nl-NL" dirty="0"/>
              <a:t> </a:t>
            </a:r>
            <a:r>
              <a:rPr lang="nl-NL" dirty="0" err="1"/>
              <a:t>Intervals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Bayesian</a:t>
            </a:r>
            <a:r>
              <a:rPr lang="nl-NL" dirty="0"/>
              <a:t> analyses have drawbacks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6716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>
                <a:solidFill>
                  <a:schemeClr val="tx2"/>
                </a:solidFill>
              </a:rPr>
              <a:t>Background (3)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Alternatives</a:t>
            </a:r>
            <a:r>
              <a:rPr lang="nl-NL" dirty="0"/>
              <a:t> like </a:t>
            </a:r>
            <a:r>
              <a:rPr lang="nl-NL" dirty="0" err="1"/>
              <a:t>Bayesian</a:t>
            </a:r>
            <a:r>
              <a:rPr lang="nl-NL" dirty="0"/>
              <a:t> </a:t>
            </a:r>
            <a:r>
              <a:rPr lang="nl-NL" dirty="0" err="1"/>
              <a:t>statistics</a:t>
            </a:r>
            <a:r>
              <a:rPr lang="nl-NL" dirty="0"/>
              <a:t> </a:t>
            </a:r>
            <a:r>
              <a:rPr lang="nl-NL" dirty="0" err="1"/>
              <a:t>also</a:t>
            </a:r>
            <a:r>
              <a:rPr lang="nl-NL" dirty="0"/>
              <a:t> </a:t>
            </a:r>
            <a:r>
              <a:rPr lang="nl-NL" dirty="0" err="1"/>
              <a:t>create</a:t>
            </a:r>
            <a:r>
              <a:rPr lang="nl-NL" dirty="0"/>
              <a:t> </a:t>
            </a:r>
            <a:r>
              <a:rPr lang="nl-NL" dirty="0" err="1"/>
              <a:t>difficulties</a:t>
            </a:r>
            <a:r>
              <a:rPr lang="nl-NL" dirty="0"/>
              <a:t> in teaching </a:t>
            </a:r>
            <a:r>
              <a:rPr lang="nl-NL" dirty="0" err="1"/>
              <a:t>statistics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non-</a:t>
            </a:r>
            <a:r>
              <a:rPr lang="nl-NL" dirty="0" err="1"/>
              <a:t>statisticians</a:t>
            </a:r>
            <a:r>
              <a:rPr lang="nl-NL" dirty="0"/>
              <a:t> (</a:t>
            </a:r>
            <a:r>
              <a:rPr lang="nl-NL" dirty="0" err="1"/>
              <a:t>how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explain</a:t>
            </a:r>
            <a:r>
              <a:rPr lang="nl-NL" dirty="0"/>
              <a:t> </a:t>
            </a:r>
            <a:r>
              <a:rPr lang="nl-NL" dirty="0" err="1"/>
              <a:t>conjugate</a:t>
            </a:r>
            <a:r>
              <a:rPr lang="nl-NL" dirty="0"/>
              <a:t> priors </a:t>
            </a:r>
            <a:r>
              <a:rPr lang="nl-NL" dirty="0" err="1"/>
              <a:t>to</a:t>
            </a:r>
            <a:r>
              <a:rPr lang="nl-NL" dirty="0"/>
              <a:t> students in </a:t>
            </a:r>
            <a:r>
              <a:rPr lang="nl-NL" dirty="0" err="1"/>
              <a:t>medicine</a:t>
            </a:r>
            <a:r>
              <a:rPr lang="nl-NL" dirty="0"/>
              <a:t> in 15 minutes?)</a:t>
            </a:r>
          </a:p>
          <a:p>
            <a:r>
              <a:rPr lang="nl-NL" dirty="0"/>
              <a:t>I have been </a:t>
            </a:r>
            <a:r>
              <a:rPr lang="nl-NL" dirty="0" err="1"/>
              <a:t>struggling</a:t>
            </a:r>
            <a:r>
              <a:rPr lang="nl-NL" dirty="0"/>
              <a:t> with </a:t>
            </a:r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/>
              <a:t>problem</a:t>
            </a:r>
            <a:r>
              <a:rPr lang="nl-NL" dirty="0"/>
              <a:t> for </a:t>
            </a:r>
            <a:r>
              <a:rPr lang="nl-NL" dirty="0" err="1"/>
              <a:t>many</a:t>
            </a:r>
            <a:r>
              <a:rPr lang="nl-NL" dirty="0"/>
              <a:t> </a:t>
            </a:r>
            <a:r>
              <a:rPr lang="nl-NL" dirty="0" err="1"/>
              <a:t>years</a:t>
            </a:r>
            <a:r>
              <a:rPr lang="nl-NL" dirty="0"/>
              <a:t> and </a:t>
            </a:r>
            <a:r>
              <a:rPr lang="nl-NL" dirty="0" err="1"/>
              <a:t>my</a:t>
            </a:r>
            <a:r>
              <a:rPr lang="nl-NL" dirty="0"/>
              <a:t> </a:t>
            </a:r>
            <a:r>
              <a:rPr lang="nl-NL" dirty="0" err="1"/>
              <a:t>suggestion</a:t>
            </a:r>
            <a:r>
              <a:rPr lang="nl-NL" dirty="0"/>
              <a:t> is </a:t>
            </a:r>
            <a:r>
              <a:rPr lang="nl-NL" dirty="0" err="1"/>
              <a:t>to</a:t>
            </a:r>
            <a:r>
              <a:rPr lang="nl-NL" dirty="0"/>
              <a:t> switch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>
                <a:solidFill>
                  <a:srgbClr val="C00000"/>
                </a:solidFill>
              </a:rPr>
              <a:t>Probability</a:t>
            </a:r>
            <a:r>
              <a:rPr lang="nl-NL" dirty="0">
                <a:solidFill>
                  <a:srgbClr val="C00000"/>
                </a:solidFill>
              </a:rPr>
              <a:t> Intervals </a:t>
            </a:r>
            <a:r>
              <a:rPr lang="nl-NL" dirty="0"/>
              <a:t>(PI95)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5" t="30348" r="17582" b="6070"/>
          <a:stretch/>
        </p:blipFill>
        <p:spPr bwMode="auto">
          <a:xfrm>
            <a:off x="6156176" y="4720051"/>
            <a:ext cx="2154439" cy="21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5296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>
                <a:solidFill>
                  <a:schemeClr val="tx2"/>
                </a:solidFill>
              </a:rPr>
              <a:t>Background </a:t>
            </a:r>
            <a:r>
              <a:rPr lang="nl-NL" dirty="0" err="1">
                <a:solidFill>
                  <a:schemeClr val="tx2"/>
                </a:solidFill>
              </a:rPr>
              <a:t>frequentists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9EE6143-C6ED-3545-F026-0EE7523361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926" t="28580" r="43700" b="34881"/>
          <a:stretch/>
        </p:blipFill>
        <p:spPr>
          <a:xfrm>
            <a:off x="539552" y="1600200"/>
            <a:ext cx="7374262" cy="4277072"/>
          </a:xfrm>
          <a:prstGeom prst="rect">
            <a:avLst/>
          </a:prstGeom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66840B96-C7E9-717A-C139-AA718B74D67A}"/>
              </a:ext>
            </a:extLst>
          </p:cNvPr>
          <p:cNvSpPr/>
          <p:nvPr/>
        </p:nvSpPr>
        <p:spPr>
          <a:xfrm>
            <a:off x="5148064" y="1600200"/>
            <a:ext cx="3538736" cy="7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Fundamentalist </a:t>
            </a:r>
            <a:r>
              <a:rPr lang="nl-NL" dirty="0" err="1">
                <a:solidFill>
                  <a:schemeClr val="bg1"/>
                </a:solidFill>
              </a:rPr>
              <a:t>Frequentists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E81A52C-F3E7-279B-A3D7-C9E550788429}"/>
              </a:ext>
            </a:extLst>
          </p:cNvPr>
          <p:cNvSpPr/>
          <p:nvPr/>
        </p:nvSpPr>
        <p:spPr>
          <a:xfrm>
            <a:off x="7740352" y="3510136"/>
            <a:ext cx="1403648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>
                <a:solidFill>
                  <a:schemeClr val="bg1"/>
                </a:solidFill>
              </a:rPr>
              <a:t>Liberal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Frequentists</a:t>
            </a:r>
            <a:r>
              <a:rPr lang="nl-NL" dirty="0">
                <a:solidFill>
                  <a:schemeClr val="bg1"/>
                </a:solidFill>
              </a:rPr>
              <a:t> do </a:t>
            </a:r>
            <a:r>
              <a:rPr lang="nl-NL" dirty="0" err="1">
                <a:solidFill>
                  <a:schemeClr val="bg1"/>
                </a:solidFill>
              </a:rPr>
              <a:t>not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agree</a:t>
            </a:r>
            <a:r>
              <a:rPr lang="nl-NL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950013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>
                <a:solidFill>
                  <a:schemeClr val="tx2"/>
                </a:solidFill>
              </a:rPr>
              <a:t>Background </a:t>
            </a:r>
            <a:r>
              <a:rPr lang="nl-NL" dirty="0" err="1">
                <a:solidFill>
                  <a:schemeClr val="tx2"/>
                </a:solidFill>
              </a:rPr>
              <a:t>Bayesians</a:t>
            </a:r>
            <a:r>
              <a:rPr lang="nl-NL" dirty="0">
                <a:solidFill>
                  <a:schemeClr val="tx2"/>
                </a:solidFill>
              </a:rPr>
              <a:t> (1)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0D4D3039-ACAB-9DBB-7A4F-41B3ACEBF1C7}"/>
              </a:ext>
            </a:extLst>
          </p:cNvPr>
          <p:cNvSpPr/>
          <p:nvPr/>
        </p:nvSpPr>
        <p:spPr>
          <a:xfrm>
            <a:off x="457200" y="1600200"/>
            <a:ext cx="8229600" cy="4349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dirty="0" err="1">
                <a:solidFill>
                  <a:schemeClr val="tx1"/>
                </a:solidFill>
              </a:rPr>
              <a:t>They</a:t>
            </a:r>
            <a:r>
              <a:rPr lang="nl-NL" sz="2400" dirty="0">
                <a:solidFill>
                  <a:schemeClr val="tx1"/>
                </a:solidFill>
              </a:rPr>
              <a:t> start </a:t>
            </a:r>
            <a:r>
              <a:rPr lang="nl-NL" sz="2400" dirty="0" err="1">
                <a:solidFill>
                  <a:schemeClr val="tx1"/>
                </a:solidFill>
              </a:rPr>
              <a:t>with</a:t>
            </a:r>
            <a:r>
              <a:rPr lang="nl-NL" sz="2400" dirty="0">
                <a:solidFill>
                  <a:schemeClr val="tx1"/>
                </a:solidFill>
              </a:rPr>
              <a:t> a prior </a:t>
            </a:r>
            <a:r>
              <a:rPr lang="nl-NL" sz="2400" dirty="0" err="1">
                <a:solidFill>
                  <a:schemeClr val="tx1"/>
                </a:solidFill>
              </a:rPr>
              <a:t>distribution</a:t>
            </a:r>
            <a:r>
              <a:rPr lang="nl-NL" sz="2400" dirty="0">
                <a:solidFill>
                  <a:schemeClr val="tx1"/>
                </a:solidFill>
              </a:rPr>
              <a:t> (</a:t>
            </a:r>
            <a:r>
              <a:rPr lang="nl-NL" sz="2400" dirty="0" err="1">
                <a:solidFill>
                  <a:schemeClr val="tx1"/>
                </a:solidFill>
              </a:rPr>
              <a:t>reflecting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the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researchers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believe</a:t>
            </a:r>
            <a:r>
              <a:rPr lang="nl-NL" sz="2400" dirty="0">
                <a:solidFill>
                  <a:schemeClr val="tx1"/>
                </a:solidFill>
              </a:rPr>
              <a:t>)</a:t>
            </a:r>
          </a:p>
          <a:p>
            <a:r>
              <a:rPr lang="nl-NL" sz="2400" dirty="0" err="1">
                <a:solidFill>
                  <a:schemeClr val="tx1"/>
                </a:solidFill>
              </a:rPr>
              <a:t>They</a:t>
            </a:r>
            <a:r>
              <a:rPr lang="nl-NL" sz="2400" dirty="0">
                <a:solidFill>
                  <a:schemeClr val="tx1"/>
                </a:solidFill>
              </a:rPr>
              <a:t> look at </a:t>
            </a:r>
            <a:r>
              <a:rPr lang="nl-NL" sz="2400" dirty="0" err="1">
                <a:solidFill>
                  <a:schemeClr val="tx1"/>
                </a:solidFill>
              </a:rPr>
              <a:t>the</a:t>
            </a:r>
            <a:r>
              <a:rPr lang="nl-NL" sz="2400" dirty="0">
                <a:solidFill>
                  <a:schemeClr val="tx1"/>
                </a:solidFill>
              </a:rPr>
              <a:t> data (</a:t>
            </a:r>
            <a:r>
              <a:rPr lang="nl-NL" sz="2400" dirty="0" err="1">
                <a:solidFill>
                  <a:schemeClr val="tx1"/>
                </a:solidFill>
              </a:rPr>
              <a:t>likelihood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function</a:t>
            </a:r>
            <a:r>
              <a:rPr lang="nl-NL" sz="2400" dirty="0">
                <a:solidFill>
                  <a:schemeClr val="tx1"/>
                </a:solidFill>
              </a:rPr>
              <a:t>)</a:t>
            </a:r>
          </a:p>
          <a:p>
            <a:r>
              <a:rPr lang="nl-NL" sz="2400" dirty="0" err="1">
                <a:solidFill>
                  <a:schemeClr val="tx1"/>
                </a:solidFill>
              </a:rPr>
              <a:t>They</a:t>
            </a:r>
            <a:r>
              <a:rPr lang="nl-NL" sz="2400" dirty="0">
                <a:solidFill>
                  <a:schemeClr val="tx1"/>
                </a:solidFill>
              </a:rPr>
              <a:t> update </a:t>
            </a:r>
            <a:r>
              <a:rPr lang="nl-NL" sz="2400" dirty="0" err="1">
                <a:solidFill>
                  <a:schemeClr val="tx1"/>
                </a:solidFill>
              </a:rPr>
              <a:t>the</a:t>
            </a:r>
            <a:r>
              <a:rPr lang="nl-NL" sz="2400" dirty="0">
                <a:solidFill>
                  <a:schemeClr val="tx1"/>
                </a:solidFill>
              </a:rPr>
              <a:t> prior, </a:t>
            </a:r>
            <a:r>
              <a:rPr lang="nl-NL" sz="2400" dirty="0" err="1">
                <a:solidFill>
                  <a:schemeClr val="tx1"/>
                </a:solidFill>
              </a:rPr>
              <a:t>based</a:t>
            </a:r>
            <a:r>
              <a:rPr lang="nl-NL" sz="2400" dirty="0">
                <a:solidFill>
                  <a:schemeClr val="tx1"/>
                </a:solidFill>
              </a:rPr>
              <a:t> on </a:t>
            </a:r>
            <a:r>
              <a:rPr lang="nl-NL" sz="2400" dirty="0" err="1">
                <a:solidFill>
                  <a:schemeClr val="tx1"/>
                </a:solidFill>
              </a:rPr>
              <a:t>the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likelihood</a:t>
            </a:r>
            <a:r>
              <a:rPr lang="nl-NL" sz="2400" dirty="0">
                <a:solidFill>
                  <a:schemeClr val="tx1"/>
                </a:solidFill>
              </a:rPr>
              <a:t>, </a:t>
            </a:r>
            <a:r>
              <a:rPr lang="nl-NL" sz="2400" dirty="0" err="1">
                <a:solidFill>
                  <a:schemeClr val="tx1"/>
                </a:solidFill>
              </a:rPr>
              <a:t>to</a:t>
            </a:r>
            <a:r>
              <a:rPr lang="nl-NL" sz="2400" dirty="0">
                <a:solidFill>
                  <a:schemeClr val="tx1"/>
                </a:solidFill>
              </a:rPr>
              <a:t> get </a:t>
            </a:r>
            <a:r>
              <a:rPr lang="nl-NL" sz="2400" dirty="0" err="1">
                <a:solidFill>
                  <a:schemeClr val="tx1"/>
                </a:solidFill>
              </a:rPr>
              <a:t>the</a:t>
            </a:r>
            <a:r>
              <a:rPr lang="nl-NL" sz="2400" dirty="0">
                <a:solidFill>
                  <a:schemeClr val="tx1"/>
                </a:solidFill>
              </a:rPr>
              <a:t> posterior </a:t>
            </a:r>
            <a:r>
              <a:rPr lang="nl-NL" sz="2400" dirty="0" err="1">
                <a:solidFill>
                  <a:schemeClr val="tx1"/>
                </a:solidFill>
              </a:rPr>
              <a:t>distribution</a:t>
            </a:r>
            <a:r>
              <a:rPr lang="nl-NL" sz="2400" dirty="0">
                <a:solidFill>
                  <a:schemeClr val="tx1"/>
                </a:solidFill>
              </a:rPr>
              <a:t>. </a:t>
            </a:r>
            <a:r>
              <a:rPr lang="nl-NL" sz="2400" dirty="0" err="1">
                <a:solidFill>
                  <a:schemeClr val="tx1"/>
                </a:solidFill>
              </a:rPr>
              <a:t>From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that</a:t>
            </a:r>
            <a:r>
              <a:rPr lang="nl-NL" sz="2400" dirty="0">
                <a:solidFill>
                  <a:schemeClr val="tx1"/>
                </a:solidFill>
              </a:rPr>
              <a:t>, </a:t>
            </a:r>
            <a:r>
              <a:rPr lang="nl-NL" sz="2400" dirty="0" err="1">
                <a:solidFill>
                  <a:schemeClr val="tx1"/>
                </a:solidFill>
              </a:rPr>
              <a:t>you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can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calculate</a:t>
            </a:r>
            <a:r>
              <a:rPr lang="nl-NL" sz="2400" dirty="0">
                <a:solidFill>
                  <a:schemeClr val="tx1"/>
                </a:solidFill>
              </a:rPr>
              <a:t> a 95% </a:t>
            </a:r>
            <a:r>
              <a:rPr lang="nl-NL" sz="2400" dirty="0" err="1">
                <a:solidFill>
                  <a:schemeClr val="tx1"/>
                </a:solidFill>
              </a:rPr>
              <a:t>credible</a:t>
            </a:r>
            <a:r>
              <a:rPr lang="nl-NL" sz="2400" dirty="0">
                <a:solidFill>
                  <a:schemeClr val="tx1"/>
                </a:solidFill>
              </a:rPr>
              <a:t> interval.</a:t>
            </a:r>
          </a:p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 err="1">
                <a:solidFill>
                  <a:schemeClr val="tx1"/>
                </a:solidFill>
              </a:rPr>
              <a:t>Based</a:t>
            </a:r>
            <a:r>
              <a:rPr lang="nl-NL" sz="2400" dirty="0">
                <a:solidFill>
                  <a:schemeClr val="tx1"/>
                </a:solidFill>
              </a:rPr>
              <a:t> on different prior </a:t>
            </a:r>
            <a:r>
              <a:rPr lang="nl-NL" sz="2400" dirty="0" err="1">
                <a:solidFill>
                  <a:schemeClr val="tx1"/>
                </a:solidFill>
              </a:rPr>
              <a:t>distributions</a:t>
            </a:r>
            <a:r>
              <a:rPr lang="nl-NL" sz="2400" dirty="0">
                <a:solidFill>
                  <a:schemeClr val="tx1"/>
                </a:solidFill>
              </a:rPr>
              <a:t>, </a:t>
            </a:r>
            <a:r>
              <a:rPr lang="nl-NL" sz="2400" dirty="0" err="1">
                <a:solidFill>
                  <a:schemeClr val="tx1"/>
                </a:solidFill>
              </a:rPr>
              <a:t>two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researchers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can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reach</a:t>
            </a:r>
            <a:r>
              <a:rPr lang="nl-NL" sz="2400" dirty="0">
                <a:solidFill>
                  <a:schemeClr val="tx1"/>
                </a:solidFill>
              </a:rPr>
              <a:t> different </a:t>
            </a:r>
            <a:r>
              <a:rPr lang="nl-NL" sz="2400" dirty="0" err="1">
                <a:solidFill>
                  <a:schemeClr val="tx1"/>
                </a:solidFill>
              </a:rPr>
              <a:t>conclusions</a:t>
            </a:r>
            <a:r>
              <a:rPr lang="nl-NL" sz="2400" dirty="0">
                <a:solidFill>
                  <a:schemeClr val="tx1"/>
                </a:solidFill>
              </a:rPr>
              <a:t>, </a:t>
            </a:r>
            <a:r>
              <a:rPr lang="nl-NL" sz="2400" dirty="0" err="1">
                <a:solidFill>
                  <a:schemeClr val="tx1"/>
                </a:solidFill>
              </a:rPr>
              <a:t>looking</a:t>
            </a:r>
            <a:r>
              <a:rPr lang="nl-NL" sz="2400" dirty="0">
                <a:solidFill>
                  <a:schemeClr val="tx1"/>
                </a:solidFill>
              </a:rPr>
              <a:t> at </a:t>
            </a:r>
            <a:r>
              <a:rPr lang="nl-NL" sz="2400" dirty="0" err="1">
                <a:solidFill>
                  <a:schemeClr val="tx1"/>
                </a:solidFill>
              </a:rPr>
              <a:t>the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very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same</a:t>
            </a:r>
            <a:r>
              <a:rPr lang="nl-NL" sz="2400" dirty="0">
                <a:solidFill>
                  <a:schemeClr val="tx1"/>
                </a:solidFill>
              </a:rPr>
              <a:t> data </a:t>
            </a:r>
          </a:p>
          <a:p>
            <a:endParaRPr lang="nl-NL" sz="2400" dirty="0">
              <a:solidFill>
                <a:schemeClr val="tx1"/>
              </a:solidFill>
            </a:endParaRPr>
          </a:p>
          <a:p>
            <a:endParaRPr lang="nl-NL" sz="2400" dirty="0">
              <a:solidFill>
                <a:schemeClr val="tx1"/>
              </a:solidFill>
            </a:endParaRPr>
          </a:p>
          <a:p>
            <a:endParaRPr lang="nl-NL" sz="2400" dirty="0">
              <a:solidFill>
                <a:schemeClr val="tx1"/>
              </a:solidFill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83FE4B9C-487A-CB7F-6487-6DF19B6B6BC7}"/>
              </a:ext>
            </a:extLst>
          </p:cNvPr>
          <p:cNvSpPr/>
          <p:nvPr/>
        </p:nvSpPr>
        <p:spPr>
          <a:xfrm>
            <a:off x="2699792" y="4869160"/>
            <a:ext cx="5987008" cy="1168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David van </a:t>
            </a:r>
            <a:r>
              <a:rPr lang="nl-NL" dirty="0" err="1">
                <a:solidFill>
                  <a:schemeClr val="bg1"/>
                </a:solidFill>
              </a:rPr>
              <a:t>Dantzig</a:t>
            </a:r>
            <a:r>
              <a:rPr lang="nl-NL" dirty="0">
                <a:solidFill>
                  <a:schemeClr val="bg1"/>
                </a:solidFill>
              </a:rPr>
              <a:t>: Statistical </a:t>
            </a:r>
            <a:r>
              <a:rPr lang="nl-NL" dirty="0" err="1">
                <a:solidFill>
                  <a:schemeClr val="bg1"/>
                </a:solidFill>
              </a:rPr>
              <a:t>Priesthood</a:t>
            </a:r>
            <a:r>
              <a:rPr lang="nl-NL" dirty="0">
                <a:solidFill>
                  <a:schemeClr val="bg1"/>
                </a:solidFill>
              </a:rPr>
              <a:t> (1957)</a:t>
            </a:r>
          </a:p>
          <a:p>
            <a:pPr algn="ctr"/>
            <a:endParaRPr lang="nl-NL" dirty="0">
              <a:solidFill>
                <a:schemeClr val="bg1"/>
              </a:solidFill>
            </a:endParaRPr>
          </a:p>
          <a:p>
            <a:pPr algn="ctr"/>
            <a:r>
              <a:rPr lang="nl-NL" dirty="0" err="1">
                <a:solidFill>
                  <a:schemeClr val="bg1"/>
                </a:solidFill>
              </a:rPr>
              <a:t>Reaction</a:t>
            </a:r>
            <a:r>
              <a:rPr lang="nl-NL" dirty="0">
                <a:solidFill>
                  <a:schemeClr val="bg1"/>
                </a:solidFill>
              </a:rPr>
              <a:t> on </a:t>
            </a:r>
            <a:r>
              <a:rPr lang="nl-NL" dirty="0" err="1">
                <a:solidFill>
                  <a:schemeClr val="bg1"/>
                </a:solidFill>
              </a:rPr>
              <a:t>Savage’s</a:t>
            </a:r>
            <a:r>
              <a:rPr lang="nl-NL" dirty="0">
                <a:solidFill>
                  <a:schemeClr val="bg1"/>
                </a:solidFill>
              </a:rPr>
              <a:t> personal </a:t>
            </a:r>
            <a:r>
              <a:rPr lang="nl-NL" dirty="0" err="1">
                <a:solidFill>
                  <a:schemeClr val="bg1"/>
                </a:solidFill>
              </a:rPr>
              <a:t>probabilities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160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chemeClr val="tx2"/>
                </a:solidFill>
              </a:rPr>
              <a:t>Background </a:t>
            </a:r>
            <a:r>
              <a:rPr lang="nl-NL" dirty="0" err="1">
                <a:solidFill>
                  <a:schemeClr val="tx2"/>
                </a:solidFill>
              </a:rPr>
              <a:t>Bayesians</a:t>
            </a:r>
            <a:r>
              <a:rPr lang="nl-NL" dirty="0">
                <a:solidFill>
                  <a:schemeClr val="tx2"/>
                </a:solidFill>
              </a:rPr>
              <a:t> (2)</a:t>
            </a:r>
            <a:br>
              <a:rPr lang="nl-NL" dirty="0">
                <a:solidFill>
                  <a:schemeClr val="tx2"/>
                </a:solidFill>
              </a:rPr>
            </a:br>
            <a:r>
              <a:rPr lang="nl-NL" dirty="0">
                <a:solidFill>
                  <a:schemeClr val="tx2"/>
                </a:solidFill>
              </a:rPr>
              <a:t>common prior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BE8E409-1B0C-95CB-F568-C0593FF02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3494162" cy="2795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1EFC6A6-8379-FD5A-3437-5AD5A15AE7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076" y="1206384"/>
            <a:ext cx="3567284" cy="2853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B81CED9D-B043-469C-F5A6-8297E856D2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0326" y="3903245"/>
            <a:ext cx="3350146" cy="268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015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chemeClr val="tx2"/>
                </a:solidFill>
              </a:rPr>
              <a:t>Background </a:t>
            </a:r>
            <a:r>
              <a:rPr lang="nl-NL" dirty="0" err="1">
                <a:solidFill>
                  <a:schemeClr val="tx2"/>
                </a:solidFill>
              </a:rPr>
              <a:t>Bayesians</a:t>
            </a:r>
            <a:r>
              <a:rPr lang="nl-NL" dirty="0">
                <a:solidFill>
                  <a:schemeClr val="tx2"/>
                </a:solidFill>
              </a:rPr>
              <a:t> (3)</a:t>
            </a:r>
            <a:br>
              <a:rPr lang="nl-NL" dirty="0">
                <a:solidFill>
                  <a:schemeClr val="tx2"/>
                </a:solidFill>
              </a:rPr>
            </a:br>
            <a:r>
              <a:rPr lang="nl-NL" dirty="0" err="1">
                <a:solidFill>
                  <a:schemeClr val="tx2"/>
                </a:solidFill>
              </a:rPr>
              <a:t>other</a:t>
            </a:r>
            <a:r>
              <a:rPr lang="nl-NL" dirty="0">
                <a:solidFill>
                  <a:schemeClr val="tx2"/>
                </a:solidFill>
              </a:rPr>
              <a:t> priors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1D56765-D0A6-9316-41A8-D86A36FA84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7639"/>
            <a:ext cx="3864353" cy="3091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073898AA-9826-2E46-8163-6F8FBE1D2E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6770"/>
            <a:ext cx="4032448" cy="3225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3B1E1DE8-8682-4DD1-2056-B9C36886F364}"/>
              </a:ext>
            </a:extLst>
          </p:cNvPr>
          <p:cNvSpPr/>
          <p:nvPr/>
        </p:nvSpPr>
        <p:spPr>
          <a:xfrm>
            <a:off x="539552" y="4562729"/>
            <a:ext cx="3384376" cy="954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(</a:t>
            </a:r>
            <a:r>
              <a:rPr lang="nl-NL" dirty="0" err="1"/>
              <a:t>very</a:t>
            </a:r>
            <a:r>
              <a:rPr lang="nl-NL" dirty="0"/>
              <a:t>) </a:t>
            </a:r>
            <a:r>
              <a:rPr lang="nl-NL" dirty="0" err="1"/>
              <a:t>informative</a:t>
            </a:r>
            <a:r>
              <a:rPr lang="nl-NL" dirty="0"/>
              <a:t> prior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838C66AD-590A-7624-F75E-900D5BB2F169}"/>
              </a:ext>
            </a:extLst>
          </p:cNvPr>
          <p:cNvSpPr/>
          <p:nvPr/>
        </p:nvSpPr>
        <p:spPr>
          <a:xfrm>
            <a:off x="5004048" y="4562729"/>
            <a:ext cx="3384376" cy="954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Non-</a:t>
            </a:r>
            <a:r>
              <a:rPr lang="nl-NL" dirty="0" err="1">
                <a:solidFill>
                  <a:schemeClr val="bg1"/>
                </a:solidFill>
              </a:rPr>
              <a:t>informative</a:t>
            </a:r>
            <a:r>
              <a:rPr lang="nl-NL" dirty="0">
                <a:solidFill>
                  <a:schemeClr val="bg1"/>
                </a:solidFill>
              </a:rPr>
              <a:t> prior</a:t>
            </a:r>
          </a:p>
        </p:txBody>
      </p:sp>
    </p:spTree>
    <p:extLst>
      <p:ext uri="{BB962C8B-B14F-4D97-AF65-F5344CB8AC3E}">
        <p14:creationId xmlns:p14="http://schemas.microsoft.com/office/powerpoint/2010/main" val="698515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2"/>
                </a:solidFill>
              </a:rPr>
              <a:t>Back to frequentists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Simple example of a probability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hope to win a grant (1,000,000 euros)</a:t>
            </a:r>
          </a:p>
          <a:p>
            <a:r>
              <a:rPr lang="en-US" dirty="0"/>
              <a:t>You wrote a perfect protocol (all of you did!)</a:t>
            </a:r>
          </a:p>
          <a:p>
            <a:r>
              <a:rPr lang="en-US" dirty="0"/>
              <a:t>The committee of wise (</a:t>
            </a:r>
            <a:r>
              <a:rPr lang="en-US" dirty="0" err="1"/>
              <a:t>wo</a:t>
            </a:r>
            <a:r>
              <a:rPr lang="en-US" dirty="0"/>
              <a:t>)men cannot decide which protocol is best</a:t>
            </a:r>
          </a:p>
          <a:p>
            <a:r>
              <a:rPr lang="en-US" dirty="0"/>
              <a:t>They ask an independent solicitor to draw randomly one of the candidates</a:t>
            </a:r>
          </a:p>
        </p:txBody>
      </p:sp>
    </p:spTree>
    <p:extLst>
      <p:ext uri="{BB962C8B-B14F-4D97-AF65-F5344CB8AC3E}">
        <p14:creationId xmlns:p14="http://schemas.microsoft.com/office/powerpoint/2010/main" val="3037070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214" b="14721"/>
          <a:stretch/>
        </p:blipFill>
        <p:spPr bwMode="auto">
          <a:xfrm>
            <a:off x="2051720" y="836712"/>
            <a:ext cx="4812933" cy="5362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 rot="185590">
            <a:off x="5388887" y="5188444"/>
            <a:ext cx="1174626" cy="6037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000" dirty="0">
                <a:solidFill>
                  <a:schemeClr val="tx1"/>
                </a:solidFill>
              </a:rPr>
              <a:t>R. Fisher</a:t>
            </a:r>
          </a:p>
          <a:p>
            <a:pPr algn="ctr"/>
            <a:endParaRPr lang="nl-NL" sz="1000" dirty="0">
              <a:solidFill>
                <a:schemeClr val="tx1"/>
              </a:solidFill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</a:rPr>
              <a:t>Independent </a:t>
            </a:r>
            <a:r>
              <a:rPr lang="en-GB" sz="1000" dirty="0">
                <a:solidFill>
                  <a:schemeClr val="tx1"/>
                </a:solidFill>
              </a:rPr>
              <a:t>solicitor</a:t>
            </a:r>
          </a:p>
        </p:txBody>
      </p:sp>
    </p:spTree>
    <p:extLst>
      <p:ext uri="{BB962C8B-B14F-4D97-AF65-F5344CB8AC3E}">
        <p14:creationId xmlns:p14="http://schemas.microsoft.com/office/powerpoint/2010/main" val="2071031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err="1">
                <a:solidFill>
                  <a:schemeClr val="tx2"/>
                </a:solidFill>
              </a:rPr>
              <a:t>Programme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Misuse of Bonferroni </a:t>
            </a:r>
          </a:p>
          <a:p>
            <a:r>
              <a:rPr lang="en-US" dirty="0"/>
              <a:t>The </a:t>
            </a:r>
            <a:r>
              <a:rPr lang="en-US" dirty="0" err="1"/>
              <a:t>sd</a:t>
            </a:r>
            <a:r>
              <a:rPr lang="en-US" dirty="0"/>
              <a:t> of the difference between two random variables X and Y. A geometric surprise!</a:t>
            </a:r>
          </a:p>
          <a:p>
            <a:r>
              <a:rPr lang="en-US" dirty="0"/>
              <a:t>The 95% Probability Interval (PI95)</a:t>
            </a:r>
          </a:p>
          <a:p>
            <a:pPr lvl="1"/>
            <a:r>
              <a:rPr lang="en-US" dirty="0"/>
              <a:t>Frequentist Confidence Interval versus Bayesian Credible Interval</a:t>
            </a:r>
          </a:p>
          <a:p>
            <a:pPr lvl="1"/>
            <a:r>
              <a:rPr lang="en-US" dirty="0"/>
              <a:t>Simple example to trigger your intuition regarding probabilities</a:t>
            </a:r>
          </a:p>
          <a:p>
            <a:pPr lvl="1"/>
            <a:r>
              <a:rPr lang="en-US" dirty="0"/>
              <a:t>Example of a PI95 </a:t>
            </a:r>
          </a:p>
          <a:p>
            <a:pPr lvl="1"/>
            <a:r>
              <a:rPr lang="en-US" dirty="0"/>
              <a:t>Definition of the PI95</a:t>
            </a:r>
          </a:p>
          <a:p>
            <a:pPr lvl="1"/>
            <a:r>
              <a:rPr lang="en-US" dirty="0"/>
              <a:t>Back to the simple example</a:t>
            </a:r>
          </a:p>
          <a:p>
            <a:pPr lvl="1"/>
            <a:r>
              <a:rPr lang="en-US" dirty="0"/>
              <a:t>(My) Conclusion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3766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714202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chemeClr val="tx2"/>
                </a:solidFill>
              </a:rPr>
              <a:t>Mr Fisher takes 50 </a:t>
            </a:r>
            <a:r>
              <a:rPr lang="nl-NL" dirty="0" err="1">
                <a:solidFill>
                  <a:schemeClr val="tx2"/>
                </a:solidFill>
              </a:rPr>
              <a:t>identical</a:t>
            </a:r>
            <a:r>
              <a:rPr lang="nl-NL" dirty="0">
                <a:solidFill>
                  <a:schemeClr val="tx2"/>
                </a:solidFill>
              </a:rPr>
              <a:t> papers, </a:t>
            </a:r>
            <a:r>
              <a:rPr lang="nl-NL" dirty="0" err="1">
                <a:solidFill>
                  <a:schemeClr val="tx2"/>
                </a:solidFill>
              </a:rPr>
              <a:t>writes</a:t>
            </a:r>
            <a:r>
              <a:rPr lang="nl-NL" dirty="0">
                <a:solidFill>
                  <a:schemeClr val="tx2"/>
                </a:solidFill>
              </a:rPr>
              <a:t> down </a:t>
            </a:r>
            <a:r>
              <a:rPr lang="nl-NL" dirty="0" err="1">
                <a:solidFill>
                  <a:schemeClr val="tx2"/>
                </a:solidFill>
              </a:rPr>
              <a:t>your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names</a:t>
            </a:r>
            <a:r>
              <a:rPr lang="nl-NL" dirty="0">
                <a:solidFill>
                  <a:schemeClr val="tx2"/>
                </a:solidFill>
              </a:rPr>
              <a:t>, </a:t>
            </a:r>
            <a:r>
              <a:rPr lang="nl-NL" dirty="0" err="1">
                <a:solidFill>
                  <a:schemeClr val="tx2"/>
                </a:solidFill>
              </a:rPr>
              <a:t>folds</a:t>
            </a:r>
            <a:r>
              <a:rPr lang="nl-NL" dirty="0">
                <a:solidFill>
                  <a:schemeClr val="tx2"/>
                </a:solidFill>
              </a:rPr>
              <a:t> the papers and put </a:t>
            </a:r>
            <a:r>
              <a:rPr lang="nl-NL" dirty="0" err="1">
                <a:solidFill>
                  <a:schemeClr val="tx2"/>
                </a:solidFill>
              </a:rPr>
              <a:t>them</a:t>
            </a:r>
            <a:r>
              <a:rPr lang="nl-NL" dirty="0">
                <a:solidFill>
                  <a:schemeClr val="tx2"/>
                </a:solidFill>
              </a:rPr>
              <a:t> in a bowl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2" t="8389" r="17170" b="11851"/>
          <a:stretch/>
        </p:blipFill>
        <p:spPr bwMode="auto">
          <a:xfrm rot="10800000">
            <a:off x="611560" y="2348880"/>
            <a:ext cx="4444780" cy="3609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5260195" y="2924944"/>
            <a:ext cx="338437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err="1">
                <a:solidFill>
                  <a:schemeClr val="bg1"/>
                </a:solidFill>
              </a:rPr>
              <a:t>What</a:t>
            </a:r>
            <a:r>
              <a:rPr lang="nl-NL" sz="2400" dirty="0">
                <a:solidFill>
                  <a:schemeClr val="bg1"/>
                </a:solidFill>
              </a:rPr>
              <a:t> is </a:t>
            </a:r>
            <a:r>
              <a:rPr lang="nl-NL" sz="2400" dirty="0" err="1">
                <a:solidFill>
                  <a:schemeClr val="bg1"/>
                </a:solidFill>
              </a:rPr>
              <a:t>the</a:t>
            </a:r>
            <a:r>
              <a:rPr lang="nl-NL" sz="2400" dirty="0">
                <a:solidFill>
                  <a:schemeClr val="bg1"/>
                </a:solidFill>
              </a:rPr>
              <a:t> </a:t>
            </a:r>
            <a:r>
              <a:rPr lang="nl-NL" sz="2400" dirty="0" err="1">
                <a:solidFill>
                  <a:schemeClr val="bg1"/>
                </a:solidFill>
              </a:rPr>
              <a:t>probability</a:t>
            </a:r>
            <a:r>
              <a:rPr lang="nl-NL" sz="2400" dirty="0">
                <a:solidFill>
                  <a:schemeClr val="bg1"/>
                </a:solidFill>
              </a:rPr>
              <a:t> </a:t>
            </a:r>
            <a:r>
              <a:rPr lang="nl-NL" sz="2400" dirty="0" err="1">
                <a:solidFill>
                  <a:schemeClr val="bg1"/>
                </a:solidFill>
              </a:rPr>
              <a:t>that</a:t>
            </a:r>
            <a:r>
              <a:rPr lang="nl-NL" sz="2400" dirty="0">
                <a:solidFill>
                  <a:schemeClr val="bg1"/>
                </a:solidFill>
              </a:rPr>
              <a:t> </a:t>
            </a:r>
            <a:r>
              <a:rPr lang="nl-NL" sz="2400" dirty="0" err="1">
                <a:solidFill>
                  <a:schemeClr val="bg1"/>
                </a:solidFill>
              </a:rPr>
              <a:t>your</a:t>
            </a:r>
            <a:r>
              <a:rPr lang="nl-NL" sz="2400" dirty="0">
                <a:solidFill>
                  <a:schemeClr val="bg1"/>
                </a:solidFill>
              </a:rPr>
              <a:t> name is on </a:t>
            </a:r>
            <a:r>
              <a:rPr lang="nl-NL" sz="2400" dirty="0" err="1">
                <a:solidFill>
                  <a:schemeClr val="bg1"/>
                </a:solidFill>
              </a:rPr>
              <a:t>that</a:t>
            </a:r>
            <a:r>
              <a:rPr lang="nl-NL" sz="2400" dirty="0">
                <a:solidFill>
                  <a:schemeClr val="bg1"/>
                </a:solidFill>
              </a:rPr>
              <a:t> paper?</a:t>
            </a:r>
          </a:p>
        </p:txBody>
      </p:sp>
      <p:sp>
        <p:nvSpPr>
          <p:cNvPr id="3" name="Rectangle 2"/>
          <p:cNvSpPr/>
          <p:nvPr/>
        </p:nvSpPr>
        <p:spPr>
          <a:xfrm>
            <a:off x="5285906" y="4153826"/>
            <a:ext cx="338437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Model </a:t>
            </a:r>
            <a:r>
              <a:rPr lang="nl-NL" sz="2800" dirty="0" err="1">
                <a:solidFill>
                  <a:schemeClr val="bg1"/>
                </a:solidFill>
              </a:rPr>
              <a:t>assumption</a:t>
            </a:r>
            <a:r>
              <a:rPr lang="nl-NL" sz="2800" dirty="0">
                <a:solidFill>
                  <a:schemeClr val="bg1"/>
                </a:solidFill>
              </a:rPr>
              <a:t>:</a:t>
            </a:r>
          </a:p>
          <a:p>
            <a:pPr algn="ctr"/>
            <a:r>
              <a:rPr lang="nl-NL" sz="2800" dirty="0">
                <a:solidFill>
                  <a:schemeClr val="bg1"/>
                </a:solidFill>
              </a:rPr>
              <a:t>Random draw  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76713" y="5454716"/>
            <a:ext cx="338437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1/50 </a:t>
            </a:r>
            <a:r>
              <a:rPr lang="nl-NL" sz="2800" dirty="0">
                <a:sym typeface="Symbol"/>
              </a:rPr>
              <a:t>= 0.02</a:t>
            </a:r>
            <a:r>
              <a:rPr lang="nl-NL" sz="2800" dirty="0"/>
              <a:t> </a:t>
            </a:r>
            <a:endParaRPr lang="en-GB" sz="2800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4039FE73-A1BD-829C-DC2D-0B397D23EBBF}"/>
              </a:ext>
            </a:extLst>
          </p:cNvPr>
          <p:cNvSpPr/>
          <p:nvPr/>
        </p:nvSpPr>
        <p:spPr>
          <a:xfrm>
            <a:off x="5285906" y="2132856"/>
            <a:ext cx="340089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>
                <a:solidFill>
                  <a:schemeClr val="bg1"/>
                </a:solidFill>
              </a:rPr>
              <a:t>Mr Fisher </a:t>
            </a:r>
            <a:r>
              <a:rPr lang="nl-NL" sz="2400" dirty="0" err="1">
                <a:solidFill>
                  <a:schemeClr val="bg1"/>
                </a:solidFill>
              </a:rPr>
              <a:t>will</a:t>
            </a:r>
            <a:r>
              <a:rPr lang="nl-NL" sz="2400" dirty="0">
                <a:solidFill>
                  <a:schemeClr val="bg1"/>
                </a:solidFill>
              </a:rPr>
              <a:t> take out </a:t>
            </a:r>
            <a:r>
              <a:rPr lang="nl-NL" sz="2400" dirty="0" err="1">
                <a:solidFill>
                  <a:schemeClr val="bg1"/>
                </a:solidFill>
              </a:rPr>
              <a:t>randomly</a:t>
            </a:r>
            <a:r>
              <a:rPr lang="nl-NL" sz="2400" dirty="0">
                <a:solidFill>
                  <a:schemeClr val="bg1"/>
                </a:solidFill>
              </a:rPr>
              <a:t> </a:t>
            </a:r>
            <a:r>
              <a:rPr lang="nl-NL" sz="2400" dirty="0" err="1">
                <a:solidFill>
                  <a:schemeClr val="bg1"/>
                </a:solidFill>
              </a:rPr>
              <a:t>one</a:t>
            </a:r>
            <a:r>
              <a:rPr lang="nl-NL" sz="2400" dirty="0">
                <a:solidFill>
                  <a:schemeClr val="bg1"/>
                </a:solidFill>
              </a:rPr>
              <a:t> paper.</a:t>
            </a:r>
          </a:p>
        </p:txBody>
      </p:sp>
    </p:spTree>
    <p:extLst>
      <p:ext uri="{BB962C8B-B14F-4D97-AF65-F5344CB8AC3E}">
        <p14:creationId xmlns:p14="http://schemas.microsoft.com/office/powerpoint/2010/main" val="2191277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>
                <a:solidFill>
                  <a:schemeClr val="tx2"/>
                </a:solidFill>
              </a:rPr>
              <a:t>Randomly</a:t>
            </a:r>
            <a:r>
              <a:rPr lang="nl-NL" dirty="0">
                <a:solidFill>
                  <a:schemeClr val="tx2"/>
                </a:solidFill>
              </a:rPr>
              <a:t> Mr Fisher takes out </a:t>
            </a:r>
            <a:r>
              <a:rPr lang="nl-NL" dirty="0" err="1">
                <a:solidFill>
                  <a:schemeClr val="tx2"/>
                </a:solidFill>
              </a:rPr>
              <a:t>one</a:t>
            </a:r>
            <a:r>
              <a:rPr lang="nl-NL" dirty="0">
                <a:solidFill>
                  <a:schemeClr val="tx2"/>
                </a:solidFill>
              </a:rPr>
              <a:t> of the papers …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68" t="27714" r="22330" b="25379"/>
          <a:stretch/>
        </p:blipFill>
        <p:spPr bwMode="auto">
          <a:xfrm rot="10800000">
            <a:off x="1415197" y="1628800"/>
            <a:ext cx="6037123" cy="3671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e toelichting 3"/>
          <p:cNvSpPr/>
          <p:nvPr/>
        </p:nvSpPr>
        <p:spPr>
          <a:xfrm>
            <a:off x="1403648" y="2038454"/>
            <a:ext cx="1850504" cy="1116704"/>
          </a:xfrm>
          <a:prstGeom prst="wedgeEllipseCallout">
            <a:avLst>
              <a:gd name="adj1" fmla="val 73297"/>
              <a:gd name="adj2" fmla="val 8717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And the </a:t>
            </a:r>
          </a:p>
          <a:p>
            <a:pPr algn="ctr"/>
            <a:r>
              <a:rPr lang="nl-NL" dirty="0">
                <a:solidFill>
                  <a:schemeClr val="tx1"/>
                </a:solidFill>
              </a:rPr>
              <a:t>winner is ….</a:t>
            </a:r>
          </a:p>
        </p:txBody>
      </p:sp>
      <p:sp>
        <p:nvSpPr>
          <p:cNvPr id="6" name="Rechthoek 5"/>
          <p:cNvSpPr/>
          <p:nvPr/>
        </p:nvSpPr>
        <p:spPr>
          <a:xfrm>
            <a:off x="179512" y="5517232"/>
            <a:ext cx="856895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>
                <a:solidFill>
                  <a:schemeClr val="bg1"/>
                </a:solidFill>
              </a:rPr>
              <a:t>What</a:t>
            </a:r>
            <a:r>
              <a:rPr lang="nl-NL" sz="2800" dirty="0">
                <a:solidFill>
                  <a:schemeClr val="bg1"/>
                </a:solidFill>
              </a:rPr>
              <a:t> is the </a:t>
            </a:r>
            <a:r>
              <a:rPr lang="nl-NL" sz="2800" dirty="0" err="1">
                <a:solidFill>
                  <a:schemeClr val="bg1"/>
                </a:solidFill>
              </a:rPr>
              <a:t>probability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  <a:r>
              <a:rPr lang="nl-NL" sz="2800" dirty="0" err="1">
                <a:solidFill>
                  <a:schemeClr val="bg1"/>
                </a:solidFill>
              </a:rPr>
              <a:t>that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  <a:r>
              <a:rPr lang="nl-NL" sz="2800" dirty="0" err="1">
                <a:solidFill>
                  <a:schemeClr val="bg1"/>
                </a:solidFill>
              </a:rPr>
              <a:t>your</a:t>
            </a:r>
            <a:r>
              <a:rPr lang="nl-NL" sz="2800" dirty="0">
                <a:solidFill>
                  <a:schemeClr val="bg1"/>
                </a:solidFill>
              </a:rPr>
              <a:t> name is on </a:t>
            </a:r>
            <a:r>
              <a:rPr lang="nl-NL" sz="2800" dirty="0" err="1">
                <a:solidFill>
                  <a:schemeClr val="bg1"/>
                </a:solidFill>
              </a:rPr>
              <a:t>this</a:t>
            </a:r>
            <a:r>
              <a:rPr lang="nl-NL" sz="2800" dirty="0">
                <a:solidFill>
                  <a:schemeClr val="bg1"/>
                </a:solidFill>
              </a:rPr>
              <a:t> paper?</a:t>
            </a:r>
          </a:p>
        </p:txBody>
      </p:sp>
      <p:sp>
        <p:nvSpPr>
          <p:cNvPr id="3" name="Rectangle 2"/>
          <p:cNvSpPr/>
          <p:nvPr/>
        </p:nvSpPr>
        <p:spPr>
          <a:xfrm>
            <a:off x="1907704" y="6353944"/>
            <a:ext cx="5256584" cy="5040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>
                <a:solidFill>
                  <a:schemeClr val="bg1"/>
                </a:solidFill>
              </a:rPr>
              <a:t>You</a:t>
            </a:r>
            <a:r>
              <a:rPr lang="nl-NL" sz="2800" dirty="0">
                <a:solidFill>
                  <a:schemeClr val="bg1"/>
                </a:solidFill>
              </a:rPr>
              <a:t> are </a:t>
            </a:r>
            <a:r>
              <a:rPr lang="nl-NL" sz="2800" dirty="0" err="1">
                <a:solidFill>
                  <a:schemeClr val="bg1"/>
                </a:solidFill>
              </a:rPr>
              <a:t>still</a:t>
            </a:r>
            <a:r>
              <a:rPr lang="nl-NL" sz="2800" dirty="0">
                <a:solidFill>
                  <a:schemeClr val="bg1"/>
                </a:solidFill>
              </a:rPr>
              <a:t> in the race …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7308304" y="1556792"/>
            <a:ext cx="1728192" cy="1368152"/>
          </a:xfrm>
          <a:prstGeom prst="wedgeEllipseCallout">
            <a:avLst>
              <a:gd name="adj1" fmla="val -73200"/>
              <a:gd name="adj2" fmla="val 673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>
                <a:solidFill>
                  <a:schemeClr val="tx1"/>
                </a:solidFill>
              </a:rPr>
              <a:t>Can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you</a:t>
            </a:r>
            <a:r>
              <a:rPr lang="nl-NL" dirty="0">
                <a:solidFill>
                  <a:schemeClr val="tx1"/>
                </a:solidFill>
              </a:rPr>
              <a:t> feel the </a:t>
            </a:r>
            <a:r>
              <a:rPr lang="nl-NL" dirty="0" err="1">
                <a:solidFill>
                  <a:schemeClr val="tx1"/>
                </a:solidFill>
              </a:rPr>
              <a:t>tension</a:t>
            </a:r>
            <a:r>
              <a:rPr lang="nl-NL" dirty="0">
                <a:solidFill>
                  <a:schemeClr val="tx1"/>
                </a:solidFill>
              </a:rPr>
              <a:t>?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050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>
                <a:solidFill>
                  <a:schemeClr val="tx2"/>
                </a:solidFill>
              </a:rPr>
              <a:t>A real </a:t>
            </a:r>
            <a:r>
              <a:rPr lang="nl-NL" dirty="0" err="1">
                <a:solidFill>
                  <a:schemeClr val="tx2"/>
                </a:solidFill>
              </a:rPr>
              <a:t>statistical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problem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 want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estimate</a:t>
            </a:r>
            <a:r>
              <a:rPr lang="nl-NL" dirty="0"/>
              <a:t> the </a:t>
            </a:r>
            <a:r>
              <a:rPr lang="nl-NL" dirty="0" err="1"/>
              <a:t>mean</a:t>
            </a:r>
            <a:r>
              <a:rPr lang="nl-NL" dirty="0"/>
              <a:t> </a:t>
            </a:r>
            <a:r>
              <a:rPr lang="nl-NL" dirty="0" err="1"/>
              <a:t>systolic</a:t>
            </a:r>
            <a:r>
              <a:rPr lang="nl-NL" dirty="0"/>
              <a:t> </a:t>
            </a:r>
            <a:r>
              <a:rPr lang="nl-NL" dirty="0" err="1"/>
              <a:t>blood</a:t>
            </a:r>
            <a:r>
              <a:rPr lang="nl-NL" dirty="0"/>
              <a:t> </a:t>
            </a:r>
            <a:r>
              <a:rPr lang="nl-NL" dirty="0" err="1"/>
              <a:t>pressure</a:t>
            </a:r>
            <a:r>
              <a:rPr lang="nl-NL" dirty="0"/>
              <a:t> of </a:t>
            </a:r>
            <a:r>
              <a:rPr lang="nl-NL" dirty="0" err="1"/>
              <a:t>all</a:t>
            </a:r>
            <a:r>
              <a:rPr lang="nl-NL" dirty="0"/>
              <a:t> </a:t>
            </a:r>
            <a:r>
              <a:rPr lang="nl-NL" dirty="0" err="1"/>
              <a:t>individuals</a:t>
            </a:r>
            <a:r>
              <a:rPr lang="nl-NL" dirty="0"/>
              <a:t> living in the Netherlands (µ) …</a:t>
            </a:r>
          </a:p>
          <a:p>
            <a:r>
              <a:rPr lang="nl-NL" dirty="0"/>
              <a:t>… on May 9th 2023, 1 PM</a:t>
            </a:r>
          </a:p>
          <a:p>
            <a:r>
              <a:rPr lang="nl-NL" dirty="0"/>
              <a:t>Of course, we </a:t>
            </a:r>
            <a:r>
              <a:rPr lang="nl-NL" dirty="0" err="1"/>
              <a:t>will</a:t>
            </a:r>
            <a:r>
              <a:rPr lang="nl-NL" dirty="0"/>
              <a:t> never </a:t>
            </a:r>
            <a:r>
              <a:rPr lang="nl-NL" dirty="0" err="1"/>
              <a:t>know</a:t>
            </a:r>
            <a:r>
              <a:rPr lang="nl-NL" dirty="0"/>
              <a:t> the exact </a:t>
            </a:r>
            <a:r>
              <a:rPr lang="nl-NL" dirty="0" err="1"/>
              <a:t>value</a:t>
            </a:r>
            <a:r>
              <a:rPr lang="nl-NL" dirty="0"/>
              <a:t> of µ. It is a </a:t>
            </a:r>
            <a:r>
              <a:rPr lang="nl-NL" dirty="0" err="1"/>
              <a:t>fixed</a:t>
            </a:r>
            <a:r>
              <a:rPr lang="nl-NL" dirty="0"/>
              <a:t> and </a:t>
            </a:r>
            <a:r>
              <a:rPr lang="nl-NL" dirty="0" err="1"/>
              <a:t>unknown</a:t>
            </a:r>
            <a:r>
              <a:rPr lang="nl-NL" dirty="0"/>
              <a:t> </a:t>
            </a:r>
            <a:r>
              <a:rPr lang="nl-NL" dirty="0" err="1"/>
              <a:t>value</a:t>
            </a:r>
            <a:r>
              <a:rPr lang="nl-NL" dirty="0"/>
              <a:t>, and the </a:t>
            </a:r>
            <a:r>
              <a:rPr lang="nl-NL" dirty="0" err="1"/>
              <a:t>population</a:t>
            </a:r>
            <a:r>
              <a:rPr lang="nl-NL" dirty="0"/>
              <a:t> </a:t>
            </a:r>
            <a:r>
              <a:rPr lang="nl-NL" dirty="0" err="1"/>
              <a:t>mean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not have </a:t>
            </a:r>
            <a:r>
              <a:rPr lang="nl-NL" dirty="0" err="1"/>
              <a:t>exactly</a:t>
            </a:r>
            <a:r>
              <a:rPr lang="nl-NL" dirty="0"/>
              <a:t> </a:t>
            </a:r>
            <a:r>
              <a:rPr lang="nl-NL" dirty="0" err="1"/>
              <a:t>equal</a:t>
            </a:r>
            <a:r>
              <a:rPr lang="nl-NL" dirty="0"/>
              <a:t> </a:t>
            </a:r>
            <a:r>
              <a:rPr lang="nl-NL" dirty="0" err="1"/>
              <a:t>values</a:t>
            </a:r>
            <a:r>
              <a:rPr lang="nl-NL" dirty="0"/>
              <a:t> on </a:t>
            </a:r>
            <a:r>
              <a:rPr lang="nl-NL" dirty="0" err="1"/>
              <a:t>other</a:t>
            </a:r>
            <a:r>
              <a:rPr lang="nl-NL" dirty="0"/>
              <a:t> time points</a:t>
            </a:r>
          </a:p>
        </p:txBody>
      </p:sp>
    </p:spTree>
    <p:extLst>
      <p:ext uri="{BB962C8B-B14F-4D97-AF65-F5344CB8AC3E}">
        <p14:creationId xmlns:p14="http://schemas.microsoft.com/office/powerpoint/2010/main" val="1232374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Afbeelding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0" t="2499" b="12500"/>
          <a:stretch>
            <a:fillRect/>
          </a:stretch>
        </p:blipFill>
        <p:spPr bwMode="auto">
          <a:xfrm>
            <a:off x="1619250" y="1773238"/>
            <a:ext cx="38163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Rechte verbindingslijn met pijl 4"/>
          <p:cNvCxnSpPr/>
          <p:nvPr/>
        </p:nvCxnSpPr>
        <p:spPr>
          <a:xfrm flipV="1">
            <a:off x="3492500" y="1700213"/>
            <a:ext cx="3167063" cy="15128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hthoek 5"/>
          <p:cNvSpPr/>
          <p:nvPr/>
        </p:nvSpPr>
        <p:spPr>
          <a:xfrm>
            <a:off x="6732588" y="1484313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6884988" y="1636713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6659563" y="1557338"/>
            <a:ext cx="865187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6732588" y="1484313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nl-NL" dirty="0">
                <a:solidFill>
                  <a:schemeClr val="tx1"/>
                </a:solidFill>
              </a:rPr>
              <a:t>X</a:t>
            </a:r>
            <a:r>
              <a:rPr lang="nl-NL" baseline="-25000" dirty="0">
                <a:solidFill>
                  <a:schemeClr val="tx1"/>
                </a:solidFill>
              </a:rPr>
              <a:t>1</a:t>
            </a:r>
            <a:r>
              <a:rPr lang="nl-NL" dirty="0">
                <a:solidFill>
                  <a:schemeClr val="tx1"/>
                </a:solidFill>
              </a:rPr>
              <a:t> = 99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2" name="Rechte verbindingslijn met pijl 11"/>
          <p:cNvCxnSpPr/>
          <p:nvPr/>
        </p:nvCxnSpPr>
        <p:spPr>
          <a:xfrm flipV="1">
            <a:off x="3492500" y="2420938"/>
            <a:ext cx="3167063" cy="7921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hoek 12"/>
          <p:cNvSpPr/>
          <p:nvPr/>
        </p:nvSpPr>
        <p:spPr>
          <a:xfrm>
            <a:off x="6732588" y="22764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nl-NL" dirty="0">
                <a:solidFill>
                  <a:schemeClr val="tx1"/>
                </a:solidFill>
              </a:rPr>
              <a:t>X</a:t>
            </a:r>
            <a:r>
              <a:rPr lang="nl-NL" baseline="-25000" dirty="0">
                <a:solidFill>
                  <a:schemeClr val="tx1"/>
                </a:solidFill>
              </a:rPr>
              <a:t>2</a:t>
            </a:r>
            <a:r>
              <a:rPr lang="nl-NL" dirty="0">
                <a:solidFill>
                  <a:schemeClr val="tx1"/>
                </a:solidFill>
              </a:rPr>
              <a:t> = 104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5" name="Rechte verbindingslijn met pijl 14"/>
          <p:cNvCxnSpPr/>
          <p:nvPr/>
        </p:nvCxnSpPr>
        <p:spPr>
          <a:xfrm flipV="1">
            <a:off x="3563938" y="3141663"/>
            <a:ext cx="3095625" cy="714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/>
          <p:cNvSpPr/>
          <p:nvPr/>
        </p:nvSpPr>
        <p:spPr>
          <a:xfrm>
            <a:off x="6732588" y="2997200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nl-NL" dirty="0">
                <a:solidFill>
                  <a:schemeClr val="tx1"/>
                </a:solidFill>
              </a:rPr>
              <a:t>….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8" name="Rechte verbindingslijn met pijl 17"/>
          <p:cNvCxnSpPr/>
          <p:nvPr/>
        </p:nvCxnSpPr>
        <p:spPr>
          <a:xfrm>
            <a:off x="3563938" y="3357563"/>
            <a:ext cx="3024187" cy="431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hthoek 18"/>
          <p:cNvSpPr/>
          <p:nvPr/>
        </p:nvSpPr>
        <p:spPr>
          <a:xfrm>
            <a:off x="6588125" y="3644900"/>
            <a:ext cx="1223963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nl-NL" dirty="0" err="1">
                <a:solidFill>
                  <a:schemeClr val="tx1"/>
                </a:solidFill>
              </a:rPr>
              <a:t>X</a:t>
            </a:r>
            <a:r>
              <a:rPr lang="nl-NL" baseline="-25000" dirty="0" err="1">
                <a:solidFill>
                  <a:schemeClr val="tx1"/>
                </a:solidFill>
              </a:rPr>
              <a:t>n</a:t>
            </a:r>
            <a:r>
              <a:rPr lang="nl-NL" baseline="-25000" dirty="0">
                <a:solidFill>
                  <a:schemeClr val="tx1"/>
                </a:solidFill>
              </a:rPr>
              <a:t> </a:t>
            </a:r>
            <a:r>
              <a:rPr lang="nl-NL" dirty="0">
                <a:solidFill>
                  <a:schemeClr val="tx1"/>
                </a:solidFill>
              </a:rPr>
              <a:t>= 97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hthoek 20"/>
          <p:cNvSpPr/>
          <p:nvPr/>
        </p:nvSpPr>
        <p:spPr>
          <a:xfrm>
            <a:off x="6516688" y="4149725"/>
            <a:ext cx="1871662" cy="647700"/>
          </a:xfrm>
          <a:prstGeom prst="rect">
            <a:avLst/>
          </a:prstGeom>
          <a:solidFill>
            <a:srgbClr val="FDF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6732588" y="4221163"/>
          <a:ext cx="1008062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431613" imgH="215806" progId="Equation.3">
                  <p:embed/>
                </p:oleObj>
              </mc:Choice>
              <mc:Fallback>
                <p:oleObj name="Equation" r:id="rId3" imgW="431613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588" y="4221163"/>
                        <a:ext cx="1008062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3600" dirty="0" err="1">
                <a:solidFill>
                  <a:schemeClr val="tx2"/>
                </a:solidFill>
              </a:rPr>
              <a:t>Confidence</a:t>
            </a:r>
            <a:r>
              <a:rPr lang="nl-NL" sz="3600" dirty="0">
                <a:solidFill>
                  <a:schemeClr val="tx2"/>
                </a:solidFill>
              </a:rPr>
              <a:t> Interval for </a:t>
            </a:r>
            <a:r>
              <a:rPr lang="nl-NL" sz="3600" dirty="0">
                <a:solidFill>
                  <a:schemeClr val="tx2"/>
                </a:solidFill>
                <a:sym typeface="Symbol"/>
              </a:rPr>
              <a:t></a:t>
            </a:r>
          </a:p>
          <a:p>
            <a:r>
              <a:rPr lang="nl-NL" sz="3600" dirty="0">
                <a:solidFill>
                  <a:schemeClr val="tx2"/>
                </a:solidFill>
                <a:sym typeface="Symbol"/>
              </a:rPr>
              <a:t>(</a:t>
            </a:r>
            <a:r>
              <a:rPr lang="nl-NL" sz="3600" dirty="0" err="1">
                <a:solidFill>
                  <a:schemeClr val="tx2"/>
                </a:solidFill>
                <a:sym typeface="Symbol"/>
              </a:rPr>
              <a:t>assuming</a:t>
            </a:r>
            <a:r>
              <a:rPr lang="nl-NL" sz="3600" dirty="0">
                <a:solidFill>
                  <a:schemeClr val="tx2"/>
                </a:solidFill>
                <a:sym typeface="Symbol"/>
              </a:rPr>
              <a:t> </a:t>
            </a:r>
            <a:r>
              <a:rPr lang="nl-NL" sz="3600" dirty="0" err="1">
                <a:solidFill>
                  <a:schemeClr val="tx2"/>
                </a:solidFill>
                <a:sym typeface="Symbol"/>
              </a:rPr>
              <a:t>normality</a:t>
            </a:r>
            <a:r>
              <a:rPr lang="nl-NL" sz="3600" dirty="0">
                <a:solidFill>
                  <a:schemeClr val="tx2"/>
                </a:solidFill>
                <a:sym typeface="Symbol"/>
              </a:rPr>
              <a:t>)</a:t>
            </a:r>
            <a:endParaRPr lang="nl-NL" sz="3600" dirty="0">
              <a:solidFill>
                <a:schemeClr val="tx2"/>
              </a:solidFill>
            </a:endParaRPr>
          </a:p>
        </p:txBody>
      </p:sp>
      <p:sp>
        <p:nvSpPr>
          <p:cNvPr id="2" name="Rechthoek 1"/>
          <p:cNvSpPr/>
          <p:nvPr/>
        </p:nvSpPr>
        <p:spPr>
          <a:xfrm>
            <a:off x="3131840" y="4293096"/>
            <a:ext cx="6480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>
                <a:sym typeface="Symbol"/>
              </a:rPr>
              <a:t> ?</a:t>
            </a:r>
            <a:endParaRPr lang="nl-NL" sz="2400" dirty="0"/>
          </a:p>
        </p:txBody>
      </p:sp>
      <p:graphicFrame>
        <p:nvGraphicFramePr>
          <p:cNvPr id="10" name="Object 9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670722643"/>
              </p:ext>
            </p:extLst>
          </p:nvPr>
        </p:nvGraphicFramePr>
        <p:xfrm>
          <a:off x="754063" y="4941888"/>
          <a:ext cx="7340600" cy="80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822480" imgH="419040" progId="Equation.3">
                  <p:embed/>
                </p:oleObj>
              </mc:Choice>
              <mc:Fallback>
                <p:oleObj name="Equation" r:id="rId5" imgW="3822480" imgH="41904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063" y="4941888"/>
                        <a:ext cx="7340600" cy="804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3680783"/>
              </p:ext>
            </p:extLst>
          </p:nvPr>
        </p:nvGraphicFramePr>
        <p:xfrm>
          <a:off x="1941513" y="5876925"/>
          <a:ext cx="4979987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679480" imgH="419040" progId="Equation.3">
                  <p:embed/>
                </p:oleObj>
              </mc:Choice>
              <mc:Fallback>
                <p:oleObj name="Equation" r:id="rId7" imgW="26794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1513" y="5876925"/>
                        <a:ext cx="4979987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447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6" grpId="0" animBg="1"/>
      <p:bldP spid="19" grpId="0" animBg="1"/>
      <p:bldP spid="2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>
                <a:solidFill>
                  <a:schemeClr val="tx2"/>
                </a:solidFill>
              </a:rPr>
              <a:t>Classical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meaning</a:t>
            </a:r>
            <a:r>
              <a:rPr lang="nl-NL" dirty="0">
                <a:solidFill>
                  <a:schemeClr val="tx2"/>
                </a:solidFill>
              </a:rPr>
              <a:t> of the 95% CI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1628800"/>
            <a:ext cx="8208912" cy="43204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We are 95% </a:t>
            </a:r>
            <a:r>
              <a:rPr lang="nl-NL" sz="2800" dirty="0" err="1">
                <a:solidFill>
                  <a:schemeClr val="tx1"/>
                </a:solidFill>
              </a:rPr>
              <a:t>confident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that</a:t>
            </a:r>
            <a:r>
              <a:rPr lang="nl-NL" sz="2800" dirty="0">
                <a:solidFill>
                  <a:schemeClr val="tx1"/>
                </a:solidFill>
              </a:rPr>
              <a:t> the </a:t>
            </a:r>
            <a:r>
              <a:rPr lang="nl-NL" sz="2800" dirty="0" err="1">
                <a:solidFill>
                  <a:schemeClr val="tx1"/>
                </a:solidFill>
              </a:rPr>
              <a:t>fixed</a:t>
            </a:r>
            <a:r>
              <a:rPr lang="nl-NL" sz="2800" dirty="0">
                <a:solidFill>
                  <a:schemeClr val="tx1"/>
                </a:solidFill>
              </a:rPr>
              <a:t> and </a:t>
            </a:r>
            <a:r>
              <a:rPr lang="nl-NL" sz="2800" dirty="0" err="1">
                <a:solidFill>
                  <a:schemeClr val="tx1"/>
                </a:solidFill>
              </a:rPr>
              <a:t>unknown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population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mean</a:t>
            </a:r>
            <a:r>
              <a:rPr lang="nl-NL" sz="2800" dirty="0">
                <a:solidFill>
                  <a:schemeClr val="tx1"/>
                </a:solidFill>
              </a:rPr>
              <a:t> is </a:t>
            </a:r>
            <a:r>
              <a:rPr lang="nl-NL" sz="2800" dirty="0" err="1">
                <a:solidFill>
                  <a:schemeClr val="tx1"/>
                </a:solidFill>
              </a:rPr>
              <a:t>inside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this</a:t>
            </a:r>
            <a:r>
              <a:rPr lang="nl-NL" sz="2800" dirty="0">
                <a:solidFill>
                  <a:schemeClr val="tx1"/>
                </a:solidFill>
              </a:rPr>
              <a:t> interval.</a:t>
            </a:r>
          </a:p>
          <a:p>
            <a:pPr algn="ctr"/>
            <a:endParaRPr lang="nl-NL" sz="2800" dirty="0">
              <a:solidFill>
                <a:schemeClr val="tx1"/>
              </a:solidFill>
            </a:endParaRPr>
          </a:p>
          <a:p>
            <a:pPr algn="ctr"/>
            <a:r>
              <a:rPr lang="nl-NL" sz="2800" dirty="0" err="1">
                <a:solidFill>
                  <a:schemeClr val="tx1"/>
                </a:solidFill>
              </a:rPr>
              <a:t>Frequentists</a:t>
            </a:r>
            <a:r>
              <a:rPr lang="nl-NL" sz="2800" dirty="0">
                <a:solidFill>
                  <a:schemeClr val="tx1"/>
                </a:solidFill>
              </a:rPr>
              <a:t> do not talk </a:t>
            </a:r>
            <a:r>
              <a:rPr lang="nl-NL" sz="2800" dirty="0" err="1">
                <a:solidFill>
                  <a:schemeClr val="tx1"/>
                </a:solidFill>
              </a:rPr>
              <a:t>about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probabilities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here</a:t>
            </a:r>
            <a:r>
              <a:rPr lang="nl-NL" sz="2800" dirty="0">
                <a:solidFill>
                  <a:schemeClr val="tx1"/>
                </a:solidFill>
              </a:rPr>
              <a:t>; µ is </a:t>
            </a:r>
            <a:r>
              <a:rPr lang="nl-NL" sz="2800" dirty="0" err="1">
                <a:solidFill>
                  <a:schemeClr val="tx1"/>
                </a:solidFill>
              </a:rPr>
              <a:t>either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inside</a:t>
            </a:r>
            <a:r>
              <a:rPr lang="nl-NL" sz="2800" dirty="0">
                <a:solidFill>
                  <a:schemeClr val="tx1"/>
                </a:solidFill>
              </a:rPr>
              <a:t> or </a:t>
            </a:r>
            <a:r>
              <a:rPr lang="nl-NL" sz="2800" dirty="0" err="1">
                <a:solidFill>
                  <a:schemeClr val="tx1"/>
                </a:solidFill>
              </a:rPr>
              <a:t>outside</a:t>
            </a:r>
            <a:r>
              <a:rPr lang="nl-NL" sz="2800" dirty="0">
                <a:solidFill>
                  <a:schemeClr val="tx1"/>
                </a:solidFill>
              </a:rPr>
              <a:t> the interval.</a:t>
            </a:r>
          </a:p>
          <a:p>
            <a:pPr algn="ctr"/>
            <a:endParaRPr lang="nl-NL" sz="2800" dirty="0">
              <a:solidFill>
                <a:schemeClr val="tx1"/>
              </a:solidFill>
            </a:endParaRPr>
          </a:p>
          <a:p>
            <a:pPr algn="ctr"/>
            <a:r>
              <a:rPr lang="nl-NL" sz="2800" dirty="0" err="1">
                <a:solidFill>
                  <a:schemeClr val="tx1"/>
                </a:solidFill>
              </a:rPr>
              <a:t>What</a:t>
            </a:r>
            <a:r>
              <a:rPr lang="nl-NL" sz="2800" dirty="0">
                <a:solidFill>
                  <a:schemeClr val="tx1"/>
                </a:solidFill>
              </a:rPr>
              <a:t> is the </a:t>
            </a:r>
            <a:r>
              <a:rPr lang="nl-NL" sz="2800" dirty="0" err="1">
                <a:solidFill>
                  <a:schemeClr val="tx1"/>
                </a:solidFill>
              </a:rPr>
              <a:t>mathematical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definition</a:t>
            </a:r>
            <a:r>
              <a:rPr lang="nl-NL" sz="2800" dirty="0">
                <a:solidFill>
                  <a:schemeClr val="tx1"/>
                </a:solidFill>
              </a:rPr>
              <a:t> of “</a:t>
            </a:r>
            <a:r>
              <a:rPr lang="nl-NL" sz="2800" dirty="0" err="1">
                <a:solidFill>
                  <a:schemeClr val="tx1"/>
                </a:solidFill>
              </a:rPr>
              <a:t>being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confident</a:t>
            </a:r>
            <a:r>
              <a:rPr lang="nl-NL" sz="2800" dirty="0">
                <a:solidFill>
                  <a:schemeClr val="tx1"/>
                </a:solidFill>
              </a:rPr>
              <a:t>”? </a:t>
            </a:r>
            <a:endParaRPr lang="en-GB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38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>
                <a:solidFill>
                  <a:schemeClr val="tx2"/>
                </a:solidFill>
              </a:rPr>
              <a:t>If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you</a:t>
            </a:r>
            <a:r>
              <a:rPr lang="nl-NL" dirty="0">
                <a:solidFill>
                  <a:schemeClr val="tx2"/>
                </a:solidFill>
              </a:rPr>
              <a:t> do not want </a:t>
            </a:r>
            <a:r>
              <a:rPr lang="nl-NL" dirty="0" err="1">
                <a:solidFill>
                  <a:schemeClr val="tx2"/>
                </a:solidFill>
              </a:rPr>
              <a:t>to</a:t>
            </a:r>
            <a:r>
              <a:rPr lang="nl-NL" dirty="0">
                <a:solidFill>
                  <a:schemeClr val="tx2"/>
                </a:solidFill>
              </a:rPr>
              <a:t> make model </a:t>
            </a:r>
            <a:r>
              <a:rPr lang="nl-NL" dirty="0" err="1">
                <a:solidFill>
                  <a:schemeClr val="tx2"/>
                </a:solidFill>
              </a:rPr>
              <a:t>assumptions</a:t>
            </a:r>
            <a:r>
              <a:rPr lang="nl-NL" dirty="0">
                <a:solidFill>
                  <a:schemeClr val="tx2"/>
                </a:solidFill>
              </a:rPr>
              <a:t> (</a:t>
            </a:r>
            <a:r>
              <a:rPr lang="nl-NL" dirty="0" err="1">
                <a:solidFill>
                  <a:schemeClr val="tx2"/>
                </a:solidFill>
              </a:rPr>
              <a:t>like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normality</a:t>
            </a:r>
            <a:r>
              <a:rPr lang="nl-NL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calculate</a:t>
            </a:r>
            <a:r>
              <a:rPr lang="nl-NL" dirty="0"/>
              <a:t> a bootstrap interval, </a:t>
            </a:r>
            <a:r>
              <a:rPr lang="nl-NL" dirty="0" err="1"/>
              <a:t>based</a:t>
            </a:r>
            <a:r>
              <a:rPr lang="nl-NL" dirty="0"/>
              <a:t> on </a:t>
            </a:r>
            <a:r>
              <a:rPr lang="nl-NL" dirty="0" err="1"/>
              <a:t>your</a:t>
            </a:r>
            <a:r>
              <a:rPr lang="nl-NL" dirty="0"/>
              <a:t> random sample</a:t>
            </a:r>
          </a:p>
        </p:txBody>
      </p:sp>
    </p:spTree>
    <p:extLst>
      <p:ext uri="{BB962C8B-B14F-4D97-AF65-F5344CB8AC3E}">
        <p14:creationId xmlns:p14="http://schemas.microsoft.com/office/powerpoint/2010/main" val="105511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nl-NL" dirty="0" err="1">
                <a:solidFill>
                  <a:schemeClr val="tx2"/>
                </a:solidFill>
              </a:rPr>
              <a:t>Formula</a:t>
            </a:r>
            <a:r>
              <a:rPr lang="nl-NL" dirty="0">
                <a:solidFill>
                  <a:schemeClr val="tx2"/>
                </a:solidFill>
              </a:rPr>
              <a:t> or bootstrap …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nl-NL" dirty="0"/>
                  <a:t>There are in </a:t>
                </a:r>
                <a:r>
                  <a:rPr lang="nl-NL" dirty="0" err="1"/>
                  <a:t>total</a:t>
                </a:r>
                <a:r>
                  <a:rPr lang="nl-NL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nl-NL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nl-NL" b="0" i="1" smtClean="0">
                                <a:latin typeface="Cambria Math"/>
                              </a:rPr>
                              <m:t>17,</m:t>
                            </m:r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  <m:r>
                              <a:rPr lang="nl-NL" b="0" i="1" smtClean="0">
                                <a:latin typeface="Cambria Math"/>
                              </a:rPr>
                              <m:t>00,000</m:t>
                            </m:r>
                          </m:e>
                          <m:e>
                            <m:r>
                              <a:rPr lang="nl-NL" b="0" i="1" smtClean="0">
                                <a:latin typeface="Cambria Math"/>
                              </a:rPr>
                              <m:t>25</m:t>
                            </m:r>
                          </m:e>
                        </m:eqArr>
                      </m:e>
                    </m:d>
                  </m:oMath>
                </a14:m>
                <a:r>
                  <a:rPr lang="nl-NL" dirty="0"/>
                  <a:t> </a:t>
                </a:r>
                <a:r>
                  <a:rPr lang="nl-NL" dirty="0" err="1"/>
                  <a:t>possible</a:t>
                </a:r>
                <a:r>
                  <a:rPr lang="nl-NL" dirty="0"/>
                  <a:t> random samples of </a:t>
                </a:r>
                <a:r>
                  <a:rPr lang="nl-NL" dirty="0" err="1"/>
                  <a:t>size</a:t>
                </a:r>
                <a:r>
                  <a:rPr lang="nl-NL" dirty="0"/>
                  <a:t> 25, </a:t>
                </a:r>
                <a:r>
                  <a:rPr lang="nl-NL" dirty="0" err="1"/>
                  <a:t>let’s</a:t>
                </a:r>
                <a:r>
                  <a:rPr lang="nl-NL" dirty="0"/>
                  <a:t> say N</a:t>
                </a:r>
              </a:p>
              <a:p>
                <a:r>
                  <a:rPr lang="nl-NL" dirty="0" err="1"/>
                  <a:t>Each</a:t>
                </a:r>
                <a:r>
                  <a:rPr lang="nl-NL" dirty="0"/>
                  <a:t> random sample </a:t>
                </a:r>
                <a:r>
                  <a:rPr lang="nl-NL" dirty="0" err="1"/>
                  <a:t>will</a:t>
                </a:r>
                <a:r>
                  <a:rPr lang="nl-NL" dirty="0"/>
                  <a:t> lead </a:t>
                </a:r>
                <a:r>
                  <a:rPr lang="nl-NL" dirty="0" err="1"/>
                  <a:t>to</a:t>
                </a:r>
                <a:r>
                  <a:rPr lang="nl-NL" dirty="0"/>
                  <a:t> a </a:t>
                </a:r>
                <a:r>
                  <a:rPr lang="nl-NL" dirty="0" err="1"/>
                  <a:t>specific</a:t>
                </a:r>
                <a:r>
                  <a:rPr lang="nl-NL" dirty="0"/>
                  <a:t> sample </a:t>
                </a:r>
                <a:r>
                  <a:rPr lang="nl-NL" dirty="0" err="1"/>
                  <a:t>mean</a:t>
                </a:r>
                <a:r>
                  <a:rPr lang="nl-NL" dirty="0"/>
                  <a:t> and a 95% interval</a:t>
                </a:r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467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>
                <a:solidFill>
                  <a:schemeClr val="tx2"/>
                </a:solidFill>
              </a:rPr>
              <a:t>Distribution of </a:t>
            </a:r>
            <a:r>
              <a:rPr lang="nl-NL" dirty="0" err="1">
                <a:solidFill>
                  <a:schemeClr val="tx2"/>
                </a:solidFill>
              </a:rPr>
              <a:t>all</a:t>
            </a:r>
            <a:r>
              <a:rPr lang="nl-NL" dirty="0">
                <a:solidFill>
                  <a:schemeClr val="tx2"/>
                </a:solidFill>
              </a:rPr>
              <a:t> sample means</a:t>
            </a:r>
          </a:p>
        </p:txBody>
      </p:sp>
      <p:pic>
        <p:nvPicPr>
          <p:cNvPr id="6" name="Afbeelding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0" t="2499" b="12500"/>
          <a:stretch>
            <a:fillRect/>
          </a:stretch>
        </p:blipFill>
        <p:spPr bwMode="auto">
          <a:xfrm>
            <a:off x="3089102" y="1268759"/>
            <a:ext cx="1813667" cy="1713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79512" y="1772816"/>
                <a:ext cx="1224136" cy="489654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dirty="0">
                    <a:solidFill>
                      <a:schemeClr val="bg1"/>
                    </a:solidFill>
                  </a:rPr>
                  <a:t>Ordered sample means</a:t>
                </a:r>
              </a:p>
              <a:p>
                <a:pPr algn="ctr"/>
                <a:endParaRPr lang="nl-NL" dirty="0">
                  <a:solidFill>
                    <a:schemeClr val="bg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nl-NL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nl-NL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𝑋</m:t>
                              </m:r>
                            </m:e>
                          </m:acc>
                        </m:e>
                        <m:sub>
                          <m:r>
                            <a:rPr lang="nl-NL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nl-NL" dirty="0">
                  <a:solidFill>
                    <a:schemeClr val="bg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nl-NL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nl-NL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𝑋</m:t>
                              </m:r>
                            </m:e>
                          </m:acc>
                        </m:e>
                        <m:sub>
                          <m:r>
                            <a:rPr lang="nl-NL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nl-NL" dirty="0">
                  <a:solidFill>
                    <a:schemeClr val="bg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nl-NL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nl-NL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𝑋</m:t>
                              </m:r>
                            </m:e>
                          </m:acc>
                        </m:e>
                        <m:sub>
                          <m:r>
                            <a:rPr lang="nl-NL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nl-NL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nl-NL" dirty="0">
                    <a:solidFill>
                      <a:schemeClr val="bg1"/>
                    </a:solidFill>
                  </a:rPr>
                  <a:t>.</a:t>
                </a:r>
              </a:p>
              <a:p>
                <a:pPr algn="ctr"/>
                <a:r>
                  <a:rPr lang="nl-NL" dirty="0">
                    <a:solidFill>
                      <a:schemeClr val="bg1"/>
                    </a:solidFill>
                  </a:rPr>
                  <a:t>.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nl-NL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nl-NL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𝑋</m:t>
                              </m:r>
                            </m:e>
                          </m:acc>
                        </m:e>
                        <m:sub>
                          <m:r>
                            <a:rPr lang="nl-NL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nl-NL" dirty="0">
                  <a:solidFill>
                    <a:schemeClr val="bg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nl-NL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nl-NL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𝑋</m:t>
                              </m:r>
                            </m:e>
                          </m:acc>
                        </m:e>
                        <m:sub>
                          <m:r>
                            <a:rPr lang="nl-NL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𝑘</m:t>
                          </m:r>
                          <m:r>
                            <a:rPr lang="nl-NL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+1</m:t>
                          </m:r>
                        </m:sub>
                      </m:sSub>
                    </m:oMath>
                  </m:oMathPara>
                </a14:m>
                <a:endParaRPr lang="nl-NL" dirty="0">
                  <a:solidFill>
                    <a:schemeClr val="bg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nl-NL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nl-NL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𝑋</m:t>
                              </m:r>
                            </m:e>
                          </m:acc>
                        </m:e>
                        <m:sub>
                          <m:r>
                            <a:rPr lang="nl-NL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𝑘</m:t>
                          </m:r>
                          <m:r>
                            <a:rPr lang="nl-NL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+2</m:t>
                          </m:r>
                        </m:sub>
                      </m:sSub>
                    </m:oMath>
                  </m:oMathPara>
                </a14:m>
                <a:endParaRPr lang="nl-NL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nl-NL" dirty="0">
                    <a:solidFill>
                      <a:schemeClr val="bg1"/>
                    </a:solidFill>
                  </a:rPr>
                  <a:t>.</a:t>
                </a:r>
              </a:p>
              <a:p>
                <a:pPr algn="ctr"/>
                <a:r>
                  <a:rPr lang="nl-NL" dirty="0">
                    <a:solidFill>
                      <a:schemeClr val="bg1"/>
                    </a:solidFill>
                  </a:rPr>
                  <a:t>.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nl-NL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nl-NL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𝑋</m:t>
                              </m:r>
                            </m:e>
                          </m:acc>
                        </m:e>
                        <m:sub>
                          <m:r>
                            <a:rPr lang="nl-NL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𝑁</m:t>
                          </m:r>
                        </m:sub>
                      </m:sSub>
                    </m:oMath>
                  </m:oMathPara>
                </a14:m>
                <a:endParaRPr lang="nl-NL" dirty="0">
                  <a:solidFill>
                    <a:schemeClr val="bg1"/>
                  </a:solidFill>
                </a:endParaRPr>
              </a:p>
              <a:p>
                <a:pPr algn="ctr"/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772816"/>
                <a:ext cx="1224136" cy="489654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/>
          <p:cNvCxnSpPr/>
          <p:nvPr/>
        </p:nvCxnSpPr>
        <p:spPr>
          <a:xfrm>
            <a:off x="2843808" y="3284984"/>
            <a:ext cx="50405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879812" y="3569324"/>
            <a:ext cx="50405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915816" y="3769892"/>
            <a:ext cx="468052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35896" y="4509120"/>
            <a:ext cx="57606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707904" y="4869160"/>
            <a:ext cx="57606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779912" y="5157192"/>
            <a:ext cx="57606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499992" y="6093296"/>
            <a:ext cx="57606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5868144" y="3769892"/>
            <a:ext cx="2952328" cy="10272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rgbClr val="C00000"/>
                </a:solidFill>
              </a:rPr>
              <a:t>Interval does not </a:t>
            </a:r>
            <a:r>
              <a:rPr lang="nl-NL" dirty="0" err="1">
                <a:solidFill>
                  <a:srgbClr val="C00000"/>
                </a:solidFill>
              </a:rPr>
              <a:t>contain</a:t>
            </a:r>
            <a:r>
              <a:rPr lang="nl-NL" dirty="0">
                <a:solidFill>
                  <a:srgbClr val="C00000"/>
                </a:solidFill>
              </a:rPr>
              <a:t> µ</a:t>
            </a:r>
          </a:p>
          <a:p>
            <a:pPr algn="ctr"/>
            <a:endParaRPr lang="nl-NL" dirty="0">
              <a:solidFill>
                <a:srgbClr val="C00000"/>
              </a:solidFill>
            </a:endParaRPr>
          </a:p>
          <a:p>
            <a:pPr algn="ctr"/>
            <a:r>
              <a:rPr lang="nl-NL" dirty="0">
                <a:solidFill>
                  <a:srgbClr val="00B050"/>
                </a:solidFill>
              </a:rPr>
              <a:t>Interval does </a:t>
            </a:r>
            <a:r>
              <a:rPr lang="nl-NL" dirty="0" err="1">
                <a:solidFill>
                  <a:srgbClr val="00B050"/>
                </a:solidFill>
              </a:rPr>
              <a:t>contain</a:t>
            </a:r>
            <a:r>
              <a:rPr lang="nl-NL" dirty="0">
                <a:solidFill>
                  <a:srgbClr val="00B050"/>
                </a:solidFill>
              </a:rPr>
              <a:t> µ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44208" y="5445224"/>
            <a:ext cx="237626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(</a:t>
            </a:r>
            <a:r>
              <a:rPr lang="nl-NL" dirty="0" err="1"/>
              <a:t>almost</a:t>
            </a:r>
            <a:r>
              <a:rPr lang="nl-NL" dirty="0"/>
              <a:t>) 95% of the intervals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green</a:t>
            </a:r>
            <a:endParaRPr lang="en-GB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3419872" y="4077072"/>
            <a:ext cx="64807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491880" y="4221088"/>
            <a:ext cx="64807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563888" y="4365104"/>
            <a:ext cx="57606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671900" y="4653136"/>
            <a:ext cx="504056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851920" y="5301208"/>
            <a:ext cx="57606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923928" y="5445224"/>
            <a:ext cx="57606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995936" y="5589240"/>
            <a:ext cx="504056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7965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>
                <a:solidFill>
                  <a:schemeClr val="tx2"/>
                </a:solidFill>
              </a:rPr>
              <a:t>What</a:t>
            </a:r>
            <a:r>
              <a:rPr lang="nl-NL" dirty="0">
                <a:solidFill>
                  <a:schemeClr val="tx2"/>
                </a:solidFill>
              </a:rPr>
              <a:t> do we </a:t>
            </a:r>
            <a:r>
              <a:rPr lang="nl-NL" dirty="0" err="1">
                <a:solidFill>
                  <a:schemeClr val="tx2"/>
                </a:solidFill>
              </a:rPr>
              <a:t>observe</a:t>
            </a:r>
            <a:r>
              <a:rPr lang="nl-NL" dirty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971600" y="1772816"/>
                <a:ext cx="1224136" cy="273630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dirty="0">
                    <a:solidFill>
                      <a:schemeClr val="bg1"/>
                    </a:solidFill>
                  </a:rPr>
                  <a:t>Mean of </a:t>
                </a:r>
                <a:r>
                  <a:rPr lang="nl-NL" dirty="0" err="1">
                    <a:solidFill>
                      <a:schemeClr val="bg1"/>
                    </a:solidFill>
                  </a:rPr>
                  <a:t>our</a:t>
                </a:r>
                <a:r>
                  <a:rPr lang="nl-NL" dirty="0">
                    <a:solidFill>
                      <a:schemeClr val="bg1"/>
                    </a:solidFill>
                  </a:rPr>
                  <a:t> random sample</a:t>
                </a:r>
              </a:p>
              <a:p>
                <a:pPr algn="ctr"/>
                <a:endParaRPr lang="nl-NL" dirty="0">
                  <a:solidFill>
                    <a:schemeClr val="bg1"/>
                  </a:solidFill>
                </a:endParaRPr>
              </a:p>
              <a:p>
                <a:pPr algn="ctr"/>
                <a:endParaRPr lang="nl-NL" dirty="0">
                  <a:solidFill>
                    <a:schemeClr val="bg1"/>
                  </a:solidFill>
                </a:endParaRPr>
              </a:p>
              <a:p>
                <a:pPr algn="ctr"/>
                <a:endParaRPr lang="nl-NL" dirty="0">
                  <a:solidFill>
                    <a:schemeClr val="bg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nl-NL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𝑋</m:t>
                          </m:r>
                        </m:e>
                      </m:acc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pPr algn="ctr"/>
                <a:endParaRPr lang="nl-NL" dirty="0">
                  <a:solidFill>
                    <a:schemeClr val="bg1"/>
                  </a:solidFill>
                </a:endParaRPr>
              </a:p>
              <a:p>
                <a:pPr algn="ctr"/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1772816"/>
                <a:ext cx="1224136" cy="2736304"/>
              </a:xfrm>
              <a:prstGeom prst="rect">
                <a:avLst/>
              </a:prstGeom>
              <a:blipFill rotWithShape="1">
                <a:blip r:embed="rId2"/>
                <a:stretch>
                  <a:fillRect t="-24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3347864" y="1988840"/>
            <a:ext cx="936104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µ?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359304" y="4005064"/>
            <a:ext cx="1008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788024" y="3032956"/>
            <a:ext cx="360040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The interval, </a:t>
            </a:r>
            <a:r>
              <a:rPr lang="nl-NL" dirty="0" err="1"/>
              <a:t>based</a:t>
            </a:r>
            <a:r>
              <a:rPr lang="nl-NL" dirty="0"/>
              <a:t> on </a:t>
            </a:r>
            <a:r>
              <a:rPr lang="nl-NL" dirty="0" err="1"/>
              <a:t>our</a:t>
            </a:r>
            <a:r>
              <a:rPr lang="nl-NL" dirty="0"/>
              <a:t> random sample, is a </a:t>
            </a:r>
            <a:r>
              <a:rPr lang="nl-NL" b="1" dirty="0"/>
              <a:t>random construct</a:t>
            </a:r>
            <a:r>
              <a:rPr lang="nl-NL" dirty="0"/>
              <a:t>.</a:t>
            </a:r>
          </a:p>
          <a:p>
            <a:pPr algn="ctr"/>
            <a:r>
              <a:rPr lang="nl-NL" dirty="0" err="1"/>
              <a:t>Since</a:t>
            </a:r>
            <a:r>
              <a:rPr lang="nl-NL" dirty="0"/>
              <a:t> µ is </a:t>
            </a:r>
            <a:r>
              <a:rPr lang="nl-NL" dirty="0" err="1"/>
              <a:t>unknown</a:t>
            </a:r>
            <a:r>
              <a:rPr lang="nl-NL" dirty="0"/>
              <a:t>, we do not </a:t>
            </a:r>
            <a:r>
              <a:rPr lang="nl-NL" dirty="0" err="1"/>
              <a:t>know</a:t>
            </a:r>
            <a:r>
              <a:rPr lang="nl-NL" dirty="0"/>
              <a:t> the colour of the interval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831051" y="5229200"/>
            <a:ext cx="634599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/>
              <a:t>Since</a:t>
            </a:r>
            <a:r>
              <a:rPr lang="nl-NL" dirty="0"/>
              <a:t> </a:t>
            </a:r>
            <a:r>
              <a:rPr lang="nl-NL" dirty="0" err="1"/>
              <a:t>our</a:t>
            </a:r>
            <a:r>
              <a:rPr lang="nl-NL" dirty="0"/>
              <a:t> sample was </a:t>
            </a:r>
            <a:r>
              <a:rPr lang="nl-NL" dirty="0" err="1"/>
              <a:t>randomly</a:t>
            </a:r>
            <a:r>
              <a:rPr lang="nl-NL" dirty="0"/>
              <a:t> </a:t>
            </a:r>
            <a:r>
              <a:rPr lang="nl-NL" dirty="0" err="1"/>
              <a:t>chosen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 </a:t>
            </a:r>
            <a:r>
              <a:rPr lang="nl-NL" dirty="0" err="1"/>
              <a:t>all</a:t>
            </a:r>
            <a:r>
              <a:rPr lang="nl-NL" dirty="0"/>
              <a:t> </a:t>
            </a:r>
            <a:r>
              <a:rPr lang="nl-NL" dirty="0" err="1"/>
              <a:t>possible</a:t>
            </a:r>
            <a:r>
              <a:rPr lang="nl-NL" dirty="0"/>
              <a:t> samples, we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see</a:t>
            </a:r>
            <a:r>
              <a:rPr lang="nl-NL" dirty="0"/>
              <a:t> the interval as a random draw </a:t>
            </a:r>
            <a:r>
              <a:rPr lang="nl-NL" dirty="0" err="1"/>
              <a:t>from</a:t>
            </a:r>
            <a:r>
              <a:rPr lang="nl-NL" dirty="0"/>
              <a:t> a </a:t>
            </a:r>
            <a:r>
              <a:rPr lang="nl-NL" dirty="0" err="1"/>
              <a:t>population</a:t>
            </a:r>
            <a:r>
              <a:rPr lang="nl-NL" dirty="0"/>
              <a:t> of intervals of </a:t>
            </a:r>
            <a:r>
              <a:rPr lang="nl-NL" dirty="0" err="1"/>
              <a:t>which</a:t>
            </a:r>
            <a:r>
              <a:rPr lang="nl-NL" dirty="0"/>
              <a:t> 95% is green and 5% is red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563888" y="6237312"/>
            <a:ext cx="4392488" cy="50405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>
                <a:solidFill>
                  <a:schemeClr val="bg1"/>
                </a:solidFill>
              </a:rPr>
              <a:t>Our</a:t>
            </a:r>
            <a:r>
              <a:rPr lang="nl-NL" dirty="0">
                <a:solidFill>
                  <a:schemeClr val="bg1"/>
                </a:solidFill>
              </a:rPr>
              <a:t> interval is </a:t>
            </a:r>
            <a:r>
              <a:rPr lang="nl-NL" dirty="0" err="1">
                <a:solidFill>
                  <a:schemeClr val="bg1"/>
                </a:solidFill>
              </a:rPr>
              <a:t>still</a:t>
            </a:r>
            <a:r>
              <a:rPr lang="nl-NL" dirty="0">
                <a:solidFill>
                  <a:schemeClr val="bg1"/>
                </a:solidFill>
              </a:rPr>
              <a:t> “in the race”: 0.95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5776" y="4221088"/>
            <a:ext cx="561662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µ is </a:t>
            </a:r>
            <a:r>
              <a:rPr lang="nl-NL" dirty="0" err="1">
                <a:solidFill>
                  <a:schemeClr val="bg1"/>
                </a:solidFill>
              </a:rPr>
              <a:t>fixed</a:t>
            </a:r>
            <a:r>
              <a:rPr lang="nl-NL" dirty="0">
                <a:solidFill>
                  <a:schemeClr val="bg1"/>
                </a:solidFill>
              </a:rPr>
              <a:t> and </a:t>
            </a:r>
            <a:r>
              <a:rPr lang="nl-NL" dirty="0" err="1">
                <a:solidFill>
                  <a:schemeClr val="bg1"/>
                </a:solidFill>
              </a:rPr>
              <a:t>either</a:t>
            </a:r>
            <a:r>
              <a:rPr lang="nl-NL" dirty="0">
                <a:solidFill>
                  <a:schemeClr val="bg1"/>
                </a:solidFill>
              </a:rPr>
              <a:t> in the interval or not: </a:t>
            </a:r>
            <a:r>
              <a:rPr lang="nl-NL" dirty="0" err="1">
                <a:solidFill>
                  <a:schemeClr val="bg1"/>
                </a:solidFill>
              </a:rPr>
              <a:t>that’s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true</a:t>
            </a:r>
            <a:r>
              <a:rPr lang="nl-NL" dirty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nl-NL" dirty="0">
                <a:solidFill>
                  <a:schemeClr val="bg1"/>
                </a:solidFill>
              </a:rPr>
              <a:t>But as long as µ is </a:t>
            </a:r>
            <a:r>
              <a:rPr lang="nl-NL" dirty="0" err="1">
                <a:solidFill>
                  <a:schemeClr val="bg1"/>
                </a:solidFill>
              </a:rPr>
              <a:t>unknown</a:t>
            </a:r>
            <a:r>
              <a:rPr lang="nl-NL" dirty="0">
                <a:solidFill>
                  <a:schemeClr val="bg1"/>
                </a:solidFill>
              </a:rPr>
              <a:t>, </a:t>
            </a:r>
            <a:r>
              <a:rPr lang="nl-NL" dirty="0" err="1">
                <a:solidFill>
                  <a:schemeClr val="bg1"/>
                </a:solidFill>
              </a:rPr>
              <a:t>what</a:t>
            </a:r>
            <a:r>
              <a:rPr lang="nl-NL" dirty="0">
                <a:solidFill>
                  <a:schemeClr val="bg1"/>
                </a:solidFill>
              </a:rPr>
              <a:t> is the </a:t>
            </a:r>
            <a:r>
              <a:rPr lang="nl-NL" dirty="0" err="1">
                <a:solidFill>
                  <a:schemeClr val="bg1"/>
                </a:solidFill>
              </a:rPr>
              <a:t>perceived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probability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that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your</a:t>
            </a:r>
            <a:r>
              <a:rPr lang="nl-NL" dirty="0">
                <a:solidFill>
                  <a:schemeClr val="bg1"/>
                </a:solidFill>
              </a:rPr>
              <a:t> random interval </a:t>
            </a:r>
            <a:r>
              <a:rPr lang="nl-NL" dirty="0" err="1">
                <a:solidFill>
                  <a:schemeClr val="bg1"/>
                </a:solidFill>
              </a:rPr>
              <a:t>contains</a:t>
            </a:r>
            <a:r>
              <a:rPr lang="nl-NL" dirty="0">
                <a:solidFill>
                  <a:schemeClr val="bg1"/>
                </a:solidFill>
              </a:rPr>
              <a:t> µ?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5576" y="6237312"/>
            <a:ext cx="2304256" cy="50405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P(interval = green)?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771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>
                <a:solidFill>
                  <a:schemeClr val="tx2"/>
                </a:solidFill>
              </a:rPr>
              <a:t>The PI95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The PI95 is </a:t>
            </a:r>
            <a:r>
              <a:rPr lang="nl-NL" dirty="0" err="1"/>
              <a:t>an</a:t>
            </a:r>
            <a:r>
              <a:rPr lang="nl-NL" dirty="0"/>
              <a:t> interval for a </a:t>
            </a:r>
            <a:r>
              <a:rPr lang="nl-NL" dirty="0" err="1"/>
              <a:t>population</a:t>
            </a:r>
            <a:r>
              <a:rPr lang="nl-NL" dirty="0"/>
              <a:t> parameter, </a:t>
            </a:r>
            <a:r>
              <a:rPr lang="nl-NL" dirty="0" err="1"/>
              <a:t>having</a:t>
            </a:r>
            <a:r>
              <a:rPr lang="nl-NL" dirty="0"/>
              <a:t> a </a:t>
            </a:r>
            <a:r>
              <a:rPr lang="nl-NL" dirty="0" err="1">
                <a:solidFill>
                  <a:srgbClr val="C00000"/>
                </a:solidFill>
              </a:rPr>
              <a:t>probability</a:t>
            </a:r>
            <a:r>
              <a:rPr lang="nl-NL" dirty="0"/>
              <a:t> of 95%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contain</a:t>
            </a:r>
            <a:r>
              <a:rPr lang="nl-NL" dirty="0"/>
              <a:t> the </a:t>
            </a:r>
            <a:r>
              <a:rPr lang="nl-NL" dirty="0" err="1"/>
              <a:t>fixed</a:t>
            </a:r>
            <a:r>
              <a:rPr lang="nl-NL" dirty="0"/>
              <a:t> and </a:t>
            </a:r>
            <a:r>
              <a:rPr lang="nl-NL" dirty="0" err="1"/>
              <a:t>unknown</a:t>
            </a:r>
            <a:r>
              <a:rPr lang="nl-NL" dirty="0"/>
              <a:t> </a:t>
            </a:r>
            <a:r>
              <a:rPr lang="nl-NL" dirty="0" err="1"/>
              <a:t>value</a:t>
            </a:r>
            <a:r>
              <a:rPr lang="nl-NL" dirty="0"/>
              <a:t> of </a:t>
            </a:r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/>
              <a:t>population</a:t>
            </a:r>
            <a:r>
              <a:rPr lang="nl-NL" dirty="0"/>
              <a:t> parameter</a:t>
            </a:r>
          </a:p>
        </p:txBody>
      </p:sp>
    </p:spTree>
    <p:extLst>
      <p:ext uri="{BB962C8B-B14F-4D97-AF65-F5344CB8AC3E}">
        <p14:creationId xmlns:p14="http://schemas.microsoft.com/office/powerpoint/2010/main" val="3205227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5DE717-15D5-09E6-EA0A-DD4D68F4B64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Multiple </a:t>
            </a:r>
            <a:r>
              <a:rPr lang="nl-NL" dirty="0" err="1">
                <a:solidFill>
                  <a:schemeClr val="accent1">
                    <a:lumMod val="50000"/>
                  </a:schemeClr>
                </a:solidFill>
              </a:rPr>
              <a:t>testing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: change </a:t>
            </a:r>
            <a:r>
              <a:rPr lang="nl-NL" dirty="0" err="1">
                <a:solidFill>
                  <a:schemeClr val="accent1">
                    <a:lumMod val="50000"/>
                  </a:schemeClr>
                </a:solidFill>
              </a:rPr>
              <a:t>capitalization</a:t>
            </a:r>
            <a:endParaRPr lang="nl-NL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13C79BD9-CECE-9082-DC33-33F3C9C7400E}"/>
              </a:ext>
            </a:extLst>
          </p:cNvPr>
          <p:cNvSpPr/>
          <p:nvPr/>
        </p:nvSpPr>
        <p:spPr>
          <a:xfrm>
            <a:off x="628650" y="2252913"/>
            <a:ext cx="7931819" cy="32966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350" dirty="0">
              <a:solidFill>
                <a:schemeClr val="tx1"/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5FF7E5E-82B4-BE29-7C2C-CF055C8479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01" t="13217" r="27997" b="26666"/>
          <a:stretch/>
        </p:blipFill>
        <p:spPr>
          <a:xfrm>
            <a:off x="2466474" y="2355180"/>
            <a:ext cx="3711743" cy="309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6816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chemeClr val="tx2"/>
                </a:solidFill>
              </a:rPr>
              <a:t>Mr Fisher was not in the room (</a:t>
            </a:r>
            <a:r>
              <a:rPr lang="nl-NL" dirty="0" err="1">
                <a:solidFill>
                  <a:schemeClr val="tx2"/>
                </a:solidFill>
              </a:rPr>
              <a:t>due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to</a:t>
            </a:r>
            <a:r>
              <a:rPr lang="nl-NL" dirty="0">
                <a:solidFill>
                  <a:schemeClr val="tx2"/>
                </a:solidFill>
              </a:rPr>
              <a:t> COVID19 </a:t>
            </a:r>
            <a:r>
              <a:rPr lang="nl-NL" dirty="0" err="1">
                <a:solidFill>
                  <a:schemeClr val="tx2"/>
                </a:solidFill>
              </a:rPr>
              <a:t>rules</a:t>
            </a:r>
            <a:r>
              <a:rPr lang="nl-NL" dirty="0">
                <a:solidFill>
                  <a:schemeClr val="tx2"/>
                </a:solidFill>
              </a:rPr>
              <a:t>)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72" t="7510" r="16181" b="17122"/>
          <a:stretch/>
        </p:blipFill>
        <p:spPr bwMode="auto">
          <a:xfrm rot="10800000">
            <a:off x="1691679" y="1700807"/>
            <a:ext cx="6120680" cy="4639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e toelichting 3"/>
          <p:cNvSpPr/>
          <p:nvPr/>
        </p:nvSpPr>
        <p:spPr>
          <a:xfrm>
            <a:off x="2411760" y="2204864"/>
            <a:ext cx="1634480" cy="1152128"/>
          </a:xfrm>
          <a:prstGeom prst="wedgeEllipseCallout">
            <a:avLst>
              <a:gd name="adj1" fmla="val 64540"/>
              <a:gd name="adj2" fmla="val 9388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And the </a:t>
            </a:r>
          </a:p>
          <a:p>
            <a:pPr algn="ctr"/>
            <a:r>
              <a:rPr lang="nl-NL" dirty="0">
                <a:solidFill>
                  <a:schemeClr val="tx1"/>
                </a:solidFill>
              </a:rPr>
              <a:t>winner is ….</a:t>
            </a:r>
          </a:p>
        </p:txBody>
      </p:sp>
    </p:spTree>
    <p:extLst>
      <p:ext uri="{BB962C8B-B14F-4D97-AF65-F5344CB8AC3E}">
        <p14:creationId xmlns:p14="http://schemas.microsoft.com/office/powerpoint/2010/main" val="1244572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93" t="6984" r="19914" b="14311"/>
          <a:stretch/>
        </p:blipFill>
        <p:spPr bwMode="auto">
          <a:xfrm rot="10800000">
            <a:off x="1921091" y="260648"/>
            <a:ext cx="5229809" cy="433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e toelichting 3"/>
          <p:cNvSpPr/>
          <p:nvPr/>
        </p:nvSpPr>
        <p:spPr>
          <a:xfrm>
            <a:off x="2411760" y="548680"/>
            <a:ext cx="1274440" cy="666364"/>
          </a:xfrm>
          <a:prstGeom prst="wedgeEllipseCallout">
            <a:avLst>
              <a:gd name="adj1" fmla="val 104384"/>
              <a:gd name="adj2" fmla="val 4173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>
                <a:solidFill>
                  <a:schemeClr val="tx1"/>
                </a:solidFill>
              </a:rPr>
              <a:t>ME!</a:t>
            </a:r>
          </a:p>
        </p:txBody>
      </p:sp>
      <p:sp>
        <p:nvSpPr>
          <p:cNvPr id="3" name="Rectangle 2"/>
          <p:cNvSpPr/>
          <p:nvPr/>
        </p:nvSpPr>
        <p:spPr>
          <a:xfrm>
            <a:off x="1547664" y="4824010"/>
            <a:ext cx="5904656" cy="6602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>
                <a:solidFill>
                  <a:schemeClr val="bg1"/>
                </a:solidFill>
              </a:rPr>
              <a:t>We </a:t>
            </a:r>
            <a:r>
              <a:rPr lang="nl-NL" sz="2400" dirty="0" err="1">
                <a:solidFill>
                  <a:schemeClr val="bg1"/>
                </a:solidFill>
              </a:rPr>
              <a:t>will</a:t>
            </a:r>
            <a:r>
              <a:rPr lang="nl-NL" sz="2400" dirty="0">
                <a:solidFill>
                  <a:schemeClr val="bg1"/>
                </a:solidFill>
              </a:rPr>
              <a:t> never </a:t>
            </a:r>
            <a:r>
              <a:rPr lang="nl-NL" sz="2400" dirty="0" err="1">
                <a:solidFill>
                  <a:schemeClr val="bg1"/>
                </a:solidFill>
              </a:rPr>
              <a:t>know</a:t>
            </a:r>
            <a:r>
              <a:rPr lang="nl-NL" sz="2400" dirty="0">
                <a:solidFill>
                  <a:schemeClr val="bg1"/>
                </a:solidFill>
              </a:rPr>
              <a:t> the name on the paper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31640" y="5733256"/>
            <a:ext cx="626469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err="1">
                <a:solidFill>
                  <a:schemeClr val="bg1"/>
                </a:solidFill>
              </a:rPr>
              <a:t>What</a:t>
            </a:r>
            <a:r>
              <a:rPr lang="nl-NL" sz="2400" dirty="0">
                <a:solidFill>
                  <a:schemeClr val="bg1"/>
                </a:solidFill>
              </a:rPr>
              <a:t> is the </a:t>
            </a:r>
            <a:r>
              <a:rPr lang="nl-NL" sz="2400" dirty="0" err="1">
                <a:solidFill>
                  <a:schemeClr val="bg1"/>
                </a:solidFill>
              </a:rPr>
              <a:t>probability</a:t>
            </a:r>
            <a:r>
              <a:rPr lang="nl-NL" sz="2400" dirty="0">
                <a:solidFill>
                  <a:schemeClr val="bg1"/>
                </a:solidFill>
              </a:rPr>
              <a:t> </a:t>
            </a:r>
            <a:r>
              <a:rPr lang="nl-NL" sz="2400" dirty="0" err="1">
                <a:solidFill>
                  <a:schemeClr val="bg1"/>
                </a:solidFill>
              </a:rPr>
              <a:t>that</a:t>
            </a:r>
            <a:r>
              <a:rPr lang="nl-NL" sz="2400" dirty="0">
                <a:solidFill>
                  <a:schemeClr val="bg1"/>
                </a:solidFill>
              </a:rPr>
              <a:t> </a:t>
            </a:r>
            <a:r>
              <a:rPr lang="nl-NL" sz="2400" dirty="0" err="1">
                <a:solidFill>
                  <a:schemeClr val="bg1"/>
                </a:solidFill>
              </a:rPr>
              <a:t>it</a:t>
            </a:r>
            <a:r>
              <a:rPr lang="nl-NL" sz="2400" dirty="0">
                <a:solidFill>
                  <a:schemeClr val="bg1"/>
                </a:solidFill>
              </a:rPr>
              <a:t> was </a:t>
            </a:r>
            <a:r>
              <a:rPr lang="nl-NL" sz="2400" dirty="0" err="1">
                <a:solidFill>
                  <a:schemeClr val="bg1"/>
                </a:solidFill>
              </a:rPr>
              <a:t>your</a:t>
            </a:r>
            <a:r>
              <a:rPr lang="nl-NL" sz="2400" dirty="0">
                <a:solidFill>
                  <a:schemeClr val="bg1"/>
                </a:solidFill>
              </a:rPr>
              <a:t> name?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>
                <a:solidFill>
                  <a:schemeClr val="tx2"/>
                </a:solidFill>
              </a:rPr>
              <a:t>(My) </a:t>
            </a:r>
            <a:r>
              <a:rPr lang="nl-NL" dirty="0" err="1">
                <a:solidFill>
                  <a:schemeClr val="tx2"/>
                </a:solidFill>
              </a:rPr>
              <a:t>conclusion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We keep on teaching NHST, P-values and 95% intervals</a:t>
            </a:r>
          </a:p>
          <a:p>
            <a:r>
              <a:rPr lang="en-US" sz="2400" dirty="0"/>
              <a:t>Show the analogy with justice</a:t>
            </a:r>
          </a:p>
          <a:p>
            <a:pPr lvl="1"/>
            <a:r>
              <a:rPr lang="en-US" sz="2400" dirty="0"/>
              <a:t>H</a:t>
            </a:r>
            <a:r>
              <a:rPr lang="en-US" sz="1600" dirty="0"/>
              <a:t>0</a:t>
            </a:r>
            <a:r>
              <a:rPr lang="en-US" sz="2400" dirty="0"/>
              <a:t>: suspect is innocent</a:t>
            </a:r>
          </a:p>
          <a:p>
            <a:pPr lvl="1"/>
            <a:r>
              <a:rPr lang="en-US" sz="2400" dirty="0"/>
              <a:t>Jury / judge collect data</a:t>
            </a:r>
          </a:p>
          <a:p>
            <a:pPr lvl="1"/>
            <a:r>
              <a:rPr lang="en-GB" sz="2400" dirty="0"/>
              <a:t>Decision</a:t>
            </a:r>
            <a:r>
              <a:rPr lang="en-US" sz="2400" dirty="0"/>
              <a:t>: guilty or not guilty</a:t>
            </a:r>
          </a:p>
          <a:p>
            <a:r>
              <a:rPr lang="en-US" sz="2400" dirty="0"/>
              <a:t>Stress that the intervals are more informative than the P-values</a:t>
            </a:r>
          </a:p>
          <a:p>
            <a:r>
              <a:rPr lang="en-US" sz="2400" dirty="0"/>
              <a:t>Rename the intervals into: 95% probability intervals (PI95)</a:t>
            </a:r>
          </a:p>
          <a:p>
            <a:r>
              <a:rPr lang="en-GB" sz="2400" dirty="0"/>
              <a:t>Journals should advocate the use of PI95’s instead of P-values</a:t>
            </a:r>
          </a:p>
        </p:txBody>
      </p:sp>
    </p:spTree>
    <p:extLst>
      <p:ext uri="{BB962C8B-B14F-4D97-AF65-F5344CB8AC3E}">
        <p14:creationId xmlns:p14="http://schemas.microsoft.com/office/powerpoint/2010/main" val="104503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5DE717-15D5-09E6-EA0A-DD4D68F4B64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>
                <a:solidFill>
                  <a:schemeClr val="accent1">
                    <a:lumMod val="50000"/>
                  </a:schemeClr>
                </a:solidFill>
              </a:rPr>
              <a:t>What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 is </a:t>
            </a:r>
            <a:r>
              <a:rPr lang="nl-NL" dirty="0" err="1">
                <a:solidFill>
                  <a:schemeClr val="accent1">
                    <a:lumMod val="50000"/>
                  </a:schemeClr>
                </a:solidFill>
              </a:rPr>
              <a:t>exactly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nl-NL" dirty="0" err="1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nl-NL" dirty="0" err="1">
                <a:solidFill>
                  <a:schemeClr val="accent1">
                    <a:lumMod val="50000"/>
                  </a:schemeClr>
                </a:solidFill>
              </a:rPr>
              <a:t>problem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hthoek 2">
                <a:extLst>
                  <a:ext uri="{FF2B5EF4-FFF2-40B4-BE49-F238E27FC236}">
                    <a16:creationId xmlns:a16="http://schemas.microsoft.com/office/drawing/2014/main" id="{13C79BD9-CECE-9082-DC33-33F3C9C7400E}"/>
                  </a:ext>
                </a:extLst>
              </p:cNvPr>
              <p:cNvSpPr/>
              <p:nvPr/>
            </p:nvSpPr>
            <p:spPr>
              <a:xfrm>
                <a:off x="628650" y="2252913"/>
                <a:ext cx="7931819" cy="3296653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nl-NL" dirty="0">
                    <a:solidFill>
                      <a:schemeClr val="tx1"/>
                    </a:solidFill>
                  </a:rPr>
                  <a:t>If we </a:t>
                </a:r>
                <a:r>
                  <a:rPr lang="nl-NL" dirty="0" err="1">
                    <a:solidFill>
                      <a:schemeClr val="tx1"/>
                    </a:solidFill>
                  </a:rPr>
                  <a:t>perform</a:t>
                </a:r>
                <a:r>
                  <a:rPr lang="nl-NL" dirty="0">
                    <a:solidFill>
                      <a:schemeClr val="tx1"/>
                    </a:solidFill>
                  </a:rPr>
                  <a:t> n independent </a:t>
                </a:r>
                <a:r>
                  <a:rPr lang="nl-NL" dirty="0" err="1">
                    <a:solidFill>
                      <a:schemeClr val="tx1"/>
                    </a:solidFill>
                  </a:rPr>
                  <a:t>statistical</a:t>
                </a:r>
                <a:r>
                  <a:rPr lang="nl-NL" dirty="0">
                    <a:solidFill>
                      <a:schemeClr val="tx1"/>
                    </a:solidFill>
                  </a:rPr>
                  <a:t> tests, </a:t>
                </a:r>
                <a:r>
                  <a:rPr lang="nl-NL" dirty="0" err="1">
                    <a:solidFill>
                      <a:schemeClr val="tx1"/>
                    </a:solidFill>
                  </a:rPr>
                  <a:t>all</a:t>
                </a:r>
                <a:r>
                  <a:rPr lang="nl-NL" dirty="0">
                    <a:solidFill>
                      <a:schemeClr val="tx1"/>
                    </a:solidFill>
                  </a:rPr>
                  <a:t> </a:t>
                </a:r>
                <a:r>
                  <a:rPr lang="nl-NL" dirty="0" err="1">
                    <a:solidFill>
                      <a:schemeClr val="tx1"/>
                    </a:solidFill>
                  </a:rPr>
                  <a:t>with</a:t>
                </a:r>
                <a:r>
                  <a:rPr lang="nl-NL" dirty="0">
                    <a:solidFill>
                      <a:schemeClr val="tx1"/>
                    </a:solidFill>
                  </a:rPr>
                  <a:t> </a:t>
                </a:r>
                <a:r>
                  <a:rPr lang="nl-NL" dirty="0" err="1">
                    <a:solidFill>
                      <a:schemeClr val="tx1"/>
                    </a:solidFill>
                  </a:rPr>
                  <a:t>significance</a:t>
                </a:r>
                <a:r>
                  <a:rPr lang="nl-NL" dirty="0">
                    <a:solidFill>
                      <a:schemeClr val="tx1"/>
                    </a:solidFill>
                  </a:rPr>
                  <a:t> level 0.05, </a:t>
                </a:r>
                <a:r>
                  <a:rPr lang="nl-NL" dirty="0" err="1">
                    <a:solidFill>
                      <a:schemeClr val="tx1"/>
                    </a:solidFill>
                  </a:rPr>
                  <a:t>the</a:t>
                </a:r>
                <a:r>
                  <a:rPr lang="nl-NL" dirty="0">
                    <a:solidFill>
                      <a:schemeClr val="tx1"/>
                    </a:solidFill>
                  </a:rPr>
                  <a:t> overall </a:t>
                </a:r>
                <a:r>
                  <a:rPr lang="nl-NL" dirty="0" err="1">
                    <a:solidFill>
                      <a:schemeClr val="tx1"/>
                    </a:solidFill>
                  </a:rPr>
                  <a:t>alpha</a:t>
                </a:r>
                <a:r>
                  <a:rPr lang="nl-NL" dirty="0">
                    <a:solidFill>
                      <a:schemeClr val="tx1"/>
                    </a:solidFill>
                  </a:rPr>
                  <a:t> (</a:t>
                </a:r>
                <a:r>
                  <a:rPr lang="nl-NL" dirty="0" err="1">
                    <a:solidFill>
                      <a:schemeClr val="tx1"/>
                    </a:solidFill>
                  </a:rPr>
                  <a:t>not</a:t>
                </a:r>
                <a:r>
                  <a:rPr lang="nl-NL" dirty="0">
                    <a:solidFill>
                      <a:schemeClr val="tx1"/>
                    </a:solidFill>
                  </a:rPr>
                  <a:t> making </a:t>
                </a:r>
                <a:r>
                  <a:rPr lang="nl-NL" dirty="0" err="1">
                    <a:solidFill>
                      <a:schemeClr val="tx1"/>
                    </a:solidFill>
                  </a:rPr>
                  <a:t>any</a:t>
                </a:r>
                <a:r>
                  <a:rPr lang="nl-NL" dirty="0">
                    <a:solidFill>
                      <a:schemeClr val="tx1"/>
                    </a:solidFill>
                  </a:rPr>
                  <a:t> type I error) </a:t>
                </a:r>
                <a:r>
                  <a:rPr lang="nl-NL" dirty="0" err="1">
                    <a:solidFill>
                      <a:schemeClr val="tx1"/>
                    </a:solidFill>
                  </a:rPr>
                  <a:t>will</a:t>
                </a:r>
                <a:r>
                  <a:rPr lang="nl-NL" dirty="0">
                    <a:solidFill>
                      <a:schemeClr val="tx1"/>
                    </a:solidFill>
                  </a:rPr>
                  <a:t> </a:t>
                </a:r>
                <a:r>
                  <a:rPr lang="nl-NL" dirty="0" err="1">
                    <a:solidFill>
                      <a:schemeClr val="tx1"/>
                    </a:solidFill>
                  </a:rPr>
                  <a:t>be</a:t>
                </a:r>
                <a:r>
                  <a:rPr lang="nl-NL" dirty="0">
                    <a:solidFill>
                      <a:schemeClr val="tx1"/>
                    </a:solidFill>
                  </a:rPr>
                  <a:t> </a:t>
                </a:r>
                <a:r>
                  <a:rPr lang="nl-NL" dirty="0" err="1">
                    <a:solidFill>
                      <a:schemeClr val="tx1"/>
                    </a:solidFill>
                  </a:rPr>
                  <a:t>larger</a:t>
                </a:r>
                <a:r>
                  <a:rPr lang="nl-NL" dirty="0">
                    <a:solidFill>
                      <a:schemeClr val="tx1"/>
                    </a:solidFill>
                  </a:rPr>
                  <a:t> </a:t>
                </a:r>
                <a:r>
                  <a:rPr lang="nl-NL" dirty="0" err="1">
                    <a:solidFill>
                      <a:schemeClr val="tx1"/>
                    </a:solidFill>
                  </a:rPr>
                  <a:t>than</a:t>
                </a:r>
                <a:r>
                  <a:rPr lang="nl-NL" dirty="0">
                    <a:solidFill>
                      <a:schemeClr val="tx1"/>
                    </a:solidFill>
                  </a:rPr>
                  <a:t> 0.05.</a:t>
                </a:r>
              </a:p>
              <a:p>
                <a:endParaRPr lang="nl-NL" dirty="0">
                  <a:solidFill>
                    <a:schemeClr val="tx1"/>
                  </a:solidFill>
                </a:endParaRPr>
              </a:p>
              <a:p>
                <a:r>
                  <a:rPr lang="nl-NL" dirty="0">
                    <a:solidFill>
                      <a:schemeClr val="tx1"/>
                    </a:solidFill>
                  </a:rPr>
                  <a:t>n = 10: 	</a:t>
                </a:r>
                <a:r>
                  <a:rPr lang="nl-NL" dirty="0" err="1">
                    <a:solidFill>
                      <a:schemeClr val="tx1"/>
                    </a:solidFill>
                  </a:rPr>
                  <a:t>the</a:t>
                </a:r>
                <a:r>
                  <a:rPr lang="nl-NL" dirty="0">
                    <a:solidFill>
                      <a:schemeClr val="tx1"/>
                    </a:solidFill>
                  </a:rPr>
                  <a:t> overall </a:t>
                </a:r>
                <a:r>
                  <a:rPr lang="nl-NL" dirty="0" err="1">
                    <a:solidFill>
                      <a:schemeClr val="tx1"/>
                    </a:solidFill>
                  </a:rPr>
                  <a:t>alpha</a:t>
                </a:r>
                <a:r>
                  <a:rPr lang="nl-NL" dirty="0">
                    <a:solidFill>
                      <a:schemeClr val="tx1"/>
                    </a:solidFill>
                  </a:rPr>
                  <a:t> </a:t>
                </a:r>
                <a:r>
                  <a:rPr lang="nl-NL" dirty="0" err="1">
                    <a:solidFill>
                      <a:schemeClr val="tx1"/>
                    </a:solidFill>
                  </a:rPr>
                  <a:t>will</a:t>
                </a:r>
                <a:r>
                  <a:rPr lang="nl-NL" dirty="0">
                    <a:solidFill>
                      <a:schemeClr val="tx1"/>
                    </a:solidFill>
                  </a:rPr>
                  <a:t> </a:t>
                </a:r>
                <a:r>
                  <a:rPr lang="nl-NL" dirty="0" err="1">
                    <a:solidFill>
                      <a:schemeClr val="tx1"/>
                    </a:solidFill>
                  </a:rPr>
                  <a:t>be</a:t>
                </a:r>
                <a:r>
                  <a:rPr lang="nl-NL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nl-NL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1−</m:t>
                    </m:r>
                    <m:sSup>
                      <m:sSupPr>
                        <m:ctrlPr>
                          <a:rPr lang="nl-NL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0.95</m:t>
                        </m:r>
                      </m:e>
                      <m:sup>
                        <m:r>
                          <a:rPr lang="nl-NL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nl-NL" dirty="0">
                    <a:solidFill>
                      <a:schemeClr val="tx1"/>
                    </a:solidFill>
                  </a:rPr>
                  <a:t> </a:t>
                </a:r>
                <a:r>
                  <a:rPr lang="nl-NL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 0.401</a:t>
                </a:r>
              </a:p>
              <a:p>
                <a:r>
                  <a:rPr lang="nl-NL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N = 100:	</a:t>
                </a:r>
                <a:r>
                  <a:rPr lang="nl-NL" dirty="0" err="1">
                    <a:solidFill>
                      <a:schemeClr val="tx1"/>
                    </a:solidFill>
                    <a:sym typeface="Symbol" panose="05050102010706020507" pitchFamily="18" charset="2"/>
                  </a:rPr>
                  <a:t>the</a:t>
                </a:r>
                <a:r>
                  <a:rPr lang="nl-NL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 overall </a:t>
                </a:r>
                <a:r>
                  <a:rPr lang="nl-NL" dirty="0" err="1">
                    <a:solidFill>
                      <a:schemeClr val="tx1"/>
                    </a:solidFill>
                    <a:sym typeface="Symbol" panose="05050102010706020507" pitchFamily="18" charset="2"/>
                  </a:rPr>
                  <a:t>alpha</a:t>
                </a:r>
                <a:r>
                  <a:rPr lang="nl-NL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 </a:t>
                </a:r>
                <a:r>
                  <a:rPr lang="nl-NL" dirty="0" err="1">
                    <a:solidFill>
                      <a:schemeClr val="tx1"/>
                    </a:solidFill>
                    <a:sym typeface="Symbol" panose="05050102010706020507" pitchFamily="18" charset="2"/>
                  </a:rPr>
                  <a:t>will</a:t>
                </a:r>
                <a:r>
                  <a:rPr lang="nl-NL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 </a:t>
                </a:r>
                <a:r>
                  <a:rPr lang="nl-NL" dirty="0" err="1">
                    <a:solidFill>
                      <a:schemeClr val="tx1"/>
                    </a:solidFill>
                    <a:sym typeface="Symbol" panose="05050102010706020507" pitchFamily="18" charset="2"/>
                  </a:rPr>
                  <a:t>be</a:t>
                </a:r>
                <a:r>
                  <a:rPr lang="nl-NL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nl-NL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1−</m:t>
                    </m:r>
                    <m:sSup>
                      <m:sSupPr>
                        <m:ctrlPr>
                          <a:rPr lang="nl-NL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0.95</m:t>
                        </m:r>
                      </m:e>
                      <m:sup>
                        <m:r>
                          <a:rPr lang="nl-NL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100</m:t>
                        </m:r>
                      </m:sup>
                    </m:sSup>
                  </m:oMath>
                </a14:m>
                <a:r>
                  <a:rPr lang="nl-NL" dirty="0">
                    <a:solidFill>
                      <a:schemeClr val="tx1"/>
                    </a:solidFill>
                  </a:rPr>
                  <a:t> </a:t>
                </a:r>
                <a:r>
                  <a:rPr lang="nl-NL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 0.994</a:t>
                </a:r>
                <a:endParaRPr lang="nl-NL" dirty="0">
                  <a:solidFill>
                    <a:schemeClr val="tx1"/>
                  </a:solidFill>
                </a:endParaRPr>
              </a:p>
              <a:p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Rechthoek 2">
                <a:extLst>
                  <a:ext uri="{FF2B5EF4-FFF2-40B4-BE49-F238E27FC236}">
                    <a16:creationId xmlns:a16="http://schemas.microsoft.com/office/drawing/2014/main" id="{13C79BD9-CECE-9082-DC33-33F3C9C740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2252913"/>
                <a:ext cx="7931819" cy="3296653"/>
              </a:xfrm>
              <a:prstGeom prst="rect">
                <a:avLst/>
              </a:prstGeom>
              <a:blipFill>
                <a:blip r:embed="rId2"/>
                <a:stretch>
                  <a:fillRect l="-46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2494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5DE717-15D5-09E6-EA0A-DD4D68F4B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628" y="346662"/>
            <a:ext cx="7886700" cy="994172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nl-NL" dirty="0" err="1">
                <a:solidFill>
                  <a:schemeClr val="accent1">
                    <a:lumMod val="50000"/>
                  </a:schemeClr>
                </a:solidFill>
              </a:rPr>
              <a:t>Bonferroni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nl-NL" dirty="0" err="1">
                <a:solidFill>
                  <a:schemeClr val="accent1">
                    <a:lumMod val="50000"/>
                  </a:schemeClr>
                </a:solidFill>
              </a:rPr>
              <a:t>correction</a:t>
            </a:r>
            <a:endParaRPr lang="nl-NL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13C79BD9-CECE-9082-DC33-33F3C9C7400E}"/>
              </a:ext>
            </a:extLst>
          </p:cNvPr>
          <p:cNvSpPr/>
          <p:nvPr/>
        </p:nvSpPr>
        <p:spPr>
          <a:xfrm>
            <a:off x="614628" y="1628801"/>
            <a:ext cx="7945842" cy="50405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chemeClr val="tx1"/>
                </a:solidFill>
              </a:rPr>
              <a:t>The </a:t>
            </a:r>
            <a:r>
              <a:rPr lang="nl-NL" dirty="0" err="1">
                <a:solidFill>
                  <a:schemeClr val="tx1"/>
                </a:solidFill>
              </a:rPr>
              <a:t>idea</a:t>
            </a:r>
            <a:r>
              <a:rPr lang="nl-NL" dirty="0">
                <a:solidFill>
                  <a:schemeClr val="tx1"/>
                </a:solidFill>
              </a:rPr>
              <a:t> of </a:t>
            </a:r>
            <a:r>
              <a:rPr lang="nl-NL" dirty="0" err="1">
                <a:solidFill>
                  <a:schemeClr val="tx1"/>
                </a:solidFill>
              </a:rPr>
              <a:t>Bonferroni</a:t>
            </a:r>
            <a:r>
              <a:rPr lang="nl-NL" dirty="0">
                <a:solidFill>
                  <a:schemeClr val="tx1"/>
                </a:solidFill>
              </a:rPr>
              <a:t> is </a:t>
            </a:r>
            <a:r>
              <a:rPr lang="nl-NL" dirty="0" err="1">
                <a:solidFill>
                  <a:schemeClr val="tx1"/>
                </a:solidFill>
              </a:rPr>
              <a:t>simple</a:t>
            </a:r>
            <a:r>
              <a:rPr lang="nl-NL" dirty="0">
                <a:solidFill>
                  <a:schemeClr val="tx1"/>
                </a:solidFill>
              </a:rPr>
              <a:t>: </a:t>
            </a:r>
            <a:r>
              <a:rPr lang="nl-NL" dirty="0" err="1">
                <a:solidFill>
                  <a:schemeClr val="tx1"/>
                </a:solidFill>
              </a:rPr>
              <a:t>if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you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perform</a:t>
            </a:r>
            <a:r>
              <a:rPr lang="nl-NL" dirty="0">
                <a:solidFill>
                  <a:schemeClr val="tx1"/>
                </a:solidFill>
              </a:rPr>
              <a:t> c independent tests </a:t>
            </a:r>
            <a:r>
              <a:rPr lang="nl-NL" dirty="0" err="1">
                <a:solidFill>
                  <a:schemeClr val="tx1"/>
                </a:solidFill>
              </a:rPr>
              <a:t>and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you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would</a:t>
            </a:r>
            <a:r>
              <a:rPr lang="nl-NL" dirty="0">
                <a:solidFill>
                  <a:schemeClr val="tx1"/>
                </a:solidFill>
              </a:rPr>
              <a:t> like </a:t>
            </a:r>
            <a:r>
              <a:rPr lang="nl-NL" dirty="0" err="1">
                <a:solidFill>
                  <a:schemeClr val="tx1"/>
                </a:solidFill>
              </a:rPr>
              <a:t>to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maintain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an</a:t>
            </a:r>
            <a:r>
              <a:rPr lang="nl-NL" dirty="0">
                <a:solidFill>
                  <a:schemeClr val="tx1"/>
                </a:solidFill>
              </a:rPr>
              <a:t> overall </a:t>
            </a:r>
            <a:r>
              <a:rPr lang="nl-NL" dirty="0" err="1">
                <a:solidFill>
                  <a:schemeClr val="tx1"/>
                </a:solidFill>
              </a:rPr>
              <a:t>alpha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equal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to</a:t>
            </a:r>
            <a:r>
              <a:rPr lang="nl-NL" dirty="0">
                <a:solidFill>
                  <a:schemeClr val="tx1"/>
                </a:solidFill>
              </a:rPr>
              <a:t> 0.05, </a:t>
            </a:r>
            <a:r>
              <a:rPr lang="nl-NL" dirty="0" err="1">
                <a:solidFill>
                  <a:schemeClr val="tx1"/>
                </a:solidFill>
              </a:rPr>
              <a:t>perform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each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individual</a:t>
            </a:r>
            <a:r>
              <a:rPr lang="nl-NL" dirty="0">
                <a:solidFill>
                  <a:schemeClr val="tx1"/>
                </a:solidFill>
              </a:rPr>
              <a:t> test on a </a:t>
            </a:r>
            <a:r>
              <a:rPr lang="nl-NL" dirty="0" err="1">
                <a:solidFill>
                  <a:schemeClr val="tx1"/>
                </a:solidFill>
              </a:rPr>
              <a:t>significance</a:t>
            </a:r>
            <a:r>
              <a:rPr lang="nl-NL" dirty="0">
                <a:solidFill>
                  <a:schemeClr val="tx1"/>
                </a:solidFill>
              </a:rPr>
              <a:t> level of 0.05 / c.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1026" name="Picture 2" descr="De bronafbeelding bekijken">
            <a:extLst>
              <a:ext uri="{FF2B5EF4-FFF2-40B4-BE49-F238E27FC236}">
                <a16:creationId xmlns:a16="http://schemas.microsoft.com/office/drawing/2014/main" id="{C9F5408B-5C23-2E54-2C9A-B5F14ECBB3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300102"/>
            <a:ext cx="1797075" cy="277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565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5DE717-15D5-09E6-EA0A-DD4D68F4B64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>
                <a:solidFill>
                  <a:schemeClr val="accent1">
                    <a:lumMod val="50000"/>
                  </a:schemeClr>
                </a:solidFill>
              </a:rPr>
              <a:t>Oneway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 ANOVA </a:t>
            </a:r>
            <a:r>
              <a:rPr lang="nl-NL" dirty="0" err="1">
                <a:solidFill>
                  <a:schemeClr val="accent1">
                    <a:lumMod val="50000"/>
                  </a:schemeClr>
                </a:solidFill>
              </a:rPr>
              <a:t>with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nl-NL" dirty="0" err="1">
                <a:solidFill>
                  <a:schemeClr val="accent1">
                    <a:lumMod val="50000"/>
                  </a:schemeClr>
                </a:solidFill>
              </a:rPr>
              <a:t>three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nl-NL" dirty="0" err="1">
                <a:solidFill>
                  <a:schemeClr val="accent1">
                    <a:lumMod val="50000"/>
                  </a:schemeClr>
                </a:solidFill>
              </a:rPr>
              <a:t>groups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nl-NL" dirty="0" err="1">
                <a:solidFill>
                  <a:schemeClr val="accent1">
                    <a:lumMod val="50000"/>
                  </a:schemeClr>
                </a:solidFill>
              </a:rPr>
              <a:t>and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 Post-hoc tests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13C79BD9-CECE-9082-DC33-33F3C9C7400E}"/>
              </a:ext>
            </a:extLst>
          </p:cNvPr>
          <p:cNvSpPr/>
          <p:nvPr/>
        </p:nvSpPr>
        <p:spPr>
          <a:xfrm>
            <a:off x="628650" y="2252913"/>
            <a:ext cx="7931819" cy="32966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chemeClr val="tx1"/>
                </a:solidFill>
              </a:rPr>
              <a:t>Y is </a:t>
            </a:r>
            <a:r>
              <a:rPr lang="nl-NL" dirty="0" err="1">
                <a:solidFill>
                  <a:schemeClr val="tx1"/>
                </a:solidFill>
              </a:rPr>
              <a:t>continuous</a:t>
            </a:r>
            <a:r>
              <a:rPr lang="nl-NL" dirty="0">
                <a:solidFill>
                  <a:schemeClr val="tx1"/>
                </a:solidFill>
              </a:rPr>
              <a:t>, </a:t>
            </a:r>
            <a:r>
              <a:rPr lang="nl-NL" dirty="0" err="1">
                <a:solidFill>
                  <a:schemeClr val="tx1"/>
                </a:solidFill>
              </a:rPr>
              <a:t>normally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distributed</a:t>
            </a:r>
            <a:r>
              <a:rPr lang="nl-NL" dirty="0">
                <a:solidFill>
                  <a:schemeClr val="tx1"/>
                </a:solidFill>
              </a:rPr>
              <a:t> response </a:t>
            </a:r>
            <a:r>
              <a:rPr lang="nl-NL" dirty="0" err="1">
                <a:solidFill>
                  <a:schemeClr val="tx1"/>
                </a:solidFill>
              </a:rPr>
              <a:t>variable</a:t>
            </a:r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We want </a:t>
            </a:r>
            <a:r>
              <a:rPr lang="nl-NL" dirty="0" err="1">
                <a:solidFill>
                  <a:schemeClr val="tx1"/>
                </a:solidFill>
              </a:rPr>
              <a:t>to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compare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the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group</a:t>
            </a:r>
            <a:r>
              <a:rPr lang="nl-NL" dirty="0">
                <a:solidFill>
                  <a:schemeClr val="tx1"/>
                </a:solidFill>
              </a:rPr>
              <a:t> means of </a:t>
            </a:r>
            <a:r>
              <a:rPr lang="nl-NL" dirty="0" err="1">
                <a:solidFill>
                  <a:schemeClr val="tx1"/>
                </a:solidFill>
              </a:rPr>
              <a:t>the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groups</a:t>
            </a:r>
            <a:r>
              <a:rPr lang="nl-NL" dirty="0">
                <a:solidFill>
                  <a:schemeClr val="tx1"/>
                </a:solidFill>
              </a:rPr>
              <a:t> A, B </a:t>
            </a:r>
            <a:r>
              <a:rPr lang="nl-NL" dirty="0" err="1">
                <a:solidFill>
                  <a:schemeClr val="tx1"/>
                </a:solidFill>
              </a:rPr>
              <a:t>and</a:t>
            </a:r>
            <a:r>
              <a:rPr lang="nl-NL" dirty="0">
                <a:solidFill>
                  <a:schemeClr val="tx1"/>
                </a:solidFill>
              </a:rPr>
              <a:t> C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Step 1: </a:t>
            </a:r>
            <a:r>
              <a:rPr lang="nl-NL" dirty="0" err="1">
                <a:solidFill>
                  <a:schemeClr val="tx1"/>
                </a:solidFill>
              </a:rPr>
              <a:t>Oneway</a:t>
            </a:r>
            <a:r>
              <a:rPr lang="nl-NL" dirty="0">
                <a:solidFill>
                  <a:schemeClr val="tx1"/>
                </a:solidFill>
              </a:rPr>
              <a:t> ANOVA	P &gt; 0.05: </a:t>
            </a:r>
            <a:r>
              <a:rPr lang="nl-NL" dirty="0" err="1">
                <a:solidFill>
                  <a:schemeClr val="tx1"/>
                </a:solidFill>
              </a:rPr>
              <a:t>done</a:t>
            </a:r>
            <a:r>
              <a:rPr lang="nl-NL" dirty="0">
                <a:solidFill>
                  <a:schemeClr val="tx1"/>
                </a:solidFill>
              </a:rPr>
              <a:t>; </a:t>
            </a:r>
            <a:r>
              <a:rPr lang="nl-NL" dirty="0" err="1">
                <a:solidFill>
                  <a:schemeClr val="tx1"/>
                </a:solidFill>
              </a:rPr>
              <a:t>there</a:t>
            </a:r>
            <a:r>
              <a:rPr lang="nl-NL" dirty="0">
                <a:solidFill>
                  <a:schemeClr val="tx1"/>
                </a:solidFill>
              </a:rPr>
              <a:t> are no significant </a:t>
            </a:r>
            <a:r>
              <a:rPr lang="nl-NL" dirty="0" err="1">
                <a:solidFill>
                  <a:schemeClr val="tx1"/>
                </a:solidFill>
              </a:rPr>
              <a:t>differences</a:t>
            </a:r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			P ≤ 0.05: Post-hoc tests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err="1">
                <a:solidFill>
                  <a:schemeClr val="tx1"/>
                </a:solidFill>
              </a:rPr>
              <a:t>What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will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be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your</a:t>
            </a:r>
            <a:r>
              <a:rPr lang="nl-NL" dirty="0">
                <a:solidFill>
                  <a:schemeClr val="tx1"/>
                </a:solidFill>
              </a:rPr>
              <a:t> step 2 </a:t>
            </a:r>
            <a:r>
              <a:rPr lang="nl-NL" dirty="0" err="1">
                <a:solidFill>
                  <a:schemeClr val="tx1"/>
                </a:solidFill>
              </a:rPr>
              <a:t>if</a:t>
            </a:r>
            <a:r>
              <a:rPr lang="nl-NL" dirty="0">
                <a:solidFill>
                  <a:schemeClr val="tx1"/>
                </a:solidFill>
              </a:rPr>
              <a:t> P ≤ 0.05?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51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745DE717-15D5-09E6-EA0A-DD4D68F4B64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solidFill>
                <a:schemeClr val="accent5">
                  <a:lumMod val="40000"/>
                  <a:lumOff val="60000"/>
                </a:schemeClr>
              </a:solidFill>
            </p:spPr>
            <p:txBody>
              <a:bodyPr/>
              <a:lstStyle/>
              <a:p>
                <a:r>
                  <a:rPr lang="nl-NL" dirty="0">
                    <a:solidFill>
                      <a:schemeClr val="accent1">
                        <a:lumMod val="50000"/>
                      </a:schemeClr>
                    </a:solidFill>
                  </a:rPr>
                  <a:t>Oneway ANOVA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nl-NL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nl-NL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nl-NL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nl-NL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nl-NL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nl-NL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nl-NL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nl-NL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nl-NL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nl-NL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nl-NL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745DE717-15D5-09E6-EA0A-DD4D68F4B6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hthoek 2">
            <a:extLst>
              <a:ext uri="{FF2B5EF4-FFF2-40B4-BE49-F238E27FC236}">
                <a16:creationId xmlns:a16="http://schemas.microsoft.com/office/drawing/2014/main" id="{13C79BD9-CECE-9082-DC33-33F3C9C7400E}"/>
              </a:ext>
            </a:extLst>
          </p:cNvPr>
          <p:cNvSpPr/>
          <p:nvPr/>
        </p:nvSpPr>
        <p:spPr>
          <a:xfrm>
            <a:off x="628650" y="2252913"/>
            <a:ext cx="7931819" cy="32966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tx1"/>
                </a:solidFill>
              </a:rPr>
              <a:t>There are only three possible situations: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All means have exactly the same value</a:t>
            </a:r>
          </a:p>
          <a:p>
            <a:pPr marL="342900" indent="-342900"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Two means (say the first two) have exactly the same value, the third one is different. </a:t>
            </a:r>
          </a:p>
          <a:p>
            <a:pPr marL="342900" indent="-342900"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All means have different values</a:t>
            </a:r>
          </a:p>
        </p:txBody>
      </p:sp>
    </p:spTree>
    <p:extLst>
      <p:ext uri="{BB962C8B-B14F-4D97-AF65-F5344CB8AC3E}">
        <p14:creationId xmlns:p14="http://schemas.microsoft.com/office/powerpoint/2010/main" val="270522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745DE717-15D5-09E6-EA0A-DD4D68F4B64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solidFill>
                <a:schemeClr val="accent5">
                  <a:lumMod val="40000"/>
                  <a:lumOff val="60000"/>
                </a:schemeClr>
              </a:solidFill>
            </p:spPr>
            <p:txBody>
              <a:bodyPr/>
              <a:lstStyle/>
              <a:p>
                <a:r>
                  <a:rPr lang="nl-NL" dirty="0">
                    <a:solidFill>
                      <a:schemeClr val="accent1">
                        <a:lumMod val="50000"/>
                      </a:schemeClr>
                    </a:solidFill>
                  </a:rPr>
                  <a:t>Oneway ANOVA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nl-NL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nl-NL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nl-NL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nl-NL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nl-NL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nl-NL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nl-NL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nl-NL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nl-NL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nl-NL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nl-NL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745DE717-15D5-09E6-EA0A-DD4D68F4B6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hthoek 2">
                <a:extLst>
                  <a:ext uri="{FF2B5EF4-FFF2-40B4-BE49-F238E27FC236}">
                    <a16:creationId xmlns:a16="http://schemas.microsoft.com/office/drawing/2014/main" id="{13C79BD9-CECE-9082-DC33-33F3C9C7400E}"/>
                  </a:ext>
                </a:extLst>
              </p:cNvPr>
              <p:cNvSpPr/>
              <p:nvPr/>
            </p:nvSpPr>
            <p:spPr>
              <a:xfrm>
                <a:off x="457200" y="1916833"/>
                <a:ext cx="8103269" cy="363273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dirty="0">
                    <a:solidFill>
                      <a:schemeClr val="tx1"/>
                    </a:solidFill>
                  </a:rPr>
                  <a:t>There are only three possible situations:</a:t>
                </a:r>
              </a:p>
              <a:p>
                <a:pPr marL="342900" indent="-342900">
                  <a:buAutoNum type="arabicPeriod"/>
                </a:pPr>
                <a:r>
                  <a:rPr lang="en-GB" dirty="0">
                    <a:solidFill>
                      <a:schemeClr val="tx1"/>
                    </a:solidFill>
                  </a:rPr>
                  <a:t>All means have exactly the same value: you are protected by the F-test</a:t>
                </a:r>
              </a:p>
              <a:p>
                <a:pPr marL="342900" indent="-342900">
                  <a:buAutoNum type="arabicPeriod"/>
                </a:pPr>
                <a:r>
                  <a:rPr lang="en-GB" dirty="0">
                    <a:solidFill>
                      <a:schemeClr val="tx1"/>
                    </a:solidFill>
                  </a:rPr>
                  <a:t>Two means (say the first two) have exactly the same value, the third one is different. The only type I error you can make is in testing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: </m:t>
                    </m:r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. So use an alpha = 0.05 (for example LSD) in the three pairwise comparisons</a:t>
                </a:r>
              </a:p>
              <a:p>
                <a:pPr marL="342900" indent="-342900">
                  <a:buAutoNum type="arabicPeriod"/>
                </a:pPr>
                <a:r>
                  <a:rPr lang="en-GB" dirty="0">
                    <a:solidFill>
                      <a:schemeClr val="tx1"/>
                    </a:solidFill>
                  </a:rPr>
                  <a:t>All means have different values: you cannot make a type I error at all!</a:t>
                </a:r>
              </a:p>
              <a:p>
                <a:pPr marL="342900" indent="-342900">
                  <a:buAutoNum type="arabicPeriod"/>
                </a:pPr>
                <a:endParaRPr lang="en-GB" dirty="0">
                  <a:solidFill>
                    <a:schemeClr val="tx1"/>
                  </a:solidFill>
                </a:endParaRPr>
              </a:p>
              <a:p>
                <a:r>
                  <a:rPr lang="en-GB" i="1" dirty="0">
                    <a:solidFill>
                      <a:schemeClr val="tx1"/>
                    </a:solidFill>
                  </a:rPr>
                  <a:t>Bonferroni is a one-step procedure. In the case of three independent groups, you can either use Bonferroni directly or use </a:t>
                </a:r>
                <a:r>
                  <a:rPr lang="en-GB" i="1" dirty="0" err="1">
                    <a:solidFill>
                      <a:schemeClr val="tx1"/>
                    </a:solidFill>
                  </a:rPr>
                  <a:t>Oneway</a:t>
                </a:r>
                <a:r>
                  <a:rPr lang="en-GB" i="1" dirty="0">
                    <a:solidFill>
                      <a:schemeClr val="tx1"/>
                    </a:solidFill>
                  </a:rPr>
                  <a:t> ANOVA first and LSD Post-hoc.</a:t>
                </a:r>
              </a:p>
              <a:p>
                <a:endParaRPr lang="en-GB" i="1" dirty="0">
                  <a:solidFill>
                    <a:schemeClr val="tx1"/>
                  </a:solidFill>
                </a:endParaRPr>
              </a:p>
              <a:p>
                <a:r>
                  <a:rPr lang="en-GB" i="1" dirty="0">
                    <a:solidFill>
                      <a:schemeClr val="tx1"/>
                    </a:solidFill>
                  </a:rPr>
                  <a:t>(More complex in the case of more groups. Closed testing methods, like Holm-Bonferroni might help here)</a:t>
                </a:r>
              </a:p>
            </p:txBody>
          </p:sp>
        </mc:Choice>
        <mc:Fallback xmlns="">
          <p:sp>
            <p:nvSpPr>
              <p:cNvPr id="3" name="Rechthoek 2">
                <a:extLst>
                  <a:ext uri="{FF2B5EF4-FFF2-40B4-BE49-F238E27FC236}">
                    <a16:creationId xmlns:a16="http://schemas.microsoft.com/office/drawing/2014/main" id="{13C79BD9-CECE-9082-DC33-33F3C9C740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916833"/>
                <a:ext cx="8103269" cy="3632734"/>
              </a:xfrm>
              <a:prstGeom prst="rect">
                <a:avLst/>
              </a:prstGeom>
              <a:blipFill>
                <a:blip r:embed="rId3"/>
                <a:stretch>
                  <a:fillRect l="-45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18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5DE717-15D5-09E6-EA0A-DD4D68F4B64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2"/>
                </a:solidFill>
              </a:rPr>
              <a:t>The SE of the difference between two random variables X and Y</a:t>
            </a:r>
            <a:endParaRPr lang="nl-NL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hthoek 2">
                <a:extLst>
                  <a:ext uri="{FF2B5EF4-FFF2-40B4-BE49-F238E27FC236}">
                    <a16:creationId xmlns:a16="http://schemas.microsoft.com/office/drawing/2014/main" id="{13C79BD9-CECE-9082-DC33-33F3C9C7400E}"/>
                  </a:ext>
                </a:extLst>
              </p:cNvPr>
              <p:cNvSpPr/>
              <p:nvPr/>
            </p:nvSpPr>
            <p:spPr>
              <a:xfrm>
                <a:off x="457199" y="1619573"/>
                <a:ext cx="8206353" cy="4608612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nl-NL" sz="2400" dirty="0">
                    <a:solidFill>
                      <a:schemeClr val="tx1"/>
                    </a:solidFill>
                  </a:rPr>
                  <a:t>X </a:t>
                </a:r>
                <a:r>
                  <a:rPr lang="nl-NL" sz="2400" dirty="0" err="1">
                    <a:solidFill>
                      <a:schemeClr val="tx1"/>
                    </a:solidFill>
                  </a:rPr>
                  <a:t>and</a:t>
                </a:r>
                <a:r>
                  <a:rPr lang="nl-NL" sz="2400" dirty="0">
                    <a:solidFill>
                      <a:schemeClr val="tx1"/>
                    </a:solidFill>
                  </a:rPr>
                  <a:t> Y are </a:t>
                </a:r>
                <a:r>
                  <a:rPr lang="nl-NL" sz="2400" u="sng" dirty="0">
                    <a:solidFill>
                      <a:schemeClr val="tx1"/>
                    </a:solidFill>
                  </a:rPr>
                  <a:t>independent</a:t>
                </a:r>
                <a:r>
                  <a:rPr lang="nl-NL" sz="2400" dirty="0">
                    <a:solidFill>
                      <a:schemeClr val="tx1"/>
                    </a:solidFill>
                  </a:rPr>
                  <a:t> random variables</a:t>
                </a:r>
              </a:p>
              <a:p>
                <a:r>
                  <a:rPr lang="nl-NL" sz="2400" dirty="0">
                    <a:solidFill>
                      <a:schemeClr val="tx1"/>
                    </a:solidFill>
                  </a:rPr>
                  <a:t>We are </a:t>
                </a:r>
                <a:r>
                  <a:rPr lang="nl-NL" sz="2400" dirty="0" err="1">
                    <a:solidFill>
                      <a:schemeClr val="tx1"/>
                    </a:solidFill>
                  </a:rPr>
                  <a:t>interested</a:t>
                </a:r>
                <a:r>
                  <a:rPr lang="nl-NL" sz="2400" dirty="0">
                    <a:solidFill>
                      <a:schemeClr val="tx1"/>
                    </a:solidFill>
                  </a:rPr>
                  <a:t> in </a:t>
                </a:r>
                <a:r>
                  <a:rPr lang="nl-NL" sz="2400" dirty="0" err="1">
                    <a:solidFill>
                      <a:schemeClr val="tx1"/>
                    </a:solidFill>
                  </a:rPr>
                  <a:t>the</a:t>
                </a:r>
                <a:r>
                  <a:rPr lang="nl-NL" sz="2400" dirty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>
                    <a:solidFill>
                      <a:schemeClr val="tx1"/>
                    </a:solidFill>
                  </a:rPr>
                  <a:t>difference</a:t>
                </a:r>
                <a:r>
                  <a:rPr lang="nl-NL" sz="2400" dirty="0">
                    <a:solidFill>
                      <a:schemeClr val="tx1"/>
                    </a:solidFill>
                  </a:rPr>
                  <a:t> D = X – Y.</a:t>
                </a:r>
              </a:p>
              <a:p>
                <a:r>
                  <a:rPr lang="nl-NL" sz="2400" dirty="0" err="1">
                    <a:solidFill>
                      <a:schemeClr val="tx1"/>
                    </a:solidFill>
                  </a:rPr>
                  <a:t>What</a:t>
                </a:r>
                <a:r>
                  <a:rPr lang="nl-NL" sz="2400" dirty="0">
                    <a:solidFill>
                      <a:schemeClr val="tx1"/>
                    </a:solidFill>
                  </a:rPr>
                  <a:t> is </a:t>
                </a:r>
                <a:r>
                  <a:rPr lang="nl-NL" sz="2400" dirty="0" err="1">
                    <a:solidFill>
                      <a:schemeClr val="tx1"/>
                    </a:solidFill>
                  </a:rPr>
                  <a:t>the</a:t>
                </a:r>
                <a:r>
                  <a:rPr lang="nl-NL" sz="2400" dirty="0">
                    <a:solidFill>
                      <a:schemeClr val="tx1"/>
                    </a:solidFill>
                  </a:rPr>
                  <a:t> standard </a:t>
                </a:r>
                <a:r>
                  <a:rPr lang="nl-NL" sz="2400" dirty="0" err="1">
                    <a:solidFill>
                      <a:schemeClr val="tx1"/>
                    </a:solidFill>
                  </a:rPr>
                  <a:t>deviation</a:t>
                </a:r>
                <a:r>
                  <a:rPr lang="nl-NL" sz="2400" dirty="0">
                    <a:solidFill>
                      <a:schemeClr val="tx1"/>
                    </a:solidFill>
                  </a:rPr>
                  <a:t> of D?</a:t>
                </a:r>
              </a:p>
              <a:p>
                <a:r>
                  <a:rPr lang="nl-NL" sz="2400" dirty="0">
                    <a:solidFill>
                      <a:schemeClr val="tx1"/>
                    </a:solidFill>
                  </a:rPr>
                  <a:t>The </a:t>
                </a:r>
                <a:r>
                  <a:rPr lang="nl-NL" sz="2400" dirty="0" err="1">
                    <a:solidFill>
                      <a:schemeClr val="tx1"/>
                    </a:solidFill>
                  </a:rPr>
                  <a:t>variance</a:t>
                </a:r>
                <a:r>
                  <a:rPr lang="nl-NL" sz="2400" dirty="0">
                    <a:solidFill>
                      <a:schemeClr val="tx1"/>
                    </a:solidFill>
                  </a:rPr>
                  <a:t> of D is </a:t>
                </a:r>
                <a:r>
                  <a:rPr lang="nl-NL" sz="2400" dirty="0" err="1">
                    <a:solidFill>
                      <a:schemeClr val="tx1"/>
                    </a:solidFill>
                  </a:rPr>
                  <a:t>the</a:t>
                </a:r>
                <a:r>
                  <a:rPr lang="nl-NL" sz="2400" dirty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>
                    <a:solidFill>
                      <a:schemeClr val="tx1"/>
                    </a:solidFill>
                  </a:rPr>
                  <a:t>sum</a:t>
                </a:r>
                <a:r>
                  <a:rPr lang="nl-NL" sz="2400" dirty="0">
                    <a:solidFill>
                      <a:schemeClr val="tx1"/>
                    </a:solidFill>
                  </a:rPr>
                  <a:t> of </a:t>
                </a:r>
                <a:r>
                  <a:rPr lang="nl-NL" sz="2400" dirty="0" err="1">
                    <a:solidFill>
                      <a:schemeClr val="tx1"/>
                    </a:solidFill>
                  </a:rPr>
                  <a:t>the</a:t>
                </a:r>
                <a:r>
                  <a:rPr lang="nl-NL" sz="2400" dirty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>
                    <a:solidFill>
                      <a:schemeClr val="tx1"/>
                    </a:solidFill>
                  </a:rPr>
                  <a:t>variances</a:t>
                </a:r>
                <a:r>
                  <a:rPr lang="nl-NL" sz="2400" dirty="0">
                    <a:solidFill>
                      <a:schemeClr val="tx1"/>
                    </a:solidFill>
                  </a:rPr>
                  <a:t> of X </a:t>
                </a:r>
                <a:r>
                  <a:rPr lang="nl-NL" sz="2400" dirty="0" err="1">
                    <a:solidFill>
                      <a:schemeClr val="tx1"/>
                    </a:solidFill>
                  </a:rPr>
                  <a:t>and</a:t>
                </a:r>
                <a:r>
                  <a:rPr lang="nl-NL" sz="2400" dirty="0">
                    <a:solidFill>
                      <a:schemeClr val="tx1"/>
                    </a:solidFill>
                  </a:rPr>
                  <a:t> Y, </a:t>
                </a:r>
                <a:r>
                  <a:rPr lang="nl-NL" sz="2400" dirty="0" err="1">
                    <a:solidFill>
                      <a:schemeClr val="tx1"/>
                    </a:solidFill>
                  </a:rPr>
                  <a:t>so</a:t>
                </a:r>
                <a:r>
                  <a:rPr lang="nl-NL" sz="2400" dirty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>
                    <a:solidFill>
                      <a:schemeClr val="tx1"/>
                    </a:solidFill>
                  </a:rPr>
                  <a:t>the</a:t>
                </a:r>
                <a:r>
                  <a:rPr lang="nl-NL" sz="2400" dirty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>
                    <a:solidFill>
                      <a:schemeClr val="tx1"/>
                    </a:solidFill>
                  </a:rPr>
                  <a:t>sd</a:t>
                </a:r>
                <a:r>
                  <a:rPr lang="nl-NL" sz="2400" dirty="0">
                    <a:solidFill>
                      <a:schemeClr val="tx1"/>
                    </a:solidFill>
                  </a:rPr>
                  <a:t> of D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nl-NL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nl-NL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𝑣𝑎𝑟</m:t>
                        </m:r>
                        <m:d>
                          <m:dPr>
                            <m:ctrlPr>
                              <a:rPr lang="nl-NL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NL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</m:d>
                        <m:r>
                          <a:rPr lang="nl-NL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𝑣𝑎𝑟</m:t>
                        </m:r>
                        <m:d>
                          <m:dPr>
                            <m:ctrlPr>
                              <a:rPr lang="nl-NL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NL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</m:d>
                      </m:e>
                    </m:rad>
                    <m:r>
                      <a:rPr lang="nl-NL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nl-NL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nl-NL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nl-NL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𝑠𝑑</m:t>
                            </m:r>
                          </m:e>
                          <m:sub>
                            <m:r>
                              <a:rPr lang="nl-NL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sub>
                          <m:sup>
                            <m:r>
                              <a:rPr lang="nl-NL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nl-NL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nl-NL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nl-NL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𝑠𝑑</m:t>
                            </m:r>
                          </m:e>
                          <m:sub>
                            <m:r>
                              <a:rPr lang="nl-NL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sub>
                          <m:sup>
                            <m:r>
                              <a:rPr lang="nl-NL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endParaRPr lang="nl-NL" sz="2400" dirty="0">
                  <a:solidFill>
                    <a:schemeClr val="tx1"/>
                  </a:solidFill>
                </a:endParaRPr>
              </a:p>
              <a:p>
                <a:r>
                  <a:rPr lang="nl-NL" sz="2400" dirty="0">
                    <a:solidFill>
                      <a:schemeClr val="tx1"/>
                    </a:solidFill>
                  </a:rPr>
                  <a:t>(“</a:t>
                </a:r>
                <a:r>
                  <a:rPr lang="nl-NL" sz="2400" dirty="0" err="1">
                    <a:solidFill>
                      <a:schemeClr val="tx1"/>
                    </a:solidFill>
                  </a:rPr>
                  <a:t>adding</a:t>
                </a:r>
                <a:r>
                  <a:rPr lang="nl-NL" sz="2400" dirty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>
                    <a:solidFill>
                      <a:schemeClr val="tx1"/>
                    </a:solidFill>
                  </a:rPr>
                  <a:t>according</a:t>
                </a:r>
                <a:r>
                  <a:rPr lang="nl-NL" sz="2400" dirty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>
                    <a:solidFill>
                      <a:schemeClr val="tx1"/>
                    </a:solidFill>
                  </a:rPr>
                  <a:t>to</a:t>
                </a:r>
                <a:r>
                  <a:rPr lang="nl-NL" sz="2400" dirty="0">
                    <a:solidFill>
                      <a:schemeClr val="tx1"/>
                    </a:solidFill>
                  </a:rPr>
                  <a:t> Pythagoras”)</a:t>
                </a:r>
              </a:p>
              <a:p>
                <a:endParaRPr lang="nl-NL" sz="2400" dirty="0">
                  <a:solidFill>
                    <a:schemeClr val="tx1"/>
                  </a:solidFill>
                </a:endParaRPr>
              </a:p>
              <a:p>
                <a:endParaRPr lang="nl-NL" sz="2400" dirty="0">
                  <a:solidFill>
                    <a:schemeClr val="tx1"/>
                  </a:solidFill>
                </a:endParaRPr>
              </a:p>
              <a:p>
                <a:endParaRPr lang="nl-NL" sz="2400" dirty="0">
                  <a:solidFill>
                    <a:schemeClr val="tx1"/>
                  </a:solidFill>
                </a:endParaRPr>
              </a:p>
              <a:p>
                <a:endParaRPr lang="nl-NL" sz="2400" dirty="0">
                  <a:solidFill>
                    <a:schemeClr val="tx1"/>
                  </a:solidFill>
                </a:endParaRPr>
              </a:p>
              <a:p>
                <a:endParaRPr lang="nl-NL" sz="2400" dirty="0">
                  <a:solidFill>
                    <a:schemeClr val="tx1"/>
                  </a:solidFill>
                </a:endParaRPr>
              </a:p>
              <a:p>
                <a:endParaRPr lang="nl-NL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Rechthoek 2">
                <a:extLst>
                  <a:ext uri="{FF2B5EF4-FFF2-40B4-BE49-F238E27FC236}">
                    <a16:creationId xmlns:a16="http://schemas.microsoft.com/office/drawing/2014/main" id="{13C79BD9-CECE-9082-DC33-33F3C9C740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9" y="1619573"/>
                <a:ext cx="8206353" cy="4608612"/>
              </a:xfrm>
              <a:prstGeom prst="rect">
                <a:avLst/>
              </a:prstGeom>
              <a:blipFill>
                <a:blip r:embed="rId2"/>
                <a:stretch>
                  <a:fillRect l="-963" t="-26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57202F96-F504-DB42-649F-E2F05CE1B176}"/>
              </a:ext>
            </a:extLst>
          </p:cNvPr>
          <p:cNvCxnSpPr/>
          <p:nvPr/>
        </p:nvCxnSpPr>
        <p:spPr>
          <a:xfrm>
            <a:off x="1331640" y="4437112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76ACEE38-B9F8-C8BD-8BAF-CE70A0606B18}"/>
              </a:ext>
            </a:extLst>
          </p:cNvPr>
          <p:cNvCxnSpPr/>
          <p:nvPr/>
        </p:nvCxnSpPr>
        <p:spPr>
          <a:xfrm>
            <a:off x="1331640" y="558924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D7C84B3E-7C47-5C1A-1149-C7CF191D3F04}"/>
              </a:ext>
            </a:extLst>
          </p:cNvPr>
          <p:cNvCxnSpPr/>
          <p:nvPr/>
        </p:nvCxnSpPr>
        <p:spPr>
          <a:xfrm>
            <a:off x="1331640" y="4437112"/>
            <a:ext cx="72008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hoek 12">
            <a:extLst>
              <a:ext uri="{FF2B5EF4-FFF2-40B4-BE49-F238E27FC236}">
                <a16:creationId xmlns:a16="http://schemas.microsoft.com/office/drawing/2014/main" id="{4FBC231B-9A10-3FF5-4102-44745F93D7BB}"/>
              </a:ext>
            </a:extLst>
          </p:cNvPr>
          <p:cNvSpPr/>
          <p:nvPr/>
        </p:nvSpPr>
        <p:spPr>
          <a:xfrm>
            <a:off x="971600" y="4869160"/>
            <a:ext cx="216013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4C8FBD35-B147-F572-214D-63997ED3A236}"/>
              </a:ext>
            </a:extLst>
          </p:cNvPr>
          <p:cNvSpPr/>
          <p:nvPr/>
        </p:nvSpPr>
        <p:spPr>
          <a:xfrm>
            <a:off x="1520947" y="5647159"/>
            <a:ext cx="216013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2144BCF1-7C5A-52D6-1EC4-8BF0C8635121}"/>
              </a:ext>
            </a:extLst>
          </p:cNvPr>
          <p:cNvSpPr/>
          <p:nvPr/>
        </p:nvSpPr>
        <p:spPr>
          <a:xfrm>
            <a:off x="1835707" y="4738079"/>
            <a:ext cx="216013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c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E0823D3C-CCF7-6D91-B0F8-EC638D133147}"/>
              </a:ext>
            </a:extLst>
          </p:cNvPr>
          <p:cNvCxnSpPr/>
          <p:nvPr/>
        </p:nvCxnSpPr>
        <p:spPr>
          <a:xfrm>
            <a:off x="1331640" y="5445225"/>
            <a:ext cx="72008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52D34EC6-E7D1-9B06-4627-F8A43AB953D2}"/>
              </a:ext>
            </a:extLst>
          </p:cNvPr>
          <p:cNvCxnSpPr>
            <a:cxnSpLocks/>
          </p:cNvCxnSpPr>
          <p:nvPr/>
        </p:nvCxnSpPr>
        <p:spPr>
          <a:xfrm>
            <a:off x="1403648" y="5445225"/>
            <a:ext cx="0" cy="14401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hthoek 19">
                <a:extLst>
                  <a:ext uri="{FF2B5EF4-FFF2-40B4-BE49-F238E27FC236}">
                    <a16:creationId xmlns:a16="http://schemas.microsoft.com/office/drawing/2014/main" id="{DD61896B-499E-705B-9627-94BB249EA480}"/>
                  </a:ext>
                </a:extLst>
              </p:cNvPr>
              <p:cNvSpPr/>
              <p:nvPr/>
            </p:nvSpPr>
            <p:spPr>
              <a:xfrm>
                <a:off x="3203848" y="4437112"/>
                <a:ext cx="2376264" cy="432048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nl-NL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Rechthoek 19">
                <a:extLst>
                  <a:ext uri="{FF2B5EF4-FFF2-40B4-BE49-F238E27FC236}">
                    <a16:creationId xmlns:a16="http://schemas.microsoft.com/office/drawing/2014/main" id="{DD61896B-499E-705B-9627-94BB249EA4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4437112"/>
                <a:ext cx="2376264" cy="4320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hthoek 20">
                <a:extLst>
                  <a:ext uri="{FF2B5EF4-FFF2-40B4-BE49-F238E27FC236}">
                    <a16:creationId xmlns:a16="http://schemas.microsoft.com/office/drawing/2014/main" id="{19546701-6FFB-6D15-8591-BF2CE3B1C80A}"/>
                  </a:ext>
                </a:extLst>
              </p:cNvPr>
              <p:cNvSpPr/>
              <p:nvPr/>
            </p:nvSpPr>
            <p:spPr>
              <a:xfrm>
                <a:off x="3203848" y="5085184"/>
                <a:ext cx="2448272" cy="504056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nl-NL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Rechthoek 20">
                <a:extLst>
                  <a:ext uri="{FF2B5EF4-FFF2-40B4-BE49-F238E27FC236}">
                    <a16:creationId xmlns:a16="http://schemas.microsoft.com/office/drawing/2014/main" id="{19546701-6FFB-6D15-8591-BF2CE3B1C8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5085184"/>
                <a:ext cx="2448272" cy="50405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540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</TotalTime>
  <Words>1488</Words>
  <Application>Microsoft Office PowerPoint</Application>
  <PresentationFormat>Diavoorstelling (4:3)</PresentationFormat>
  <Paragraphs>187</Paragraphs>
  <Slides>32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32</vt:i4>
      </vt:variant>
    </vt:vector>
  </HeadingPairs>
  <TitlesOfParts>
    <vt:vector size="37" baseType="lpstr">
      <vt:lpstr>Arial</vt:lpstr>
      <vt:lpstr>Calibri</vt:lpstr>
      <vt:lpstr>Cambria Math</vt:lpstr>
      <vt:lpstr>Kantoorthema</vt:lpstr>
      <vt:lpstr>Equation</vt:lpstr>
      <vt:lpstr>Help! Statistics!  Some common mistakes in statistics</vt:lpstr>
      <vt:lpstr>Programme</vt:lpstr>
      <vt:lpstr>Multiple testing: change capitalization</vt:lpstr>
      <vt:lpstr>What is exactly the problem?</vt:lpstr>
      <vt:lpstr>The Bonferroni correction</vt:lpstr>
      <vt:lpstr>Oneway ANOVA with three groups and Post-hoc tests</vt:lpstr>
      <vt:lpstr>Oneway ANOVA H_0:μ_1=μ_2=μ_3</vt:lpstr>
      <vt:lpstr>Oneway ANOVA H_0:μ_1=μ_2=μ_3</vt:lpstr>
      <vt:lpstr>The SE of the difference between two random variables X and Y</vt:lpstr>
      <vt:lpstr>What if X and Y are not independent?</vt:lpstr>
      <vt:lpstr>P-values, Confidence Intervals and Bayesian credible intervals</vt:lpstr>
      <vt:lpstr>Background (2)</vt:lpstr>
      <vt:lpstr>Background (3)</vt:lpstr>
      <vt:lpstr>Background frequentists</vt:lpstr>
      <vt:lpstr>Background Bayesians (1)</vt:lpstr>
      <vt:lpstr>Background Bayesians (2) common prior</vt:lpstr>
      <vt:lpstr>Background Bayesians (3) other priors</vt:lpstr>
      <vt:lpstr>Back to frequentists Simple example of a probability</vt:lpstr>
      <vt:lpstr>PowerPoint-presentatie</vt:lpstr>
      <vt:lpstr>Mr Fisher takes 50 identical papers, writes down your names, folds the papers and put them in a bowl</vt:lpstr>
      <vt:lpstr>Randomly Mr Fisher takes out one of the papers …</vt:lpstr>
      <vt:lpstr>A real statistical problem</vt:lpstr>
      <vt:lpstr>PowerPoint-presentatie</vt:lpstr>
      <vt:lpstr>Classical meaning of the 95% CI</vt:lpstr>
      <vt:lpstr>If you do not want to make model assumptions (like normality)</vt:lpstr>
      <vt:lpstr>Formula or bootstrap … </vt:lpstr>
      <vt:lpstr>Distribution of all sample means</vt:lpstr>
      <vt:lpstr>What do we observe?</vt:lpstr>
      <vt:lpstr>The PI95</vt:lpstr>
      <vt:lpstr>Mr Fisher was not in the room (due to COVID19 rules)</vt:lpstr>
      <vt:lpstr>PowerPoint-presentatie</vt:lpstr>
      <vt:lpstr>(My) conclusion</vt:lpstr>
    </vt:vector>
  </TitlesOfParts>
  <Company>Universitair Medisch Centrum Groningen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Burgerhof, JGM</dc:creator>
  <cp:lastModifiedBy>Burgerhof, JGM</cp:lastModifiedBy>
  <cp:revision>70</cp:revision>
  <dcterms:created xsi:type="dcterms:W3CDTF">2021-11-16T13:25:54Z</dcterms:created>
  <dcterms:modified xsi:type="dcterms:W3CDTF">2023-05-09T08:44:40Z</dcterms:modified>
</cp:coreProperties>
</file>