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5" r:id="rId3"/>
    <p:sldId id="262" r:id="rId4"/>
    <p:sldId id="296" r:id="rId5"/>
    <p:sldId id="292" r:id="rId6"/>
    <p:sldId id="264" r:id="rId7"/>
    <p:sldId id="265" r:id="rId8"/>
    <p:sldId id="266" r:id="rId9"/>
    <p:sldId id="267" r:id="rId10"/>
    <p:sldId id="269" r:id="rId11"/>
    <p:sldId id="273" r:id="rId12"/>
    <p:sldId id="270" r:id="rId13"/>
    <p:sldId id="277" r:id="rId14"/>
    <p:sldId id="276" r:id="rId15"/>
    <p:sldId id="291" r:id="rId16"/>
    <p:sldId id="280" r:id="rId17"/>
    <p:sldId id="279" r:id="rId18"/>
    <p:sldId id="282" r:id="rId19"/>
    <p:sldId id="283" r:id="rId20"/>
    <p:sldId id="284" r:id="rId21"/>
    <p:sldId id="285" r:id="rId22"/>
    <p:sldId id="297" r:id="rId23"/>
    <p:sldId id="290" r:id="rId24"/>
    <p:sldId id="299" r:id="rId25"/>
    <p:sldId id="301" r:id="rId26"/>
    <p:sldId id="307" r:id="rId27"/>
    <p:sldId id="302" r:id="rId28"/>
    <p:sldId id="305" r:id="rId29"/>
    <p:sldId id="306" r:id="rId30"/>
    <p:sldId id="300" r:id="rId31"/>
    <p:sldId id="259" r:id="rId32"/>
    <p:sldId id="261" r:id="rId33"/>
    <p:sldId id="293" r:id="rId34"/>
    <p:sldId id="275" r:id="rId35"/>
    <p:sldId id="272" r:id="rId3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8A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7DDB3-CC49-4843-B03C-2A094B07D67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77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A39F2-C129-435A-8064-34AB9F62E43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6356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3F4CB-5A82-4BE6-8253-0AF97B6355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5115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4661F-74B4-4F30-A86F-03E7C7B2B11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24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B17B6-F11B-447F-9043-5D11258A020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63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7A312-1855-4EEF-8350-401B89300D7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142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B465D-05D1-4DFD-9C4C-17D5C5B318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368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A33CE-1107-4546-9BA0-D0B58BA161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598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B470D-B676-49B1-8C85-3E5A6E8604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81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4E14A-0105-4264-BF5F-CDC7E6CCF6E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86F8D-63B8-45D9-84EE-38A90DB39E6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7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4E925-1BAB-4305-859B-37199F4F1D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617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5D6DE18-3732-45F2-948B-67BC4E91E3E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imgres?imgurl=http://www.visualisatie.net/ipics/multifunctioneel-zakmes.jpg&amp;imgrefurl=http://www.visualisatie.net/internet.htm&amp;h=297&amp;w=300&amp;sz=13&amp;tbnid=FWy0g6vavn8J::&amp;tbnh=115&amp;tbnw=116&amp;prev=/images?q%3Dzakmes&amp;hl=nl&amp;usg=__vLK7uBPCceIlVWh5czpftalLTnA=&amp;sa=X&amp;oi=image_result&amp;resnum=1&amp;ct=image&amp;cd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ved=2ahUKEwie_djiztLaAhXS16QKHQDAAm4QjRx6BAgAEAU&amp;url=http://www.uitinsoest.nl/evenement/16779/scrabble-met-de-slas.html&amp;psig=AOvVaw1sbaZOqA0cS9PXjczQ-RaH&amp;ust=152464910531932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4213" y="1196975"/>
            <a:ext cx="7773987" cy="2403475"/>
          </a:xfrm>
          <a:solidFill>
            <a:schemeClr val="accent1">
              <a:lumMod val="90000"/>
            </a:schemeClr>
          </a:solidFill>
          <a:ln>
            <a:solidFill>
              <a:schemeClr val="accent5">
                <a:lumMod val="9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nl-NL" dirty="0" smtClean="0">
                <a:solidFill>
                  <a:srgbClr val="FF0000"/>
                </a:solidFill>
              </a:rPr>
              <a:t>Help! </a:t>
            </a:r>
            <a:r>
              <a:rPr lang="nl-NL" dirty="0" err="1" smtClean="0">
                <a:solidFill>
                  <a:srgbClr val="FF0000"/>
                </a:solidFill>
              </a:rPr>
              <a:t>Statistics</a:t>
            </a:r>
            <a:r>
              <a:rPr lang="nl-NL" dirty="0" smtClean="0">
                <a:solidFill>
                  <a:srgbClr val="FF0000"/>
                </a:solidFill>
              </a:rPr>
              <a:t>!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>
                <a:solidFill>
                  <a:schemeClr val="accent2"/>
                </a:solidFill>
              </a:rPr>
              <a:t>Resampling</a:t>
            </a:r>
            <a:r>
              <a:rPr lang="nl-NL" dirty="0" smtClean="0">
                <a:solidFill>
                  <a:schemeClr val="accent2"/>
                </a:solidFill>
              </a:rPr>
              <a:t>; </a:t>
            </a:r>
            <a:r>
              <a:rPr lang="nl-NL" dirty="0" err="1" smtClean="0">
                <a:solidFill>
                  <a:schemeClr val="accent2"/>
                </a:solidFill>
              </a:rPr>
              <a:t>the</a:t>
            </a:r>
            <a:r>
              <a:rPr lang="nl-NL" dirty="0" smtClean="0">
                <a:solidFill>
                  <a:schemeClr val="accent2"/>
                </a:solidFill>
              </a:rPr>
              <a:t> Bootstrap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2051" name="Ondertitel 2"/>
          <p:cNvSpPr>
            <a:spLocks noGrp="1"/>
          </p:cNvSpPr>
          <p:nvPr>
            <p:ph type="subTitle" idx="1"/>
          </p:nvPr>
        </p:nvSpPr>
        <p:spPr>
          <a:xfrm>
            <a:off x="1116013" y="3886200"/>
            <a:ext cx="6656387" cy="2279650"/>
          </a:xfrm>
        </p:spPr>
        <p:txBody>
          <a:bodyPr/>
          <a:lstStyle/>
          <a:p>
            <a:r>
              <a:rPr lang="nl-NL" altLang="nl-NL" smtClean="0"/>
              <a:t>Hans Burgerhof</a:t>
            </a:r>
          </a:p>
          <a:p>
            <a:r>
              <a:rPr lang="nl-NL" altLang="nl-NL" sz="1800" smtClean="0"/>
              <a:t>j.g.m.burgerhof@umcg.nl</a:t>
            </a:r>
          </a:p>
          <a:p>
            <a:endParaRPr lang="nl-NL" altLang="nl-NL" sz="1800" smtClean="0"/>
          </a:p>
          <a:p>
            <a:r>
              <a:rPr lang="nl-NL" altLang="nl-NL" smtClean="0"/>
              <a:t>May 8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Example permutation test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smtClean="0">
                <a:latin typeface="+mj-lt"/>
              </a:rPr>
              <a:t>Do males and females have the same mean height?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altLang="nl-NL" sz="2400" dirty="0" smtClean="0">
              <a:latin typeface="Courier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err="1" smtClean="0">
                <a:latin typeface="Courier" pitchFamily="49" charset="0"/>
              </a:rPr>
              <a:t>xm</a:t>
            </a:r>
            <a:r>
              <a:rPr lang="en-US" altLang="nl-NL" sz="2400" dirty="0" smtClean="0">
                <a:latin typeface="Courier" pitchFamily="49" charset="0"/>
              </a:rPr>
              <a:t> &lt;- c(176, 180, 186, 190, 193, 170, 198)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err="1" smtClean="0">
                <a:latin typeface="Courier" pitchFamily="49" charset="0"/>
              </a:rPr>
              <a:t>xf</a:t>
            </a:r>
            <a:r>
              <a:rPr lang="en-US" altLang="nl-NL" sz="2400" dirty="0" smtClean="0">
                <a:latin typeface="Courier" pitchFamily="49" charset="0"/>
              </a:rPr>
              <a:t> &lt;- c(160, 178, 166, 180, 157, 172)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smtClean="0">
                <a:latin typeface="Courier" pitchFamily="49" charset="0"/>
              </a:rPr>
              <a:t>mean(</a:t>
            </a:r>
            <a:r>
              <a:rPr lang="en-US" altLang="nl-NL" sz="2400" dirty="0" err="1" smtClean="0">
                <a:latin typeface="Courier" pitchFamily="49" charset="0"/>
              </a:rPr>
              <a:t>xm</a:t>
            </a:r>
            <a:r>
              <a:rPr lang="en-US" altLang="nl-NL" sz="2400" dirty="0" smtClean="0">
                <a:latin typeface="Courier" pitchFamily="49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smtClean="0">
                <a:latin typeface="Courier" pitchFamily="49" charset="0"/>
              </a:rPr>
              <a:t>[1] 184.71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smtClean="0">
                <a:latin typeface="Courier" pitchFamily="49" charset="0"/>
              </a:rPr>
              <a:t>mean(</a:t>
            </a:r>
            <a:r>
              <a:rPr lang="en-US" altLang="nl-NL" sz="2400" dirty="0" err="1" smtClean="0">
                <a:latin typeface="Courier" pitchFamily="49" charset="0"/>
              </a:rPr>
              <a:t>xf</a:t>
            </a:r>
            <a:r>
              <a:rPr lang="en-US" altLang="nl-NL" sz="2400" dirty="0" smtClean="0">
                <a:latin typeface="Courier" pitchFamily="49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smtClean="0">
                <a:latin typeface="Courier" pitchFamily="49" charset="0"/>
              </a:rPr>
              <a:t>[1] 168.83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>
                <a:latin typeface="Courier" pitchFamily="49" charset="0"/>
              </a:rPr>
              <a:t>D</a:t>
            </a:r>
            <a:r>
              <a:rPr lang="en-US" altLang="nl-NL" sz="2400" dirty="0" smtClean="0">
                <a:latin typeface="Courier" pitchFamily="49" charset="0"/>
              </a:rPr>
              <a:t> &lt;- mean(</a:t>
            </a:r>
            <a:r>
              <a:rPr lang="en-US" altLang="nl-NL" sz="2400" dirty="0" err="1" smtClean="0">
                <a:latin typeface="Courier" pitchFamily="49" charset="0"/>
              </a:rPr>
              <a:t>xm</a:t>
            </a:r>
            <a:r>
              <a:rPr lang="en-US" altLang="nl-NL" sz="2400" dirty="0" smtClean="0">
                <a:latin typeface="Courier" pitchFamily="49" charset="0"/>
              </a:rPr>
              <a:t>) - mean(</a:t>
            </a:r>
            <a:r>
              <a:rPr lang="en-US" altLang="nl-NL" sz="2400" dirty="0" err="1" smtClean="0">
                <a:latin typeface="Courier" pitchFamily="49" charset="0"/>
              </a:rPr>
              <a:t>xf</a:t>
            </a:r>
            <a:r>
              <a:rPr lang="en-US" altLang="nl-NL" sz="2400" dirty="0" smtClean="0">
                <a:latin typeface="Courier" pitchFamily="49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smtClean="0">
                <a:latin typeface="Courier" pitchFamily="49" charset="0"/>
              </a:rPr>
              <a:t>D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nl-NL" sz="2400" dirty="0" smtClean="0">
                <a:latin typeface="Courier" pitchFamily="49" charset="0"/>
              </a:rPr>
              <a:t>[1] 15.88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altLang="nl-NL" sz="2400" dirty="0" smtClean="0">
              <a:latin typeface="Courier" pitchFamily="49" charset="0"/>
            </a:endParaRPr>
          </a:p>
        </p:txBody>
      </p:sp>
      <p:sp>
        <p:nvSpPr>
          <p:cNvPr id="2" name="Rechthoek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9424" y="5085184"/>
            <a:ext cx="5184576" cy="165618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nl-NL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Simple program in 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xt &lt;- c(xm, xf)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000" smtClean="0">
              <a:latin typeface="Courier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myperm &lt;- function(x)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{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cc &lt;- rep(0,1000)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for (i in 1:1000)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	x1 &lt;- sample(x,7)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	m1 &lt;- mean(x1)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	m2 &lt;- (sum(x)-sum(x1))/6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	cc[i] &lt;- m1 - m2}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cc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000" smtClean="0">
              <a:latin typeface="Courier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res &lt;- myperm(xt)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000" smtClean="0">
                <a:latin typeface="Courier" pitchFamily="49" charset="0"/>
              </a:rPr>
              <a:t>hist(res)</a:t>
            </a:r>
          </a:p>
          <a:p>
            <a:pPr eaLnBrk="1" hangingPunct="1">
              <a:lnSpc>
                <a:spcPct val="80000"/>
              </a:lnSpc>
            </a:pPr>
            <a:endParaRPr lang="nl-NL" altLang="nl-NL" sz="2000" smtClean="0">
              <a:latin typeface="Courier" pitchFamily="49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148263" y="1484313"/>
            <a:ext cx="3095625" cy="431800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Data are pooled</a:t>
            </a: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>
            <a:off x="3348038" y="170021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427538" y="2420938"/>
            <a:ext cx="3095625" cy="431800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Vector containing1000 zeros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3203575" y="2708275"/>
            <a:ext cx="10795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562475" y="3132138"/>
            <a:ext cx="3816350" cy="865187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Sample randomly 7 observations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(without replacement) and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calculate the mean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H="1">
            <a:off x="3492500" y="3573463"/>
            <a:ext cx="9366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4859338" y="4149725"/>
            <a:ext cx="4176712" cy="574675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Calculate the mean of the other 6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3203575" y="4941888"/>
            <a:ext cx="4681538" cy="720725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Put the difference between the means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in the vector cc on place i</a:t>
            </a: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flipH="1" flipV="1">
            <a:off x="2051050" y="4941888"/>
            <a:ext cx="11525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86" grpId="0" animBg="1"/>
      <p:bldP spid="20487" grpId="0" animBg="1"/>
      <p:bldP spid="20488" grpId="0" animBg="1"/>
      <p:bldP spid="20489" grpId="0" animBg="1"/>
      <p:bldP spid="20490" grpId="0" animBg="1"/>
      <p:bldP spid="20492" grpId="0" animBg="1"/>
      <p:bldP spid="2049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33375"/>
            <a:ext cx="5676900" cy="566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79388" y="5805488"/>
            <a:ext cx="45370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 </a:t>
            </a:r>
            <a:r>
              <a:rPr lang="nl-NL" altLang="nl-NL" sz="1800">
                <a:latin typeface="Courier" pitchFamily="49" charset="0"/>
              </a:rPr>
              <a:t>quantile (res, c(0.025,0.975))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latin typeface="Courier" pitchFamily="49" charset="0"/>
              </a:rPr>
              <a:t>     2.5%     97.5%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latin typeface="Courier" pitchFamily="49" charset="0"/>
              </a:rPr>
              <a:t>    -12.59  	13.42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804025" y="2565400"/>
            <a:ext cx="1728788" cy="792163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D = 15.88 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>
            <a:off x="6877050" y="3357563"/>
            <a:ext cx="57467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4932363" y="5805488"/>
            <a:ext cx="388778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latin typeface="Courier" pitchFamily="49" charset="0"/>
              </a:rPr>
              <a:t>pvalue &lt;- sum(res&gt;D)/1000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latin typeface="Courier" pitchFamily="49" charset="0"/>
              </a:rPr>
              <a:t>pvalue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latin typeface="Courier" pitchFamily="49" charset="0"/>
              </a:rPr>
              <a:t>[1] 0.009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 animBg="1"/>
      <p:bldP spid="16391" grpId="0" animBg="1"/>
      <p:bldP spid="163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Permutation tests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.. are part of non-</a:t>
            </a:r>
            <a:r>
              <a:rPr lang="nl-NL" altLang="nl-NL" dirty="0" err="1" smtClean="0"/>
              <a:t>parametric</a:t>
            </a:r>
            <a:r>
              <a:rPr lang="nl-NL" altLang="nl-NL" dirty="0" smtClean="0"/>
              <a:t> tests </a:t>
            </a:r>
          </a:p>
          <a:p>
            <a:pPr eaLnBrk="1" hangingPunct="1"/>
            <a:r>
              <a:rPr lang="nl-NL" altLang="nl-NL" dirty="0" err="1" smtClean="0"/>
              <a:t>Fisher’s</a:t>
            </a:r>
            <a:r>
              <a:rPr lang="nl-NL" altLang="nl-NL" dirty="0" smtClean="0"/>
              <a:t> exact toets is a </a:t>
            </a:r>
            <a:r>
              <a:rPr lang="nl-NL" altLang="nl-NL" dirty="0" err="1" smtClean="0"/>
              <a:t>permutation</a:t>
            </a:r>
            <a:r>
              <a:rPr lang="nl-NL" altLang="nl-NL" dirty="0" smtClean="0"/>
              <a:t> test</a:t>
            </a:r>
          </a:p>
          <a:p>
            <a:pPr eaLnBrk="1" hangingPunct="1"/>
            <a:r>
              <a:rPr lang="nl-NL" altLang="nl-NL" dirty="0" smtClean="0"/>
              <a:t>Mann-</a:t>
            </a:r>
            <a:r>
              <a:rPr lang="nl-NL" altLang="nl-NL" dirty="0" err="1" smtClean="0"/>
              <a:t>Whitney</a:t>
            </a:r>
            <a:r>
              <a:rPr lang="nl-NL" altLang="nl-NL" dirty="0" smtClean="0"/>
              <a:t> test is a  </a:t>
            </a:r>
            <a:r>
              <a:rPr lang="nl-NL" altLang="nl-NL" dirty="0" err="1" smtClean="0"/>
              <a:t>permutation</a:t>
            </a:r>
            <a:r>
              <a:rPr lang="nl-NL" altLang="nl-NL" dirty="0" smtClean="0"/>
              <a:t> test on </a:t>
            </a:r>
            <a:r>
              <a:rPr lang="nl-NL" altLang="nl-NL" dirty="0" err="1" smtClean="0"/>
              <a:t>the</a:t>
            </a:r>
            <a:r>
              <a:rPr lang="nl-NL" altLang="nl-NL" dirty="0" smtClean="0"/>
              <a:t> ranks of </a:t>
            </a:r>
            <a:r>
              <a:rPr lang="nl-NL" altLang="nl-NL" dirty="0" err="1" smtClean="0"/>
              <a:t>the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observations</a:t>
            </a:r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643813" cy="1084263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Jackknife</a:t>
            </a:r>
            <a:br>
              <a:rPr lang="nl-NL" altLang="nl-NL" smtClean="0">
                <a:solidFill>
                  <a:schemeClr val="accent2"/>
                </a:solidFill>
              </a:rPr>
            </a:br>
            <a:r>
              <a:rPr lang="nl-NL" altLang="nl-NL" sz="3200" smtClean="0">
                <a:solidFill>
                  <a:schemeClr val="accent2"/>
                </a:solidFill>
              </a:rPr>
              <a:t>(Quenouille (1949), Tukey (1958))</a:t>
            </a:r>
            <a:endParaRPr lang="nl-NL" altLang="nl-NL" smtClean="0">
              <a:solidFill>
                <a:schemeClr val="accent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351837" cy="4968875"/>
          </a:xfrm>
        </p:spPr>
        <p:txBody>
          <a:bodyPr/>
          <a:lstStyle/>
          <a:p>
            <a:pPr eaLnBrk="1" hangingPunct="1"/>
            <a:r>
              <a:rPr lang="nl-NL" altLang="nl-NL" sz="2800" smtClean="0"/>
              <a:t>In estimating an unknown parameter we think two aspects are of major importance:</a:t>
            </a:r>
          </a:p>
          <a:p>
            <a:pPr lvl="1" eaLnBrk="1" hangingPunct="1"/>
            <a:r>
              <a:rPr lang="nl-NL" altLang="nl-NL" sz="2400" smtClean="0"/>
              <a:t>The estimator should be unbiased, meaning the mean of an infinite number of estimates should be equal to the real parameter</a:t>
            </a:r>
          </a:p>
          <a:p>
            <a:pPr lvl="1" eaLnBrk="1" hangingPunct="1"/>
            <a:r>
              <a:rPr lang="nl-NL" altLang="nl-NL" sz="2400" smtClean="0"/>
              <a:t>we want to have an estimate of the variance of the estimator</a:t>
            </a:r>
          </a:p>
          <a:p>
            <a:pPr eaLnBrk="1" hangingPunct="1"/>
            <a:r>
              <a:rPr lang="nl-NL" altLang="nl-NL" sz="2800" smtClean="0"/>
              <a:t>For some estimation problems we can make use of the Jackknife procedure</a:t>
            </a:r>
          </a:p>
        </p:txBody>
      </p:sp>
      <p:pic>
        <p:nvPicPr>
          <p:cNvPr id="15364" name="Picture 5" descr="http://www.visualisatie.net/internet.ht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213" y="350838"/>
            <a:ext cx="11049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How does the Jackknife work?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400" smtClean="0"/>
              <a:t>The estimator is calculated again n times, each calculation based on datasets of n – 1 observations, according to the “leave one out” principle (in the first “pseudo sample”, the first observation is left out, in the second pseudo sample the second observation, and so on)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400" smtClean="0"/>
              <a:t>Based on the n estimates, we can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400" smtClean="0"/>
              <a:t>	- make an estimate of the bias, and so a better estimate of the unknown parameter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400" smtClean="0"/>
              <a:t>	- estimate the variance of the estimator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400" smtClean="0"/>
          </a:p>
          <a:p>
            <a:pPr eaLnBrk="1" hangingPunct="1">
              <a:lnSpc>
                <a:spcPct val="80000"/>
              </a:lnSpc>
            </a:pPr>
            <a:endParaRPr lang="nl-NL" altLang="nl-NL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Summary Jackknife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The Jackknife uses n subsets of a sample of n observations</a:t>
            </a:r>
          </a:p>
          <a:p>
            <a:pPr eaLnBrk="1" hangingPunct="1"/>
            <a:r>
              <a:rPr lang="nl-NL" altLang="nl-NL" sz="2800" smtClean="0"/>
              <a:t>The Jackknife estimator can reduce bias (Quenouille 1956)</a:t>
            </a:r>
          </a:p>
          <a:p>
            <a:pPr eaLnBrk="1" hangingPunct="1"/>
            <a:r>
              <a:rPr lang="nl-NL" altLang="nl-NL" sz="2800" smtClean="0"/>
              <a:t>It gives a useful variance estimate for complex estimators</a:t>
            </a:r>
          </a:p>
          <a:p>
            <a:pPr eaLnBrk="1" hangingPunct="1"/>
            <a:r>
              <a:rPr lang="nl-NL" altLang="nl-NL" sz="2800" smtClean="0"/>
              <a:t>It is not consistent if the estimator is not smooth, like the median</a:t>
            </a:r>
          </a:p>
          <a:p>
            <a:pPr eaLnBrk="1" hangingPunct="1"/>
            <a:r>
              <a:rPr lang="nl-NL" altLang="nl-NL" sz="2800" smtClean="0"/>
              <a:t>It underestimates extreme value problems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Bootstrap (Efron 1979)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Basic idea of the bootstrap: we have a sample of size n. Estimate the distribution of the statistic you are interested in (for example the mean) by repeatedly, </a:t>
            </a:r>
            <a:r>
              <a:rPr lang="nl-NL" altLang="nl-NL" sz="2800" b="1" smtClean="0"/>
              <a:t>with replacement</a:t>
            </a:r>
            <a:r>
              <a:rPr lang="nl-NL" altLang="nl-NL" sz="2800" smtClean="0"/>
              <a:t>, sample n observations from your original sample</a:t>
            </a:r>
          </a:p>
          <a:p>
            <a:pPr eaLnBrk="1" hangingPunct="1"/>
            <a:r>
              <a:rPr lang="nl-NL" altLang="nl-NL" sz="2800" smtClean="0"/>
              <a:t>Using the distribution of the bootstrap-samples, you can make inference on the unknown population parameters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331913" y="5229225"/>
            <a:ext cx="6911975" cy="1439863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/>
              <a:t>Example: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/>
              <a:t>what is the mean Grade Point Average (GPA) of first year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/>
              <a:t>students in medicine in Groningen?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8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Non-parametrische bootstrap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81163"/>
            <a:ext cx="5184775" cy="51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745163" y="1681163"/>
            <a:ext cx="2592387" cy="647700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N = 16,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Mean GPA = 7.12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241925" y="3429000"/>
            <a:ext cx="3598863" cy="1079500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Sample, </a:t>
            </a:r>
            <a:r>
              <a:rPr lang="nl-NL" altLang="nl-NL" sz="1800" b="1"/>
              <a:t>with replacement</a:t>
            </a:r>
            <a:r>
              <a:rPr lang="nl-NL" altLang="nl-NL" sz="1800"/>
              <a:t>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16 observations and calculate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the mean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011863" y="4797425"/>
            <a:ext cx="2519362" cy="647700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Repeat this1000 times</a:t>
            </a:r>
          </a:p>
        </p:txBody>
      </p:sp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2" name="Rechthoek 1"/>
          <p:cNvSpPr/>
          <p:nvPr/>
        </p:nvSpPr>
        <p:spPr>
          <a:xfrm>
            <a:off x="3059113" y="6453188"/>
            <a:ext cx="865187" cy="28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GPA</a:t>
            </a:r>
          </a:p>
        </p:txBody>
      </p:sp>
      <p:sp>
        <p:nvSpPr>
          <p:cNvPr id="3" name="Rechthoek 2"/>
          <p:cNvSpPr/>
          <p:nvPr/>
        </p:nvSpPr>
        <p:spPr>
          <a:xfrm>
            <a:off x="2627313" y="1844675"/>
            <a:ext cx="1800225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5364163" y="2492375"/>
            <a:ext cx="3384550" cy="720725"/>
          </a:xfrm>
          <a:prstGeom prst="rect">
            <a:avLst/>
          </a:prstGeom>
          <a:solidFill>
            <a:srgbClr val="F2F8A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For </a:t>
            </a:r>
            <a:r>
              <a:rPr lang="nl-NL" dirty="0" err="1">
                <a:solidFill>
                  <a:schemeClr val="tx1"/>
                </a:solidFill>
              </a:rPr>
              <a:t>inference</a:t>
            </a:r>
            <a:r>
              <a:rPr lang="nl-NL" dirty="0">
                <a:solidFill>
                  <a:schemeClr val="tx1"/>
                </a:solidFill>
              </a:rPr>
              <a:t>, </a:t>
            </a:r>
            <a:r>
              <a:rPr lang="nl-NL" dirty="0" err="1">
                <a:solidFill>
                  <a:schemeClr val="tx1"/>
                </a:solidFill>
              </a:rPr>
              <a:t>use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bootstrap: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Bootstrap results (1000)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4854575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572000" y="2205038"/>
            <a:ext cx="38877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&gt; quantile(res, c(0.025, 0.975))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    2.5%    97.5%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     6.81	  7.41 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5435600" y="3573463"/>
            <a:ext cx="3529013" cy="2016125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Based on the original 16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observations,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if we assume normality: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7.12 </a:t>
            </a:r>
            <a:r>
              <a:rPr lang="en-US" altLang="nl-NL" sz="1800">
                <a:cs typeface="Arial" charset="0"/>
              </a:rPr>
              <a:t>± 2.13*0.157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1800"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cs typeface="Arial" charset="0"/>
              </a:rPr>
              <a:t>[6.79 ;  7.45]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198438"/>
            <a:ext cx="8229600" cy="1143000"/>
          </a:xfrm>
          <a:solidFill>
            <a:schemeClr val="accent5">
              <a:lumMod val="9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b="1" dirty="0"/>
              <a:t> </a:t>
            </a:r>
            <a:r>
              <a:rPr lang="en-US" b="1" dirty="0">
                <a:solidFill>
                  <a:schemeClr val="accent2"/>
                </a:solidFill>
              </a:rPr>
              <a:t>Help! Statistics! Lunchtime Lectures</a:t>
            </a:r>
            <a:endParaRPr lang="nl-NL" dirty="0">
              <a:solidFill>
                <a:schemeClr val="accent2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201613" y="3789363"/>
          <a:ext cx="8713788" cy="1785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469"/>
                <a:gridCol w="1474685"/>
                <a:gridCol w="3617187"/>
                <a:gridCol w="2178447"/>
              </a:tblGrid>
              <a:tr h="594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/>
                          </a:solidFill>
                          <a:effectLst/>
                        </a:rPr>
                        <a:t>When?</a:t>
                      </a:r>
                      <a:endParaRPr lang="nl-NL" sz="18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/>
                          </a:solidFill>
                          <a:effectLst/>
                        </a:rPr>
                        <a:t>Where?</a:t>
                      </a:r>
                      <a:endParaRPr lang="nl-NL" sz="18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/>
                          </a:solidFill>
                          <a:effectLst/>
                        </a:rPr>
                        <a:t>What?</a:t>
                      </a:r>
                      <a:endParaRPr lang="nl-NL" sz="18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/>
                          </a:solidFill>
                          <a:effectLst/>
                        </a:rPr>
                        <a:t>Who?</a:t>
                      </a:r>
                      <a:endParaRPr lang="nl-NL" sz="18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29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May 8 2018</a:t>
                      </a:r>
                      <a:endParaRPr lang="nl-NL" sz="16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r>
                        <a:rPr lang="nl-NL" sz="1600" dirty="0" err="1" smtClean="0">
                          <a:latin typeface="Calibri" panose="020F0502020204030204" pitchFamily="34" charset="0"/>
                        </a:rPr>
                        <a:t>Resampling</a:t>
                      </a:r>
                      <a:r>
                        <a:rPr lang="nl-NL" sz="1600" dirty="0" smtClean="0">
                          <a:latin typeface="Calibri" panose="020F0502020204030204" pitchFamily="34" charset="0"/>
                        </a:rPr>
                        <a:t>:  </a:t>
                      </a:r>
                      <a:r>
                        <a:rPr lang="nl-NL" sz="1600" dirty="0" err="1" smtClean="0"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nl-NL" sz="1600" dirty="0" smtClean="0">
                          <a:latin typeface="Calibri" panose="020F0502020204030204" pitchFamily="34" charset="0"/>
                        </a:rPr>
                        <a:t> bootstrap</a:t>
                      </a:r>
                      <a:endParaRPr lang="nl-NL" sz="1600" dirty="0">
                        <a:latin typeface="Calibri" panose="020F0502020204030204" pitchFamily="34" charset="0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r>
                        <a:rPr lang="nl-NL" sz="1600" dirty="0" smtClean="0">
                          <a:latin typeface="Calibri" panose="020F0502020204030204" pitchFamily="34" charset="0"/>
                        </a:rPr>
                        <a:t>H. Burgerhof</a:t>
                      </a:r>
                      <a:endParaRPr lang="nl-NL" sz="1600" dirty="0">
                        <a:latin typeface="Calibri" panose="020F0502020204030204" pitchFamily="34" charset="0"/>
                      </a:endParaRPr>
                    </a:p>
                  </a:txBody>
                  <a:tcPr marL="68586" marR="68586" marT="0" marB="0"/>
                </a:tc>
              </a:tr>
              <a:tr h="29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solidFill>
                            <a:schemeClr val="accent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June</a:t>
                      </a:r>
                      <a:r>
                        <a:rPr lang="nl-NL" sz="1600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12 2018</a:t>
                      </a:r>
                      <a:endParaRPr lang="nl-NL" sz="16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</a:t>
                      </a:r>
                      <a:r>
                        <a:rPr lang="nl-NL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Missing data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 la Bastide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  <a:tr h="29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Sept 11 2018</a:t>
                      </a:r>
                      <a:endParaRPr lang="nl-NL" sz="16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  <a:tr h="29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solidFill>
                            <a:schemeClr val="accent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Oct</a:t>
                      </a:r>
                      <a:r>
                        <a:rPr lang="nl-NL" sz="1600" dirty="0" smtClean="0">
                          <a:solidFill>
                            <a:schemeClr val="accent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9 2018</a:t>
                      </a:r>
                      <a:endParaRPr lang="nl-NL" sz="16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Rode Zaal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</a:tbl>
          </a:graphicData>
        </a:graphic>
      </p:graphicFrame>
      <p:sp>
        <p:nvSpPr>
          <p:cNvPr id="3107" name="Textfeld 6"/>
          <p:cNvSpPr txBox="1">
            <a:spLocks noChangeArrowheads="1"/>
          </p:cNvSpPr>
          <p:nvPr/>
        </p:nvSpPr>
        <p:spPr bwMode="auto">
          <a:xfrm>
            <a:off x="323850" y="1412875"/>
            <a:ext cx="83518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u="sng"/>
              <a:t>What? </a:t>
            </a:r>
            <a:r>
              <a:rPr lang="en-US" altLang="nl-NL" sz="1800"/>
              <a:t>	frequently used statistical methods and questions in a manageable 	timeframe for all researchers at the UMCG.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/>
              <a:t>	No knowledge of advanced statistics is required.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u="sng"/>
              <a:t>When? </a:t>
            </a:r>
            <a:r>
              <a:rPr lang="en-US" altLang="nl-NL" sz="1800"/>
              <a:t>	Lectures take place every 2</a:t>
            </a:r>
            <a:r>
              <a:rPr lang="en-US" altLang="nl-NL" sz="1800" baseline="30000"/>
              <a:t>nd</a:t>
            </a:r>
            <a:r>
              <a:rPr lang="en-US" altLang="nl-NL" sz="1800"/>
              <a:t> Tuesday of the month, 12.00-13.00 hrs.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u="sng"/>
              <a:t>Who? </a:t>
            </a:r>
            <a:r>
              <a:rPr lang="en-US" altLang="nl-NL" sz="1800"/>
              <a:t>	Unit for Medical Statistics and Decision Making.</a:t>
            </a:r>
            <a:endParaRPr lang="nl-NL" altLang="nl-NL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3108" name="Foliennummernplatzhalt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581A594-8C17-4042-8F99-A1EB8C72D03D}" type="slidenum">
              <a:rPr lang="nl-NL" altLang="nl-NL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nl-NL" altLang="nl-NL" sz="1400" smtClean="0"/>
          </a:p>
        </p:txBody>
      </p:sp>
      <p:sp>
        <p:nvSpPr>
          <p:cNvPr id="3109" name="Textfeld 2"/>
          <p:cNvSpPr txBox="1">
            <a:spLocks noChangeArrowheads="1"/>
          </p:cNvSpPr>
          <p:nvPr/>
        </p:nvSpPr>
        <p:spPr bwMode="auto">
          <a:xfrm>
            <a:off x="250825" y="6232525"/>
            <a:ext cx="8151813" cy="33813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/>
              <a:t>Slides can be downloaded from http://www.rug.nl/research/epidemiology/download-area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z="4000" smtClean="0">
                <a:solidFill>
                  <a:schemeClr val="accent2"/>
                </a:solidFill>
              </a:rPr>
              <a:t>Second Bootstrap example</a:t>
            </a:r>
            <a:br>
              <a:rPr lang="nl-NL" altLang="nl-NL" sz="4000" smtClean="0">
                <a:solidFill>
                  <a:schemeClr val="accent2"/>
                </a:solidFill>
              </a:rPr>
            </a:br>
            <a:r>
              <a:rPr lang="nl-NL" altLang="nl-NL" sz="4000" smtClean="0">
                <a:solidFill>
                  <a:schemeClr val="accent2"/>
                </a:solidFill>
              </a:rPr>
              <a:t>H</a:t>
            </a:r>
            <a:r>
              <a:rPr lang="nl-NL" altLang="nl-NL" sz="3200" smtClean="0">
                <a:solidFill>
                  <a:schemeClr val="accent2"/>
                </a:solidFill>
              </a:rPr>
              <a:t>0</a:t>
            </a:r>
            <a:r>
              <a:rPr lang="nl-NL" altLang="nl-NL" sz="4000" smtClean="0">
                <a:solidFill>
                  <a:schemeClr val="accent2"/>
                </a:solidFill>
              </a:rPr>
              <a:t>: </a:t>
            </a:r>
            <a:r>
              <a:rPr lang="nl-NL" altLang="nl-NL" sz="4000" smtClean="0">
                <a:solidFill>
                  <a:schemeClr val="accent2"/>
                </a:solidFill>
                <a:sym typeface="Symbol" pitchFamily="18" charset="2"/>
              </a:rPr>
              <a:t> = 0</a:t>
            </a:r>
          </a:p>
        </p:txBody>
      </p:sp>
      <p:pic>
        <p:nvPicPr>
          <p:cNvPr id="24579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484313"/>
            <a:ext cx="4922838" cy="4924425"/>
          </a:xfr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5651500" y="1916113"/>
            <a:ext cx="3024188" cy="936625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Pearson r = 0.37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Test?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5722938" y="3268663"/>
            <a:ext cx="2881312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height	weight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175	73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184	79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168	64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179	81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….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193	88</a:t>
            </a: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7596188" y="4051300"/>
            <a:ext cx="1619250" cy="935038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Sample pairs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repeatedly</a:t>
            </a:r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H="1">
            <a:off x="7307263" y="451961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" name="Rechthoek 1"/>
          <p:cNvSpPr/>
          <p:nvPr/>
        </p:nvSpPr>
        <p:spPr>
          <a:xfrm rot="16200000">
            <a:off x="-469106" y="3572669"/>
            <a:ext cx="2160588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 err="1">
                <a:solidFill>
                  <a:schemeClr val="tx1"/>
                </a:solidFill>
              </a:rPr>
              <a:t>Weight</a:t>
            </a:r>
            <a:r>
              <a:rPr lang="nl-NL" dirty="0">
                <a:solidFill>
                  <a:schemeClr val="tx1"/>
                </a:solidFill>
              </a:rPr>
              <a:t> (kg)</a:t>
            </a:r>
          </a:p>
        </p:txBody>
      </p:sp>
      <p:sp>
        <p:nvSpPr>
          <p:cNvPr id="3" name="Rechthoek 2"/>
          <p:cNvSpPr/>
          <p:nvPr/>
        </p:nvSpPr>
        <p:spPr>
          <a:xfrm>
            <a:off x="2339975" y="5949950"/>
            <a:ext cx="1655763" cy="35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 err="1">
                <a:solidFill>
                  <a:schemeClr val="tx1"/>
                </a:solidFill>
              </a:rPr>
              <a:t>Height</a:t>
            </a:r>
            <a:r>
              <a:rPr lang="nl-NL" dirty="0">
                <a:solidFill>
                  <a:schemeClr val="tx1"/>
                </a:solidFill>
              </a:rPr>
              <a:t> (cm)</a:t>
            </a:r>
          </a:p>
        </p:txBody>
      </p:sp>
      <p:sp>
        <p:nvSpPr>
          <p:cNvPr id="4" name="Rechthoek 3"/>
          <p:cNvSpPr/>
          <p:nvPr/>
        </p:nvSpPr>
        <p:spPr>
          <a:xfrm>
            <a:off x="5651500" y="4384675"/>
            <a:ext cx="1584325" cy="2682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3" grpId="0" animBg="1"/>
      <p:bldP spid="31758" grpId="0" animBg="1"/>
      <p:bldP spid="31759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nl-NL" altLang="nl-NL" smtClean="0">
              <a:solidFill>
                <a:schemeClr val="accent2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6091238" cy="609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5292725" y="2205038"/>
            <a:ext cx="32893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quantile(res, c(0.025, 0.975))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     2.5%     97.5%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0.188	   0.529 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611188" y="476250"/>
            <a:ext cx="792162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400" dirty="0">
                <a:solidFill>
                  <a:schemeClr val="accent2"/>
                </a:solidFill>
              </a:rPr>
              <a:t>Histogram of 1000 </a:t>
            </a:r>
            <a:r>
              <a:rPr lang="nl-NL" altLang="nl-NL" sz="2400" dirty="0" err="1">
                <a:solidFill>
                  <a:schemeClr val="accent2"/>
                </a:solidFill>
              </a:rPr>
              <a:t>correlation</a:t>
            </a:r>
            <a:r>
              <a:rPr lang="nl-NL" altLang="nl-NL" sz="2400" dirty="0">
                <a:solidFill>
                  <a:schemeClr val="accent2"/>
                </a:solidFill>
              </a:rPr>
              <a:t> </a:t>
            </a:r>
            <a:r>
              <a:rPr lang="nl-NL" altLang="nl-NL" sz="2400" dirty="0" err="1">
                <a:solidFill>
                  <a:schemeClr val="accent2"/>
                </a:solidFill>
              </a:rPr>
              <a:t>coefficients</a:t>
            </a:r>
            <a:r>
              <a:rPr lang="nl-NL" altLang="nl-NL" sz="2400" dirty="0">
                <a:solidFill>
                  <a:schemeClr val="accent2"/>
                </a:solidFill>
              </a:rPr>
              <a:t>, </a:t>
            </a:r>
            <a:r>
              <a:rPr lang="nl-NL" altLang="nl-NL" sz="2400" dirty="0" err="1">
                <a:solidFill>
                  <a:schemeClr val="accent2"/>
                </a:solidFill>
              </a:rPr>
              <a:t>calculated</a:t>
            </a:r>
            <a:endParaRPr lang="nl-NL" altLang="nl-NL" sz="2400" dirty="0">
              <a:solidFill>
                <a:schemeClr val="accent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400" dirty="0" err="1" smtClean="0">
                <a:solidFill>
                  <a:schemeClr val="accent2"/>
                </a:solidFill>
              </a:rPr>
              <a:t>using</a:t>
            </a:r>
            <a:r>
              <a:rPr lang="nl-NL" altLang="nl-NL" sz="2400" dirty="0" smtClean="0">
                <a:solidFill>
                  <a:schemeClr val="accent2"/>
                </a:solidFill>
              </a:rPr>
              <a:t> 1000 </a:t>
            </a:r>
            <a:r>
              <a:rPr lang="nl-NL" altLang="nl-NL" sz="2400" dirty="0">
                <a:solidFill>
                  <a:schemeClr val="accent2"/>
                </a:solidFill>
              </a:rPr>
              <a:t>Bootstrap samples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5724525" y="4149725"/>
            <a:ext cx="3384550" cy="863600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Using Fisher’s z-transformation: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[0.16 ; 0.54]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3277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Linear regression bootstrap</a:t>
            </a:r>
            <a:br>
              <a:rPr lang="nl-NL" altLang="nl-NL" smtClean="0">
                <a:solidFill>
                  <a:schemeClr val="accent2"/>
                </a:solidFill>
              </a:rPr>
            </a:br>
            <a:r>
              <a:rPr lang="nl-NL" altLang="nl-NL" sz="2800" smtClean="0">
                <a:solidFill>
                  <a:schemeClr val="accent2"/>
                </a:solidFill>
              </a:rPr>
              <a:t>(example from Carpenter and Bithell, 2000)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26628" name="Afbeelding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5" t="25587" r="24557" b="9117"/>
          <a:stretch>
            <a:fillRect/>
          </a:stretch>
        </p:blipFill>
        <p:spPr bwMode="auto">
          <a:xfrm>
            <a:off x="250825" y="1557338"/>
            <a:ext cx="4176713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Afbeelding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4" t="21176" r="12479" b="14999"/>
          <a:stretch>
            <a:fillRect/>
          </a:stretch>
        </p:blipFill>
        <p:spPr bwMode="auto">
          <a:xfrm>
            <a:off x="4146550" y="4005263"/>
            <a:ext cx="4872038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5435600" y="2276475"/>
            <a:ext cx="2736850" cy="8651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/>
              <a:t>1 ounce ≈ 28.3 grams</a:t>
            </a:r>
          </a:p>
        </p:txBody>
      </p:sp>
      <p:sp>
        <p:nvSpPr>
          <p:cNvPr id="3" name="Rechthoek 2"/>
          <p:cNvSpPr/>
          <p:nvPr/>
        </p:nvSpPr>
        <p:spPr>
          <a:xfrm>
            <a:off x="611188" y="4941888"/>
            <a:ext cx="3744912" cy="7191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accent2"/>
                </a:solidFill>
              </a:rPr>
              <a:t>W = </a:t>
            </a:r>
            <a:r>
              <a:rPr lang="el-GR" dirty="0">
                <a:solidFill>
                  <a:schemeClr val="accent2"/>
                </a:solidFill>
              </a:rPr>
              <a:t>β</a:t>
            </a:r>
            <a:r>
              <a:rPr lang="nl-NL" sz="1200" dirty="0">
                <a:solidFill>
                  <a:schemeClr val="accent2"/>
                </a:solidFill>
              </a:rPr>
              <a:t>0</a:t>
            </a:r>
            <a:r>
              <a:rPr lang="nl-NL" dirty="0">
                <a:solidFill>
                  <a:schemeClr val="accent2"/>
                </a:solidFill>
              </a:rPr>
              <a:t> + </a:t>
            </a:r>
            <a:r>
              <a:rPr lang="el-GR" dirty="0">
                <a:solidFill>
                  <a:schemeClr val="accent2"/>
                </a:solidFill>
              </a:rPr>
              <a:t>β</a:t>
            </a:r>
            <a:r>
              <a:rPr lang="nl-NL" sz="1200" dirty="0">
                <a:solidFill>
                  <a:schemeClr val="accent2"/>
                </a:solidFill>
              </a:rPr>
              <a:t>1</a:t>
            </a:r>
            <a:r>
              <a:rPr lang="nl-NL" dirty="0">
                <a:solidFill>
                  <a:schemeClr val="accent2"/>
                </a:solidFill>
              </a:rPr>
              <a:t>·BWT</a:t>
            </a:r>
          </a:p>
        </p:txBody>
      </p:sp>
      <p:sp>
        <p:nvSpPr>
          <p:cNvPr id="6" name="Rechthoek 5"/>
          <p:cNvSpPr/>
          <p:nvPr/>
        </p:nvSpPr>
        <p:spPr>
          <a:xfrm>
            <a:off x="6227763" y="6524625"/>
            <a:ext cx="1296987" cy="33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accent2"/>
                </a:solidFill>
              </a:rPr>
              <a:t>b</a:t>
            </a:r>
            <a:r>
              <a:rPr lang="nl-NL" sz="1200" dirty="0">
                <a:solidFill>
                  <a:schemeClr val="accent2"/>
                </a:solidFill>
              </a:rPr>
              <a:t>1</a:t>
            </a:r>
            <a:r>
              <a:rPr lang="nl-NL" dirty="0">
                <a:solidFill>
                  <a:schemeClr val="accent2"/>
                </a:solidFill>
              </a:rPr>
              <a:t> = 0.68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Non-Parametric resampling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400" smtClean="0">
                <a:cs typeface="Arial" charset="0"/>
              </a:rPr>
              <a:t>Like in the correlation example, sample, with replacement, 14 cases from the original dataset and calculate the regression coefficient b</a:t>
            </a:r>
            <a:r>
              <a:rPr lang="nl-NL" altLang="nl-NL" sz="1400" smtClean="0">
                <a:cs typeface="Arial" charset="0"/>
              </a:rPr>
              <a:t>1</a:t>
            </a:r>
            <a:r>
              <a:rPr lang="nl-NL" altLang="nl-NL" sz="2400" smtClean="0">
                <a:cs typeface="Arial" charset="0"/>
              </a:rPr>
              <a:t> </a:t>
            </a:r>
          </a:p>
          <a:p>
            <a:pPr eaLnBrk="1" hangingPunct="1"/>
            <a:r>
              <a:rPr lang="nl-NL" altLang="nl-NL" sz="2400" smtClean="0">
                <a:cs typeface="Arial" charset="0"/>
              </a:rPr>
              <a:t>Repeat this (at least) 1000 times</a:t>
            </a:r>
          </a:p>
          <a:p>
            <a:pPr eaLnBrk="1" hangingPunct="1"/>
            <a:r>
              <a:rPr lang="nl-NL" altLang="nl-NL" sz="2400" smtClean="0">
                <a:cs typeface="Arial" charset="0"/>
              </a:rPr>
              <a:t>Construct the 95% CI for </a:t>
            </a:r>
            <a:r>
              <a:rPr lang="el-GR" altLang="nl-NL" sz="2400" smtClean="0">
                <a:cs typeface="Arial" charset="0"/>
              </a:rPr>
              <a:t>β</a:t>
            </a:r>
            <a:r>
              <a:rPr lang="nl-NL" altLang="nl-NL" sz="1400" smtClean="0">
                <a:cs typeface="Arial" charset="0"/>
              </a:rPr>
              <a:t>1 </a:t>
            </a:r>
            <a:r>
              <a:rPr lang="nl-NL" altLang="nl-NL" sz="2400" smtClean="0">
                <a:cs typeface="Arial" charset="0"/>
              </a:rPr>
              <a:t>by taking percentiles of the distribution of b</a:t>
            </a:r>
            <a:r>
              <a:rPr lang="nl-NL" altLang="nl-NL" sz="1400" smtClean="0">
                <a:cs typeface="Arial" charset="0"/>
              </a:rPr>
              <a:t>1</a:t>
            </a:r>
            <a:r>
              <a:rPr lang="nl-NL" altLang="nl-NL" sz="2400" smtClean="0">
                <a:cs typeface="Arial" charset="0"/>
              </a:rPr>
              <a:t>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Non-Parametric resampling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997450"/>
          </a:xfrm>
        </p:spPr>
        <p:txBody>
          <a:bodyPr/>
          <a:lstStyle/>
          <a:p>
            <a:r>
              <a:rPr lang="en-GB" altLang="nl-NL" sz="2000" dirty="0" err="1" smtClean="0"/>
              <a:t>mybootnon</a:t>
            </a:r>
            <a:r>
              <a:rPr lang="en-GB" altLang="nl-NL" sz="2000" dirty="0" smtClean="0"/>
              <a:t> &lt;- function(</a:t>
            </a:r>
            <a:r>
              <a:rPr lang="en-GB" altLang="nl-NL" sz="2000" dirty="0" err="1" smtClean="0"/>
              <a:t>x,n</a:t>
            </a:r>
            <a:r>
              <a:rPr lang="en-GB" altLang="nl-NL" sz="2000" dirty="0" smtClean="0"/>
              <a:t>)</a:t>
            </a:r>
            <a:endParaRPr lang="nl-NL" altLang="nl-NL" sz="2000" dirty="0" smtClean="0"/>
          </a:p>
          <a:p>
            <a:r>
              <a:rPr lang="en-GB" altLang="nl-NL" sz="2000" dirty="0" smtClean="0"/>
              <a:t>{   m &lt;- dim(x)[1]</a:t>
            </a:r>
            <a:endParaRPr lang="nl-NL" altLang="nl-NL" sz="2000" dirty="0" smtClean="0"/>
          </a:p>
          <a:p>
            <a:r>
              <a:rPr lang="en-GB" altLang="nl-NL" sz="2000" dirty="0" smtClean="0"/>
              <a:t>  numb &lt;- </a:t>
            </a:r>
            <a:r>
              <a:rPr lang="en-GB" altLang="nl-NL" sz="2000" dirty="0" err="1" smtClean="0"/>
              <a:t>seq</a:t>
            </a:r>
            <a:r>
              <a:rPr lang="en-GB" altLang="nl-NL" sz="2000" dirty="0" smtClean="0"/>
              <a:t>(1,m)</a:t>
            </a:r>
            <a:endParaRPr lang="nl-NL" altLang="nl-NL" sz="2000" dirty="0" smtClean="0"/>
          </a:p>
          <a:p>
            <a:r>
              <a:rPr lang="en-GB" altLang="nl-NL" sz="2000" dirty="0" smtClean="0"/>
              <a:t>  </a:t>
            </a:r>
            <a:r>
              <a:rPr lang="en-GB" altLang="nl-NL" sz="2000" dirty="0" err="1" smtClean="0"/>
              <a:t>resul</a:t>
            </a:r>
            <a:r>
              <a:rPr lang="en-GB" altLang="nl-NL" sz="2000" dirty="0" smtClean="0"/>
              <a:t> &lt;- rep(0,n)</a:t>
            </a:r>
            <a:endParaRPr lang="nl-NL" altLang="nl-NL" sz="2000" dirty="0" smtClean="0"/>
          </a:p>
          <a:p>
            <a:r>
              <a:rPr lang="en-GB" altLang="nl-NL" sz="2000" dirty="0" smtClean="0"/>
              <a:t>  for (i in 1:n)</a:t>
            </a:r>
            <a:endParaRPr lang="nl-NL" altLang="nl-NL" sz="2000" dirty="0" smtClean="0"/>
          </a:p>
          <a:p>
            <a:r>
              <a:rPr lang="en-GB" altLang="nl-NL" sz="2000" dirty="0" smtClean="0"/>
              <a:t>  	{pick &lt;- sample(</a:t>
            </a:r>
            <a:r>
              <a:rPr lang="en-GB" altLang="nl-NL" sz="2000" dirty="0" err="1" smtClean="0"/>
              <a:t>numb,m,replace</a:t>
            </a:r>
            <a:r>
              <a:rPr lang="en-GB" altLang="nl-NL" sz="2000" dirty="0" smtClean="0"/>
              <a:t>=T)</a:t>
            </a:r>
            <a:endParaRPr lang="nl-NL" altLang="nl-NL" sz="2000" dirty="0" smtClean="0"/>
          </a:p>
          <a:p>
            <a:r>
              <a:rPr lang="en-GB" altLang="nl-NL" sz="2000" dirty="0" smtClean="0"/>
              <a:t>    	</a:t>
            </a:r>
            <a:r>
              <a:rPr lang="en-GB" altLang="nl-NL" sz="2000" dirty="0" err="1" smtClean="0"/>
              <a:t>fillx</a:t>
            </a:r>
            <a:r>
              <a:rPr lang="en-GB" altLang="nl-NL" sz="2000" dirty="0" smtClean="0"/>
              <a:t> &lt;- x[pick,1]</a:t>
            </a:r>
            <a:endParaRPr lang="nl-NL" altLang="nl-NL" sz="2000" dirty="0" smtClean="0"/>
          </a:p>
          <a:p>
            <a:r>
              <a:rPr lang="en-GB" altLang="nl-NL" sz="2000" dirty="0" smtClean="0"/>
              <a:t>   	filly &lt;- x[pick,2]</a:t>
            </a:r>
            <a:endParaRPr lang="nl-NL" altLang="nl-NL" sz="2000" dirty="0" smtClean="0"/>
          </a:p>
          <a:p>
            <a:r>
              <a:rPr lang="en-GB" altLang="nl-NL" sz="2000" dirty="0" smtClean="0"/>
              <a:t>  	</a:t>
            </a:r>
            <a:r>
              <a:rPr lang="en-GB" altLang="nl-NL" sz="2000" dirty="0" err="1" smtClean="0"/>
              <a:t>resreg</a:t>
            </a:r>
            <a:r>
              <a:rPr lang="en-GB" altLang="nl-NL" sz="2000" dirty="0" smtClean="0"/>
              <a:t> &lt;- lm(filly ~ </a:t>
            </a:r>
            <a:r>
              <a:rPr lang="en-GB" altLang="nl-NL" sz="2000" dirty="0" err="1" smtClean="0"/>
              <a:t>fillx</a:t>
            </a:r>
            <a:r>
              <a:rPr lang="en-GB" altLang="nl-NL" sz="2000" dirty="0" smtClean="0"/>
              <a:t>)</a:t>
            </a:r>
            <a:endParaRPr lang="nl-NL" altLang="nl-NL" sz="2000" dirty="0" smtClean="0"/>
          </a:p>
          <a:p>
            <a:r>
              <a:rPr lang="en-GB" altLang="nl-NL" sz="2000" dirty="0" smtClean="0"/>
              <a:t> 	</a:t>
            </a:r>
            <a:r>
              <a:rPr lang="en-GB" altLang="nl-NL" sz="2000" dirty="0" err="1" smtClean="0"/>
              <a:t>resul</a:t>
            </a:r>
            <a:r>
              <a:rPr lang="en-GB" altLang="nl-NL" sz="2000" dirty="0" smtClean="0"/>
              <a:t>[i] &lt;- summary(</a:t>
            </a:r>
            <a:r>
              <a:rPr lang="en-GB" altLang="nl-NL" sz="2000" dirty="0" err="1" smtClean="0"/>
              <a:t>resreg</a:t>
            </a:r>
            <a:r>
              <a:rPr lang="en-GB" altLang="nl-NL" sz="2000" dirty="0" smtClean="0"/>
              <a:t>)$coefficients[2,1]  }</a:t>
            </a:r>
            <a:endParaRPr lang="nl-NL" altLang="nl-NL" sz="2000" dirty="0" smtClean="0"/>
          </a:p>
          <a:p>
            <a:r>
              <a:rPr lang="en-GB" altLang="nl-NL" sz="2000" dirty="0" smtClean="0"/>
              <a:t>  </a:t>
            </a:r>
            <a:r>
              <a:rPr lang="en-GB" altLang="nl-NL" sz="2000" dirty="0" err="1" smtClean="0"/>
              <a:t>hist</a:t>
            </a:r>
            <a:r>
              <a:rPr lang="en-GB" altLang="nl-NL" sz="2000" dirty="0" smtClean="0"/>
              <a:t>(</a:t>
            </a:r>
            <a:r>
              <a:rPr lang="en-GB" altLang="nl-NL" sz="2000" dirty="0" err="1" smtClean="0"/>
              <a:t>resul</a:t>
            </a:r>
            <a:r>
              <a:rPr lang="en-GB" altLang="nl-NL" sz="2000" dirty="0" smtClean="0"/>
              <a:t>)</a:t>
            </a:r>
            <a:endParaRPr lang="nl-NL" altLang="nl-NL" sz="2000" dirty="0" smtClean="0"/>
          </a:p>
          <a:p>
            <a:r>
              <a:rPr lang="en-GB" altLang="nl-NL" sz="2000" dirty="0" smtClean="0"/>
              <a:t>  print(quantile(</a:t>
            </a:r>
            <a:r>
              <a:rPr lang="en-GB" altLang="nl-NL" sz="2000" dirty="0" err="1" smtClean="0"/>
              <a:t>resul,c</a:t>
            </a:r>
            <a:r>
              <a:rPr lang="en-GB" altLang="nl-NL" sz="2000" dirty="0" smtClean="0"/>
              <a:t>(0.025,0.975)))</a:t>
            </a:r>
            <a:endParaRPr lang="nl-NL" altLang="nl-NL" sz="2000" dirty="0" smtClean="0"/>
          </a:p>
          <a:p>
            <a:r>
              <a:rPr lang="en-GB" altLang="nl-NL" sz="2000" dirty="0" smtClean="0"/>
              <a:t>}</a:t>
            </a:r>
            <a:endParaRPr lang="nl-NL" altLang="nl-NL" sz="2000" dirty="0" smtClean="0"/>
          </a:p>
          <a:p>
            <a:pPr eaLnBrk="1" hangingPunct="1"/>
            <a:endParaRPr lang="nl-NL" altLang="nl-NL" sz="2400" dirty="0" smtClean="0">
              <a:cs typeface="Arial" charset="0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5076056" y="1556792"/>
            <a:ext cx="3600400" cy="576064"/>
          </a:xfrm>
          <a:prstGeom prst="rect">
            <a:avLst/>
          </a:prstGeom>
          <a:solidFill>
            <a:srgbClr val="F2F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2"/>
                </a:solidFill>
              </a:rPr>
              <a:t>x = datamatrix, n = </a:t>
            </a:r>
            <a:r>
              <a:rPr lang="nl-NL" dirty="0" err="1" smtClean="0">
                <a:solidFill>
                  <a:schemeClr val="tx2"/>
                </a:solidFill>
              </a:rPr>
              <a:t>number</a:t>
            </a:r>
            <a:r>
              <a:rPr lang="nl-NL" dirty="0" smtClean="0">
                <a:solidFill>
                  <a:schemeClr val="tx2"/>
                </a:solidFill>
              </a:rPr>
              <a:t> of bootstrap samples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538208" y="3356992"/>
            <a:ext cx="3528392" cy="432048"/>
          </a:xfrm>
          <a:prstGeom prst="rect">
            <a:avLst/>
          </a:prstGeom>
          <a:solidFill>
            <a:srgbClr val="F2F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2"/>
                </a:solidFill>
              </a:rPr>
              <a:t>Random bootstrap case </a:t>
            </a:r>
            <a:r>
              <a:rPr lang="nl-NL" dirty="0" err="1" smtClean="0">
                <a:solidFill>
                  <a:schemeClr val="tx2"/>
                </a:solidFill>
              </a:rPr>
              <a:t>number</a:t>
            </a:r>
            <a:endParaRPr lang="nl-NL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dirty="0" smtClean="0">
                <a:solidFill>
                  <a:schemeClr val="accent2"/>
                </a:solidFill>
              </a:rPr>
              <a:t>Non-</a:t>
            </a:r>
            <a:r>
              <a:rPr lang="nl-NL" altLang="nl-NL" dirty="0" err="1" smtClean="0">
                <a:solidFill>
                  <a:schemeClr val="accent2"/>
                </a:solidFill>
              </a:rPr>
              <a:t>Parametric</a:t>
            </a:r>
            <a:r>
              <a:rPr lang="nl-NL" altLang="nl-NL" dirty="0" smtClean="0">
                <a:solidFill>
                  <a:schemeClr val="accent2"/>
                </a:solidFill>
              </a:rPr>
              <a:t> </a:t>
            </a:r>
            <a:r>
              <a:rPr lang="nl-NL" altLang="nl-NL" dirty="0" err="1" smtClean="0">
                <a:solidFill>
                  <a:schemeClr val="accent2"/>
                </a:solidFill>
              </a:rPr>
              <a:t>resampling</a:t>
            </a:r>
            <a:r>
              <a:rPr lang="nl-NL" altLang="nl-NL" dirty="0" smtClean="0">
                <a:solidFill>
                  <a:schemeClr val="accent2"/>
                </a:solidFill>
              </a:rPr>
              <a:t/>
            </a:r>
            <a:br>
              <a:rPr lang="nl-NL" altLang="nl-NL" dirty="0" smtClean="0">
                <a:solidFill>
                  <a:schemeClr val="accent2"/>
                </a:solidFill>
              </a:rPr>
            </a:br>
            <a:r>
              <a:rPr lang="nl-NL" altLang="nl-NL" dirty="0" smtClean="0">
                <a:solidFill>
                  <a:schemeClr val="accent2"/>
                </a:solidFill>
              </a:rPr>
              <a:t>(n = 10,000)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z="2400" smtClean="0">
              <a:cs typeface="Arial" charset="0"/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28775"/>
            <a:ext cx="7731125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5867400" y="2620963"/>
            <a:ext cx="2808288" cy="4937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000000"/>
                </a:solidFill>
                <a:latin typeface="Lucida Console" pitchFamily="49" charset="0"/>
              </a:rPr>
              <a:t>2.5%  97.5%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000000"/>
                </a:solidFill>
                <a:latin typeface="Lucida Console" pitchFamily="49" charset="0"/>
              </a:rPr>
              <a:t>0.046 1.260 </a:t>
            </a:r>
            <a:endParaRPr lang="nl-NL" altLang="nl-NL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Parametric resampling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jdelijke aanduiding voor inhoud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91264" cy="4781128"/>
              </a:xfrm>
            </p:spPr>
            <p:txBody>
              <a:bodyPr/>
              <a:lstStyle/>
              <a:p>
                <a:r>
                  <a:rPr lang="nl-NL" sz="2600" dirty="0" smtClean="0"/>
                  <a:t>We </a:t>
                </a:r>
                <a:r>
                  <a:rPr lang="nl-NL" sz="2600" dirty="0" err="1" smtClean="0"/>
                  <a:t>assume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that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the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parametric</a:t>
                </a:r>
                <a:r>
                  <a:rPr lang="nl-NL" sz="2600" dirty="0" smtClean="0"/>
                  <a:t> model is correct. In </a:t>
                </a:r>
                <a:r>
                  <a:rPr lang="nl-NL" sz="2600" dirty="0" err="1" smtClean="0"/>
                  <a:t>this</a:t>
                </a:r>
                <a:r>
                  <a:rPr lang="nl-NL" sz="2600" dirty="0" smtClean="0"/>
                  <a:t> case: </a:t>
                </a:r>
                <a:r>
                  <a:rPr lang="nl-NL" sz="2600" dirty="0" err="1" smtClean="0"/>
                  <a:t>the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birth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weights</a:t>
                </a:r>
                <a:r>
                  <a:rPr lang="nl-NL" sz="2600" dirty="0" smtClean="0"/>
                  <a:t> are </a:t>
                </a:r>
                <a:r>
                  <a:rPr lang="nl-NL" sz="2600" dirty="0" err="1" smtClean="0"/>
                  <a:t>measured</a:t>
                </a:r>
                <a:r>
                  <a:rPr lang="nl-NL" sz="2600" dirty="0" smtClean="0"/>
                  <a:t> without error and </a:t>
                </a:r>
                <a:r>
                  <a:rPr lang="nl-NL" sz="2600" dirty="0" err="1" smtClean="0"/>
                  <a:t>the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residuals</a:t>
                </a:r>
                <a:r>
                  <a:rPr lang="nl-NL" sz="2600" dirty="0" smtClean="0"/>
                  <a:t> are </a:t>
                </a:r>
                <a:r>
                  <a:rPr lang="nl-NL" sz="2600" dirty="0" err="1" smtClean="0"/>
                  <a:t>from</a:t>
                </a:r>
                <a:r>
                  <a:rPr lang="nl-NL" sz="2600" dirty="0" smtClean="0"/>
                  <a:t> a </a:t>
                </a:r>
                <a:r>
                  <a:rPr lang="nl-NL" sz="2600" dirty="0" err="1" smtClean="0"/>
                  <a:t>normal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distribution</a:t>
                </a:r>
                <a:r>
                  <a:rPr lang="nl-NL" sz="2600" dirty="0" smtClean="0"/>
                  <a:t> with </a:t>
                </a:r>
                <a:r>
                  <a:rPr lang="nl-NL" sz="2600" dirty="0" err="1" smtClean="0"/>
                  <a:t>homogeneous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variance</a:t>
                </a:r>
                <a:r>
                  <a:rPr lang="nl-NL" sz="26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sz="260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nl-NL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nl-NL" sz="2600" dirty="0" smtClean="0"/>
                  <a:t>.</a:t>
                </a:r>
              </a:p>
              <a:p>
                <a:r>
                  <a:rPr lang="nl-NL" sz="2600" dirty="0" smtClean="0"/>
                  <a:t>We </a:t>
                </a:r>
                <a:r>
                  <a:rPr lang="nl-NL" sz="2600" dirty="0" err="1" smtClean="0"/>
                  <a:t>estimate</a:t>
                </a:r>
                <a:r>
                  <a:rPr lang="nl-NL" sz="2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sz="26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nl-NL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nl-NL" sz="2600" dirty="0" err="1" smtClean="0"/>
                  <a:t>from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the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original</a:t>
                </a:r>
                <a:r>
                  <a:rPr lang="nl-NL" sz="2600" dirty="0" smtClean="0"/>
                  <a:t> data and </a:t>
                </a:r>
                <a:r>
                  <a:rPr lang="nl-NL" sz="2600" dirty="0" err="1" smtClean="0"/>
                  <a:t>estimate</a:t>
                </a:r>
                <a:r>
                  <a:rPr lang="nl-NL" sz="26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sz="260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nl-NL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nl-NL" sz="2600" dirty="0" smtClean="0"/>
                  <a:t>.</a:t>
                </a:r>
              </a:p>
              <a:p>
                <a:r>
                  <a:rPr lang="nl-NL" sz="2600" dirty="0" err="1" smtClean="0"/>
                  <a:t>Simulate</a:t>
                </a:r>
                <a:r>
                  <a:rPr lang="nl-NL" sz="2600" dirty="0" smtClean="0"/>
                  <a:t> 14 bootstrap data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60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nl-NL" sz="26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nl-NL" sz="26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nl-NL" sz="2600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</m:sSubSup>
                      </m:e>
                      <m:sup>
                        <m:r>
                          <a:rPr lang="nl-NL" sz="26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nl-NL" sz="2600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600" i="1" dirty="0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nl-NL" sz="26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nl-NL" sz="2600" b="0" i="1" dirty="0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nl-NL" sz="2600" b="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nl-NL" sz="2600" b="0" i="1" dirty="0" smtClean="0">
                            <a:latin typeface="Cambria Math"/>
                          </a:rPr>
                          <m:t>+ </m:t>
                        </m:r>
                        <m:sSub>
                          <m:sSubPr>
                            <m:ctrlPr>
                              <a:rPr lang="nl-NL" sz="2600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nl-NL" sz="2600" b="0" i="1" dirty="0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nl-NL" sz="2600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nl-NL" sz="2600" b="0" i="1" dirty="0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nl-NL" sz="2600" b="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nl-NL" sz="2600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nl-NL" sz="2600" b="0" i="0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nl-NL" sz="2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sz="2600" b="0" i="1" dirty="0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nl-NL" sz="2600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nl-NL" sz="2600" dirty="0" smtClean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sz="2600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nl-NL" sz="26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nl-NL" sz="2600" dirty="0" smtClean="0"/>
                  <a:t> a random </a:t>
                </a:r>
                <a:r>
                  <a:rPr lang="nl-NL" sz="2600" dirty="0" err="1" smtClean="0"/>
                  <a:t>pick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from</a:t>
                </a:r>
                <a:r>
                  <a:rPr lang="nl-NL" sz="2600" dirty="0" smtClean="0"/>
                  <a:t> N(0,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sz="260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nl-NL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nl-NL" sz="2600" dirty="0" smtClean="0"/>
                  <a:t>)</a:t>
                </a:r>
              </a:p>
              <a:p>
                <a:r>
                  <a:rPr lang="nl-NL" sz="2600" dirty="0" err="1" smtClean="0"/>
                  <a:t>Repeat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this</a:t>
                </a:r>
                <a:r>
                  <a:rPr lang="nl-NL" sz="2600" dirty="0" smtClean="0"/>
                  <a:t> at </a:t>
                </a:r>
                <a:r>
                  <a:rPr lang="nl-NL" sz="2600" dirty="0" err="1" smtClean="0"/>
                  <a:t>least</a:t>
                </a:r>
                <a:r>
                  <a:rPr lang="nl-NL" sz="2600" dirty="0" smtClean="0"/>
                  <a:t> 1000 </a:t>
                </a:r>
                <a:r>
                  <a:rPr lang="nl-NL" sz="2600" dirty="0" err="1" smtClean="0"/>
                  <a:t>times</a:t>
                </a:r>
                <a:r>
                  <a:rPr lang="nl-NL" sz="2600" dirty="0" smtClean="0"/>
                  <a:t> and </a:t>
                </a:r>
                <a:r>
                  <a:rPr lang="nl-NL" sz="2600" dirty="0" err="1" smtClean="0"/>
                  <a:t>give</a:t>
                </a:r>
                <a:r>
                  <a:rPr lang="nl-NL" sz="2600" dirty="0" smtClean="0"/>
                  <a:t> 95% CI </a:t>
                </a:r>
                <a:r>
                  <a:rPr lang="nl-NL" sz="2600" dirty="0" err="1" smtClean="0"/>
                  <a:t>by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percentiles</a:t>
                </a:r>
                <a:r>
                  <a:rPr lang="nl-NL" sz="2600" dirty="0" smtClean="0"/>
                  <a:t> of </a:t>
                </a:r>
                <a:r>
                  <a:rPr lang="nl-NL" sz="2600" dirty="0" err="1" smtClean="0"/>
                  <a:t>the</a:t>
                </a:r>
                <a:r>
                  <a:rPr lang="nl-NL" sz="2600" dirty="0" smtClean="0"/>
                  <a:t> </a:t>
                </a:r>
                <a:r>
                  <a:rPr lang="nl-NL" sz="2600" dirty="0" err="1" smtClean="0"/>
                  <a:t>distribution</a:t>
                </a:r>
                <a:r>
                  <a:rPr lang="nl-NL" sz="2600" dirty="0" smtClean="0"/>
                  <a:t>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NL" sz="26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nl-NL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nl-NL" sz="26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nl-NL" sz="2600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nl-NL" sz="2600" b="0" i="1" smtClean="0">
                        <a:latin typeface="Cambria Math"/>
                      </a:rPr>
                      <m:t>𝑠</m:t>
                    </m:r>
                  </m:oMath>
                </a14:m>
                <a:endParaRPr lang="nl-NL" sz="2600" dirty="0"/>
              </a:p>
            </p:txBody>
          </p:sp>
        </mc:Choice>
        <mc:Fallback xmlns="">
          <p:sp>
            <p:nvSpPr>
              <p:cNvPr id="2" name="Tijdelijke aanduiding voor inhoud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91264" cy="4781128"/>
              </a:xfrm>
              <a:blipFill rotWithShape="1">
                <a:blip r:embed="rId2"/>
                <a:stretch>
                  <a:fillRect l="-1103" t="-1148" r="-51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158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dirty="0" err="1" smtClean="0">
                <a:solidFill>
                  <a:schemeClr val="accent2"/>
                </a:solidFill>
              </a:rPr>
              <a:t>Parametric</a:t>
            </a:r>
            <a:r>
              <a:rPr lang="nl-NL" altLang="nl-NL" dirty="0" smtClean="0">
                <a:solidFill>
                  <a:schemeClr val="accent2"/>
                </a:solidFill>
              </a:rPr>
              <a:t> </a:t>
            </a:r>
            <a:r>
              <a:rPr lang="nl-NL" altLang="nl-NL" dirty="0" err="1" smtClean="0">
                <a:solidFill>
                  <a:schemeClr val="accent2"/>
                </a:solidFill>
              </a:rPr>
              <a:t>resampling</a:t>
            </a:r>
            <a:r>
              <a:rPr lang="nl-NL" altLang="nl-NL" dirty="0" smtClean="0">
                <a:solidFill>
                  <a:schemeClr val="accent2"/>
                </a:solidFill>
              </a:rPr>
              <a:t/>
            </a:r>
            <a:br>
              <a:rPr lang="nl-NL" altLang="nl-NL" dirty="0" smtClean="0">
                <a:solidFill>
                  <a:schemeClr val="accent2"/>
                </a:solidFill>
              </a:rPr>
            </a:br>
            <a:r>
              <a:rPr lang="nl-NL" altLang="nl-NL" dirty="0" smtClean="0">
                <a:solidFill>
                  <a:schemeClr val="accent2"/>
                </a:solidFill>
              </a:rPr>
              <a:t>(n = 10,000)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z="2400" dirty="0" smtClean="0">
              <a:cs typeface="Arial" charset="0"/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1" y="1589032"/>
            <a:ext cx="7934274" cy="509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228184" y="2463761"/>
            <a:ext cx="1944216" cy="4308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itchFamily="49" charset="0"/>
              </a:rPr>
              <a:t>2.5%    97.5%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itchFamily="49" charset="0"/>
              </a:rPr>
              <a:t>0.154    1.199</a:t>
            </a:r>
            <a:endParaRPr kumimoji="0" lang="nl-NL" altLang="nl-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6732240" y="3212976"/>
            <a:ext cx="223224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accent2"/>
                </a:solidFill>
              </a:rPr>
              <a:t>Smaller interval </a:t>
            </a:r>
            <a:r>
              <a:rPr lang="nl-NL" dirty="0" err="1" smtClean="0">
                <a:solidFill>
                  <a:schemeClr val="accent2"/>
                </a:solidFill>
              </a:rPr>
              <a:t>compared</a:t>
            </a:r>
            <a:r>
              <a:rPr lang="nl-NL" dirty="0" smtClean="0">
                <a:solidFill>
                  <a:schemeClr val="accent2"/>
                </a:solidFill>
              </a:rPr>
              <a:t> </a:t>
            </a:r>
            <a:r>
              <a:rPr lang="nl-NL" dirty="0" err="1" smtClean="0">
                <a:solidFill>
                  <a:schemeClr val="accent2"/>
                </a:solidFill>
              </a:rPr>
              <a:t>to</a:t>
            </a:r>
            <a:endParaRPr lang="nl-NL" dirty="0" smtClean="0">
              <a:solidFill>
                <a:schemeClr val="accent2"/>
              </a:solidFill>
            </a:endParaRPr>
          </a:p>
          <a:p>
            <a:pPr algn="ctr"/>
            <a:r>
              <a:rPr lang="nl-NL" dirty="0" err="1" smtClean="0">
                <a:solidFill>
                  <a:schemeClr val="accent2"/>
                </a:solidFill>
              </a:rPr>
              <a:t>nonparametric</a:t>
            </a:r>
            <a:r>
              <a:rPr lang="nl-NL" dirty="0" smtClean="0">
                <a:solidFill>
                  <a:schemeClr val="accent2"/>
                </a:solidFill>
              </a:rPr>
              <a:t> bootstrap</a:t>
            </a:r>
            <a:endParaRPr lang="nl-NL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dirty="0" err="1" smtClean="0">
                <a:solidFill>
                  <a:schemeClr val="accent2"/>
                </a:solidFill>
              </a:rPr>
              <a:t>Linear</a:t>
            </a:r>
            <a:r>
              <a:rPr lang="nl-NL" altLang="nl-NL" dirty="0" smtClean="0">
                <a:solidFill>
                  <a:schemeClr val="accent2"/>
                </a:solidFill>
              </a:rPr>
              <a:t> </a:t>
            </a:r>
            <a:r>
              <a:rPr lang="nl-NL" altLang="nl-NL" dirty="0" err="1" smtClean="0">
                <a:solidFill>
                  <a:schemeClr val="accent2"/>
                </a:solidFill>
              </a:rPr>
              <a:t>regression</a:t>
            </a:r>
            <a:r>
              <a:rPr lang="nl-NL" altLang="nl-NL" dirty="0" smtClean="0">
                <a:solidFill>
                  <a:schemeClr val="accent2"/>
                </a:solidFill>
              </a:rPr>
              <a:t> bootstrap</a:t>
            </a:r>
            <a:br>
              <a:rPr lang="nl-NL" altLang="nl-NL" dirty="0" smtClean="0">
                <a:solidFill>
                  <a:schemeClr val="accent2"/>
                </a:solidFill>
              </a:rPr>
            </a:br>
            <a:r>
              <a:rPr lang="nl-NL" altLang="nl-NL" sz="2800" dirty="0" smtClean="0">
                <a:solidFill>
                  <a:schemeClr val="accent2"/>
                </a:solidFill>
              </a:rPr>
              <a:t>(</a:t>
            </a:r>
            <a:r>
              <a:rPr lang="nl-NL" altLang="nl-NL" sz="2800" dirty="0" err="1" smtClean="0">
                <a:solidFill>
                  <a:srgbClr val="C00000"/>
                </a:solidFill>
              </a:rPr>
              <a:t>modified</a:t>
            </a:r>
            <a:r>
              <a:rPr lang="nl-NL" altLang="nl-NL" sz="2800" dirty="0" smtClean="0">
                <a:solidFill>
                  <a:srgbClr val="C00000"/>
                </a:solidFill>
              </a:rPr>
              <a:t> </a:t>
            </a:r>
            <a:r>
              <a:rPr lang="nl-NL" altLang="nl-NL" sz="2800" dirty="0" err="1" smtClean="0">
                <a:solidFill>
                  <a:srgbClr val="C00000"/>
                </a:solidFill>
              </a:rPr>
              <a:t>example</a:t>
            </a:r>
            <a:r>
              <a:rPr lang="nl-NL" altLang="nl-NL" sz="2800" dirty="0" smtClean="0">
                <a:solidFill>
                  <a:srgbClr val="C00000"/>
                </a:solidFill>
              </a:rPr>
              <a:t> </a:t>
            </a:r>
            <a:r>
              <a:rPr lang="nl-NL" altLang="nl-NL" sz="2800" dirty="0" err="1" smtClean="0">
                <a:solidFill>
                  <a:schemeClr val="accent2"/>
                </a:solidFill>
              </a:rPr>
              <a:t>from</a:t>
            </a:r>
            <a:r>
              <a:rPr lang="nl-NL" altLang="nl-NL" sz="2800" dirty="0" smtClean="0">
                <a:solidFill>
                  <a:schemeClr val="accent2"/>
                </a:solidFill>
              </a:rPr>
              <a:t> Carpenter and </a:t>
            </a:r>
            <a:r>
              <a:rPr lang="nl-NL" altLang="nl-NL" sz="2800" dirty="0" err="1" smtClean="0">
                <a:solidFill>
                  <a:schemeClr val="accent2"/>
                </a:solidFill>
              </a:rPr>
              <a:t>Bithell</a:t>
            </a:r>
            <a:r>
              <a:rPr lang="nl-NL" altLang="nl-NL" sz="2800" dirty="0" smtClean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dirty="0" smtClean="0"/>
          </a:p>
        </p:txBody>
      </p:sp>
      <p:pic>
        <p:nvPicPr>
          <p:cNvPr id="26628" name="Afbeelding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5" t="25587" r="24557" b="9117"/>
          <a:stretch>
            <a:fillRect/>
          </a:stretch>
        </p:blipFill>
        <p:spPr bwMode="auto">
          <a:xfrm>
            <a:off x="250825" y="1557338"/>
            <a:ext cx="4176713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Afbeelding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4" t="21176" r="12479" b="14999"/>
          <a:stretch>
            <a:fillRect/>
          </a:stretch>
        </p:blipFill>
        <p:spPr bwMode="auto">
          <a:xfrm>
            <a:off x="4146550" y="4005263"/>
            <a:ext cx="4872038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6230070" y="1557338"/>
            <a:ext cx="2736850" cy="8651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/>
              <a:t>1 ounce ≈ 28.3 grams</a:t>
            </a:r>
          </a:p>
        </p:txBody>
      </p:sp>
      <p:sp>
        <p:nvSpPr>
          <p:cNvPr id="3" name="Rechthoek 2"/>
          <p:cNvSpPr/>
          <p:nvPr/>
        </p:nvSpPr>
        <p:spPr>
          <a:xfrm>
            <a:off x="611188" y="5157192"/>
            <a:ext cx="3744912" cy="7191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accent2"/>
                </a:solidFill>
              </a:rPr>
              <a:t>W = </a:t>
            </a:r>
            <a:r>
              <a:rPr lang="el-GR" dirty="0">
                <a:solidFill>
                  <a:schemeClr val="accent2"/>
                </a:solidFill>
              </a:rPr>
              <a:t>β</a:t>
            </a:r>
            <a:r>
              <a:rPr lang="nl-NL" sz="1200" dirty="0">
                <a:solidFill>
                  <a:schemeClr val="accent2"/>
                </a:solidFill>
              </a:rPr>
              <a:t>0</a:t>
            </a:r>
            <a:r>
              <a:rPr lang="nl-NL" dirty="0">
                <a:solidFill>
                  <a:schemeClr val="accent2"/>
                </a:solidFill>
              </a:rPr>
              <a:t> + </a:t>
            </a:r>
            <a:r>
              <a:rPr lang="el-GR" dirty="0">
                <a:solidFill>
                  <a:schemeClr val="accent2"/>
                </a:solidFill>
              </a:rPr>
              <a:t>β</a:t>
            </a:r>
            <a:r>
              <a:rPr lang="nl-NL" sz="1200" dirty="0">
                <a:solidFill>
                  <a:schemeClr val="accent2"/>
                </a:solidFill>
              </a:rPr>
              <a:t>1</a:t>
            </a:r>
            <a:r>
              <a:rPr lang="nl-NL" dirty="0">
                <a:solidFill>
                  <a:schemeClr val="accent2"/>
                </a:solidFill>
              </a:rPr>
              <a:t>·BWT</a:t>
            </a:r>
          </a:p>
        </p:txBody>
      </p:sp>
      <p:sp>
        <p:nvSpPr>
          <p:cNvPr id="6" name="Rechthoek 5"/>
          <p:cNvSpPr/>
          <p:nvPr/>
        </p:nvSpPr>
        <p:spPr>
          <a:xfrm>
            <a:off x="6227763" y="6524625"/>
            <a:ext cx="1296987" cy="33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accent2"/>
                </a:solidFill>
              </a:rPr>
              <a:t>b</a:t>
            </a:r>
            <a:r>
              <a:rPr lang="nl-NL" sz="1200" dirty="0">
                <a:solidFill>
                  <a:schemeClr val="accent2"/>
                </a:solidFill>
              </a:rPr>
              <a:t>1</a:t>
            </a:r>
            <a:r>
              <a:rPr lang="nl-NL" dirty="0">
                <a:solidFill>
                  <a:schemeClr val="accent2"/>
                </a:solidFill>
              </a:rPr>
              <a:t> = </a:t>
            </a:r>
            <a:r>
              <a:rPr lang="nl-NL" dirty="0" smtClean="0">
                <a:solidFill>
                  <a:schemeClr val="accent2"/>
                </a:solidFill>
              </a:rPr>
              <a:t>-0.20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50825" y="4581128"/>
            <a:ext cx="3673103" cy="36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    15           	      71	                   318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4716016" y="2566070"/>
            <a:ext cx="1105049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>
                <a:solidFill>
                  <a:schemeClr val="tx1"/>
                </a:solidFill>
              </a:rPr>
              <a:t>o</a:t>
            </a:r>
          </a:p>
        </p:txBody>
      </p:sp>
      <p:cxnSp>
        <p:nvCxnSpPr>
          <p:cNvPr id="8" name="Rechte verbindingslijn met pijl 7"/>
          <p:cNvCxnSpPr>
            <a:endCxn id="5" idx="2"/>
          </p:cNvCxnSpPr>
          <p:nvPr/>
        </p:nvCxnSpPr>
        <p:spPr>
          <a:xfrm flipV="1">
            <a:off x="5268540" y="3023270"/>
            <a:ext cx="1" cy="119898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57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dirty="0" err="1" smtClean="0">
                <a:solidFill>
                  <a:schemeClr val="accent2"/>
                </a:solidFill>
              </a:rPr>
              <a:t>Results</a:t>
            </a:r>
            <a:r>
              <a:rPr lang="nl-NL" altLang="nl-NL" dirty="0" smtClean="0">
                <a:solidFill>
                  <a:schemeClr val="accent2"/>
                </a:solidFill>
              </a:rPr>
              <a:t> with extra case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z="2400" dirty="0" smtClean="0">
              <a:cs typeface="Arial" charset="0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5" y="1628800"/>
            <a:ext cx="4104482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/>
          <p:cNvSpPr/>
          <p:nvPr/>
        </p:nvSpPr>
        <p:spPr>
          <a:xfrm>
            <a:off x="4644008" y="1628800"/>
            <a:ext cx="403244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Nonparametric</a:t>
            </a:r>
            <a:r>
              <a:rPr lang="nl-NL" dirty="0" smtClean="0">
                <a:solidFill>
                  <a:schemeClr val="tx1"/>
                </a:solidFill>
              </a:rPr>
              <a:t> bootstrap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2.5%     97.5% 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-1.75       1.09</a:t>
            </a:r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83483"/>
            <a:ext cx="3815656" cy="244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4788024" y="4437112"/>
            <a:ext cx="403244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Parametric</a:t>
            </a:r>
            <a:r>
              <a:rPr lang="nl-NL" dirty="0" smtClean="0">
                <a:solidFill>
                  <a:schemeClr val="tx1"/>
                </a:solidFill>
              </a:rPr>
              <a:t> bootstrap</a:t>
            </a:r>
          </a:p>
          <a:p>
            <a:pPr algn="ctr"/>
            <a:endParaRPr lang="nl-NL" dirty="0">
              <a:solidFill>
                <a:schemeClr val="tx1"/>
              </a:solidFill>
            </a:endParaRP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2.5%    97.5% 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-1.26         0.90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5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z="4000" smtClean="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eaLnBrk="1" hangingPunct="1"/>
            <a:r>
              <a:rPr lang="nl-NL" altLang="nl-NL" sz="2400" dirty="0" err="1" smtClean="0"/>
              <a:t>What</a:t>
            </a:r>
            <a:r>
              <a:rPr lang="nl-NL" altLang="nl-NL" sz="2400" dirty="0" smtClean="0"/>
              <a:t> is </a:t>
            </a:r>
            <a:r>
              <a:rPr lang="nl-NL" altLang="nl-NL" sz="2400" dirty="0" err="1" smtClean="0"/>
              <a:t>resampling</a:t>
            </a:r>
            <a:r>
              <a:rPr lang="nl-NL" altLang="nl-NL" sz="2400" dirty="0" smtClean="0"/>
              <a:t>?</a:t>
            </a:r>
          </a:p>
          <a:p>
            <a:pPr lvl="1" eaLnBrk="1" hangingPunct="1"/>
            <a:r>
              <a:rPr lang="nl-NL" altLang="nl-NL" sz="2000" dirty="0" err="1" smtClean="0"/>
              <a:t>Definitions</a:t>
            </a:r>
            <a:r>
              <a:rPr lang="nl-NL" altLang="nl-NL" sz="2000" dirty="0" smtClean="0"/>
              <a:t> of </a:t>
            </a:r>
            <a:r>
              <a:rPr lang="nl-NL" altLang="nl-NL" sz="2000" dirty="0" err="1" smtClean="0"/>
              <a:t>permutations</a:t>
            </a:r>
            <a:r>
              <a:rPr lang="nl-NL" altLang="nl-NL" sz="2000" dirty="0" smtClean="0"/>
              <a:t> and </a:t>
            </a:r>
            <a:r>
              <a:rPr lang="nl-NL" altLang="nl-NL" sz="2000" dirty="0" err="1" smtClean="0"/>
              <a:t>combinations</a:t>
            </a:r>
            <a:endParaRPr lang="nl-NL" altLang="nl-NL" sz="2000" dirty="0" smtClean="0"/>
          </a:p>
          <a:p>
            <a:pPr eaLnBrk="1" hangingPunct="1"/>
            <a:r>
              <a:rPr lang="nl-NL" altLang="nl-NL" sz="2400" dirty="0" err="1" smtClean="0"/>
              <a:t>Some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early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examples</a:t>
            </a:r>
            <a:r>
              <a:rPr lang="nl-NL" altLang="nl-NL" sz="2400" dirty="0" smtClean="0"/>
              <a:t> of </a:t>
            </a:r>
            <a:r>
              <a:rPr lang="nl-NL" altLang="nl-NL" sz="2400" dirty="0" err="1" smtClean="0"/>
              <a:t>resampling</a:t>
            </a:r>
            <a:endParaRPr lang="nl-NL" altLang="nl-NL" sz="2400" dirty="0" smtClean="0"/>
          </a:p>
          <a:p>
            <a:pPr lvl="1" eaLnBrk="1" hangingPunct="1"/>
            <a:r>
              <a:rPr lang="nl-NL" altLang="nl-NL" sz="2000" dirty="0" err="1" smtClean="0"/>
              <a:t>Permutation</a:t>
            </a:r>
            <a:r>
              <a:rPr lang="nl-NL" altLang="nl-NL" sz="2000" dirty="0" smtClean="0"/>
              <a:t> test</a:t>
            </a:r>
          </a:p>
          <a:p>
            <a:pPr lvl="1" eaLnBrk="1" hangingPunct="1"/>
            <a:r>
              <a:rPr lang="nl-NL" altLang="nl-NL" sz="2000" dirty="0" smtClean="0"/>
              <a:t>The </a:t>
            </a:r>
            <a:r>
              <a:rPr lang="nl-NL" altLang="nl-NL" sz="2000" dirty="0" err="1" smtClean="0"/>
              <a:t>Jackknife</a:t>
            </a:r>
            <a:endParaRPr lang="nl-NL" altLang="nl-NL" sz="2000" dirty="0" smtClean="0"/>
          </a:p>
          <a:p>
            <a:pPr eaLnBrk="1" hangingPunct="1"/>
            <a:r>
              <a:rPr lang="nl-NL" altLang="nl-NL" sz="2400" dirty="0" smtClean="0"/>
              <a:t>The basic </a:t>
            </a:r>
            <a:r>
              <a:rPr lang="nl-NL" altLang="nl-NL" sz="2400" dirty="0" err="1" smtClean="0"/>
              <a:t>idea</a:t>
            </a:r>
            <a:r>
              <a:rPr lang="nl-NL" altLang="nl-NL" sz="2400" dirty="0" smtClean="0"/>
              <a:t> of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bootstrap</a:t>
            </a:r>
          </a:p>
          <a:p>
            <a:pPr eaLnBrk="1" hangingPunct="1"/>
            <a:r>
              <a:rPr lang="nl-NL" altLang="nl-NL" sz="2400" dirty="0" err="1" smtClean="0"/>
              <a:t>Some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examples</a:t>
            </a:r>
            <a:r>
              <a:rPr lang="nl-NL" altLang="nl-NL" sz="2400" dirty="0" smtClean="0"/>
              <a:t> of bootstrapping</a:t>
            </a:r>
          </a:p>
          <a:p>
            <a:pPr lvl="1" eaLnBrk="1" hangingPunct="1"/>
            <a:r>
              <a:rPr lang="nl-NL" altLang="nl-NL" sz="2000" dirty="0" err="1" smtClean="0"/>
              <a:t>Nonparametric</a:t>
            </a:r>
            <a:r>
              <a:rPr lang="nl-NL" altLang="nl-NL" sz="2000" dirty="0" smtClean="0"/>
              <a:t> bootstrap</a:t>
            </a:r>
          </a:p>
          <a:p>
            <a:pPr lvl="1" eaLnBrk="1" hangingPunct="1"/>
            <a:r>
              <a:rPr lang="nl-NL" altLang="nl-NL" sz="2000" dirty="0" err="1" smtClean="0"/>
              <a:t>Parametric</a:t>
            </a:r>
            <a:r>
              <a:rPr lang="nl-NL" altLang="nl-NL" sz="2000" dirty="0" smtClean="0"/>
              <a:t> bootstrap</a:t>
            </a:r>
          </a:p>
          <a:p>
            <a:pPr eaLnBrk="1" hangingPunct="1"/>
            <a:r>
              <a:rPr lang="nl-NL" altLang="nl-NL" sz="2400" dirty="0" err="1" smtClean="0"/>
              <a:t>Some</a:t>
            </a:r>
            <a:r>
              <a:rPr lang="nl-NL" altLang="nl-NL" sz="2400" dirty="0" smtClean="0"/>
              <a:t> more </a:t>
            </a:r>
            <a:r>
              <a:rPr lang="nl-NL" altLang="nl-NL" sz="2400" dirty="0" err="1" smtClean="0"/>
              <a:t>history</a:t>
            </a:r>
            <a:endParaRPr lang="nl-NL" altLang="nl-N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Some remarks on the bootstrap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sz="2400" dirty="0" smtClean="0">
                <a:cs typeface="Arial" charset="0"/>
              </a:rPr>
              <a:t>How </a:t>
            </a:r>
            <a:r>
              <a:rPr lang="nl-NL" altLang="nl-NL" sz="2400" dirty="0" err="1" smtClean="0">
                <a:cs typeface="Arial" charset="0"/>
              </a:rPr>
              <a:t>many</a:t>
            </a:r>
            <a:r>
              <a:rPr lang="nl-NL" altLang="nl-NL" sz="2400" dirty="0" smtClean="0">
                <a:cs typeface="Arial" charset="0"/>
              </a:rPr>
              <a:t> bootstrap samples?</a:t>
            </a:r>
          </a:p>
          <a:p>
            <a:pPr lvl="1" eaLnBrk="1" hangingPunct="1"/>
            <a:r>
              <a:rPr lang="nl-NL" altLang="nl-NL" sz="2000" dirty="0" smtClean="0">
                <a:cs typeface="Arial" charset="0"/>
              </a:rPr>
              <a:t>According </a:t>
            </a:r>
            <a:r>
              <a:rPr lang="nl-NL" altLang="nl-NL" sz="2000" dirty="0" err="1" smtClean="0">
                <a:cs typeface="Arial" charset="0"/>
              </a:rPr>
              <a:t>to</a:t>
            </a:r>
            <a:r>
              <a:rPr lang="nl-NL" altLang="nl-NL" sz="2000" dirty="0" smtClean="0">
                <a:cs typeface="Arial" charset="0"/>
              </a:rPr>
              <a:t> Carpenter and </a:t>
            </a:r>
            <a:r>
              <a:rPr lang="nl-NL" altLang="nl-NL" sz="2000" dirty="0" err="1" smtClean="0">
                <a:cs typeface="Arial" charset="0"/>
              </a:rPr>
              <a:t>Bithell</a:t>
            </a:r>
            <a:r>
              <a:rPr lang="nl-NL" altLang="nl-NL" sz="2000" dirty="0" smtClean="0">
                <a:cs typeface="Arial" charset="0"/>
              </a:rPr>
              <a:t>: 1000 </a:t>
            </a:r>
            <a:r>
              <a:rPr lang="nl-NL" altLang="nl-NL" sz="2000" dirty="0" err="1" smtClean="0">
                <a:cs typeface="Arial" charset="0"/>
              </a:rPr>
              <a:t>should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be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enough</a:t>
            </a:r>
            <a:r>
              <a:rPr lang="nl-NL" altLang="nl-NL" sz="2000" dirty="0" smtClean="0">
                <a:cs typeface="Arial" charset="0"/>
              </a:rPr>
              <a:t>, with </a:t>
            </a:r>
            <a:r>
              <a:rPr lang="nl-NL" altLang="nl-NL" sz="2000" dirty="0" err="1" smtClean="0">
                <a:cs typeface="Arial" charset="0"/>
              </a:rPr>
              <a:t>fast</a:t>
            </a:r>
            <a:r>
              <a:rPr lang="nl-NL" altLang="nl-NL" sz="2000" dirty="0" smtClean="0">
                <a:cs typeface="Arial" charset="0"/>
              </a:rPr>
              <a:t> computers 10,000 or even 100,000 is no </a:t>
            </a:r>
            <a:r>
              <a:rPr lang="nl-NL" altLang="nl-NL" sz="2000" dirty="0" err="1" smtClean="0">
                <a:cs typeface="Arial" charset="0"/>
              </a:rPr>
              <a:t>problem</a:t>
            </a:r>
            <a:r>
              <a:rPr lang="nl-NL" altLang="nl-NL" sz="2000" dirty="0" smtClean="0">
                <a:cs typeface="Arial" charset="0"/>
              </a:rPr>
              <a:t> (but </a:t>
            </a:r>
            <a:r>
              <a:rPr lang="nl-NL" altLang="nl-NL" sz="2000" dirty="0" err="1" smtClean="0">
                <a:cs typeface="Arial" charset="0"/>
              </a:rPr>
              <a:t>will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add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hardly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any</a:t>
            </a:r>
            <a:r>
              <a:rPr lang="nl-NL" altLang="nl-NL" sz="2000" dirty="0" smtClean="0">
                <a:cs typeface="Arial" charset="0"/>
              </a:rPr>
              <a:t> new </a:t>
            </a:r>
            <a:r>
              <a:rPr lang="nl-NL" altLang="nl-NL" sz="2000" dirty="0" smtClean="0">
                <a:cs typeface="Arial" charset="0"/>
              </a:rPr>
              <a:t>information in a lot of cases)</a:t>
            </a:r>
            <a:endParaRPr lang="nl-NL" altLang="nl-NL" sz="2000" dirty="0" smtClean="0">
              <a:cs typeface="Arial" charset="0"/>
            </a:endParaRPr>
          </a:p>
          <a:p>
            <a:pPr eaLnBrk="1" hangingPunct="1"/>
            <a:r>
              <a:rPr lang="nl-NL" altLang="nl-NL" sz="2400" dirty="0" err="1" smtClean="0">
                <a:cs typeface="Arial" charset="0"/>
              </a:rPr>
              <a:t>Choosing</a:t>
            </a:r>
            <a:r>
              <a:rPr lang="nl-NL" altLang="nl-NL" sz="2400" dirty="0" smtClean="0">
                <a:cs typeface="Arial" charset="0"/>
              </a:rPr>
              <a:t> </a:t>
            </a:r>
            <a:r>
              <a:rPr lang="nl-NL" altLang="nl-NL" sz="2400" dirty="0" err="1" smtClean="0">
                <a:cs typeface="Arial" charset="0"/>
              </a:rPr>
              <a:t>the</a:t>
            </a:r>
            <a:r>
              <a:rPr lang="nl-NL" altLang="nl-NL" sz="2400" dirty="0" smtClean="0">
                <a:cs typeface="Arial" charset="0"/>
              </a:rPr>
              <a:t> </a:t>
            </a:r>
            <a:r>
              <a:rPr lang="nl-NL" altLang="nl-NL" sz="2400" dirty="0" err="1" smtClean="0">
                <a:cs typeface="Arial" charset="0"/>
              </a:rPr>
              <a:t>simulation</a:t>
            </a:r>
            <a:r>
              <a:rPr lang="nl-NL" altLang="nl-NL" sz="2400" dirty="0" smtClean="0">
                <a:cs typeface="Arial" charset="0"/>
              </a:rPr>
              <a:t> model</a:t>
            </a:r>
          </a:p>
          <a:p>
            <a:pPr lvl="1" eaLnBrk="1" hangingPunct="1"/>
            <a:r>
              <a:rPr lang="nl-NL" altLang="nl-NL" sz="2000" dirty="0" err="1" smtClean="0">
                <a:cs typeface="Arial" charset="0"/>
              </a:rPr>
              <a:t>Only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choose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the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parametric</a:t>
            </a:r>
            <a:r>
              <a:rPr lang="nl-NL" altLang="nl-NL" sz="2000" dirty="0" smtClean="0">
                <a:cs typeface="Arial" charset="0"/>
              </a:rPr>
              <a:t> bootstrap </a:t>
            </a:r>
            <a:r>
              <a:rPr lang="nl-NL" altLang="nl-NL" sz="2000" dirty="0" err="1" smtClean="0">
                <a:cs typeface="Arial" charset="0"/>
              </a:rPr>
              <a:t>if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you</a:t>
            </a:r>
            <a:r>
              <a:rPr lang="nl-NL" altLang="nl-NL" sz="2000" dirty="0" smtClean="0">
                <a:cs typeface="Arial" charset="0"/>
              </a:rPr>
              <a:t> are </a:t>
            </a:r>
            <a:r>
              <a:rPr lang="nl-NL" altLang="nl-NL" sz="2000" dirty="0" err="1" smtClean="0">
                <a:cs typeface="Arial" charset="0"/>
              </a:rPr>
              <a:t>quite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sure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about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the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assumptions</a:t>
            </a:r>
            <a:r>
              <a:rPr lang="nl-NL" altLang="nl-NL" sz="2000" dirty="0" smtClean="0">
                <a:cs typeface="Arial" charset="0"/>
              </a:rPr>
              <a:t>. “The </a:t>
            </a:r>
            <a:r>
              <a:rPr lang="nl-NL" altLang="nl-NL" sz="2000" dirty="0" err="1" smtClean="0">
                <a:cs typeface="Arial" charset="0"/>
              </a:rPr>
              <a:t>simulation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process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should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mirror</a:t>
            </a:r>
            <a:r>
              <a:rPr lang="nl-NL" altLang="nl-NL" sz="2000" dirty="0" smtClean="0">
                <a:cs typeface="Arial" charset="0"/>
              </a:rPr>
              <a:t> as </a:t>
            </a:r>
            <a:r>
              <a:rPr lang="nl-NL" altLang="nl-NL" sz="2000" dirty="0" err="1" smtClean="0">
                <a:cs typeface="Arial" charset="0"/>
              </a:rPr>
              <a:t>closely</a:t>
            </a:r>
            <a:r>
              <a:rPr lang="nl-NL" altLang="nl-NL" sz="2000" dirty="0" smtClean="0">
                <a:cs typeface="Arial" charset="0"/>
              </a:rPr>
              <a:t> as </a:t>
            </a:r>
            <a:r>
              <a:rPr lang="nl-NL" altLang="nl-NL" sz="2000" dirty="0" err="1" smtClean="0">
                <a:cs typeface="Arial" charset="0"/>
              </a:rPr>
              <a:t>possible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the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process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that</a:t>
            </a:r>
            <a:r>
              <a:rPr lang="nl-NL" altLang="nl-NL" sz="2000" dirty="0" smtClean="0">
                <a:cs typeface="Arial" charset="0"/>
              </a:rPr>
              <a:t> gave </a:t>
            </a:r>
            <a:r>
              <a:rPr lang="nl-NL" altLang="nl-NL" sz="2000" dirty="0" err="1" smtClean="0">
                <a:cs typeface="Arial" charset="0"/>
              </a:rPr>
              <a:t>rise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to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the</a:t>
            </a:r>
            <a:r>
              <a:rPr lang="nl-NL" altLang="nl-NL" sz="2000" dirty="0" smtClean="0">
                <a:cs typeface="Arial" charset="0"/>
              </a:rPr>
              <a:t> </a:t>
            </a:r>
            <a:r>
              <a:rPr lang="nl-NL" altLang="nl-NL" sz="2000" dirty="0" err="1" smtClean="0">
                <a:cs typeface="Arial" charset="0"/>
              </a:rPr>
              <a:t>observed</a:t>
            </a:r>
            <a:r>
              <a:rPr lang="nl-NL" altLang="nl-NL" sz="2000" dirty="0" smtClean="0">
                <a:cs typeface="Arial" charset="0"/>
              </a:rPr>
              <a:t> data” (Carpenter and </a:t>
            </a:r>
            <a:r>
              <a:rPr lang="nl-NL" altLang="nl-NL" sz="2000" dirty="0" err="1" smtClean="0">
                <a:cs typeface="Arial" charset="0"/>
              </a:rPr>
              <a:t>Bithell</a:t>
            </a:r>
            <a:r>
              <a:rPr lang="nl-NL" altLang="nl-NL" sz="2000" dirty="0" smtClean="0">
                <a:cs typeface="Arial" charset="0"/>
              </a:rPr>
              <a:t>, 2000)</a:t>
            </a:r>
          </a:p>
          <a:p>
            <a:pPr lvl="1" eaLnBrk="1" hangingPunct="1"/>
            <a:endParaRPr lang="nl-NL" altLang="nl-NL" sz="2000" dirty="0" smtClean="0">
              <a:cs typeface="Arial" charset="0"/>
            </a:endParaRPr>
          </a:p>
          <a:p>
            <a:pPr lvl="1" eaLnBrk="1" hangingPunct="1"/>
            <a:endParaRPr lang="nl-NL" altLang="nl-NL" sz="20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The name “bootstrap”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33796" name="Picture 4" descr="munchhaus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844675"/>
            <a:ext cx="5715000" cy="400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z="3600" smtClean="0">
                <a:solidFill>
                  <a:schemeClr val="accent2"/>
                </a:solidFill>
              </a:rPr>
              <a:t>To pull oneself up by one’s bootstraps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7" t="28000" r="38400" b="33264"/>
          <a:stretch>
            <a:fillRect/>
          </a:stretch>
        </p:blipFill>
        <p:spPr bwMode="auto">
          <a:xfrm>
            <a:off x="1187450" y="1844675"/>
            <a:ext cx="2760663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BootstrapBook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963" y="1700213"/>
            <a:ext cx="329565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5219700" y="2781300"/>
            <a:ext cx="1081088" cy="503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323850" y="5876925"/>
            <a:ext cx="4679950" cy="792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accent2"/>
                </a:solidFill>
              </a:rPr>
              <a:t>Pull </a:t>
            </a:r>
            <a:r>
              <a:rPr lang="nl-NL" dirty="0" err="1">
                <a:solidFill>
                  <a:schemeClr val="accent2"/>
                </a:solidFill>
              </a:rPr>
              <a:t>yourself</a:t>
            </a:r>
            <a:r>
              <a:rPr lang="nl-NL" dirty="0">
                <a:solidFill>
                  <a:schemeClr val="accent2"/>
                </a:solidFill>
              </a:rPr>
              <a:t> </a:t>
            </a:r>
            <a:r>
              <a:rPr lang="nl-NL" dirty="0" err="1">
                <a:solidFill>
                  <a:schemeClr val="accent2"/>
                </a:solidFill>
              </a:rPr>
              <a:t>from</a:t>
            </a:r>
            <a:r>
              <a:rPr lang="nl-NL" dirty="0">
                <a:solidFill>
                  <a:schemeClr val="accent2"/>
                </a:solidFill>
              </a:rPr>
              <a:t> </a:t>
            </a:r>
            <a:r>
              <a:rPr lang="nl-NL" dirty="0" err="1">
                <a:solidFill>
                  <a:schemeClr val="accent2"/>
                </a:solidFill>
              </a:rPr>
              <a:t>the</a:t>
            </a:r>
            <a:r>
              <a:rPr lang="nl-NL" dirty="0">
                <a:solidFill>
                  <a:schemeClr val="accent2"/>
                </a:solidFill>
              </a:rPr>
              <a:t> </a:t>
            </a:r>
            <a:r>
              <a:rPr lang="nl-NL" dirty="0" err="1">
                <a:solidFill>
                  <a:schemeClr val="accent2"/>
                </a:solidFill>
              </a:rPr>
              <a:t>statistical</a:t>
            </a:r>
            <a:r>
              <a:rPr lang="nl-NL" dirty="0">
                <a:solidFill>
                  <a:schemeClr val="accent2"/>
                </a:solidFill>
              </a:rPr>
              <a:t> </a:t>
            </a:r>
            <a:r>
              <a:rPr lang="nl-NL" dirty="0" err="1">
                <a:solidFill>
                  <a:schemeClr val="accent2"/>
                </a:solidFill>
              </a:rPr>
              <a:t>swamp</a:t>
            </a:r>
            <a:r>
              <a:rPr lang="nl-NL" dirty="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In summary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smtClean="0"/>
              <a:t>Permutation tests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400" smtClean="0"/>
              <a:t>Can be a solution in testing hypotheses if the underlying distribution is unknown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smtClean="0"/>
              <a:t>Jackknife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400" smtClean="0"/>
              <a:t>Can be used in some cases to reduce bias and estimate variances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smtClean="0"/>
              <a:t>Bootstrap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400" smtClean="0"/>
              <a:t>Estimation of the distribution of a </a:t>
            </a:r>
            <a:r>
              <a:rPr lang="nl-NL" altLang="nl-NL" sz="2400" i="1" smtClean="0"/>
              <a:t>statistic </a:t>
            </a:r>
          </a:p>
          <a:p>
            <a:pPr lvl="1" eaLnBrk="1" hangingPunct="1">
              <a:lnSpc>
                <a:spcPct val="80000"/>
              </a:lnSpc>
            </a:pPr>
            <a:endParaRPr lang="nl-NL" altLang="nl-NL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dirty="0" err="1" smtClean="0">
                <a:solidFill>
                  <a:schemeClr val="accent2"/>
                </a:solidFill>
              </a:rPr>
              <a:t>Literature</a:t>
            </a:r>
            <a:endParaRPr lang="nl-NL" altLang="nl-NL" dirty="0" smtClean="0">
              <a:solidFill>
                <a:schemeClr val="accent2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sz="2400" smtClean="0"/>
              <a:t>Quenouille, M.H.: Notes on bias in estimation, </a:t>
            </a:r>
            <a:r>
              <a:rPr lang="nl-NL" altLang="nl-NL" sz="2400" i="1" smtClean="0"/>
              <a:t>Biometrika 1956</a:t>
            </a:r>
            <a:endParaRPr lang="nl-NL" altLang="nl-NL" sz="2400" smtClean="0"/>
          </a:p>
          <a:p>
            <a:pPr eaLnBrk="1" hangingPunct="1">
              <a:lnSpc>
                <a:spcPct val="90000"/>
              </a:lnSpc>
            </a:pPr>
            <a:r>
              <a:rPr lang="nl-NL" altLang="nl-NL" sz="2400" smtClean="0"/>
              <a:t>Efron, B. &amp; Tibshirani, R.: An introduction to the bootstrap, </a:t>
            </a:r>
            <a:r>
              <a:rPr lang="nl-NL" altLang="nl-NL" sz="2400" i="1" smtClean="0"/>
              <a:t>Chapman and Hall 1993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smtClean="0"/>
              <a:t>Chernick, M.: Bootstrap Methods – a guide for practitioners and researchers, </a:t>
            </a:r>
            <a:r>
              <a:rPr lang="nl-NL" altLang="nl-NL" sz="2400" i="1" smtClean="0"/>
              <a:t>Wiley 2008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smtClean="0"/>
              <a:t>Carpenter, J.: Bootstrap confidence intervals: when, which, what? A practical guide for medical statisticians. </a:t>
            </a:r>
            <a:r>
              <a:rPr lang="nl-NL" altLang="nl-NL" sz="2400" i="1" smtClean="0"/>
              <a:t>Statistics in Medicine</a:t>
            </a:r>
            <a:r>
              <a:rPr lang="nl-NL" altLang="nl-NL" sz="2400" smtClean="0"/>
              <a:t> , </a:t>
            </a:r>
            <a:r>
              <a:rPr lang="nl-NL" altLang="nl-NL" sz="2400" i="1" smtClean="0"/>
              <a:t>2000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smtClean="0"/>
              <a:t>Hongyu Jiang ; Zhou Xiao-Hua: Bootstrap confidence intervals for medical costs with censored observations </a:t>
            </a:r>
            <a:r>
              <a:rPr lang="nl-NL" altLang="nl-NL" sz="2400" i="1" smtClean="0"/>
              <a:t>Statistics in Medicine, 2002</a:t>
            </a:r>
            <a:endParaRPr lang="nl-NL" altLang="nl-NL" sz="2400" smtClean="0"/>
          </a:p>
          <a:p>
            <a:pPr eaLnBrk="1" hangingPunct="1">
              <a:lnSpc>
                <a:spcPct val="90000"/>
              </a:lnSpc>
            </a:pPr>
            <a:endParaRPr lang="nl-NL" altLang="nl-NL" sz="2400" smtClean="0"/>
          </a:p>
          <a:p>
            <a:pPr eaLnBrk="1" hangingPunct="1">
              <a:lnSpc>
                <a:spcPct val="90000"/>
              </a:lnSpc>
            </a:pPr>
            <a:endParaRPr lang="nl-NL" altLang="nl-NL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Next month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nl-NL" altLang="nl-NL" smtClean="0"/>
              <a:t>Tuesday June 12</a:t>
            </a:r>
          </a:p>
          <a:p>
            <a:pPr algn="ctr" eaLnBrk="1" hangingPunct="1">
              <a:buFontTx/>
              <a:buNone/>
            </a:pPr>
            <a:r>
              <a:rPr lang="nl-NL" altLang="nl-NL" smtClean="0"/>
              <a:t>12 – 13 uur</a:t>
            </a:r>
          </a:p>
          <a:p>
            <a:pPr algn="ctr" eaLnBrk="1" hangingPunct="1">
              <a:buFontTx/>
              <a:buNone/>
            </a:pPr>
            <a:r>
              <a:rPr lang="nl-NL" altLang="nl-NL" smtClean="0">
                <a:solidFill>
                  <a:srgbClr val="FF0000"/>
                </a:solidFill>
              </a:rPr>
              <a:t>Room 16</a:t>
            </a:r>
            <a:endParaRPr lang="nl-NL" altLang="nl-NL" smtClean="0"/>
          </a:p>
          <a:p>
            <a:pPr algn="ctr" eaLnBrk="1" hangingPunct="1">
              <a:buFontTx/>
              <a:buNone/>
            </a:pPr>
            <a:endParaRPr lang="nl-NL" altLang="nl-NL" smtClean="0"/>
          </a:p>
          <a:p>
            <a:pPr algn="ctr" eaLnBrk="1" hangingPunct="1">
              <a:buFontTx/>
              <a:buNone/>
            </a:pPr>
            <a:r>
              <a:rPr lang="nl-NL" altLang="nl-NL" sz="4000" i="1" smtClean="0">
                <a:solidFill>
                  <a:srgbClr val="000000"/>
                </a:solidFill>
                <a:cs typeface="Times New Roman" pitchFamily="18" charset="0"/>
              </a:rPr>
              <a:t>Sacha la Bastide</a:t>
            </a:r>
          </a:p>
          <a:p>
            <a:pPr algn="ctr" eaLnBrk="1" hangingPunct="1">
              <a:buFontTx/>
              <a:buNone/>
            </a:pPr>
            <a:r>
              <a:rPr lang="nl-NL" altLang="nl-NL" sz="4000" i="1" smtClean="0">
                <a:solidFill>
                  <a:srgbClr val="000000"/>
                </a:solidFill>
                <a:cs typeface="Times New Roman" pitchFamily="18" charset="0"/>
              </a:rPr>
              <a:t>  Missing Data</a:t>
            </a:r>
            <a:r>
              <a:rPr lang="nl-NL" altLang="nl-NL" smtClean="0">
                <a:solidFill>
                  <a:srgbClr val="000000"/>
                </a:solidFill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z="4000" smtClean="0">
                <a:solidFill>
                  <a:schemeClr val="accent2"/>
                </a:solidFill>
              </a:rPr>
              <a:t>Resampling technicques.</a:t>
            </a:r>
            <a:br>
              <a:rPr lang="nl-NL" altLang="nl-NL" sz="4000" smtClean="0">
                <a:solidFill>
                  <a:schemeClr val="accent2"/>
                </a:solidFill>
              </a:rPr>
            </a:br>
            <a:r>
              <a:rPr lang="nl-NL" altLang="nl-NL" sz="4000" smtClean="0">
                <a:solidFill>
                  <a:schemeClr val="accent2"/>
                </a:solidFill>
              </a:rPr>
              <a:t>What and why?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eaLnBrk="1" hangingPunct="1"/>
            <a:r>
              <a:rPr lang="nl-NL" altLang="nl-NL" sz="2800" dirty="0" err="1" smtClean="0"/>
              <a:t>What</a:t>
            </a:r>
            <a:r>
              <a:rPr lang="nl-NL" altLang="nl-NL" sz="2800" dirty="0" smtClean="0"/>
              <a:t> is </a:t>
            </a:r>
            <a:r>
              <a:rPr lang="nl-NL" altLang="nl-NL" sz="2800" dirty="0" err="1" smtClean="0"/>
              <a:t>resampling</a:t>
            </a:r>
            <a:r>
              <a:rPr lang="nl-NL" altLang="nl-NL" sz="2800" dirty="0" smtClean="0"/>
              <a:t>?</a:t>
            </a:r>
          </a:p>
          <a:p>
            <a:pPr lvl="1" eaLnBrk="1" hangingPunct="1">
              <a:buFontTx/>
              <a:buNone/>
            </a:pPr>
            <a:r>
              <a:rPr lang="nl-NL" altLang="nl-NL" sz="2400" dirty="0" smtClean="0"/>
              <a:t>   	Statistical </a:t>
            </a:r>
            <a:r>
              <a:rPr lang="nl-NL" altLang="nl-NL" sz="2400" dirty="0" err="1" smtClean="0"/>
              <a:t>methods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using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permutations</a:t>
            </a:r>
            <a:r>
              <a:rPr lang="nl-NL" altLang="nl-NL" sz="2400" dirty="0" smtClean="0"/>
              <a:t> or subsets of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observed</a:t>
            </a:r>
            <a:r>
              <a:rPr lang="nl-NL" altLang="nl-NL" sz="2400" dirty="0" smtClean="0"/>
              <a:t> data (sampling </a:t>
            </a:r>
            <a:r>
              <a:rPr lang="nl-NL" altLang="nl-NL" sz="2400" dirty="0" err="1" smtClean="0"/>
              <a:t>within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your</a:t>
            </a:r>
            <a:r>
              <a:rPr lang="nl-NL" altLang="nl-NL" sz="2400" dirty="0" smtClean="0"/>
              <a:t> sample)</a:t>
            </a:r>
          </a:p>
          <a:p>
            <a:pPr eaLnBrk="1" hangingPunct="1"/>
            <a:r>
              <a:rPr lang="nl-NL" altLang="nl-NL" sz="2800" dirty="0" err="1" smtClean="0"/>
              <a:t>Why</a:t>
            </a:r>
            <a:r>
              <a:rPr lang="nl-NL" altLang="nl-NL" sz="2800" dirty="0" smtClean="0"/>
              <a:t> do we </a:t>
            </a:r>
            <a:r>
              <a:rPr lang="nl-NL" altLang="nl-NL" sz="2800" dirty="0" err="1" smtClean="0"/>
              <a:t>use</a:t>
            </a:r>
            <a:r>
              <a:rPr lang="nl-NL" altLang="nl-NL" sz="2800" dirty="0" smtClean="0"/>
              <a:t> these </a:t>
            </a:r>
            <a:r>
              <a:rPr lang="nl-NL" altLang="nl-NL" sz="2800" dirty="0" err="1" smtClean="0"/>
              <a:t>methods</a:t>
            </a:r>
            <a:r>
              <a:rPr lang="nl-NL" altLang="nl-NL" sz="2800" dirty="0" smtClean="0"/>
              <a:t>?</a:t>
            </a:r>
          </a:p>
          <a:p>
            <a:pPr lvl="1" eaLnBrk="1" hangingPunct="1">
              <a:buFontTx/>
              <a:buNone/>
            </a:pPr>
            <a:r>
              <a:rPr lang="nl-NL" altLang="nl-NL" sz="2400" dirty="0" smtClean="0"/>
              <a:t>   	</a:t>
            </a:r>
            <a:r>
              <a:rPr lang="nl-NL" altLang="nl-NL" sz="2400" dirty="0" err="1" smtClean="0"/>
              <a:t>robust</a:t>
            </a:r>
            <a:r>
              <a:rPr lang="nl-NL" altLang="nl-NL" sz="2400" dirty="0" smtClean="0"/>
              <a:t>, </a:t>
            </a:r>
            <a:r>
              <a:rPr lang="nl-NL" altLang="nl-NL" sz="2400" dirty="0" err="1" smtClean="0"/>
              <a:t>simple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idea</a:t>
            </a:r>
            <a:r>
              <a:rPr lang="nl-NL" altLang="nl-NL" sz="2400" dirty="0" smtClean="0"/>
              <a:t>, easy </a:t>
            </a:r>
            <a:r>
              <a:rPr lang="nl-NL" altLang="nl-NL" sz="2400" dirty="0" err="1" smtClean="0"/>
              <a:t>to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perform</a:t>
            </a:r>
            <a:r>
              <a:rPr lang="nl-NL" altLang="nl-NL" sz="2400" dirty="0" smtClean="0"/>
              <a:t> (with a </a:t>
            </a:r>
            <a:r>
              <a:rPr lang="nl-NL" altLang="nl-NL" sz="2400" dirty="0" err="1" smtClean="0"/>
              <a:t>fast</a:t>
            </a:r>
            <a:r>
              <a:rPr lang="nl-NL" altLang="nl-NL" sz="2400" dirty="0" smtClean="0"/>
              <a:t> computer</a:t>
            </a:r>
            <a:r>
              <a:rPr lang="nl-NL" altLang="nl-NL" sz="2400" dirty="0" smtClean="0"/>
              <a:t>), </a:t>
            </a:r>
            <a:r>
              <a:rPr lang="nl-NL" altLang="nl-NL" sz="2400" dirty="0" err="1" smtClean="0"/>
              <a:t>giving</a:t>
            </a:r>
            <a:r>
              <a:rPr lang="nl-NL" altLang="nl-NL" sz="2400" dirty="0" smtClean="0"/>
              <a:t> new and relevant information</a:t>
            </a:r>
            <a:endParaRPr lang="nl-NL" altLang="nl-NL" sz="2400" dirty="0" smtClean="0"/>
          </a:p>
          <a:p>
            <a:pPr eaLnBrk="1" hangingPunct="1"/>
            <a:r>
              <a:rPr lang="nl-NL" altLang="nl-NL" sz="2800" dirty="0" err="1" smtClean="0"/>
              <a:t>Why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not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use</a:t>
            </a:r>
            <a:r>
              <a:rPr lang="nl-NL" altLang="nl-NL" sz="2800" dirty="0" smtClean="0"/>
              <a:t> these </a:t>
            </a:r>
            <a:r>
              <a:rPr lang="nl-NL" altLang="nl-NL" sz="2800" dirty="0" err="1" smtClean="0"/>
              <a:t>methods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always</a:t>
            </a:r>
            <a:r>
              <a:rPr lang="nl-NL" altLang="nl-NL" sz="2800" dirty="0" smtClean="0"/>
              <a:t>?</a:t>
            </a:r>
          </a:p>
          <a:p>
            <a:pPr eaLnBrk="1" hangingPunct="1">
              <a:buFontTx/>
              <a:buNone/>
            </a:pPr>
            <a:r>
              <a:rPr lang="nl-NL" altLang="nl-NL" sz="2800" dirty="0" smtClean="0"/>
              <a:t>	  - </a:t>
            </a:r>
            <a:r>
              <a:rPr lang="nl-NL" altLang="nl-NL" sz="2400" dirty="0" err="1" smtClean="0"/>
              <a:t>if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assumptions</a:t>
            </a:r>
            <a:r>
              <a:rPr lang="nl-NL" altLang="nl-NL" sz="2400" dirty="0" smtClean="0"/>
              <a:t> are </a:t>
            </a:r>
            <a:r>
              <a:rPr lang="nl-NL" altLang="nl-NL" sz="2400" dirty="0" err="1" smtClean="0"/>
              <a:t>fulfilled</a:t>
            </a:r>
            <a:r>
              <a:rPr lang="nl-NL" altLang="nl-NL" sz="2400" dirty="0" smtClean="0"/>
              <a:t>, </a:t>
            </a:r>
            <a:r>
              <a:rPr lang="nl-NL" altLang="nl-NL" sz="2400" dirty="0" err="1" smtClean="0"/>
              <a:t>other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methods</a:t>
            </a:r>
            <a:r>
              <a:rPr lang="nl-NL" altLang="nl-NL" sz="2400" dirty="0" smtClean="0"/>
              <a:t> are </a:t>
            </a:r>
            <a:r>
              <a:rPr lang="nl-NL" altLang="nl-NL" sz="2400" dirty="0" err="1" smtClean="0"/>
              <a:t>better</a:t>
            </a:r>
            <a:r>
              <a:rPr lang="nl-NL" altLang="nl-NL" sz="2400" dirty="0" smtClean="0"/>
              <a:t> 	(more </a:t>
            </a:r>
            <a:r>
              <a:rPr lang="nl-NL" altLang="nl-NL" sz="2400" dirty="0" err="1" smtClean="0"/>
              <a:t>efficient</a:t>
            </a:r>
            <a:r>
              <a:rPr lang="nl-NL" altLang="nl-NL" sz="2400" dirty="0" smtClean="0"/>
              <a:t>, more power) </a:t>
            </a:r>
          </a:p>
          <a:p>
            <a:pPr eaLnBrk="1" hangingPunct="1">
              <a:buFontTx/>
              <a:buNone/>
            </a:pPr>
            <a:r>
              <a:rPr lang="nl-NL" altLang="nl-NL" sz="2400" dirty="0" smtClean="0"/>
              <a:t>	  - for </a:t>
            </a:r>
            <a:r>
              <a:rPr lang="nl-NL" altLang="nl-NL" sz="2400" dirty="0" err="1" smtClean="0"/>
              <a:t>some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questions</a:t>
            </a:r>
            <a:r>
              <a:rPr lang="nl-NL" altLang="nl-NL" sz="2400" dirty="0" smtClean="0"/>
              <a:t>, </a:t>
            </a:r>
            <a:r>
              <a:rPr lang="nl-NL" altLang="nl-NL" sz="2400" dirty="0" err="1" smtClean="0"/>
              <a:t>resampling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cannot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be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used</a:t>
            </a:r>
            <a:r>
              <a:rPr lang="nl-NL" altLang="nl-NL" sz="2400" dirty="0" smtClean="0"/>
              <a:t>	</a:t>
            </a:r>
          </a:p>
          <a:p>
            <a:pPr eaLnBrk="1" hangingPunct="1">
              <a:buFontTx/>
              <a:buNone/>
            </a:pPr>
            <a:r>
              <a:rPr lang="nl-NL" altLang="nl-NL" sz="2400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z="4000" smtClean="0">
                <a:solidFill>
                  <a:schemeClr val="accent2"/>
                </a:solidFill>
              </a:rPr>
              <a:t>(Parametric) inferential statistics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dirty="0" smtClean="0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179388" y="1557338"/>
            <a:ext cx="6264275" cy="3455987"/>
          </a:xfrm>
          <a:prstGeom prst="ellipse">
            <a:avLst/>
          </a:prstGeom>
          <a:solidFill>
            <a:srgbClr val="F2F8A6"/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1187450" y="2276475"/>
            <a:ext cx="13684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population</a:t>
            </a:r>
          </a:p>
        </p:txBody>
      </p:sp>
      <p:sp>
        <p:nvSpPr>
          <p:cNvPr id="3078" name="Oval 7"/>
          <p:cNvSpPr>
            <a:spLocks noChangeArrowheads="1"/>
          </p:cNvSpPr>
          <p:nvPr/>
        </p:nvSpPr>
        <p:spPr bwMode="auto">
          <a:xfrm>
            <a:off x="2232025" y="3422650"/>
            <a:ext cx="1079500" cy="863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4319588" y="3243263"/>
            <a:ext cx="1800225" cy="358775"/>
          </a:xfrm>
          <a:prstGeom prst="rect">
            <a:avLst/>
          </a:prstGeom>
          <a:solidFill>
            <a:srgbClr val="F2F8A6"/>
          </a:solidFill>
          <a:ln w="9525">
            <a:solidFill>
              <a:srgbClr val="F2F8A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Random sample</a:t>
            </a:r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 flipH="1">
            <a:off x="3563938" y="3602038"/>
            <a:ext cx="576262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40970" name="Rectangle 10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5589588"/>
            <a:ext cx="8208911" cy="1151780"/>
          </a:xfrm>
          <a:prstGeom prst="rect">
            <a:avLst/>
          </a:prstGeom>
          <a:blipFill rotWithShape="1">
            <a:blip r:embed="rId2"/>
            <a:stretch>
              <a:fillRect l="-593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nl-NL">
                <a:noFill/>
              </a:rPr>
              <a:t> </a:t>
            </a:r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6227763" y="1916113"/>
            <a:ext cx="2665412" cy="10810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What if we do not know if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X has a normal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distribution? </a:t>
            </a:r>
          </a:p>
        </p:txBody>
      </p:sp>
      <p:sp>
        <p:nvSpPr>
          <p:cNvPr id="2" name="Rechthoek 1"/>
          <p:cNvSpPr/>
          <p:nvPr/>
        </p:nvSpPr>
        <p:spPr>
          <a:xfrm>
            <a:off x="2767013" y="2276475"/>
            <a:ext cx="1008062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400" dirty="0">
                <a:solidFill>
                  <a:schemeClr val="accent4"/>
                </a:solidFill>
              </a:rPr>
              <a:t>μ</a:t>
            </a:r>
            <a:r>
              <a:rPr lang="nl-NL" sz="2400" dirty="0">
                <a:solidFill>
                  <a:schemeClr val="accent4"/>
                </a:solidFill>
              </a:rPr>
              <a:t>?</a:t>
            </a:r>
            <a:endParaRPr lang="nl-NL" sz="2400" dirty="0"/>
          </a:p>
        </p:txBody>
      </p:sp>
      <p:sp>
        <p:nvSpPr>
          <p:cNvPr id="3" name="Rechthoek 2"/>
          <p:cNvSpPr/>
          <p:nvPr/>
        </p:nvSpPr>
        <p:spPr>
          <a:xfrm>
            <a:off x="6516688" y="3284538"/>
            <a:ext cx="2627312" cy="10017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How </a:t>
            </a:r>
            <a:r>
              <a:rPr lang="nl-NL" dirty="0" err="1">
                <a:solidFill>
                  <a:schemeClr val="tx1"/>
                </a:solidFill>
              </a:rPr>
              <a:t>to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use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observed</a:t>
            </a:r>
            <a:r>
              <a:rPr lang="nl-NL" dirty="0">
                <a:solidFill>
                  <a:schemeClr val="tx1"/>
                </a:solidFill>
              </a:rPr>
              <a:t> data in a more </a:t>
            </a:r>
            <a:r>
              <a:rPr lang="nl-NL" dirty="0" err="1">
                <a:solidFill>
                  <a:schemeClr val="tx1"/>
                </a:solidFill>
              </a:rPr>
              <a:t>creative</a:t>
            </a:r>
            <a:r>
              <a:rPr lang="nl-NL" dirty="0">
                <a:solidFill>
                  <a:schemeClr val="tx1"/>
                </a:solidFill>
              </a:rPr>
              <a:t> way?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  <p:bldP spid="3080" grpId="0" animBg="1"/>
      <p:bldP spid="40973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Back to basics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713788" cy="4708525"/>
          </a:xfrm>
        </p:spPr>
        <p:txBody>
          <a:bodyPr/>
          <a:lstStyle/>
          <a:p>
            <a:pPr eaLnBrk="1" hangingPunct="1"/>
            <a:r>
              <a:rPr lang="nl-NL" altLang="nl-NL" smtClean="0"/>
              <a:t>Basic terminology: what exactly are permutations and combinations?</a:t>
            </a:r>
          </a:p>
          <a:p>
            <a:pPr lvl="1" eaLnBrk="1" hangingPunct="1">
              <a:buFontTx/>
              <a:buNone/>
            </a:pPr>
            <a:r>
              <a:rPr lang="nl-NL" altLang="nl-NL" smtClean="0"/>
              <a:t>	Example, we have 4 letters (A, B, C and D).</a:t>
            </a:r>
          </a:p>
          <a:p>
            <a:pPr lvl="1" eaLnBrk="1" hangingPunct="1">
              <a:buFontTx/>
              <a:buNone/>
            </a:pPr>
            <a:r>
              <a:rPr lang="nl-NL" altLang="nl-NL" smtClean="0"/>
              <a:t>	How many different “words” of 4 letters can you make with these letters? (use each letter once)</a:t>
            </a:r>
          </a:p>
          <a:p>
            <a:pPr lvl="1" eaLnBrk="1" hangingPunct="1">
              <a:buFontTx/>
              <a:buNone/>
            </a:pPr>
            <a:r>
              <a:rPr lang="nl-NL" altLang="nl-NL" smtClean="0"/>
              <a:t>ABCD, ACDB, BCAD, BDAC, …</a:t>
            </a:r>
          </a:p>
          <a:p>
            <a:pPr lvl="1" eaLnBrk="1" hangingPunct="1">
              <a:buFontTx/>
              <a:buNone/>
            </a:pPr>
            <a:r>
              <a:rPr lang="nl-NL" altLang="nl-NL" smtClean="0"/>
              <a:t>4! = 4*3*2*1 = 24 (4 factorial = 24 permutations)</a:t>
            </a:r>
          </a:p>
          <a:p>
            <a:pPr lvl="1" eaLnBrk="1" hangingPunct="1">
              <a:buFontTx/>
              <a:buNone/>
            </a:pPr>
            <a:r>
              <a:rPr lang="nl-NL" altLang="nl-NL" smtClean="0"/>
              <a:t>7! = 5040</a:t>
            </a:r>
          </a:p>
          <a:p>
            <a:pPr lvl="1" eaLnBrk="1" hangingPunct="1">
              <a:buFontTx/>
              <a:buNone/>
            </a:pPr>
            <a:r>
              <a:rPr lang="nl-NL" altLang="nl-NL" smtClean="0"/>
              <a:t>10! = 3.628.800</a:t>
            </a:r>
          </a:p>
        </p:txBody>
      </p:sp>
      <p:pic>
        <p:nvPicPr>
          <p:cNvPr id="6150" name="Picture 6" descr="Afbeeldingsresultaat voor scrabbl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4" b="33131"/>
          <a:stretch>
            <a:fillRect/>
          </a:stretch>
        </p:blipFill>
        <p:spPr bwMode="auto">
          <a:xfrm>
            <a:off x="3635375" y="5229225"/>
            <a:ext cx="32321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Combinations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We have n different letters. In </a:t>
            </a:r>
            <a:r>
              <a:rPr lang="nl-NL" altLang="nl-NL" dirty="0" err="1" smtClean="0"/>
              <a:t>how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many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ways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can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you</a:t>
            </a:r>
            <a:r>
              <a:rPr lang="nl-NL" altLang="nl-NL" dirty="0" smtClean="0"/>
              <a:t> take a </a:t>
            </a:r>
            <a:r>
              <a:rPr lang="nl-NL" altLang="nl-NL" dirty="0" err="1" smtClean="0"/>
              <a:t>group</a:t>
            </a:r>
            <a:r>
              <a:rPr lang="nl-NL" altLang="nl-NL" dirty="0" smtClean="0"/>
              <a:t> of k letters     (0 </a:t>
            </a:r>
            <a:r>
              <a:rPr lang="nl-NL" altLang="nl-NL" dirty="0" smtClean="0">
                <a:cs typeface="Arial" charset="0"/>
              </a:rPr>
              <a:t>≤ k ≤ n) without </a:t>
            </a:r>
            <a:r>
              <a:rPr lang="nl-NL" altLang="nl-NL" dirty="0" err="1" smtClean="0">
                <a:cs typeface="Arial" charset="0"/>
              </a:rPr>
              <a:t>replacement</a:t>
            </a:r>
            <a:r>
              <a:rPr lang="nl-NL" altLang="nl-NL" dirty="0" smtClean="0">
                <a:cs typeface="Arial" charset="0"/>
              </a:rPr>
              <a:t>, </a:t>
            </a:r>
            <a:r>
              <a:rPr lang="nl-NL" altLang="nl-NL" dirty="0" err="1" smtClean="0">
                <a:cs typeface="Arial" charset="0"/>
              </a:rPr>
              <a:t>if</a:t>
            </a:r>
            <a:r>
              <a:rPr lang="nl-NL" altLang="nl-NL" dirty="0" smtClean="0">
                <a:cs typeface="Arial" charset="0"/>
              </a:rPr>
              <a:t> </a:t>
            </a:r>
            <a:r>
              <a:rPr lang="nl-NL" altLang="nl-NL" dirty="0" err="1" smtClean="0">
                <a:cs typeface="Arial" charset="0"/>
              </a:rPr>
              <a:t>the</a:t>
            </a:r>
            <a:r>
              <a:rPr lang="nl-NL" altLang="nl-NL" dirty="0" smtClean="0">
                <a:cs typeface="Arial" charset="0"/>
              </a:rPr>
              <a:t> order does </a:t>
            </a:r>
            <a:r>
              <a:rPr lang="nl-NL" altLang="nl-NL" dirty="0" err="1" smtClean="0">
                <a:cs typeface="Arial" charset="0"/>
              </a:rPr>
              <a:t>not</a:t>
            </a:r>
            <a:r>
              <a:rPr lang="nl-NL" altLang="nl-NL" dirty="0" smtClean="0">
                <a:cs typeface="Arial" charset="0"/>
              </a:rPr>
              <a:t> </a:t>
            </a:r>
            <a:r>
              <a:rPr lang="nl-NL" altLang="nl-NL" dirty="0" smtClean="0">
                <a:cs typeface="Arial" charset="0"/>
              </a:rPr>
              <a:t>matter</a:t>
            </a:r>
            <a:r>
              <a:rPr lang="nl-NL" altLang="nl-NL" dirty="0" smtClean="0">
                <a:cs typeface="Arial" charset="0"/>
              </a:rPr>
              <a:t>?</a:t>
            </a: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3348038" y="3644900"/>
          <a:ext cx="234156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name="Ecuación" r:id="rId3" imgW="1041400" imgH="457200" progId="Equation.3">
                  <p:embed/>
                </p:oleObj>
              </mc:Choice>
              <mc:Fallback>
                <p:oleObj name="Ecuación" r:id="rId3" imgW="10414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644900"/>
                        <a:ext cx="2341562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39750" y="4797425"/>
            <a:ext cx="7272338" cy="865188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400"/>
              <a:t>“n over k” : the number of combinations of k from n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348038" y="5805488"/>
            <a:ext cx="5616575" cy="863600"/>
          </a:xfrm>
          <a:prstGeom prst="rect">
            <a:avLst/>
          </a:prstGeom>
          <a:solidFill>
            <a:srgbClr val="F2F8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800"/>
              <a:t>Example:                                    </a:t>
            </a:r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5899150" y="5876925"/>
          <a:ext cx="220027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4" name="Ecuación" r:id="rId5" imgW="1346200" imgH="457200" progId="Equation.3">
                  <p:embed/>
                </p:oleObj>
              </mc:Choice>
              <mc:Fallback>
                <p:oleObj name="Ecuación" r:id="rId5" imgW="13462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9150" y="5876925"/>
                        <a:ext cx="2200275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hoek 1"/>
          <p:cNvSpPr/>
          <p:nvPr/>
        </p:nvSpPr>
        <p:spPr>
          <a:xfrm>
            <a:off x="323850" y="5805488"/>
            <a:ext cx="2879725" cy="86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accent2"/>
                </a:solidFill>
              </a:rPr>
              <a:t>A, B, C, D, E</a:t>
            </a:r>
          </a:p>
          <a:p>
            <a:pPr algn="ctr">
              <a:defRPr/>
            </a:pPr>
            <a:r>
              <a:rPr lang="nl-NL" dirty="0">
                <a:solidFill>
                  <a:schemeClr val="accent2"/>
                </a:solidFill>
              </a:rPr>
              <a:t>ABC, BCD, ACE,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z="4000" smtClean="0">
                <a:solidFill>
                  <a:schemeClr val="accent2"/>
                </a:solidFill>
              </a:rPr>
              <a:t>Permutation test</a:t>
            </a:r>
            <a:br>
              <a:rPr lang="nl-NL" altLang="nl-NL" sz="4000" smtClean="0">
                <a:solidFill>
                  <a:schemeClr val="accent2"/>
                </a:solidFill>
              </a:rPr>
            </a:br>
            <a:r>
              <a:rPr lang="nl-NL" altLang="nl-NL" sz="4000" smtClean="0">
                <a:solidFill>
                  <a:schemeClr val="accent2"/>
                </a:solidFill>
              </a:rPr>
              <a:t>(randomisation test) Fisher, 1935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28775"/>
            <a:ext cx="8218488" cy="4497388"/>
          </a:xfrm>
        </p:spPr>
        <p:txBody>
          <a:bodyPr/>
          <a:lstStyle/>
          <a:p>
            <a:pPr eaLnBrk="1" hangingPunct="1"/>
            <a:r>
              <a:rPr lang="nl-NL" altLang="nl-NL" sz="2400" dirty="0" smtClean="0"/>
              <a:t>We </a:t>
            </a:r>
            <a:r>
              <a:rPr lang="nl-NL" altLang="nl-NL" sz="2400" dirty="0" err="1" smtClean="0"/>
              <a:t>would</a:t>
            </a:r>
            <a:r>
              <a:rPr lang="nl-NL" altLang="nl-NL" sz="2400" dirty="0" smtClean="0"/>
              <a:t> like </a:t>
            </a:r>
            <a:r>
              <a:rPr lang="nl-NL" altLang="nl-NL" sz="2400" dirty="0" err="1" smtClean="0"/>
              <a:t>to</a:t>
            </a:r>
            <a:r>
              <a:rPr lang="nl-NL" altLang="nl-NL" sz="2400" dirty="0" smtClean="0"/>
              <a:t> test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null</a:t>
            </a:r>
            <a:r>
              <a:rPr lang="nl-NL" altLang="nl-NL" sz="2400" dirty="0" smtClean="0"/>
              <a:t> hypothesis </a:t>
            </a:r>
            <a:r>
              <a:rPr lang="nl-NL" altLang="nl-NL" sz="2400" dirty="0" err="1" smtClean="0"/>
              <a:t>that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samples of </a:t>
            </a:r>
            <a:r>
              <a:rPr lang="nl-NL" altLang="nl-NL" sz="2400" dirty="0" err="1" smtClean="0"/>
              <a:t>two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groups</a:t>
            </a:r>
            <a:r>
              <a:rPr lang="nl-NL" altLang="nl-NL" sz="2400" dirty="0" smtClean="0"/>
              <a:t> (</a:t>
            </a:r>
            <a:r>
              <a:rPr lang="nl-NL" altLang="nl-NL" sz="2400" dirty="0" err="1" smtClean="0"/>
              <a:t>sizes</a:t>
            </a:r>
            <a:r>
              <a:rPr lang="nl-NL" altLang="nl-NL" sz="2400" dirty="0" smtClean="0"/>
              <a:t> n1 and n2) are </a:t>
            </a:r>
            <a:r>
              <a:rPr lang="nl-NL" altLang="nl-NL" sz="2400" dirty="0" err="1" smtClean="0"/>
              <a:t>from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same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distribution</a:t>
            </a:r>
            <a:r>
              <a:rPr lang="nl-NL" altLang="nl-NL" sz="2400" dirty="0" smtClean="0"/>
              <a:t>. We have no </a:t>
            </a:r>
            <a:r>
              <a:rPr lang="nl-NL" altLang="nl-NL" sz="2400" dirty="0" err="1" smtClean="0"/>
              <a:t>idea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about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shape</a:t>
            </a:r>
            <a:r>
              <a:rPr lang="nl-NL" altLang="nl-NL" sz="2400" dirty="0" smtClean="0"/>
              <a:t> of </a:t>
            </a:r>
            <a:r>
              <a:rPr lang="nl-NL" altLang="nl-NL" sz="2400" dirty="0" err="1" smtClean="0"/>
              <a:t>this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distribution</a:t>
            </a:r>
            <a:r>
              <a:rPr lang="nl-NL" altLang="nl-NL" sz="2400" dirty="0" smtClean="0"/>
              <a:t>; we do </a:t>
            </a:r>
            <a:r>
              <a:rPr lang="nl-NL" altLang="nl-NL" sz="2400" dirty="0" err="1" smtClean="0"/>
              <a:t>not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assume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normality</a:t>
            </a:r>
            <a:r>
              <a:rPr lang="nl-NL" altLang="nl-NL" sz="2400" dirty="0" smtClean="0"/>
              <a:t> </a:t>
            </a:r>
          </a:p>
          <a:p>
            <a:pPr eaLnBrk="1" hangingPunct="1"/>
            <a:r>
              <a:rPr lang="nl-NL" altLang="nl-NL" sz="2400" dirty="0" err="1" smtClean="0"/>
              <a:t>Calculate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difference</a:t>
            </a:r>
            <a:r>
              <a:rPr lang="nl-NL" altLang="nl-NL" sz="2400" dirty="0" smtClean="0"/>
              <a:t> in means </a:t>
            </a:r>
            <a:r>
              <a:rPr lang="nl-NL" altLang="nl-NL" sz="2400" dirty="0" err="1" smtClean="0"/>
              <a:t>between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two</a:t>
            </a:r>
            <a:r>
              <a:rPr lang="nl-NL" altLang="nl-NL" sz="2400" dirty="0" smtClean="0"/>
              <a:t> samples:</a:t>
            </a:r>
          </a:p>
          <a:p>
            <a:pPr eaLnBrk="1" hangingPunct="1"/>
            <a:r>
              <a:rPr lang="nl-NL" altLang="nl-NL" sz="2400" dirty="0" err="1" smtClean="0"/>
              <a:t>Add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all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observations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together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into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one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group</a:t>
            </a:r>
            <a:r>
              <a:rPr lang="nl-NL" altLang="nl-NL" sz="2400" dirty="0" smtClean="0"/>
              <a:t>. Sample, </a:t>
            </a:r>
            <a:r>
              <a:rPr lang="nl-NL" altLang="nl-NL" sz="2400" b="1" dirty="0" smtClean="0"/>
              <a:t>without </a:t>
            </a:r>
            <a:r>
              <a:rPr lang="nl-NL" altLang="nl-NL" sz="2400" b="1" dirty="0" err="1" smtClean="0"/>
              <a:t>replacement</a:t>
            </a:r>
            <a:r>
              <a:rPr lang="nl-NL" altLang="nl-NL" sz="2400" dirty="0" smtClean="0"/>
              <a:t>, n1 </a:t>
            </a:r>
            <a:r>
              <a:rPr lang="nl-NL" altLang="nl-NL" sz="2400" dirty="0" err="1" smtClean="0"/>
              <a:t>observations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from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total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group</a:t>
            </a:r>
            <a:r>
              <a:rPr lang="nl-NL" altLang="nl-NL" sz="2400" dirty="0" smtClean="0"/>
              <a:t> and </a:t>
            </a:r>
            <a:r>
              <a:rPr lang="nl-NL" altLang="nl-NL" sz="2400" dirty="0" err="1" smtClean="0"/>
              <a:t>consider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those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observations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to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be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group</a:t>
            </a:r>
            <a:r>
              <a:rPr lang="nl-NL" altLang="nl-NL" sz="2400" dirty="0" smtClean="0"/>
              <a:t> 1 (and </a:t>
            </a:r>
            <a:r>
              <a:rPr lang="nl-NL" altLang="nl-NL" sz="2400" dirty="0" err="1" smtClean="0"/>
              <a:t>the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other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observations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group</a:t>
            </a:r>
            <a:r>
              <a:rPr lang="nl-NL" altLang="nl-NL" sz="2400" dirty="0" smtClean="0"/>
              <a:t> 2) and </a:t>
            </a:r>
            <a:r>
              <a:rPr lang="nl-NL" altLang="nl-NL" sz="2400" dirty="0" err="1" smtClean="0"/>
              <a:t>calculate</a:t>
            </a:r>
            <a:endParaRPr lang="nl-NL" altLang="nl-NL" sz="2400" dirty="0" smtClean="0"/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4256088" y="3573463"/>
          <a:ext cx="1858962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Ecuación" r:id="rId3" imgW="825500" imgH="228600" progId="Equation.3">
                  <p:embed/>
                </p:oleObj>
              </mc:Choice>
              <mc:Fallback>
                <p:oleObj name="Ecuación" r:id="rId3" imgW="8255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6088" y="3573463"/>
                        <a:ext cx="1858962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3563938" y="5740400"/>
          <a:ext cx="178435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6" name="Ecuación" r:id="rId5" imgW="774364" imgH="215806" progId="Equation.3">
                  <p:embed/>
                </p:oleObj>
              </mc:Choice>
              <mc:Fallback>
                <p:oleObj name="Ecuación" r:id="rId5" imgW="774364" imgH="21580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5740400"/>
                        <a:ext cx="1784350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nl-NL" altLang="nl-NL" smtClean="0">
                <a:solidFill>
                  <a:schemeClr val="accent2"/>
                </a:solidFill>
              </a:rPr>
              <a:t>Permutation test (continued)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smtClean="0"/>
              <a:t>Repeat this for all possible combinations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400" smtClean="0"/>
              <a:t>or, if this number is too large, take a random sample of combinations (Monte Carlo testing)</a:t>
            </a:r>
          </a:p>
          <a:p>
            <a:pPr lvl="1" eaLnBrk="1" hangingPunct="1">
              <a:lnSpc>
                <a:spcPct val="80000"/>
              </a:lnSpc>
            </a:pPr>
            <a:endParaRPr lang="nl-NL" altLang="nl-NL" sz="2400" smtClean="0"/>
          </a:p>
          <a:p>
            <a:pPr eaLnBrk="1" hangingPunct="1">
              <a:lnSpc>
                <a:spcPct val="80000"/>
              </a:lnSpc>
            </a:pPr>
            <a:r>
              <a:rPr lang="nl-NL" altLang="nl-NL" sz="2800" smtClean="0"/>
              <a:t>The distribution of the calculated differences is used to test the null hypothesis of no difference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400" smtClean="0"/>
              <a:t>or, if the number of combinations is too large, the distribution is estimated</a:t>
            </a:r>
          </a:p>
          <a:p>
            <a:pPr lvl="1" eaLnBrk="1" hangingPunct="1">
              <a:lnSpc>
                <a:spcPct val="80000"/>
              </a:lnSpc>
            </a:pPr>
            <a:endParaRPr lang="nl-NL" altLang="nl-NL" sz="2400" smtClean="0"/>
          </a:p>
          <a:p>
            <a:pPr eaLnBrk="1" hangingPunct="1">
              <a:lnSpc>
                <a:spcPct val="80000"/>
              </a:lnSpc>
            </a:pPr>
            <a:r>
              <a:rPr lang="nl-NL" altLang="nl-NL" sz="2800" smtClean="0"/>
              <a:t>The one sided P-value is the proportion D-values larger than or equal to the observed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1518</Words>
  <Application>Microsoft Office PowerPoint</Application>
  <PresentationFormat>Diavoorstelling (4:3)</PresentationFormat>
  <Paragraphs>277</Paragraphs>
  <Slides>35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7" baseType="lpstr">
      <vt:lpstr>Standaardontwerp</vt:lpstr>
      <vt:lpstr>Ecuación</vt:lpstr>
      <vt:lpstr>Help! Statistics!  Resampling; the Bootstrap</vt:lpstr>
      <vt:lpstr> Help! Statistics! Lunchtime Lectures</vt:lpstr>
      <vt:lpstr>Outline</vt:lpstr>
      <vt:lpstr>Resampling technicques. What and why?</vt:lpstr>
      <vt:lpstr>(Parametric) inferential statistics</vt:lpstr>
      <vt:lpstr>Back to basics</vt:lpstr>
      <vt:lpstr>Combinations</vt:lpstr>
      <vt:lpstr>Permutation test (randomisation test) Fisher, 1935</vt:lpstr>
      <vt:lpstr>Permutation test (continued)</vt:lpstr>
      <vt:lpstr>Example permutation test</vt:lpstr>
      <vt:lpstr>Simple program in R</vt:lpstr>
      <vt:lpstr>PowerPoint-presentatie</vt:lpstr>
      <vt:lpstr>Permutation tests</vt:lpstr>
      <vt:lpstr>Jackknife (Quenouille (1949), Tukey (1958))</vt:lpstr>
      <vt:lpstr>How does the Jackknife work?</vt:lpstr>
      <vt:lpstr>Summary Jackknife</vt:lpstr>
      <vt:lpstr>Bootstrap (Efron 1979)</vt:lpstr>
      <vt:lpstr>Non-parametrische bootstrap</vt:lpstr>
      <vt:lpstr>Bootstrap results (1000)</vt:lpstr>
      <vt:lpstr>Second Bootstrap example H0:  = 0</vt:lpstr>
      <vt:lpstr>PowerPoint-presentatie</vt:lpstr>
      <vt:lpstr>Linear regression bootstrap (example from Carpenter and Bithell, 2000)</vt:lpstr>
      <vt:lpstr>Non-Parametric resampling</vt:lpstr>
      <vt:lpstr>Non-Parametric resampling</vt:lpstr>
      <vt:lpstr>Non-Parametric resampling (n = 10,000)</vt:lpstr>
      <vt:lpstr>Parametric resampling</vt:lpstr>
      <vt:lpstr>Parametric resampling (n = 10,000)</vt:lpstr>
      <vt:lpstr>Linear regression bootstrap (modified example from Carpenter and Bithell)</vt:lpstr>
      <vt:lpstr>Results with extra case</vt:lpstr>
      <vt:lpstr>Some remarks on the bootstrap</vt:lpstr>
      <vt:lpstr>The name “bootstrap”</vt:lpstr>
      <vt:lpstr>To pull oneself up by one’s bootstraps</vt:lpstr>
      <vt:lpstr>In summary</vt:lpstr>
      <vt:lpstr>Literature</vt:lpstr>
      <vt:lpstr>Next month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Help! Statistiek!</dc:title>
  <dc:creator>Hans BurgerHof</dc:creator>
  <cp:lastModifiedBy>Burgerhof, JGM</cp:lastModifiedBy>
  <cp:revision>96</cp:revision>
  <dcterms:created xsi:type="dcterms:W3CDTF">2008-12-02T10:37:15Z</dcterms:created>
  <dcterms:modified xsi:type="dcterms:W3CDTF">2018-05-07T12:45:47Z</dcterms:modified>
</cp:coreProperties>
</file>