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41"/>
  </p:notesMasterIdLst>
  <p:sldIdLst>
    <p:sldId id="256" r:id="rId2"/>
    <p:sldId id="369" r:id="rId3"/>
    <p:sldId id="370" r:id="rId4"/>
    <p:sldId id="371" r:id="rId5"/>
    <p:sldId id="376" r:id="rId6"/>
    <p:sldId id="377" r:id="rId7"/>
    <p:sldId id="378" r:id="rId8"/>
    <p:sldId id="379" r:id="rId9"/>
    <p:sldId id="380" r:id="rId10"/>
    <p:sldId id="381" r:id="rId11"/>
    <p:sldId id="277" r:id="rId12"/>
    <p:sldId id="392" r:id="rId13"/>
    <p:sldId id="393" r:id="rId14"/>
    <p:sldId id="400" r:id="rId15"/>
    <p:sldId id="308" r:id="rId16"/>
    <p:sldId id="309" r:id="rId17"/>
    <p:sldId id="310" r:id="rId18"/>
    <p:sldId id="311" r:id="rId19"/>
    <p:sldId id="312" r:id="rId20"/>
    <p:sldId id="313" r:id="rId21"/>
    <p:sldId id="396" r:id="rId22"/>
    <p:sldId id="284" r:id="rId23"/>
    <p:sldId id="394" r:id="rId24"/>
    <p:sldId id="386" r:id="rId25"/>
    <p:sldId id="372" r:id="rId26"/>
    <p:sldId id="300" r:id="rId27"/>
    <p:sldId id="301" r:id="rId28"/>
    <p:sldId id="397" r:id="rId29"/>
    <p:sldId id="307" r:id="rId30"/>
    <p:sldId id="374" r:id="rId31"/>
    <p:sldId id="305" r:id="rId32"/>
    <p:sldId id="306" r:id="rId33"/>
    <p:sldId id="398" r:id="rId34"/>
    <p:sldId id="382" r:id="rId35"/>
    <p:sldId id="383" r:id="rId36"/>
    <p:sldId id="280" r:id="rId37"/>
    <p:sldId id="389" r:id="rId38"/>
    <p:sldId id="390" r:id="rId39"/>
    <p:sldId id="391" r:id="rId40"/>
  </p:sldIdLst>
  <p:sldSz cx="9144000" cy="6858000" type="screen4x3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6" autoAdjust="0"/>
    <p:restoredTop sz="94621"/>
  </p:normalViewPr>
  <p:slideViewPr>
    <p:cSldViewPr snapToGrid="0" snapToObjects="1">
      <p:cViewPr varScale="1">
        <p:scale>
          <a:sx n="64" d="100"/>
          <a:sy n="64" d="100"/>
        </p:scale>
        <p:origin x="13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F3DEC8D-D4CB-4AFB-900E-DDE6CDEC41F7}" type="datetimeFigureOut">
              <a:rPr lang="nl-NL" smtClean="0"/>
              <a:t>15-8-2022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7073358-B0A7-4790-94AC-B3A80CB5C5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35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What field / topic do you work in/on?
https://www.polleverywhere.com/free_text_polls/VXm3SrYBdphXQDmfgXAuV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5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CF1E6C5-3B7C-4289-B7B7-D25D897ADAF2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194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how many times have you analyzed data from an empirical quantitative study?
https://www.polleverywhere.com/multiple_choice_polls/74Mc4vWKCI4sCABJ2hIgY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6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3B35C6B-0BA7-4FDB-A2DA-8EFBF127A4D4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405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I draw conclusions from my data based on:
https://www.polleverywhere.com/multiple_choice_polls/vZy5E51YvdIgICYmoYjDc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7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FDC8004-2516-4E7B-A376-15B36898F708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71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Opinions on statistical testing?
https://www.polleverywhere.com/multiple_choice_polls/1W35PaYKilKuS8YUuFUcc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8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84D15D1-9980-4E5F-AAF5-451FDF0C99DD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999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p&amp;lt;0.05 means that:
https://www.polleverywhere.com/multiple_choice_polls/cAUVu2eNYC75jFh62iiYb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9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809741-4D1B-4F86-AAA1-C927C8A80575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867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The p-value is:
https://www.polleverywhere.com/multiple_choice_polls/SJOV2wBVvxmAvtRr49s0l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10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38C2161-8AB8-4DE6-9554-C1C45F0FD83E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379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What do you see in this picture?
https://www.polleverywhere.com/free_text_polls/NY5Ke8WtElRPVPWnoCVuT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24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6D5EAAD-26E4-4598-81EC-F7CC66B340B6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17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A 95% confidence interval means:
https://www.polleverywhere.com/multiple_choice_polls/MloTJVvVoQog9cJU0mFI5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34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4B1ACC0-B190-4D3E-B34F-81725F93C62A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8069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When the null value is outside the CI:
https://www.polleverywhere.com/multiple_choice_polls/SIPBg1dH8Rgu4PLn3EpBj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073358-B0A7-4790-94AC-B3A80CB5C59B}" type="slidenum">
              <a:rPr lang="nl-NL" smtClean="0"/>
              <a:t>35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81182F3-1E90-4DA4-8558-F8A8AA5BDA7F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394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7DE5524-5CC8-C74E-A383-70CA5C53B0F8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CC4FFFE-7075-2148-B1FE-0C747F3D96A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SP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Pitfalls of Statistical 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Michiel de Boer, Dept General Practice and Elderly Care Medicine, UMCG.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231551D-B54D-4492-A6E0-AB44C6736B37}"/>
              </a:ext>
            </a:extLst>
          </p:cNvPr>
          <p:cNvSpPr txBox="1"/>
          <p:nvPr/>
        </p:nvSpPr>
        <p:spPr>
          <a:xfrm flipH="1">
            <a:off x="685800" y="5972961"/>
            <a:ext cx="3444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PollEv.com/michielboerde712</a:t>
            </a:r>
          </a:p>
        </p:txBody>
      </p:sp>
    </p:spTree>
    <p:extLst>
      <p:ext uri="{BB962C8B-B14F-4D97-AF65-F5344CB8AC3E}">
        <p14:creationId xmlns:p14="http://schemas.microsoft.com/office/powerpoint/2010/main" val="3920856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91EA872-6C53-4F73-8C86-39D86E109FAA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57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p-values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start with the idea that the population effect is as hypothesized under H</a:t>
            </a:r>
            <a:r>
              <a:rPr lang="en-US" baseline="-25000" dirty="0"/>
              <a:t>0</a:t>
            </a:r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r>
              <a:rPr lang="en-US" dirty="0"/>
              <a:t>Our conclusion is not about the data but about H</a:t>
            </a:r>
            <a:r>
              <a:rPr lang="en-US" baseline="-25000" dirty="0"/>
              <a:t>0</a:t>
            </a:r>
            <a:r>
              <a:rPr lang="en-US" dirty="0"/>
              <a:t>!</a:t>
            </a:r>
            <a:endParaRPr lang="en-US" baseline="-25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48746"/>
            <a:ext cx="4131444" cy="23705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80284" y="3052553"/>
            <a:ext cx="3606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 = p(data|H</a:t>
            </a:r>
            <a:r>
              <a:rPr lang="en-US" sz="3600" baseline="-25000" dirty="0"/>
              <a:t>0</a:t>
            </a:r>
            <a:r>
              <a:rPr lang="en-US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4789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D15F9B4-9F1B-EA6F-892E-067FD395E4A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868557" y="2773776"/>
            <a:ext cx="6221895" cy="1927225"/>
          </a:xfrm>
        </p:spPr>
        <p:txBody>
          <a:bodyPr>
            <a:noAutofit/>
          </a:bodyPr>
          <a:lstStyle/>
          <a:p>
            <a:r>
              <a:rPr lang="nl-NL" sz="5400" dirty="0" err="1"/>
              <a:t>Pitfall</a:t>
            </a:r>
            <a:r>
              <a:rPr lang="nl-NL" sz="5400" dirty="0"/>
              <a:t> #1: </a:t>
            </a:r>
            <a:br>
              <a:rPr lang="nl-NL" sz="5400" dirty="0"/>
            </a:br>
            <a:r>
              <a:rPr lang="nl-NL" sz="5400" dirty="0"/>
              <a:t>Inverse </a:t>
            </a:r>
            <a:r>
              <a:rPr lang="nl-NL" sz="5400" dirty="0" err="1"/>
              <a:t>inference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204920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look at inverse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169686"/>
              </p:ext>
            </p:extLst>
          </p:nvPr>
        </p:nvGraphicFramePr>
        <p:xfrm>
          <a:off x="600595" y="2884500"/>
          <a:ext cx="4942236" cy="207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1-β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1-α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804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look at inverse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aseline="-25000" dirty="0"/>
              <a:t>Typical values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697521"/>
              </p:ext>
            </p:extLst>
          </p:nvPr>
        </p:nvGraphicFramePr>
        <p:xfrm>
          <a:off x="600595" y="2884500"/>
          <a:ext cx="4942236" cy="207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858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look at inverse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0595" y="2884500"/>
          <a:ext cx="6589648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7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1-β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positive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1-α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prevalence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1-prevalence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9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PPV as a function of prevalence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240768"/>
              </p:ext>
            </p:extLst>
          </p:nvPr>
        </p:nvGraphicFramePr>
        <p:xfrm>
          <a:off x="600593" y="2884500"/>
          <a:ext cx="7501417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8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38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 </a:t>
                      </a:r>
                      <a:r>
                        <a:rPr lang="en-US" sz="1800" b="1" dirty="0"/>
                        <a:t>*0.8 </a:t>
                      </a:r>
                      <a:r>
                        <a:rPr lang="en-US" sz="1800" b="0" dirty="0"/>
                        <a:t>= 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  <a:r>
                        <a:rPr lang="en-US" sz="1800" baseline="0" dirty="0"/>
                        <a:t> * </a:t>
                      </a:r>
                      <a:r>
                        <a:rPr lang="en-US" sz="1800" b="0" baseline="0" dirty="0"/>
                        <a:t>0.2 = 0.01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0.64/0.65 =98%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 </a:t>
                      </a:r>
                      <a:r>
                        <a:rPr lang="en-US" sz="1800" b="1" dirty="0"/>
                        <a:t>*0.8 = </a:t>
                      </a:r>
                      <a:r>
                        <a:rPr lang="en-US" sz="1800" b="0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0.95 * </a:t>
                      </a:r>
                      <a:r>
                        <a:rPr lang="en-US" sz="1800" b="1" baseline="0" dirty="0"/>
                        <a:t>0.2 </a:t>
                      </a:r>
                      <a:r>
                        <a:rPr lang="en-US" sz="1800" b="0" baseline="0" dirty="0"/>
                        <a:t>= 0.19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0.19/0.35 =54%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457389" y="1845576"/>
            <a:ext cx="1270061" cy="51159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42606" y="1920244"/>
            <a:ext cx="899627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 flipV="1">
            <a:off x="2722877" y="2357170"/>
            <a:ext cx="1369543" cy="171799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61962" y="1845576"/>
            <a:ext cx="1270061" cy="511594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45214" y="2357170"/>
            <a:ext cx="1552298" cy="1770861"/>
          </a:xfrm>
          <a:prstGeom prst="straightConnector1">
            <a:avLst/>
          </a:prstGeom>
          <a:ln>
            <a:solidFill>
              <a:srgbClr val="3366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00098" y="1902132"/>
            <a:ext cx="89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11" name="Oval 4">
            <a:extLst>
              <a:ext uri="{FF2B5EF4-FFF2-40B4-BE49-F238E27FC236}">
                <a16:creationId xmlns:a16="http://schemas.microsoft.com/office/drawing/2014/main" id="{2BE3C985-01A8-9F0B-FFF4-C2667B1C323F}"/>
              </a:ext>
            </a:extLst>
          </p:cNvPr>
          <p:cNvSpPr/>
          <p:nvPr/>
        </p:nvSpPr>
        <p:spPr>
          <a:xfrm>
            <a:off x="3783724" y="5943896"/>
            <a:ext cx="1270061" cy="511594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A820A2AC-196E-4CCF-94D7-A4235F732FB4}"/>
              </a:ext>
            </a:extLst>
          </p:cNvPr>
          <p:cNvSpPr txBox="1"/>
          <p:nvPr/>
        </p:nvSpPr>
        <p:spPr>
          <a:xfrm>
            <a:off x="3702063" y="6018564"/>
            <a:ext cx="135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prevalence</a:t>
            </a:r>
          </a:p>
        </p:txBody>
      </p:sp>
      <p:cxnSp>
        <p:nvCxnSpPr>
          <p:cNvPr id="14" name="Straight Arrow Connector 7">
            <a:extLst>
              <a:ext uri="{FF2B5EF4-FFF2-40B4-BE49-F238E27FC236}">
                <a16:creationId xmlns:a16="http://schemas.microsoft.com/office/drawing/2014/main" id="{26E2C2E6-A63B-5B62-139E-7D306E98C583}"/>
              </a:ext>
            </a:extLst>
          </p:cNvPr>
          <p:cNvCxnSpPr>
            <a:cxnSpLocks/>
          </p:cNvCxnSpPr>
          <p:nvPr/>
        </p:nvCxnSpPr>
        <p:spPr>
          <a:xfrm>
            <a:off x="2849240" y="5411972"/>
            <a:ext cx="1270061" cy="606592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7">
            <a:extLst>
              <a:ext uri="{FF2B5EF4-FFF2-40B4-BE49-F238E27FC236}">
                <a16:creationId xmlns:a16="http://schemas.microsoft.com/office/drawing/2014/main" id="{F87D87E9-FED9-2C8F-3230-6CF5CA1FA519}"/>
              </a:ext>
            </a:extLst>
          </p:cNvPr>
          <p:cNvCxnSpPr>
            <a:cxnSpLocks/>
          </p:cNvCxnSpPr>
          <p:nvPr/>
        </p:nvCxnSpPr>
        <p:spPr>
          <a:xfrm>
            <a:off x="3302830" y="4912242"/>
            <a:ext cx="816471" cy="1031654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7">
            <a:extLst>
              <a:ext uri="{FF2B5EF4-FFF2-40B4-BE49-F238E27FC236}">
                <a16:creationId xmlns:a16="http://schemas.microsoft.com/office/drawing/2014/main" id="{7ED976BE-57FB-4A76-534C-F0E34B0942DB}"/>
              </a:ext>
            </a:extLst>
          </p:cNvPr>
          <p:cNvCxnSpPr>
            <a:cxnSpLocks/>
          </p:cNvCxnSpPr>
          <p:nvPr/>
        </p:nvCxnSpPr>
        <p:spPr>
          <a:xfrm>
            <a:off x="3302830" y="4444492"/>
            <a:ext cx="961057" cy="1532643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5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2" grpId="0"/>
      <p:bldP spid="11" grpId="0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PPV as a function of prevalence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261375"/>
              </p:ext>
            </p:extLst>
          </p:nvPr>
        </p:nvGraphicFramePr>
        <p:xfrm>
          <a:off x="600595" y="2884500"/>
          <a:ext cx="7037412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9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 </a:t>
                      </a:r>
                      <a:r>
                        <a:rPr lang="en-US" sz="1800" b="1" dirty="0"/>
                        <a:t>*0.5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  <a:r>
                        <a:rPr lang="en-US" sz="1800" baseline="0" dirty="0"/>
                        <a:t> * </a:t>
                      </a:r>
                      <a:r>
                        <a:rPr lang="en-US" sz="1800" b="1" baseline="0" dirty="0"/>
                        <a:t>0.5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0.40/0.425 =94%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 </a:t>
                      </a:r>
                      <a:r>
                        <a:rPr lang="en-US" sz="1800" b="1" dirty="0"/>
                        <a:t>*0.5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0.95 * </a:t>
                      </a:r>
                      <a:r>
                        <a:rPr lang="en-US" sz="1800" b="1" baseline="0" dirty="0"/>
                        <a:t>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0.475/0.575 =83%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96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PPV as a function of prevalence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668732"/>
              </p:ext>
            </p:extLst>
          </p:nvPr>
        </p:nvGraphicFramePr>
        <p:xfrm>
          <a:off x="600595" y="2884500"/>
          <a:ext cx="7037412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8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 </a:t>
                      </a:r>
                      <a:r>
                        <a:rPr lang="en-US" sz="1800" b="1" dirty="0"/>
                        <a:t>*0.2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  <a:r>
                        <a:rPr lang="en-US" sz="1800" baseline="0" dirty="0"/>
                        <a:t> * </a:t>
                      </a:r>
                      <a:r>
                        <a:rPr lang="en-US" sz="1800" b="1" baseline="0" dirty="0"/>
                        <a:t>0.8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0.16/0.20 =75%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 </a:t>
                      </a:r>
                      <a:r>
                        <a:rPr lang="en-US" sz="1800" b="1" dirty="0"/>
                        <a:t>*0.2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0.95 * </a:t>
                      </a:r>
                      <a:r>
                        <a:rPr lang="en-US" sz="1800" b="1" baseline="0" dirty="0"/>
                        <a:t>0.8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0.76/0.80 =95%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984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PPV as a function of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118413"/>
              </p:ext>
            </p:extLst>
          </p:nvPr>
        </p:nvGraphicFramePr>
        <p:xfrm>
          <a:off x="600595" y="2884500"/>
          <a:ext cx="7037412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9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9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 </a:t>
                      </a:r>
                      <a:r>
                        <a:rPr lang="en-US" sz="1800" b="1" dirty="0"/>
                        <a:t>*0.5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  <a:r>
                        <a:rPr lang="en-US" sz="1800" baseline="0" dirty="0"/>
                        <a:t> * </a:t>
                      </a:r>
                      <a:r>
                        <a:rPr lang="en-US" sz="1800" b="1" baseline="0" dirty="0"/>
                        <a:t>0.5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0.40/0.425 =94%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 </a:t>
                      </a:r>
                      <a:r>
                        <a:rPr lang="en-US" sz="1800" b="1" dirty="0"/>
                        <a:t>*0.5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0.95 * </a:t>
                      </a:r>
                      <a:r>
                        <a:rPr lang="en-US" sz="1800" b="1" baseline="0" dirty="0"/>
                        <a:t>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0.475/0.575 =83%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457389" y="1845576"/>
            <a:ext cx="1270061" cy="51159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42606" y="1920244"/>
            <a:ext cx="899627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40122" y="2357170"/>
            <a:ext cx="1552298" cy="177086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61962" y="1845576"/>
            <a:ext cx="1270061" cy="511594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45214" y="2357170"/>
            <a:ext cx="1552298" cy="1770861"/>
          </a:xfrm>
          <a:prstGeom prst="straightConnector1">
            <a:avLst/>
          </a:prstGeom>
          <a:ln>
            <a:solidFill>
              <a:srgbClr val="3366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00098" y="1902132"/>
            <a:ext cx="89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</p:spTree>
    <p:extLst>
      <p:ext uri="{BB962C8B-B14F-4D97-AF65-F5344CB8AC3E}">
        <p14:creationId xmlns:p14="http://schemas.microsoft.com/office/powerpoint/2010/main" val="173864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2DCCA-2EB7-044B-80AE-F979EDADC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Today’s</a:t>
            </a:r>
            <a:r>
              <a:rPr lang="nl-NL" dirty="0"/>
              <a:t> program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08DA7B-E752-674F-98C7-65C7473C0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Introductions</a:t>
            </a:r>
            <a:endParaRPr lang="nl-NL" dirty="0"/>
          </a:p>
          <a:p>
            <a:pPr lvl="1"/>
            <a:r>
              <a:rPr lang="nl-NL" dirty="0"/>
              <a:t>Me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Pitfalls</a:t>
            </a:r>
            <a:r>
              <a:rPr lang="nl-NL" dirty="0"/>
              <a:t> of </a:t>
            </a:r>
            <a:r>
              <a:rPr lang="nl-NL" dirty="0" err="1"/>
              <a:t>null</a:t>
            </a:r>
            <a:r>
              <a:rPr lang="nl-NL" dirty="0"/>
              <a:t> hypothesis </a:t>
            </a:r>
            <a:r>
              <a:rPr lang="nl-NL" dirty="0" err="1"/>
              <a:t>significance</a:t>
            </a:r>
            <a:r>
              <a:rPr lang="nl-NL" dirty="0"/>
              <a:t> </a:t>
            </a:r>
            <a:r>
              <a:rPr lang="nl-NL" dirty="0" err="1"/>
              <a:t>testing</a:t>
            </a:r>
            <a:r>
              <a:rPr lang="nl-NL" dirty="0"/>
              <a:t> (NHST)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deal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stuff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4197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PPV as a function of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164541"/>
              </p:ext>
            </p:extLst>
          </p:nvPr>
        </p:nvGraphicFramePr>
        <p:xfrm>
          <a:off x="600595" y="2884500"/>
          <a:ext cx="7037412" cy="283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9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Research finding (sig)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True relationship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0.5 </a:t>
                      </a:r>
                      <a:r>
                        <a:rPr lang="en-US" sz="1800" b="1" dirty="0"/>
                        <a:t>*0.5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0.05</a:t>
                      </a:r>
                      <a:r>
                        <a:rPr lang="en-US" sz="1800" baseline="0" dirty="0"/>
                        <a:t> * </a:t>
                      </a:r>
                      <a:r>
                        <a:rPr lang="en-US" sz="1800" b="1" baseline="0" dirty="0"/>
                        <a:t>0.5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0.25/0.275=91%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99">
                <a:tc>
                  <a:txBody>
                    <a:bodyPr/>
                    <a:lstStyle/>
                    <a:p>
                      <a:r>
                        <a:rPr lang="en-US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0.5 </a:t>
                      </a:r>
                      <a:r>
                        <a:rPr lang="en-US" sz="1800" b="1" dirty="0"/>
                        <a:t>*0.5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0.95 * </a:t>
                      </a:r>
                      <a:r>
                        <a:rPr lang="en-US" sz="1800" b="1" baseline="0" dirty="0"/>
                        <a:t>0.5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0.475/0.725=66%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79">
                <a:tc>
                  <a:txBody>
                    <a:bodyPr/>
                    <a:lstStyle/>
                    <a:p>
                      <a:r>
                        <a:rPr lang="en-US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457389" y="1845576"/>
            <a:ext cx="1270061" cy="51159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42606" y="1920244"/>
            <a:ext cx="899627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40122" y="2357170"/>
            <a:ext cx="1552298" cy="177086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61962" y="1845576"/>
            <a:ext cx="1270061" cy="511594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45214" y="2357170"/>
            <a:ext cx="1552298" cy="1770861"/>
          </a:xfrm>
          <a:prstGeom prst="straightConnector1">
            <a:avLst/>
          </a:prstGeom>
          <a:ln>
            <a:solidFill>
              <a:srgbClr val="3366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00098" y="1902132"/>
            <a:ext cx="89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</p:spTree>
    <p:extLst>
      <p:ext uri="{BB962C8B-B14F-4D97-AF65-F5344CB8AC3E}">
        <p14:creationId xmlns:p14="http://schemas.microsoft.com/office/powerpoint/2010/main" val="3206015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D15F9B4-9F1B-EA6F-892E-067FD395E4A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868557" y="2773776"/>
            <a:ext cx="6221895" cy="1927225"/>
          </a:xfrm>
        </p:spPr>
        <p:txBody>
          <a:bodyPr>
            <a:noAutofit/>
          </a:bodyPr>
          <a:lstStyle/>
          <a:p>
            <a:r>
              <a:rPr lang="nl-NL" sz="5400" dirty="0" err="1"/>
              <a:t>Pitfall</a:t>
            </a:r>
            <a:r>
              <a:rPr lang="nl-NL" sz="5400" dirty="0"/>
              <a:t> #2: </a:t>
            </a:r>
            <a:br>
              <a:rPr lang="nl-NL" sz="5400" dirty="0"/>
            </a:br>
            <a:r>
              <a:rPr lang="nl-NL" sz="5400" dirty="0" err="1"/>
              <a:t>Binary</a:t>
            </a:r>
            <a:r>
              <a:rPr lang="nl-NL" sz="5400" dirty="0"/>
              <a:t> thinking</a:t>
            </a:r>
          </a:p>
        </p:txBody>
      </p:sp>
    </p:spTree>
    <p:extLst>
      <p:ext uri="{BB962C8B-B14F-4D97-AF65-F5344CB8AC3E}">
        <p14:creationId xmlns:p14="http://schemas.microsoft.com/office/powerpoint/2010/main" val="915454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distribution of p-values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-2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000" r="51305"/>
          <a:stretch/>
        </p:blipFill>
        <p:spPr>
          <a:xfrm>
            <a:off x="685799" y="1559128"/>
            <a:ext cx="4050748" cy="4233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751080"/>
            <a:ext cx="5054600" cy="50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B704E815-BB55-BAF4-C58A-81E1A687AFB1}"/>
              </a:ext>
            </a:extLst>
          </p:cNvPr>
          <p:cNvSpPr txBox="1"/>
          <p:nvPr/>
        </p:nvSpPr>
        <p:spPr>
          <a:xfrm>
            <a:off x="2549938" y="2052935"/>
            <a:ext cx="2574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For moderate effect; </a:t>
            </a:r>
            <a:r>
              <a:rPr lang="nl-NL" dirty="0" err="1"/>
              <a:t>standardized</a:t>
            </a:r>
            <a:r>
              <a:rPr lang="nl-NL" dirty="0"/>
              <a:t> effect </a:t>
            </a:r>
            <a:r>
              <a:rPr lang="nl-NL" dirty="0" err="1"/>
              <a:t>size</a:t>
            </a:r>
            <a:r>
              <a:rPr lang="nl-NL" dirty="0"/>
              <a:t> 0.5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D567BCAE-C9C9-E340-6934-03F3AC07DAD6}"/>
              </a:ext>
            </a:extLst>
          </p:cNvPr>
          <p:cNvSpPr/>
          <p:nvPr/>
        </p:nvSpPr>
        <p:spPr>
          <a:xfrm>
            <a:off x="1013791" y="3740426"/>
            <a:ext cx="2415209" cy="20868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63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sizes and statistical significance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0" y="5896479"/>
            <a:ext cx="5054600" cy="508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34EF8287-D296-C4EE-B2DE-90CDB39A14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587" t="42590" r="36739" b="22563"/>
          <a:stretch/>
        </p:blipFill>
        <p:spPr>
          <a:xfrm>
            <a:off x="543890" y="2385391"/>
            <a:ext cx="5224042" cy="332960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5B8622ED-9FCA-3EB0-5608-9ACABE206E5A}"/>
              </a:ext>
            </a:extLst>
          </p:cNvPr>
          <p:cNvSpPr txBox="1"/>
          <p:nvPr/>
        </p:nvSpPr>
        <p:spPr>
          <a:xfrm>
            <a:off x="6257234" y="3931431"/>
            <a:ext cx="2574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True </a:t>
            </a:r>
            <a:r>
              <a:rPr lang="nl-NL" dirty="0" err="1"/>
              <a:t>standardized</a:t>
            </a:r>
            <a:r>
              <a:rPr lang="nl-NL" dirty="0"/>
              <a:t> effect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72BF1610-F4A0-BE12-69F7-518E0BAE255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685183" y="4254597"/>
            <a:ext cx="572051" cy="0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082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6ACAFC5-3829-487D-902B-B8D00F7FEF01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34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E2D66-CF1A-4D3D-BA19-FE52DB21D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Publication</a:t>
            </a:r>
            <a:r>
              <a:rPr lang="nl-NL" dirty="0"/>
              <a:t> bias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3981CD-779E-447B-82A7-A587B10D4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Effect sizes with p&lt;0.05 are more often published (publication bias)</a:t>
            </a:r>
          </a:p>
          <a:p>
            <a:endParaRPr lang="en-US" dirty="0"/>
          </a:p>
          <a:p>
            <a:r>
              <a:rPr lang="en-US" dirty="0"/>
              <a:t>Literature contains more p-values between 0.01 and 0.05 than we would expect.</a:t>
            </a:r>
          </a:p>
        </p:txBody>
      </p:sp>
    </p:spTree>
    <p:extLst>
      <p:ext uri="{BB962C8B-B14F-4D97-AF65-F5344CB8AC3E}">
        <p14:creationId xmlns:p14="http://schemas.microsoft.com/office/powerpoint/2010/main" val="14065686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Overestimating effect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Effect sizes with p&lt;0.05 are more often published (publication bias)</a:t>
            </a:r>
          </a:p>
          <a:p>
            <a:endParaRPr lang="en-US" dirty="0"/>
          </a:p>
          <a:p>
            <a:r>
              <a:rPr lang="en-US" dirty="0"/>
              <a:t>Effect sizes with p&lt;0.05 are more often reported (reporting bias)</a:t>
            </a:r>
          </a:p>
          <a:p>
            <a:endParaRPr lang="en-US" dirty="0"/>
          </a:p>
          <a:p>
            <a:r>
              <a:rPr lang="en-US" dirty="0"/>
              <a:t>(unintentional) P-hacking: trying out several analysis strategies and reporting the ones with p&lt;0.05</a:t>
            </a:r>
          </a:p>
          <a:p>
            <a:endParaRPr lang="en-US" dirty="0"/>
          </a:p>
          <a:p>
            <a:r>
              <a:rPr lang="en-US" dirty="0"/>
              <a:t>Effect sizes with p&lt;0.05 are more often used for conclusion (‘inferential’ bias or SPIN)</a:t>
            </a:r>
          </a:p>
          <a:p>
            <a:endParaRPr lang="en-US" dirty="0"/>
          </a:p>
          <a:p>
            <a:r>
              <a:rPr lang="en-US" dirty="0"/>
              <a:t>This leads to overestimated effect sizes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Gets worse when power decreases </a:t>
            </a:r>
            <a:r>
              <a:rPr lang="en-US" dirty="0">
                <a:sym typeface="Wingdings" panose="05000000000000000000" pitchFamily="2" charset="2"/>
              </a:rPr>
              <a:t> small study effects!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401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pitfalls of Null Hypothesis Significance Testing (NHST)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287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CA" sz="2400" dirty="0"/>
              <a:t>A p-value does not convey any information about the strength or importance of the association:</a:t>
            </a:r>
          </a:p>
          <a:p>
            <a:pPr lvl="2"/>
            <a:r>
              <a:rPr lang="en-CA" sz="2200" dirty="0"/>
              <a:t>Effect size 0.1 (p=0.01)  / effect size 1.0 (p=0.10)</a:t>
            </a:r>
          </a:p>
          <a:p>
            <a:pPr marL="274320" lvl="1" indent="0">
              <a:buNone/>
            </a:pPr>
            <a:endParaRPr lang="en-CA" sz="2400" dirty="0"/>
          </a:p>
          <a:p>
            <a:pPr lvl="1"/>
            <a:r>
              <a:rPr lang="en-CA" sz="2400" dirty="0"/>
              <a:t>Null hypotheses are usually not informative</a:t>
            </a:r>
          </a:p>
          <a:p>
            <a:pPr lvl="2"/>
            <a:r>
              <a:rPr lang="en-CA" sz="2200" dirty="0"/>
              <a:t>They’ re never true!</a:t>
            </a:r>
          </a:p>
          <a:p>
            <a:pPr lvl="1"/>
            <a:endParaRPr lang="en-CA" sz="2400" dirty="0"/>
          </a:p>
          <a:p>
            <a:pPr lvl="1"/>
            <a:r>
              <a:rPr lang="en-CA" sz="2400" dirty="0"/>
              <a:t>Statistical models do not meet assumptions</a:t>
            </a:r>
          </a:p>
          <a:p>
            <a:pPr lvl="2"/>
            <a:r>
              <a:rPr lang="en-CA" sz="2200" dirty="0"/>
              <a:t>Random sampling from ‘known’ population</a:t>
            </a:r>
          </a:p>
          <a:p>
            <a:pPr lvl="2"/>
            <a:r>
              <a:rPr lang="en-CA" sz="2200" dirty="0"/>
              <a:t>Other theoretical, auxiliary and statistical assumptions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62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possible solutions: Pitfall #1: Inverse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Bayesian statistics</a:t>
            </a:r>
          </a:p>
          <a:p>
            <a:pPr lvl="1"/>
            <a:r>
              <a:rPr lang="en-US" dirty="0"/>
              <a:t>Solves some problems</a:t>
            </a:r>
          </a:p>
          <a:p>
            <a:pPr lvl="1"/>
            <a:r>
              <a:rPr lang="en-US" dirty="0"/>
              <a:t>but also creates a few</a:t>
            </a:r>
          </a:p>
          <a:p>
            <a:pPr lvl="1"/>
            <a:r>
              <a:rPr lang="en-US" dirty="0"/>
              <a:t>and beware of old pitfalls	</a:t>
            </a:r>
          </a:p>
          <a:p>
            <a:pPr lvl="1"/>
            <a:endParaRPr lang="en-US" dirty="0"/>
          </a:p>
          <a:p>
            <a:r>
              <a:rPr lang="en-US" dirty="0"/>
              <a:t>Using an priori procedure</a:t>
            </a:r>
          </a:p>
          <a:p>
            <a:pPr lvl="1"/>
            <a:r>
              <a:rPr lang="en-US" dirty="0"/>
              <a:t>Elegant, intuitive but costly (in terms of sample size)</a:t>
            </a:r>
          </a:p>
          <a:p>
            <a:pPr lvl="1"/>
            <a:r>
              <a:rPr lang="en-US" dirty="0"/>
              <a:t> only available for relatively simple models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8791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5589" cy="4876800"/>
          </a:xfrm>
        </p:spPr>
        <p:txBody>
          <a:bodyPr/>
          <a:lstStyle/>
          <a:p>
            <a:r>
              <a:rPr lang="en-US" dirty="0"/>
              <a:t>Use (model) prior information (earlier studies, other evidence) and update this with study results</a:t>
            </a:r>
          </a:p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Circumvents inverse inference</a:t>
            </a:r>
          </a:p>
          <a:p>
            <a:pPr lvl="1"/>
            <a:r>
              <a:rPr lang="en-US" dirty="0"/>
              <a:t>Is true to the empirical cycle</a:t>
            </a:r>
          </a:p>
          <a:p>
            <a:pPr lvl="1"/>
            <a:r>
              <a:rPr lang="en-US" dirty="0"/>
              <a:t>Is a very flexible procedure</a:t>
            </a:r>
          </a:p>
          <a:p>
            <a:endParaRPr lang="en-US" dirty="0"/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More assumptions</a:t>
            </a:r>
          </a:p>
          <a:p>
            <a:pPr lvl="1"/>
            <a:r>
              <a:rPr lang="en-US" dirty="0"/>
              <a:t>Often complicated (although we do have JASP now: </a:t>
            </a:r>
            <a:r>
              <a:rPr lang="en-US" dirty="0">
                <a:hlinkClick r:id="rId2"/>
              </a:rPr>
              <a:t>www.JASP.org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Still harbors the problem of appealing to the use of thresholds and dichotomous thinking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660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lang="en-US" dirty="0"/>
              <a:t>Human movement Sciences (1998)</a:t>
            </a:r>
          </a:p>
          <a:p>
            <a:pPr>
              <a:buSzPct val="100000"/>
            </a:pPr>
            <a:endParaRPr lang="en-US" dirty="0"/>
          </a:p>
          <a:p>
            <a:pPr>
              <a:buSzPct val="100000"/>
            </a:pPr>
            <a:r>
              <a:rPr lang="en-US" dirty="0"/>
              <a:t>Epidemiologist (2004)</a:t>
            </a:r>
          </a:p>
          <a:p>
            <a:pPr>
              <a:buSzPct val="100000"/>
            </a:pPr>
            <a:endParaRPr lang="en-US" dirty="0"/>
          </a:p>
          <a:p>
            <a:pPr>
              <a:buSzPct val="100000"/>
            </a:pPr>
            <a:r>
              <a:rPr lang="en-US" dirty="0"/>
              <a:t>PhD (2005)</a:t>
            </a:r>
          </a:p>
          <a:p>
            <a:pPr>
              <a:buSzPct val="100000"/>
            </a:pPr>
            <a:endParaRPr lang="en-US" dirty="0"/>
          </a:p>
          <a:p>
            <a:pPr>
              <a:buSzPct val="100000"/>
            </a:pPr>
            <a:r>
              <a:rPr lang="en-US" dirty="0"/>
              <a:t>Assistant / Associate Professor Methodology and Applied Statistics (2005 onwards: @VU until spring 2020 </a:t>
            </a:r>
            <a:r>
              <a:rPr lang="en-US" dirty="0">
                <a:sym typeface="Wingdings" panose="05000000000000000000" pitchFamily="2" charset="2"/>
              </a:rPr>
              <a:t> UMCG</a:t>
            </a:r>
            <a:r>
              <a:rPr lang="en-US" dirty="0"/>
              <a:t>)</a:t>
            </a:r>
          </a:p>
          <a:p>
            <a:pPr lvl="1">
              <a:buSzPct val="100000"/>
            </a:pPr>
            <a:r>
              <a:rPr lang="en-US" dirty="0"/>
              <a:t>Teaching Epidemiology and statistics to Bachelor, Master and PhD students and GPs in training</a:t>
            </a:r>
          </a:p>
          <a:p>
            <a:pPr lvl="1">
              <a:buSzPct val="100000"/>
            </a:pPr>
            <a:r>
              <a:rPr lang="en-US" dirty="0"/>
              <a:t>Research (often as methodologist in research projects)</a:t>
            </a:r>
          </a:p>
        </p:txBody>
      </p:sp>
    </p:spTree>
    <p:extLst>
      <p:ext uri="{BB962C8B-B14F-4D97-AF65-F5344CB8AC3E}">
        <p14:creationId xmlns:p14="http://schemas.microsoft.com/office/powerpoint/2010/main" val="127995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a-priori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Aim research: we want to be confident that our estimate is close to the population parameter</a:t>
            </a:r>
          </a:p>
          <a:p>
            <a:endParaRPr lang="en-US" dirty="0"/>
          </a:p>
          <a:p>
            <a:r>
              <a:rPr lang="en-US" dirty="0"/>
              <a:t>So why not decide how confident and close we want to be and then calculate how large our sample should be?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9809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priori 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4BF17-F340-4131-8DC1-FB27F76A6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82446"/>
            <a:ext cx="8229600" cy="4876800"/>
          </a:xfrm>
        </p:spPr>
        <p:txBody>
          <a:bodyPr/>
          <a:lstStyle/>
          <a:p>
            <a:r>
              <a:rPr lang="en-US" dirty="0"/>
              <a:t>Simple example where there is one group mean and random and independent sampling from a normal distribution is assumed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41860F-C408-43E5-A645-4CDDF4664D5D}"/>
              </a:ext>
            </a:extLst>
          </p:cNvPr>
          <p:cNvSpPr txBox="1"/>
          <p:nvPr/>
        </p:nvSpPr>
        <p:spPr>
          <a:xfrm>
            <a:off x="1193014" y="5175600"/>
            <a:ext cx="144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size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A7587BE-9F10-4FA7-A668-F21E689DEDCB}"/>
              </a:ext>
            </a:extLst>
          </p:cNvPr>
          <p:cNvCxnSpPr/>
          <p:nvPr/>
        </p:nvCxnSpPr>
        <p:spPr>
          <a:xfrm flipH="1">
            <a:off x="1913995" y="4299159"/>
            <a:ext cx="136281" cy="1010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F261090-FC4F-4661-944F-7ED373780EEF}"/>
              </a:ext>
            </a:extLst>
          </p:cNvPr>
          <p:cNvSpPr txBox="1"/>
          <p:nvPr/>
        </p:nvSpPr>
        <p:spPr>
          <a:xfrm>
            <a:off x="3216770" y="2987824"/>
            <a:ext cx="5470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Critical </a:t>
            </a:r>
            <a:r>
              <a:rPr lang="en-US" i="1" dirty="0"/>
              <a:t>Z</a:t>
            </a:r>
            <a:r>
              <a:rPr lang="en-US" dirty="0"/>
              <a:t>-score for desired probability (usually 95%)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168366-571B-4F75-BAF2-E33FAE3AC32B}"/>
              </a:ext>
            </a:extLst>
          </p:cNvPr>
          <p:cNvCxnSpPr>
            <a:cxnSpLocks/>
          </p:cNvCxnSpPr>
          <p:nvPr/>
        </p:nvCxnSpPr>
        <p:spPr>
          <a:xfrm flipH="1" flipV="1">
            <a:off x="2891807" y="4435499"/>
            <a:ext cx="1710106" cy="740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1A43BE6-6479-4B32-BE9F-C8D246C010C0}"/>
              </a:ext>
            </a:extLst>
          </p:cNvPr>
          <p:cNvSpPr txBox="1"/>
          <p:nvPr/>
        </p:nvSpPr>
        <p:spPr>
          <a:xfrm>
            <a:off x="3510376" y="5175600"/>
            <a:ext cx="374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Fraction of a standard deviation defined as “close”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50426C2-685B-48D1-814D-D89524FB59FE}"/>
              </a:ext>
            </a:extLst>
          </p:cNvPr>
          <p:cNvCxnSpPr>
            <a:cxnSpLocks/>
          </p:cNvCxnSpPr>
          <p:nvPr/>
        </p:nvCxnSpPr>
        <p:spPr>
          <a:xfrm flipH="1">
            <a:off x="4326915" y="2725615"/>
            <a:ext cx="744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1168366-571B-4F75-BAF2-E33FAE3AC32B}"/>
              </a:ext>
            </a:extLst>
          </p:cNvPr>
          <p:cNvCxnSpPr>
            <a:cxnSpLocks/>
          </p:cNvCxnSpPr>
          <p:nvPr/>
        </p:nvCxnSpPr>
        <p:spPr>
          <a:xfrm flipV="1">
            <a:off x="2891807" y="3357156"/>
            <a:ext cx="2556513" cy="483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7D94BF17-F340-4131-8DC1-FB27F76A6E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220538" y="3956127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endParaRPr lang="en-US" sz="3200" dirty="0"/>
              </a:p>
              <a:p>
                <a:pPr marL="0" indent="0">
                  <a:buFont typeface="Arial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D94BF17-F340-4131-8DC1-FB27F76A6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20538" y="3956127"/>
                <a:ext cx="10515600" cy="4351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913996" y="3486671"/>
          <a:ext cx="1302774" cy="1139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09600" imgH="533400" progId="Equation.3">
                  <p:embed/>
                </p:oleObj>
              </mc:Choice>
              <mc:Fallback>
                <p:oleObj name="Equation" r:id="rId4" imgW="609600" imgH="533400" progId="Equation.3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13996" y="3486671"/>
                        <a:ext cx="1302774" cy="1139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6933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4F88E-5384-4396-87B4-A5D2E14BA533}"/>
              </a:ext>
            </a:extLst>
          </p:cNvPr>
          <p:cNvSpPr txBox="1"/>
          <p:nvPr/>
        </p:nvSpPr>
        <p:spPr>
          <a:xfrm>
            <a:off x="1" y="1854537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instance, suppose we assume a normal distribution and we want to know the sample size needed to have a 95% probability of obtaining a sample mean within .1 standard deviations of the population mean</a:t>
            </a:r>
          </a:p>
          <a:p>
            <a:endParaRPr lang="en-US" dirty="0"/>
          </a:p>
          <a:p>
            <a:r>
              <a:rPr lang="en-US" sz="2800" dirty="0"/>
              <a:t>The answer is  =  = 384.16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385</a:t>
            </a:r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priori calculations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1487" y="1600200"/>
            <a:ext cx="8229600" cy="48768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Then I do the study with 385 participants, calculate </a:t>
            </a:r>
            <a:r>
              <a:rPr lang="en-US" dirty="0" err="1"/>
              <a:t>descriptives</a:t>
            </a:r>
            <a:r>
              <a:rPr lang="en-US" dirty="0"/>
              <a:t> and effect/association measures and </a:t>
            </a:r>
            <a:r>
              <a:rPr lang="mr-IN" dirty="0"/>
              <a:t>…</a:t>
            </a:r>
            <a:r>
              <a:rPr lang="nl-NL" dirty="0"/>
              <a:t>..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Trust </a:t>
            </a:r>
            <a:r>
              <a:rPr lang="nl-NL" dirty="0" err="1"/>
              <a:t>them</a:t>
            </a:r>
            <a:r>
              <a:rPr lang="nl-NL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655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possible solutions: Pitfall #2: Binary 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/>
              <a:t>Use confidence intervals</a:t>
            </a:r>
          </a:p>
          <a:p>
            <a:pPr lvl="1"/>
            <a:r>
              <a:rPr lang="en-US" dirty="0"/>
              <a:t>As a continuous measure</a:t>
            </a:r>
          </a:p>
          <a:p>
            <a:pPr lvl="1"/>
            <a:r>
              <a:rPr lang="en-US" dirty="0"/>
              <a:t>Adequately interpreted</a:t>
            </a:r>
          </a:p>
        </p:txBody>
      </p:sp>
    </p:spTree>
    <p:extLst>
      <p:ext uri="{BB962C8B-B14F-4D97-AF65-F5344CB8AC3E}">
        <p14:creationId xmlns:p14="http://schemas.microsoft.com/office/powerpoint/2010/main" val="2186826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3DA6C09-AEAD-4C67-894C-0908DEE88358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951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A736FC2-8D49-4737-8D38-5E260F9CCB15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2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IV: Interpretation of CI’s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615991"/>
              </p:ext>
            </p:extLst>
          </p:nvPr>
        </p:nvGraphicFramePr>
        <p:xfrm>
          <a:off x="457200" y="2079393"/>
          <a:ext cx="7635875" cy="459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74200" imgH="3051000" progId="Word.Document.8">
                  <p:embed/>
                </p:oleObj>
              </mc:Choice>
              <mc:Fallback>
                <p:oleObj name="Document" r:id="rId2" imgW="5974200" imgH="30510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079393"/>
                        <a:ext cx="7635875" cy="459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24043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211C1-EF91-4203-A420-0D8AA64F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9973D0B-ADB7-49D9-A3C4-919C70983E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994" y="1600200"/>
            <a:ext cx="8130011" cy="4876800"/>
          </a:xfrm>
        </p:spPr>
      </p:pic>
    </p:spTree>
    <p:extLst>
      <p:ext uri="{BB962C8B-B14F-4D97-AF65-F5344CB8AC3E}">
        <p14:creationId xmlns:p14="http://schemas.microsoft.com/office/powerpoint/2010/main" val="37176550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B2EC1-272F-4B65-9878-E6B252699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7BE9145-F853-490C-A3A4-1A9351B7B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115" y="1177867"/>
            <a:ext cx="7734649" cy="5264663"/>
          </a:xfr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D0C135C2-F72C-4864-A2BE-70CEA3FBD6A2}"/>
              </a:ext>
            </a:extLst>
          </p:cNvPr>
          <p:cNvSpPr/>
          <p:nvPr/>
        </p:nvSpPr>
        <p:spPr>
          <a:xfrm>
            <a:off x="2718033" y="3657600"/>
            <a:ext cx="1073791" cy="2600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E43ED66-52E9-451E-8F6C-83298E5B71BB}"/>
              </a:ext>
            </a:extLst>
          </p:cNvPr>
          <p:cNvSpPr txBox="1"/>
          <p:nvPr/>
        </p:nvSpPr>
        <p:spPr>
          <a:xfrm>
            <a:off x="369115" y="6419927"/>
            <a:ext cx="7311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JAMA. 2017;317(15):1544-1552. doi:10.1001/jama.2017.3415</a:t>
            </a:r>
          </a:p>
        </p:txBody>
      </p:sp>
    </p:spTree>
    <p:extLst>
      <p:ext uri="{BB962C8B-B14F-4D97-AF65-F5344CB8AC3E}">
        <p14:creationId xmlns:p14="http://schemas.microsoft.com/office/powerpoint/2010/main" val="42895406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07779-F72F-4025-8267-CC2C3EB71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Compatibility curve / p-</a:t>
            </a:r>
            <a:r>
              <a:rPr lang="nl-NL" dirty="0" err="1"/>
              <a:t>value</a:t>
            </a:r>
            <a:r>
              <a:rPr lang="nl-NL" dirty="0"/>
              <a:t> function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F1D1362-FF90-4344-B21B-D73A17BC5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6680"/>
            <a:ext cx="8229600" cy="4105608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A03A90F-AF8F-4F3E-A129-15B6A11C9EBB}"/>
              </a:ext>
            </a:extLst>
          </p:cNvPr>
          <p:cNvSpPr txBox="1"/>
          <p:nvPr/>
        </p:nvSpPr>
        <p:spPr>
          <a:xfrm>
            <a:off x="457200" y="5814968"/>
            <a:ext cx="7214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i="0" u="none" strike="noStrike" baseline="0" dirty="0">
                <a:solidFill>
                  <a:srgbClr val="131413"/>
                </a:solidFill>
                <a:latin typeface="YbjdgrAdvTTe45e47d2"/>
              </a:rPr>
              <a:t>Rafi and Greenland </a:t>
            </a:r>
            <a:r>
              <a:rPr lang="en-US" sz="1600" b="0" i="0" u="none" strike="noStrike" baseline="0" dirty="0">
                <a:solidFill>
                  <a:srgbClr val="131413"/>
                </a:solidFill>
                <a:latin typeface="CkmnkxAdvTT7329fd89.I"/>
              </a:rPr>
              <a:t>BMC Medical Research Methodology </a:t>
            </a:r>
            <a:r>
              <a:rPr lang="en-US" sz="1600" b="0" i="0" u="none" strike="noStrike" baseline="0" dirty="0">
                <a:solidFill>
                  <a:srgbClr val="131413"/>
                </a:solidFill>
                <a:latin typeface="MyriadPro-Regular"/>
              </a:rPr>
              <a:t>(2020) 20:244</a:t>
            </a:r>
          </a:p>
          <a:p>
            <a:pPr algn="l"/>
            <a:r>
              <a:rPr lang="nl-NL" sz="1600" b="0" i="0" u="none" strike="noStrike" baseline="0" dirty="0">
                <a:solidFill>
                  <a:srgbClr val="131413"/>
                </a:solidFill>
                <a:latin typeface="YbjdgrAdvTTe45e47d2"/>
              </a:rPr>
              <a:t>https://doi.org/10.1186/s12874-020-01105-9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6476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2A370-75A7-4338-B5D0-7EED21B3B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Who</a:t>
            </a:r>
            <a:r>
              <a:rPr lang="nl-NL" dirty="0"/>
              <a:t> are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1E8340-60D3-40F6-9D45-13F211013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Professional </a:t>
            </a:r>
            <a:r>
              <a:rPr lang="nl-NL" dirty="0" err="1"/>
              <a:t>experience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Knowledge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perceptions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statististical</a:t>
            </a:r>
            <a:r>
              <a:rPr lang="nl-NL" dirty="0"/>
              <a:t> </a:t>
            </a:r>
            <a:r>
              <a:rPr lang="nl-NL" dirty="0" err="1"/>
              <a:t>significance</a:t>
            </a:r>
            <a:r>
              <a:rPr lang="nl-NL" dirty="0"/>
              <a:t>, p-</a:t>
            </a:r>
            <a:r>
              <a:rPr lang="nl-NL" dirty="0" err="1"/>
              <a:t>values</a:t>
            </a:r>
            <a:r>
              <a:rPr lang="nl-NL" dirty="0"/>
              <a:t>, </a:t>
            </a:r>
            <a:r>
              <a:rPr lang="nl-NL" dirty="0" err="1"/>
              <a:t>BI’s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1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839BAB4-4AF6-4EBA-A761-41F2C5E98888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3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7DF9F48-81F1-44DF-8435-EA4E712CAE0B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88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3AB6604-62CA-4B67-AF92-A6D729193A7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001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C5DDAD0-2707-45BC-BDE8-C63447AFC539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08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97937ED-4812-4BAF-A175-511856DAD458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90500" y="190500"/>
            <a:ext cx="8763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434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63fcac62-381e-4bec-9b3d-e771f245df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cab82aea-51d2-4896-9fbe-3005aa569b7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83737703-cd5c-440b-87c8-c8ab6dc1da8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4f3b2619-6b8c-40e2-9767-999f444c97c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5a90532f-2ff7-493e-af52-5fed74513f3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77d50c73-fe1c-4d53-8ba1-536c3eff0a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d6e2d69c-59c3-4a87-8ee4-a017a6559c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251a19bb-8618-4d6e-b273-2b64fa8a8a6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1f148cd8-1ff4-4e84-91fb-b6874460df4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25399</TotalTime>
  <Words>1516</Words>
  <Application>Microsoft Office PowerPoint</Application>
  <PresentationFormat>Diavoorstelling (4:3)</PresentationFormat>
  <Paragraphs>278</Paragraphs>
  <Slides>39</Slides>
  <Notes>9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39</vt:i4>
      </vt:variant>
    </vt:vector>
  </HeadingPairs>
  <TitlesOfParts>
    <vt:vector size="48" baseType="lpstr">
      <vt:lpstr>Arial</vt:lpstr>
      <vt:lpstr>Calibri</vt:lpstr>
      <vt:lpstr>CkmnkxAdvTT7329fd89.I</vt:lpstr>
      <vt:lpstr>MyriadPro-Regular</vt:lpstr>
      <vt:lpstr>Times New Roman</vt:lpstr>
      <vt:lpstr>YbjdgrAdvTTe45e47d2</vt:lpstr>
      <vt:lpstr>Clarity</vt:lpstr>
      <vt:lpstr>Equation</vt:lpstr>
      <vt:lpstr>Document</vt:lpstr>
      <vt:lpstr>Pitfalls of Statistical testing</vt:lpstr>
      <vt:lpstr>Today’s program</vt:lpstr>
      <vt:lpstr>Who am I</vt:lpstr>
      <vt:lpstr>Who are you?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Interpretation of p-values</vt:lpstr>
      <vt:lpstr>Pitfall #1:  Inverse inference</vt:lpstr>
      <vt:lpstr>Another look at inverse inference</vt:lpstr>
      <vt:lpstr>Another look at inverse inference</vt:lpstr>
      <vt:lpstr>Another look at inverse inference</vt:lpstr>
      <vt:lpstr>PPV as a function of prevalence</vt:lpstr>
      <vt:lpstr>PPV as a function of prevalence</vt:lpstr>
      <vt:lpstr>PPV as a function of prevalence</vt:lpstr>
      <vt:lpstr>PPV as a function of power</vt:lpstr>
      <vt:lpstr>PPV as a function of power</vt:lpstr>
      <vt:lpstr>Pitfall #2:  Binary thinking</vt:lpstr>
      <vt:lpstr>A distribution of p-values</vt:lpstr>
      <vt:lpstr>Effect sizes and statistical significance</vt:lpstr>
      <vt:lpstr>PowerPoint-presentatie</vt:lpstr>
      <vt:lpstr>Publication bias</vt:lpstr>
      <vt:lpstr>Overestimating effect sizes</vt:lpstr>
      <vt:lpstr>Other pitfalls of Null Hypothesis Significance Testing (NHST)</vt:lpstr>
      <vt:lpstr>Some possible solutions: Pitfall #1: Inverse inference</vt:lpstr>
      <vt:lpstr>Bayesian statistics</vt:lpstr>
      <vt:lpstr> a-priori inference</vt:lpstr>
      <vt:lpstr>A priori calculations</vt:lpstr>
      <vt:lpstr>A priori calculations</vt:lpstr>
      <vt:lpstr>Some possible solutions: Pitfall #2: Binary thinking</vt:lpstr>
      <vt:lpstr>PowerPoint-presentatie</vt:lpstr>
      <vt:lpstr>PowerPoint-presentatie</vt:lpstr>
      <vt:lpstr>Topic IV: Interpretation of CI’s</vt:lpstr>
      <vt:lpstr>PowerPoint-presentatie</vt:lpstr>
      <vt:lpstr>PowerPoint-presentatie</vt:lpstr>
      <vt:lpstr>Compatibility curve / p-value function</vt:lpstr>
    </vt:vector>
  </TitlesOfParts>
  <Company>VU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Maze</dc:title>
  <dc:creator>Michiel De Boer</dc:creator>
  <cp:lastModifiedBy>michiel de boer</cp:lastModifiedBy>
  <cp:revision>51</cp:revision>
  <cp:lastPrinted>2021-11-04T14:30:00Z</cp:lastPrinted>
  <dcterms:created xsi:type="dcterms:W3CDTF">2016-05-18T08:37:42Z</dcterms:created>
  <dcterms:modified xsi:type="dcterms:W3CDTF">2022-08-15T07:12:12Z</dcterms:modified>
</cp:coreProperties>
</file>