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5157" r:id="rId5"/>
  </p:sldMasterIdLst>
  <p:notesMasterIdLst>
    <p:notesMasterId r:id="rId26"/>
  </p:notesMasterIdLst>
  <p:handoutMasterIdLst>
    <p:handoutMasterId r:id="rId27"/>
  </p:handoutMasterIdLst>
  <p:sldIdLst>
    <p:sldId id="329" r:id="rId6"/>
    <p:sldId id="486" r:id="rId7"/>
    <p:sldId id="514" r:id="rId8"/>
    <p:sldId id="473" r:id="rId9"/>
    <p:sldId id="512" r:id="rId10"/>
    <p:sldId id="513" r:id="rId11"/>
    <p:sldId id="515" r:id="rId12"/>
    <p:sldId id="433" r:id="rId13"/>
    <p:sldId id="518" r:id="rId14"/>
    <p:sldId id="520" r:id="rId15"/>
    <p:sldId id="521" r:id="rId16"/>
    <p:sldId id="516" r:id="rId17"/>
    <p:sldId id="519" r:id="rId18"/>
    <p:sldId id="522" r:id="rId19"/>
    <p:sldId id="523" r:id="rId20"/>
    <p:sldId id="525" r:id="rId21"/>
    <p:sldId id="524" r:id="rId22"/>
    <p:sldId id="517" r:id="rId23"/>
    <p:sldId id="507" r:id="rId24"/>
    <p:sldId id="526" r:id="rId25"/>
  </p:sldIdLst>
  <p:sldSz cx="9144000" cy="5143500" type="screen16x9"/>
  <p:notesSz cx="6805613" cy="99441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Standaardsectie" id="{68933940-AD1B-4E2D-88C7-81DB151902B4}">
          <p14:sldIdLst>
            <p14:sldId id="329"/>
            <p14:sldId id="486"/>
            <p14:sldId id="514"/>
            <p14:sldId id="473"/>
            <p14:sldId id="512"/>
            <p14:sldId id="513"/>
            <p14:sldId id="515"/>
            <p14:sldId id="433"/>
            <p14:sldId id="518"/>
            <p14:sldId id="520"/>
            <p14:sldId id="521"/>
            <p14:sldId id="516"/>
            <p14:sldId id="519"/>
            <p14:sldId id="522"/>
            <p14:sldId id="523"/>
            <p14:sldId id="525"/>
            <p14:sldId id="524"/>
            <p14:sldId id="517"/>
            <p14:sldId id="507"/>
            <p14:sldId id="5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32">
          <p15:clr>
            <a:srgbClr val="A4A3A4"/>
          </p15:clr>
        </p15:guide>
        <p15:guide id="4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183"/>
    <a:srgbClr val="FF7D00"/>
    <a:srgbClr val="8DB4E2"/>
    <a:srgbClr val="69A2FF"/>
    <a:srgbClr val="3C6FA9"/>
    <a:srgbClr val="CC006A"/>
    <a:srgbClr val="2C1C65"/>
    <a:srgbClr val="223A75"/>
    <a:srgbClr val="6D0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3A6325-B05C-4145-95E4-283B5F2B1D5C}" v="1212" dt="2022-06-02T12:55:03.7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778" autoAdjust="0"/>
    <p:restoredTop sz="87224" autoAdjust="0"/>
  </p:normalViewPr>
  <p:slideViewPr>
    <p:cSldViewPr>
      <p:cViewPr varScale="1">
        <p:scale>
          <a:sx n="131" d="100"/>
          <a:sy n="131" d="100"/>
        </p:scale>
        <p:origin x="642" y="120"/>
      </p:cViewPr>
      <p:guideLst>
        <p:guide orient="horz" pos="162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0" y="-78"/>
      </p:cViewPr>
      <p:guideLst>
        <p:guide orient="horz" pos="2880"/>
        <p:guide pos="2160"/>
        <p:guide orient="horz" pos="3132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Geneva" charset="0"/>
              </a:defRPr>
            </a:lvl1pPr>
          </a:lstStyle>
          <a:p>
            <a:pPr>
              <a:defRPr/>
            </a:pPr>
            <a:fld id="{01FEB750-EAE6-6F42-A16F-85EEA5BBE42B}" type="datetime1">
              <a:rPr lang="nl-NL"/>
              <a:pPr>
                <a:defRPr/>
              </a:pPr>
              <a:t>5-7-2022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Geneva" charset="0"/>
              </a:defRPr>
            </a:lvl1pPr>
          </a:lstStyle>
          <a:p>
            <a:pPr>
              <a:defRPr/>
            </a:pPr>
            <a:fld id="{E7D7BB50-7725-6A45-B5D5-070184A7E48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61296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Geneva" charset="0"/>
              </a:defRPr>
            </a:lvl1pPr>
          </a:lstStyle>
          <a:p>
            <a:pPr>
              <a:defRPr/>
            </a:pPr>
            <a:fld id="{E9DF9C02-5124-5B44-9C63-A7162C3305E4}" type="datetime1">
              <a:rPr lang="nl-NL"/>
              <a:pPr>
                <a:defRPr/>
              </a:pPr>
              <a:t>5-7-2022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/>
              <a:t>Klik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-52"/>
                <a:ea typeface="Geneva" charset="-128"/>
                <a:cs typeface="Geneva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Geneva" charset="0"/>
              </a:defRPr>
            </a:lvl1pPr>
          </a:lstStyle>
          <a:p>
            <a:pPr>
              <a:defRPr/>
            </a:pPr>
            <a:fld id="{B0F4253C-8CF6-4248-937F-7D2A88DBD19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22449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Geneva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-128"/>
        <a:cs typeface="Geneva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7D0359-8887-6746-879F-E27ADA52503A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318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15C3C-E3E4-4D3E-9642-75264B5849B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80187" cy="370205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15C3C-E3E4-4D3E-9642-75264B5849B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80187" cy="370205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97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15C3C-E3E4-4D3E-9642-75264B5849B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80187" cy="370205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299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15C3C-E3E4-4D3E-9642-75264B5849B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80187" cy="370205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735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15C3C-E3E4-4D3E-9642-75264B5849B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80187" cy="370205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2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15C3C-E3E4-4D3E-9642-75264B5849B3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80187" cy="370205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222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15C3C-E3E4-4D3E-9642-75264B5849B3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80187" cy="370205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438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515C3C-E3E4-4D3E-9642-75264B5849B3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80187" cy="3702050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691063"/>
            <a:ext cx="4984750" cy="4443412"/>
          </a:xfrm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20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48000" y="396000"/>
            <a:ext cx="7848000" cy="615553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sz="3400" b="1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/>
              <a:t>Titelstijl van model bewerken</a:t>
            </a:r>
            <a:endParaRPr lang="x-none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84000" y="1440000"/>
            <a:ext cx="7776000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6242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ianumm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30C27-81E3-AF41-8E8F-209365034EA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428400"/>
            <a:ext cx="7992000" cy="37044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buFont typeface="Arial"/>
              <a:buChar char="•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64975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B13AD-5428-414A-9F59-EDE6F218738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47700" y="2932113"/>
            <a:ext cx="7848600" cy="554037"/>
          </a:xfrm>
          <a:prstGeom prst="rect">
            <a:avLst/>
          </a:prstGeom>
        </p:spPr>
        <p:txBody>
          <a:bodyPr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 i="0">
                <a:solidFill>
                  <a:schemeClr val="bg1"/>
                </a:solidFill>
                <a:latin typeface="Verdana"/>
                <a:ea typeface="Geneva" charset="-128"/>
                <a:cs typeface="Verdan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  <a:ea typeface="Geneva" charset="-128"/>
                <a:cs typeface="Geneva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48" charset="0"/>
              </a:defRPr>
            </a:lvl9pPr>
          </a:lstStyle>
          <a:p>
            <a:pPr>
              <a:defRPr/>
            </a:pPr>
            <a:r>
              <a:rPr lang="nl-NL" sz="3000" dirty="0" err="1"/>
              <a:t>www.umcg.nl</a:t>
            </a:r>
            <a:endParaRPr lang="x-none" sz="3000" dirty="0"/>
          </a:p>
        </p:txBody>
      </p:sp>
    </p:spTree>
    <p:extLst>
      <p:ext uri="{BB962C8B-B14F-4D97-AF65-F5344CB8AC3E}">
        <p14:creationId xmlns:p14="http://schemas.microsoft.com/office/powerpoint/2010/main" val="110337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5D6CC-06E3-48C3-A7F5-28186958FD9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281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CD871-EDFD-46F8-A8BE-D19DFF66BF5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874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2767013" y="4923235"/>
            <a:ext cx="2513012" cy="39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648" tIns="48825" rIns="97648" bIns="48825">
            <a:spAutoFit/>
          </a:bodyPr>
          <a:lstStyle/>
          <a:p>
            <a:pPr algn="ctr" defTabSz="969963" eaLnBrk="0" hangingPunct="0">
              <a:spcBef>
                <a:spcPct val="50000"/>
              </a:spcBef>
              <a:defRPr/>
            </a:pPr>
            <a:endParaRPr lang="en-US" sz="19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5" name="Picture 85" descr="Penn_Medicine_color_xtra_sm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593431"/>
            <a:ext cx="2819400" cy="37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92"/>
          <p:cNvSpPr>
            <a:spLocks noChangeShapeType="1"/>
          </p:cNvSpPr>
          <p:nvPr userDrawn="1"/>
        </p:nvSpPr>
        <p:spPr bwMode="auto">
          <a:xfrm>
            <a:off x="735014" y="1849041"/>
            <a:ext cx="7780337" cy="0"/>
          </a:xfrm>
          <a:prstGeom prst="line">
            <a:avLst/>
          </a:prstGeom>
          <a:noFill/>
          <a:ln w="25400">
            <a:solidFill>
              <a:srgbClr val="003264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8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7" name="Picture 97" descr="blue-gradien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78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0576" y="4236244"/>
            <a:ext cx="4238625" cy="3595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35014" y="1881188"/>
            <a:ext cx="7551737" cy="551146"/>
          </a:xfrm>
        </p:spPr>
        <p:txBody>
          <a:bodyPr/>
          <a:lstStyle>
            <a:lvl1pPr marL="228600" indent="0">
              <a:buFont typeface="Wingdings" pitchFamily="2" charset="2"/>
              <a:buNone/>
              <a:defRPr sz="23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735014" y="1418035"/>
            <a:ext cx="7551737" cy="407194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29341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0591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800195"/>
            <a:ext cx="7772400" cy="50498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3176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619126"/>
            <a:ext cx="3836988" cy="24952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9164" y="619126"/>
            <a:ext cx="3836987" cy="24952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4817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95290"/>
            <a:ext cx="4040188" cy="9358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218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695290"/>
            <a:ext cx="4041775" cy="9358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218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63421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585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dianumm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E2137-17B5-EC41-9136-66C51302BBE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/>
              <a:t>Titelstijl van model bewerken</a:t>
            </a:r>
            <a:endParaRPr lang="x-none" dirty="0"/>
          </a:p>
        </p:txBody>
      </p:sp>
      <p:sp>
        <p:nvSpPr>
          <p:cNvPr id="10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7992000" cy="29880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buFont typeface="Arial"/>
              <a:buChar char="•"/>
              <a:defRPr sz="1000">
                <a:latin typeface="Verdana"/>
                <a:cs typeface="Verdana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240583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96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280304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412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5141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6896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412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65814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998" y="619126"/>
            <a:ext cx="8238153" cy="17566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6373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67867"/>
            <a:ext cx="2128838" cy="18585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409" y="67867"/>
            <a:ext cx="6668492" cy="18585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38211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AE3DC3C-99DD-48BC-B8B0-EEA2238EBAC1}" type="datetimeFigureOut">
              <a:rPr lang="en-US" sz="1400" smtClean="0">
                <a:solidFill>
                  <a:srgbClr val="800000"/>
                </a:solidFill>
                <a:ea typeface="+mn-ea"/>
                <a:cs typeface="+mn-cs"/>
              </a:rPr>
              <a:pPr/>
              <a:t>7/5/2022</a:t>
            </a:fld>
            <a:endParaRPr lang="en-US" sz="1400">
              <a:solidFill>
                <a:srgbClr val="800000"/>
              </a:solidFill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sz="1400">
              <a:solidFill>
                <a:srgbClr val="800000"/>
              </a:solidFill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F0A3AB1-A6FA-41BC-9512-84E58C6788BC}" type="slidenum">
              <a:rPr lang="en-US" sz="1400" smtClean="0">
                <a:solidFill>
                  <a:srgbClr val="800000"/>
                </a:solidFill>
                <a:ea typeface="+mn-ea"/>
                <a:cs typeface="+mn-cs"/>
              </a:rPr>
              <a:pPr/>
              <a:t>‹nr.›</a:t>
            </a:fld>
            <a:endParaRPr lang="en-US" sz="1400">
              <a:solidFill>
                <a:srgbClr val="8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9460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ianumm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DC86B-67E2-6B4D-AF49-DE0E8527209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7992000" cy="29880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buFont typeface="Arial"/>
              <a:buChar char="•"/>
              <a:defRPr sz="1000">
                <a:latin typeface="Verdana"/>
                <a:cs typeface="Verdana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357117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dianumm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CB58E-7257-ED49-9353-BA6619F7AD7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buClr>
                <a:srgbClr val="FF7D00"/>
              </a:buClr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/>
              <a:t>Titelstijl van model bewerken</a:t>
            </a:r>
            <a:endParaRPr lang="x-none" dirty="0"/>
          </a:p>
        </p:txBody>
      </p:sp>
      <p:sp>
        <p:nvSpPr>
          <p:cNvPr id="10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692000"/>
            <a:ext cx="7992000" cy="24408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76000" y="1031557"/>
            <a:ext cx="7992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Clr>
                <a:srgbClr val="FF7D00"/>
              </a:buClr>
              <a:buNone/>
              <a:defRPr sz="2400">
                <a:solidFill>
                  <a:srgbClr val="003183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1537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ianumm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C58D5-F799-0240-AA87-139DD722FF9B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692000"/>
            <a:ext cx="7992000" cy="24408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576000" y="1031557"/>
            <a:ext cx="7992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buClr>
                <a:srgbClr val="FF7D00"/>
              </a:buClr>
              <a:buNone/>
              <a:defRPr sz="2400">
                <a:solidFill>
                  <a:srgbClr val="003183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46788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dianumm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9E300-9CC2-9D40-BA08-9B9D3EB0594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7" name="Tijdelijke aanduiding voor voettekst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buClr>
                <a:srgbClr val="FF7D00"/>
              </a:buClr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/>
              <a:t>Titelstijl van model bewerken</a:t>
            </a:r>
            <a:endParaRPr lang="x-none" dirty="0"/>
          </a:p>
        </p:txBody>
      </p:sp>
      <p:sp>
        <p:nvSpPr>
          <p:cNvPr id="10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3816000" cy="29880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11" name="Tijdelijke aanduiding voor inhoud 4"/>
          <p:cNvSpPr>
            <a:spLocks noGrp="1"/>
          </p:cNvSpPr>
          <p:nvPr>
            <p:ph sz="quarter" idx="14"/>
          </p:nvPr>
        </p:nvSpPr>
        <p:spPr>
          <a:xfrm>
            <a:off x="4752000" y="1143000"/>
            <a:ext cx="3816000" cy="29880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139765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8" name="Tijdelijke aanduiding voor dianumm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38A56-F635-F64A-9EB0-E8AE351AF5A4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1" name="Tijdelijke aanduiding voor voettekst 3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buClr>
                <a:srgbClr val="FF7D00"/>
              </a:buClr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/>
              <a:t>Titelstijl van model bewerken</a:t>
            </a:r>
            <a:endParaRPr lang="x-none" dirty="0"/>
          </a:p>
        </p:txBody>
      </p:sp>
      <p:sp>
        <p:nvSpPr>
          <p:cNvPr id="14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576000" y="1605600"/>
            <a:ext cx="3816000" cy="25272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576000" y="1144800"/>
            <a:ext cx="3816000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Clr>
                <a:srgbClr val="FF7D00"/>
              </a:buClr>
              <a:buNone/>
              <a:defRPr sz="2400" b="0">
                <a:solidFill>
                  <a:srgbClr val="003183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6" name="Tijdelijke aanduiding voor inhoud 4"/>
          <p:cNvSpPr>
            <a:spLocks noGrp="1"/>
          </p:cNvSpPr>
          <p:nvPr>
            <p:ph sz="quarter" idx="14"/>
          </p:nvPr>
        </p:nvSpPr>
        <p:spPr>
          <a:xfrm>
            <a:off x="4752000" y="1603800"/>
            <a:ext cx="3816000" cy="2527200"/>
          </a:xfrm>
          <a:prstGeom prst="rect">
            <a:avLst/>
          </a:prstGeom>
        </p:spPr>
        <p:txBody>
          <a:bodyPr vert="horz"/>
          <a:lstStyle>
            <a:lvl1pPr>
              <a:buClr>
                <a:srgbClr val="FF7D00"/>
              </a:buClr>
              <a:defRPr sz="2200">
                <a:solidFill>
                  <a:srgbClr val="003183"/>
                </a:solidFill>
                <a:latin typeface="Verdana"/>
                <a:cs typeface="Verdana"/>
              </a:defRPr>
            </a:lvl1pPr>
            <a:lvl2pPr>
              <a:buClr>
                <a:srgbClr val="FF7D00"/>
              </a:buClr>
              <a:buSzPct val="60000"/>
              <a:buFont typeface="Lucida Grande"/>
              <a:buChar char="─"/>
              <a:defRPr sz="1800">
                <a:solidFill>
                  <a:srgbClr val="003183"/>
                </a:solidFill>
                <a:latin typeface="Verdana"/>
                <a:cs typeface="Verdana"/>
              </a:defRPr>
            </a:lvl2pPr>
            <a:lvl3pPr>
              <a:buClr>
                <a:srgbClr val="FF7D00"/>
              </a:buClr>
              <a:buSzPct val="90000"/>
              <a:defRPr sz="1400">
                <a:solidFill>
                  <a:srgbClr val="003183"/>
                </a:solidFill>
                <a:latin typeface="Verdana"/>
                <a:cs typeface="Verdana"/>
              </a:defRPr>
            </a:lvl3pPr>
            <a:lvl4pPr>
              <a:buClr>
                <a:srgbClr val="FF7D00"/>
              </a:buClr>
              <a:buSzPct val="70000"/>
              <a:buFont typeface="Lucida Grande"/>
              <a:buChar char="─"/>
              <a:defRPr sz="1000">
                <a:solidFill>
                  <a:srgbClr val="003183"/>
                </a:solidFill>
                <a:latin typeface="Verdana"/>
                <a:cs typeface="Verdana"/>
              </a:defRPr>
            </a:lvl4pPr>
            <a:lvl5pPr>
              <a:buClr>
                <a:schemeClr val="accent1"/>
              </a:buClr>
              <a:defRPr sz="2200">
                <a:latin typeface="Verdana"/>
                <a:cs typeface="Verdana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5"/>
          </p:nvPr>
        </p:nvSpPr>
        <p:spPr>
          <a:xfrm>
            <a:off x="4752000" y="1143000"/>
            <a:ext cx="3816000" cy="461665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buClr>
                <a:srgbClr val="FF7D00"/>
              </a:buClr>
              <a:buNone/>
              <a:defRPr sz="2400" b="0">
                <a:solidFill>
                  <a:srgbClr val="003183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84486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D9FFC-7512-7145-AD39-8EDBCD406C69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2800" b="1">
                <a:solidFill>
                  <a:srgbClr val="003183"/>
                </a:solidFill>
                <a:latin typeface="Verdana"/>
                <a:cs typeface="Verdana"/>
              </a:defRPr>
            </a:lvl1pPr>
          </a:lstStyle>
          <a:p>
            <a:r>
              <a:rPr lang="nl-NL"/>
              <a:t>Titelstijl van model bewerken</a:t>
            </a:r>
            <a:endParaRPr lang="x-none" dirty="0"/>
          </a:p>
        </p:txBody>
      </p:sp>
      <p:sp>
        <p:nvSpPr>
          <p:cNvPr id="2" name="Rechthoek 1"/>
          <p:cNvSpPr/>
          <p:nvPr userDrawn="1"/>
        </p:nvSpPr>
        <p:spPr>
          <a:xfrm>
            <a:off x="6263" y="4095750"/>
            <a:ext cx="9137737" cy="838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19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944A6-9672-3541-9AB3-68197F8B6E8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352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0" y="4968875"/>
            <a:ext cx="576263" cy="1746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85000"/>
              </a:lnSpc>
              <a:defRPr sz="900" b="1" baseline="0">
                <a:solidFill>
                  <a:schemeClr val="bg1"/>
                </a:solidFill>
                <a:latin typeface="Verdana" charset="0"/>
                <a:cs typeface="Verdana" charset="0"/>
              </a:defRPr>
            </a:lvl1pPr>
          </a:lstStyle>
          <a:p>
            <a:pPr>
              <a:defRPr/>
            </a:pPr>
            <a:fld id="{3F8E9586-E819-A547-B01D-E6414EA134F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6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576263" y="4968875"/>
            <a:ext cx="5438775" cy="174625"/>
          </a:xfrm>
          <a:prstGeom prst="rect">
            <a:avLst/>
          </a:prstGeom>
        </p:spPr>
        <p:txBody>
          <a:bodyPr vert="horz" lIns="91440" tIns="45720" rIns="91440" bIns="45720" numCol="1" spcCol="0" rtlCol="0" anchor="ctr"/>
          <a:lstStyle>
            <a:lvl1pPr algn="l">
              <a:lnSpc>
                <a:spcPct val="85000"/>
              </a:lnSpc>
              <a:defRPr sz="900" b="1" i="0" baseline="0">
                <a:solidFill>
                  <a:schemeClr val="bg1"/>
                </a:solidFill>
                <a:latin typeface="Verdana"/>
                <a:ea typeface="Geneva" charset="0"/>
                <a:cs typeface="Verdana"/>
              </a:defRPr>
            </a:lvl1pPr>
          </a:lstStyle>
          <a:p>
            <a:pPr>
              <a:defRPr/>
            </a:pPr>
            <a:endParaRPr lang="nl-NL" dirty="0"/>
          </a:p>
        </p:txBody>
      </p:sp>
      <p:pic>
        <p:nvPicPr>
          <p:cNvPr id="1028" name="Afbeelding 3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2213" y="4306888"/>
            <a:ext cx="1296987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254206"/>
            <a:ext cx="832136" cy="71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06" r:id="rId1"/>
    <p:sldLayoutId id="2147485097" r:id="rId2"/>
    <p:sldLayoutId id="2147485098" r:id="rId3"/>
    <p:sldLayoutId id="2147485099" r:id="rId4"/>
    <p:sldLayoutId id="2147485100" r:id="rId5"/>
    <p:sldLayoutId id="2147485101" r:id="rId6"/>
    <p:sldLayoutId id="2147485102" r:id="rId7"/>
    <p:sldLayoutId id="2147485103" r:id="rId8"/>
    <p:sldLayoutId id="2147485104" r:id="rId9"/>
    <p:sldLayoutId id="2147485105" r:id="rId10"/>
    <p:sldLayoutId id="2147485107" r:id="rId11"/>
    <p:sldLayoutId id="2147485170" r:id="rId12"/>
    <p:sldLayoutId id="2147485171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Geneva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  <a:ea typeface="ＭＳ Ｐゴシック" charset="0"/>
          <a:cs typeface="Geneva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  <a:ea typeface="ＭＳ Ｐゴシック" charset="0"/>
          <a:cs typeface="Geneva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  <a:ea typeface="ＭＳ Ｐゴシック" charset="0"/>
          <a:cs typeface="Geneva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  <a:ea typeface="ＭＳ Ｐゴシック" charset="0"/>
          <a:cs typeface="Geneva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4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Geneva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Geneva" charset="-128"/>
          <a:cs typeface="Geneva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Geneva" charset="-128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6" y="619126"/>
            <a:ext cx="7826375" cy="175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97648" rIns="0" bIns="9764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Level 1</a:t>
            </a:r>
          </a:p>
          <a:p>
            <a:pPr lvl="1"/>
            <a:r>
              <a:rPr lang="en-US"/>
              <a:t>Level two</a:t>
            </a:r>
          </a:p>
          <a:p>
            <a:pPr lvl="2"/>
            <a:r>
              <a:rPr lang="en-US"/>
              <a:t>Level three</a:t>
            </a:r>
          </a:p>
          <a:p>
            <a:pPr lvl="3"/>
            <a:r>
              <a:rPr lang="en-US"/>
              <a:t>Level four</a:t>
            </a:r>
          </a:p>
          <a:p>
            <a:pPr lvl="4"/>
            <a:r>
              <a:rPr lang="en-US"/>
              <a:t>Level five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894956" y="4899214"/>
            <a:ext cx="144270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 defTabSz="901700" eaLnBrk="0" hangingPunct="0">
              <a:defRPr/>
            </a:pPr>
            <a:fld id="{D8A4355F-5E07-421D-A479-ACADBDD6D103}" type="slidenum">
              <a:rPr lang="en-US" sz="1100" b="1">
                <a:solidFill>
                  <a:srgbClr val="14397F"/>
                </a:solidFill>
                <a:latin typeface="Franklin Gothic Book" pitchFamily="34" charset="0"/>
                <a:ea typeface="+mn-ea"/>
                <a:cs typeface="+mn-cs"/>
              </a:rPr>
              <a:pPr algn="r" defTabSz="901700" eaLnBrk="0" hangingPunct="0">
                <a:defRPr/>
              </a:pPr>
              <a:t>‹nr.›</a:t>
            </a:fld>
            <a:endParaRPr lang="en-US" sz="1100" b="1">
              <a:solidFill>
                <a:srgbClr val="14397F"/>
              </a:solidFill>
              <a:latin typeface="Franklin Gothic Book" pitchFamily="34" charset="0"/>
              <a:ea typeface="+mn-ea"/>
              <a:cs typeface="+mn-cs"/>
            </a:endParaRPr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4026" y="67866"/>
            <a:ext cx="852011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767013" y="4923235"/>
            <a:ext cx="2513012" cy="39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648" tIns="48825" rIns="97648" bIns="48825">
            <a:spAutoFit/>
          </a:bodyPr>
          <a:lstStyle/>
          <a:p>
            <a:pPr algn="ctr" defTabSz="969963" eaLnBrk="0" hangingPunct="0">
              <a:spcBef>
                <a:spcPct val="50000"/>
              </a:spcBef>
              <a:defRPr/>
            </a:pPr>
            <a:endParaRPr lang="en-US" sz="190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0" y="4873229"/>
            <a:ext cx="91440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8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>
            <a:off x="0" y="504825"/>
            <a:ext cx="914400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8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3" name="Picture 11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25" y="4891087"/>
            <a:ext cx="3155950" cy="252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" name="Picture 12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051" y="4891087"/>
            <a:ext cx="1806575" cy="252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491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58" r:id="rId1"/>
    <p:sldLayoutId id="2147485159" r:id="rId2"/>
    <p:sldLayoutId id="2147485160" r:id="rId3"/>
    <p:sldLayoutId id="2147485161" r:id="rId4"/>
    <p:sldLayoutId id="2147485162" r:id="rId5"/>
    <p:sldLayoutId id="2147485163" r:id="rId6"/>
    <p:sldLayoutId id="2147485164" r:id="rId7"/>
    <p:sldLayoutId id="2147485165" r:id="rId8"/>
    <p:sldLayoutId id="2147485166" r:id="rId9"/>
    <p:sldLayoutId id="2147485167" r:id="rId10"/>
    <p:sldLayoutId id="2147485168" r:id="rId11"/>
    <p:sldLayoutId id="2147485169" r:id="rId12"/>
  </p:sldLayoutIdLst>
  <p:hf sldNum="0" hdr="0" ftr="0" dt="0"/>
  <p:txStyles>
    <p:titleStyle>
      <a:lvl1pPr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+mj-lt"/>
          <a:ea typeface="+mj-ea"/>
          <a:cs typeface="+mj-cs"/>
        </a:defRPr>
      </a:lvl1pPr>
      <a:lvl2pPr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pitchFamily="34" charset="0"/>
        </a:defRPr>
      </a:lvl2pPr>
      <a:lvl3pPr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pitchFamily="34" charset="0"/>
        </a:defRPr>
      </a:lvl3pPr>
      <a:lvl4pPr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pitchFamily="34" charset="0"/>
        </a:defRPr>
      </a:lvl4pPr>
      <a:lvl5pPr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pitchFamily="34" charset="0"/>
        </a:defRPr>
      </a:lvl5pPr>
      <a:lvl6pPr marL="457200"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pitchFamily="34" charset="0"/>
        </a:defRPr>
      </a:lvl6pPr>
      <a:lvl7pPr marL="914400"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pitchFamily="34" charset="0"/>
        </a:defRPr>
      </a:lvl7pPr>
      <a:lvl8pPr marL="1371600"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pitchFamily="34" charset="0"/>
        </a:defRPr>
      </a:lvl8pPr>
      <a:lvl9pPr marL="1828800" algn="l" defTabSz="969963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AA2B3E"/>
          </a:solidFill>
          <a:latin typeface="Arial" pitchFamily="34" charset="0"/>
        </a:defRPr>
      </a:lvl9pPr>
    </p:titleStyle>
    <p:bodyStyle>
      <a:lvl1pPr marL="242888" indent="-242888" algn="l" defTabSz="901700" rtl="0" eaLnBrk="0" fontAlgn="base" hangingPunct="0">
        <a:spcBef>
          <a:spcPts val="400"/>
        </a:spcBef>
        <a:spcAft>
          <a:spcPts val="200"/>
        </a:spcAft>
        <a:buClr>
          <a:schemeClr val="tx2"/>
        </a:buClr>
        <a:buFont typeface="Wingdings" pitchFamily="2" charset="2"/>
        <a:buChar char="w"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660400" indent="-303213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Char char="•"/>
        <a:defRPr>
          <a:solidFill>
            <a:srgbClr val="000000"/>
          </a:solidFill>
          <a:latin typeface="+mn-lt"/>
        </a:defRPr>
      </a:lvl2pPr>
      <a:lvl3pPr marL="1077913" indent="-303213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Arial" charset="0"/>
        <a:buChar char="–"/>
        <a:defRPr>
          <a:solidFill>
            <a:srgbClr val="000000"/>
          </a:solidFill>
          <a:latin typeface="+mn-lt"/>
        </a:defRPr>
      </a:lvl3pPr>
      <a:lvl4pPr marL="1438275" indent="-246063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○"/>
        <a:defRPr sz="1600">
          <a:solidFill>
            <a:srgbClr val="000000"/>
          </a:solidFill>
          <a:latin typeface="+mn-lt"/>
        </a:defRPr>
      </a:lvl4pPr>
      <a:lvl5pPr marL="17954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 sz="1600">
          <a:solidFill>
            <a:srgbClr val="000000"/>
          </a:solidFill>
          <a:latin typeface="+mn-lt"/>
        </a:defRPr>
      </a:lvl5pPr>
      <a:lvl6pPr marL="22526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 sz="1600">
          <a:solidFill>
            <a:srgbClr val="000000"/>
          </a:solidFill>
          <a:latin typeface="+mn-lt"/>
        </a:defRPr>
      </a:lvl6pPr>
      <a:lvl7pPr marL="27098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 sz="1600">
          <a:solidFill>
            <a:srgbClr val="000000"/>
          </a:solidFill>
          <a:latin typeface="+mn-lt"/>
        </a:defRPr>
      </a:lvl7pPr>
      <a:lvl8pPr marL="31670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 sz="1600">
          <a:solidFill>
            <a:srgbClr val="000000"/>
          </a:solidFill>
          <a:latin typeface="+mn-lt"/>
        </a:defRPr>
      </a:lvl8pPr>
      <a:lvl9pPr marL="3624263" indent="-242888" algn="l" defTabSz="901700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Franklin Gothic Book" pitchFamily="34" charset="0"/>
        <a:buChar char="–"/>
        <a:defRPr sz="16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10160" y="4476750"/>
            <a:ext cx="6390640" cy="28651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nl-NL" b="1" noProof="0" dirty="0"/>
              <a:t>	Help! Statistics!                       </a:t>
            </a:r>
            <a:r>
              <a:rPr lang="en-US" altLang="nl-NL" b="1" dirty="0"/>
              <a:t>June</a:t>
            </a:r>
            <a:r>
              <a:rPr lang="en-US" altLang="nl-NL" b="1" noProof="0" dirty="0"/>
              <a:t> 7, 2022</a:t>
            </a:r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48000" y="260687"/>
            <a:ext cx="7848000" cy="707886"/>
          </a:xfrm>
        </p:spPr>
        <p:txBody>
          <a:bodyPr/>
          <a:lstStyle/>
          <a:p>
            <a:r>
              <a:rPr lang="nl-NL" sz="2000" dirty="0" err="1"/>
              <a:t>Multivariable</a:t>
            </a:r>
            <a:r>
              <a:rPr lang="nl-NL" sz="2000" dirty="0"/>
              <a:t> </a:t>
            </a:r>
            <a:r>
              <a:rPr lang="nl-NL" sz="2000" dirty="0" err="1"/>
              <a:t>regression</a:t>
            </a:r>
            <a:r>
              <a:rPr lang="nl-NL" sz="2000" dirty="0"/>
              <a:t> analysis: </a:t>
            </a:r>
            <a:br>
              <a:rPr lang="nl-NL" sz="2000" dirty="0"/>
            </a:br>
            <a:r>
              <a:rPr lang="nl-NL" sz="2000" dirty="0" err="1"/>
              <a:t>What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do </a:t>
            </a:r>
            <a:r>
              <a:rPr lang="nl-NL" sz="2000" dirty="0" err="1"/>
              <a:t>when</a:t>
            </a:r>
            <a:r>
              <a:rPr lang="nl-NL" sz="2000" dirty="0"/>
              <a:t> </a:t>
            </a:r>
            <a:r>
              <a:rPr lang="nl-NL" sz="2000" dirty="0" err="1"/>
              <a:t>and</a:t>
            </a:r>
            <a:r>
              <a:rPr lang="nl-NL" sz="2000" dirty="0"/>
              <a:t> </a:t>
            </a:r>
            <a:r>
              <a:rPr lang="nl-NL" sz="2000" dirty="0" err="1"/>
              <a:t>how</a:t>
            </a:r>
            <a:endParaRPr lang="nl-NL" sz="2000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Henk Groen, </a:t>
            </a:r>
            <a:r>
              <a:rPr lang="nl-NL" dirty="0" err="1"/>
              <a:t>Patient-centered</a:t>
            </a:r>
            <a:r>
              <a:rPr lang="nl-NL" dirty="0"/>
              <a:t> HTA Unit, Dept of </a:t>
            </a:r>
            <a:r>
              <a:rPr lang="nl-NL" dirty="0" err="1"/>
              <a:t>Epidemiology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40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2">
            <a:extLst>
              <a:ext uri="{FF2B5EF4-FFF2-40B4-BE49-F238E27FC236}">
                <a16:creationId xmlns:a16="http://schemas.microsoft.com/office/drawing/2014/main" id="{FB04CC47-85A8-3E2E-762B-226F132A4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0" y="4968875"/>
            <a:ext cx="576263" cy="1746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/>
              <a:pPr>
                <a:spcAft>
                  <a:spcPts val="600"/>
                </a:spcAft>
                <a:defRPr/>
              </a:pPr>
              <a:t>10</a:t>
            </a:fld>
            <a:endParaRPr lang="nl-NL"/>
          </a:p>
        </p:txBody>
      </p:sp>
      <p:sp>
        <p:nvSpPr>
          <p:cNvPr id="139" name="Footer Placeholder 3">
            <a:extLst>
              <a:ext uri="{FF2B5EF4-FFF2-40B4-BE49-F238E27FC236}">
                <a16:creationId xmlns:a16="http://schemas.microsoft.com/office/drawing/2014/main" id="{7EFCDF98-4687-A74D-F176-F8297646E6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 sz="1800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 wrap="square">
            <a:normAutofit/>
          </a:bodyPr>
          <a:lstStyle/>
          <a:p>
            <a:pPr>
              <a:defRPr/>
            </a:pPr>
            <a:r>
              <a:rPr lang="en-GB" sz="2600" b="1" dirty="0"/>
              <a:t>Briefly: confounding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4DDBBD4A-57C2-4C75-8900-75C50110D5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6724" y="1187882"/>
            <a:ext cx="4648200" cy="1981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DD0EEF68-CD36-49D8-BCE1-DA5FB43FC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0899" y="919596"/>
            <a:ext cx="228123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F79044F-DA1D-4663-AE93-AA22A1ECA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7838" y="919596"/>
            <a:ext cx="209073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2400" b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2D99DD74-FA7F-4A55-8F5D-AAC850867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6924" y="2107046"/>
            <a:ext cx="212883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0">
            <a:extLst>
              <a:ext uri="{FF2B5EF4-FFF2-40B4-BE49-F238E27FC236}">
                <a16:creationId xmlns:a16="http://schemas.microsoft.com/office/drawing/2014/main" id="{57710C64-BA8B-496D-A413-0695C5C357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2138" y="1456171"/>
            <a:ext cx="1587" cy="26828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F15B9A79-F5AE-4EDF-A923-BD9D19AA2308}"/>
              </a:ext>
            </a:extLst>
          </p:cNvPr>
          <p:cNvSpPr>
            <a:spLocks/>
          </p:cNvSpPr>
          <p:nvPr/>
        </p:nvSpPr>
        <p:spPr bwMode="auto">
          <a:xfrm>
            <a:off x="4287837" y="1303770"/>
            <a:ext cx="228600" cy="228600"/>
          </a:xfrm>
          <a:custGeom>
            <a:avLst/>
            <a:gdLst>
              <a:gd name="T0" fmla="*/ 0 w 144"/>
              <a:gd name="T1" fmla="*/ 144 h 144"/>
              <a:gd name="T2" fmla="*/ 72 w 144"/>
              <a:gd name="T3" fmla="*/ 0 h 144"/>
              <a:gd name="T4" fmla="*/ 144 w 144"/>
              <a:gd name="T5" fmla="*/ 144 h 144"/>
              <a:gd name="T6" fmla="*/ 72 w 144"/>
              <a:gd name="T7" fmla="*/ 96 h 144"/>
              <a:gd name="T8" fmla="*/ 0 w 144"/>
              <a:gd name="T9" fmla="*/ 144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4"/>
              <a:gd name="T16" fmla="*/ 0 h 144"/>
              <a:gd name="T17" fmla="*/ 144 w 144"/>
              <a:gd name="T18" fmla="*/ 144 h 1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4" h="144">
                <a:moveTo>
                  <a:pt x="0" y="144"/>
                </a:moveTo>
                <a:lnTo>
                  <a:pt x="72" y="0"/>
                </a:lnTo>
                <a:lnTo>
                  <a:pt x="144" y="144"/>
                </a:lnTo>
                <a:lnTo>
                  <a:pt x="72" y="96"/>
                </a:lnTo>
                <a:lnTo>
                  <a:pt x="0" y="14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8" name="Group 22">
            <a:extLst>
              <a:ext uri="{FF2B5EF4-FFF2-40B4-BE49-F238E27FC236}">
                <a16:creationId xmlns:a16="http://schemas.microsoft.com/office/drawing/2014/main" id="{DF1C09FA-C2CC-4C0C-AE7A-8DF5A54B575A}"/>
              </a:ext>
            </a:extLst>
          </p:cNvPr>
          <p:cNvGrpSpPr>
            <a:grpSpLocks/>
          </p:cNvGrpSpPr>
          <p:nvPr/>
        </p:nvGrpSpPr>
        <p:grpSpPr bwMode="auto">
          <a:xfrm>
            <a:off x="2120900" y="957696"/>
            <a:ext cx="4349751" cy="1557338"/>
            <a:chOff x="1580" y="1425"/>
            <a:chExt cx="2740" cy="981"/>
          </a:xfrm>
        </p:grpSpPr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id="{50374163-A71D-4F6F-95D2-8CD5B72D3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0" y="1425"/>
              <a:ext cx="13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400" dirty="0">
                  <a:solidFill>
                    <a:srgbClr val="000099"/>
                  </a:solidFill>
                  <a:latin typeface="Arial" charset="0"/>
                </a:rPr>
                <a:t>Exposure      </a:t>
              </a:r>
              <a:r>
                <a:rPr lang="en-GB" sz="2400" dirty="0">
                  <a:solidFill>
                    <a:srgbClr val="000080"/>
                  </a:solidFill>
                  <a:latin typeface="Arial" charset="0"/>
                </a:rPr>
                <a:t>   </a:t>
              </a:r>
              <a:endParaRPr lang="en-GB" sz="2400" b="0" dirty="0">
                <a:latin typeface="Times New Roman" pitchFamily="18" charset="0"/>
              </a:endParaRPr>
            </a:p>
          </p:txBody>
        </p:sp>
        <p:sp>
          <p:nvSpPr>
            <p:cNvPr id="20" name="Rectangle 7">
              <a:extLst>
                <a:ext uri="{FF2B5EF4-FFF2-40B4-BE49-F238E27FC236}">
                  <a16:creationId xmlns:a16="http://schemas.microsoft.com/office/drawing/2014/main" id="{E6017219-AF38-4E3A-8479-502DCC363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5" y="1425"/>
              <a:ext cx="13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400">
                  <a:solidFill>
                    <a:schemeClr val="tx2"/>
                  </a:solidFill>
                  <a:latin typeface="Arial" charset="0"/>
                </a:rPr>
                <a:t>          </a:t>
              </a:r>
              <a:r>
                <a:rPr lang="en-GB" sz="2400">
                  <a:solidFill>
                    <a:srgbClr val="000099"/>
                  </a:solidFill>
                  <a:latin typeface="Arial" charset="0"/>
                </a:rPr>
                <a:t>Outcome</a:t>
              </a:r>
              <a:endParaRPr lang="en-GB" sz="2400" b="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159DD843-F325-4E12-990F-03DF15C72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6" y="2173"/>
              <a:ext cx="10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400" dirty="0">
                  <a:solidFill>
                    <a:srgbClr val="000099"/>
                  </a:solidFill>
                  <a:latin typeface="Arial" charset="0"/>
                </a:rPr>
                <a:t>Third factor</a:t>
              </a:r>
              <a:endParaRPr lang="en-GB" sz="2400" b="0" dirty="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22" name="Line 13">
              <a:extLst>
                <a:ext uri="{FF2B5EF4-FFF2-40B4-BE49-F238E27FC236}">
                  <a16:creationId xmlns:a16="http://schemas.microsoft.com/office/drawing/2014/main" id="{A38D44EF-6FBC-4B8D-921A-6410253BC0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6" y="1680"/>
              <a:ext cx="432" cy="432"/>
            </a:xfrm>
            <a:prstGeom prst="line">
              <a:avLst/>
            </a:prstGeom>
            <a:noFill/>
            <a:ln w="57150">
              <a:solidFill>
                <a:srgbClr val="006600"/>
              </a:solidFill>
              <a:round/>
              <a:headEnd type="triangl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4">
              <a:extLst>
                <a:ext uri="{FF2B5EF4-FFF2-40B4-BE49-F238E27FC236}">
                  <a16:creationId xmlns:a16="http://schemas.microsoft.com/office/drawing/2014/main" id="{7DB5EA45-7308-4242-944F-F5835A71EF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4" y="1536"/>
              <a:ext cx="864" cy="0"/>
            </a:xfrm>
            <a:prstGeom prst="line">
              <a:avLst/>
            </a:prstGeom>
            <a:noFill/>
            <a:ln w="57150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20">
              <a:extLst>
                <a:ext uri="{FF2B5EF4-FFF2-40B4-BE49-F238E27FC236}">
                  <a16:creationId xmlns:a16="http://schemas.microsoft.com/office/drawing/2014/main" id="{7DF44D83-21CB-4A73-9F4F-D08EF3116FE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0866080" flipV="1">
              <a:off x="3384" y="1711"/>
              <a:ext cx="454" cy="36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" name="Rechthoek 24">
            <a:extLst>
              <a:ext uri="{FF2B5EF4-FFF2-40B4-BE49-F238E27FC236}">
                <a16:creationId xmlns:a16="http://schemas.microsoft.com/office/drawing/2014/main" id="{3532821E-24BD-4C21-BA69-9ACFDBEC2048}"/>
              </a:ext>
            </a:extLst>
          </p:cNvPr>
          <p:cNvSpPr/>
          <p:nvPr/>
        </p:nvSpPr>
        <p:spPr bwMode="auto">
          <a:xfrm>
            <a:off x="2456457" y="1341870"/>
            <a:ext cx="3456384" cy="11874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995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2">
            <a:extLst>
              <a:ext uri="{FF2B5EF4-FFF2-40B4-BE49-F238E27FC236}">
                <a16:creationId xmlns:a16="http://schemas.microsoft.com/office/drawing/2014/main" id="{FB04CC47-85A8-3E2E-762B-226F132A4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0" y="4968875"/>
            <a:ext cx="576263" cy="1746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/>
              <a:pPr>
                <a:spcAft>
                  <a:spcPts val="600"/>
                </a:spcAft>
                <a:defRPr/>
              </a:pPr>
              <a:t>11</a:t>
            </a:fld>
            <a:endParaRPr lang="nl-NL"/>
          </a:p>
        </p:txBody>
      </p:sp>
      <p:sp>
        <p:nvSpPr>
          <p:cNvPr id="139" name="Footer Placeholder 3">
            <a:extLst>
              <a:ext uri="{FF2B5EF4-FFF2-40B4-BE49-F238E27FC236}">
                <a16:creationId xmlns:a16="http://schemas.microsoft.com/office/drawing/2014/main" id="{7EFCDF98-4687-A74D-F176-F8297646E6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 sz="1800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 wrap="square">
            <a:normAutofit/>
          </a:bodyPr>
          <a:lstStyle/>
          <a:p>
            <a:pPr>
              <a:defRPr/>
            </a:pPr>
            <a:r>
              <a:rPr lang="en-GB" sz="2600" b="1" dirty="0"/>
              <a:t>Briefly: confounding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4DDBBD4A-57C2-4C75-8900-75C50110D5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6724" y="1187882"/>
            <a:ext cx="4648200" cy="1981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DD0EEF68-CD36-49D8-BCE1-DA5FB43FC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0899" y="919596"/>
            <a:ext cx="228123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F79044F-DA1D-4663-AE93-AA22A1ECA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7838" y="919596"/>
            <a:ext cx="209073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2400" b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2D99DD74-FA7F-4A55-8F5D-AAC850867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6924" y="2107046"/>
            <a:ext cx="212883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0">
            <a:extLst>
              <a:ext uri="{FF2B5EF4-FFF2-40B4-BE49-F238E27FC236}">
                <a16:creationId xmlns:a16="http://schemas.microsoft.com/office/drawing/2014/main" id="{57710C64-BA8B-496D-A413-0695C5C357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02138" y="1456171"/>
            <a:ext cx="1587" cy="26828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F15B9A79-F5AE-4EDF-A923-BD9D19AA2308}"/>
              </a:ext>
            </a:extLst>
          </p:cNvPr>
          <p:cNvSpPr>
            <a:spLocks/>
          </p:cNvSpPr>
          <p:nvPr/>
        </p:nvSpPr>
        <p:spPr bwMode="auto">
          <a:xfrm>
            <a:off x="4287837" y="1303770"/>
            <a:ext cx="228600" cy="228600"/>
          </a:xfrm>
          <a:custGeom>
            <a:avLst/>
            <a:gdLst>
              <a:gd name="T0" fmla="*/ 0 w 144"/>
              <a:gd name="T1" fmla="*/ 144 h 144"/>
              <a:gd name="T2" fmla="*/ 72 w 144"/>
              <a:gd name="T3" fmla="*/ 0 h 144"/>
              <a:gd name="T4" fmla="*/ 144 w 144"/>
              <a:gd name="T5" fmla="*/ 144 h 144"/>
              <a:gd name="T6" fmla="*/ 72 w 144"/>
              <a:gd name="T7" fmla="*/ 96 h 144"/>
              <a:gd name="T8" fmla="*/ 0 w 144"/>
              <a:gd name="T9" fmla="*/ 144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4"/>
              <a:gd name="T16" fmla="*/ 0 h 144"/>
              <a:gd name="T17" fmla="*/ 144 w 144"/>
              <a:gd name="T18" fmla="*/ 144 h 1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4" h="144">
                <a:moveTo>
                  <a:pt x="0" y="144"/>
                </a:moveTo>
                <a:lnTo>
                  <a:pt x="72" y="0"/>
                </a:lnTo>
                <a:lnTo>
                  <a:pt x="144" y="144"/>
                </a:lnTo>
                <a:lnTo>
                  <a:pt x="72" y="96"/>
                </a:lnTo>
                <a:lnTo>
                  <a:pt x="0" y="14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Box 16">
            <a:extLst>
              <a:ext uri="{FF2B5EF4-FFF2-40B4-BE49-F238E27FC236}">
                <a16:creationId xmlns:a16="http://schemas.microsoft.com/office/drawing/2014/main" id="{B8369E72-102B-473E-8F3E-18B5D574A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759715"/>
            <a:ext cx="7273925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 dirty="0">
                <a:solidFill>
                  <a:srgbClr val="006600"/>
                </a:solidFill>
                <a:latin typeface="Arial" charset="0"/>
              </a:rPr>
              <a:t>Be associated with exposure</a:t>
            </a:r>
          </a:p>
          <a:p>
            <a:pPr eaLnBrk="0" hangingPunct="0">
              <a:spcBef>
                <a:spcPct val="10000"/>
              </a:spcBef>
            </a:pPr>
            <a:r>
              <a:rPr lang="en-GB" sz="1800" dirty="0">
                <a:solidFill>
                  <a:srgbClr val="006600"/>
                </a:solidFill>
                <a:latin typeface="Arial" charset="0"/>
              </a:rPr>
              <a:t>- without being the consequence of exposure</a:t>
            </a:r>
            <a:endParaRPr lang="en-GB" sz="1800" b="0" dirty="0">
              <a:latin typeface="Times New Roman" pitchFamily="18" charset="0"/>
            </a:endParaRPr>
          </a:p>
        </p:txBody>
      </p:sp>
      <p:sp>
        <p:nvSpPr>
          <p:cNvPr id="16" name="Text Box 17">
            <a:extLst>
              <a:ext uri="{FF2B5EF4-FFF2-40B4-BE49-F238E27FC236}">
                <a16:creationId xmlns:a16="http://schemas.microsoft.com/office/drawing/2014/main" id="{0D41E269-2428-4DFD-8DAB-91C41CA73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3488355"/>
            <a:ext cx="7991475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</a:pPr>
            <a:r>
              <a:rPr lang="en-GB" sz="1800" dirty="0">
                <a:solidFill>
                  <a:srgbClr val="CC0000"/>
                </a:solidFill>
                <a:latin typeface="Arial" charset="0"/>
              </a:rPr>
              <a:t>Be associated with outcome</a:t>
            </a:r>
          </a:p>
          <a:p>
            <a:pPr eaLnBrk="0" hangingPunct="0">
              <a:spcBef>
                <a:spcPct val="10000"/>
              </a:spcBef>
            </a:pPr>
            <a:r>
              <a:rPr lang="en-GB" sz="1800" dirty="0">
                <a:solidFill>
                  <a:srgbClr val="CC0000"/>
                </a:solidFill>
                <a:latin typeface="Arial" charset="0"/>
              </a:rPr>
              <a:t>- independently of exposure (not an intermediary)</a:t>
            </a:r>
          </a:p>
        </p:txBody>
      </p:sp>
      <p:grpSp>
        <p:nvGrpSpPr>
          <p:cNvPr id="18" name="Group 22">
            <a:extLst>
              <a:ext uri="{FF2B5EF4-FFF2-40B4-BE49-F238E27FC236}">
                <a16:creationId xmlns:a16="http://schemas.microsoft.com/office/drawing/2014/main" id="{DF1C09FA-C2CC-4C0C-AE7A-8DF5A54B575A}"/>
              </a:ext>
            </a:extLst>
          </p:cNvPr>
          <p:cNvGrpSpPr>
            <a:grpSpLocks/>
          </p:cNvGrpSpPr>
          <p:nvPr/>
        </p:nvGrpSpPr>
        <p:grpSpPr bwMode="auto">
          <a:xfrm>
            <a:off x="2120900" y="957696"/>
            <a:ext cx="4349751" cy="1557338"/>
            <a:chOff x="1580" y="1425"/>
            <a:chExt cx="2740" cy="981"/>
          </a:xfrm>
        </p:grpSpPr>
        <p:sp>
          <p:nvSpPr>
            <p:cNvPr id="19" name="Rectangle 5">
              <a:extLst>
                <a:ext uri="{FF2B5EF4-FFF2-40B4-BE49-F238E27FC236}">
                  <a16:creationId xmlns:a16="http://schemas.microsoft.com/office/drawing/2014/main" id="{50374163-A71D-4F6F-95D2-8CD5B72D3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0" y="1425"/>
              <a:ext cx="136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400" dirty="0">
                  <a:solidFill>
                    <a:srgbClr val="000099"/>
                  </a:solidFill>
                  <a:latin typeface="Arial" charset="0"/>
                </a:rPr>
                <a:t>Exposure      </a:t>
              </a:r>
              <a:r>
                <a:rPr lang="en-GB" sz="2400" dirty="0">
                  <a:solidFill>
                    <a:srgbClr val="000080"/>
                  </a:solidFill>
                  <a:latin typeface="Arial" charset="0"/>
                </a:rPr>
                <a:t>   </a:t>
              </a:r>
              <a:endParaRPr lang="en-GB" sz="2400" b="0" dirty="0">
                <a:latin typeface="Times New Roman" pitchFamily="18" charset="0"/>
              </a:endParaRPr>
            </a:p>
          </p:txBody>
        </p:sp>
        <p:sp>
          <p:nvSpPr>
            <p:cNvPr id="20" name="Rectangle 7">
              <a:extLst>
                <a:ext uri="{FF2B5EF4-FFF2-40B4-BE49-F238E27FC236}">
                  <a16:creationId xmlns:a16="http://schemas.microsoft.com/office/drawing/2014/main" id="{E6017219-AF38-4E3A-8479-502DCC363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5" y="1425"/>
              <a:ext cx="137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400">
                  <a:solidFill>
                    <a:schemeClr val="tx2"/>
                  </a:solidFill>
                  <a:latin typeface="Arial" charset="0"/>
                </a:rPr>
                <a:t>          </a:t>
              </a:r>
              <a:r>
                <a:rPr lang="en-GB" sz="2400">
                  <a:solidFill>
                    <a:srgbClr val="000099"/>
                  </a:solidFill>
                  <a:latin typeface="Arial" charset="0"/>
                </a:rPr>
                <a:t>Outcome</a:t>
              </a:r>
              <a:endParaRPr lang="en-GB" sz="2400" b="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159DD843-F325-4E12-990F-03DF15C72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6" y="2173"/>
              <a:ext cx="10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400" dirty="0">
                  <a:solidFill>
                    <a:srgbClr val="000099"/>
                  </a:solidFill>
                  <a:latin typeface="Arial" charset="0"/>
                </a:rPr>
                <a:t>Third factor</a:t>
              </a:r>
              <a:endParaRPr lang="en-GB" sz="2400" b="0" dirty="0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22" name="Line 13">
              <a:extLst>
                <a:ext uri="{FF2B5EF4-FFF2-40B4-BE49-F238E27FC236}">
                  <a16:creationId xmlns:a16="http://schemas.microsoft.com/office/drawing/2014/main" id="{A38D44EF-6FBC-4B8D-921A-6410253BC0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6" y="1680"/>
              <a:ext cx="432" cy="432"/>
            </a:xfrm>
            <a:prstGeom prst="line">
              <a:avLst/>
            </a:prstGeom>
            <a:noFill/>
            <a:ln w="57150">
              <a:solidFill>
                <a:srgbClr val="006600"/>
              </a:solidFill>
              <a:round/>
              <a:headEnd type="triangl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14">
              <a:extLst>
                <a:ext uri="{FF2B5EF4-FFF2-40B4-BE49-F238E27FC236}">
                  <a16:creationId xmlns:a16="http://schemas.microsoft.com/office/drawing/2014/main" id="{7DB5EA45-7308-4242-944F-F5835A71EF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4" y="1536"/>
              <a:ext cx="864" cy="0"/>
            </a:xfrm>
            <a:prstGeom prst="line">
              <a:avLst/>
            </a:prstGeom>
            <a:noFill/>
            <a:ln w="57150">
              <a:solidFill>
                <a:srgbClr val="00009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20">
              <a:extLst>
                <a:ext uri="{FF2B5EF4-FFF2-40B4-BE49-F238E27FC236}">
                  <a16:creationId xmlns:a16="http://schemas.microsoft.com/office/drawing/2014/main" id="{7DF44D83-21CB-4A73-9F4F-D08EF3116FE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0866080" flipV="1">
              <a:off x="3384" y="1711"/>
              <a:ext cx="454" cy="36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5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Placeholder 1">
            <a:extLst>
              <a:ext uri="{FF2B5EF4-FFF2-40B4-BE49-F238E27FC236}">
                <a16:creationId xmlns:a16="http://schemas.microsoft.com/office/drawing/2014/main" id="{5C6DD82D-5364-0727-F73F-047F1A9431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46EF7D-4C61-7E49-9EC8-5EE8E26E7F8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0" y="4968875"/>
            <a:ext cx="576263" cy="1746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 sz="600" smtClean="0"/>
              <a:pPr>
                <a:spcAft>
                  <a:spcPts val="600"/>
                </a:spcAft>
                <a:defRPr/>
              </a:pPr>
              <a:t>12</a:t>
            </a:fld>
            <a:endParaRPr lang="nl-NL" sz="600"/>
          </a:p>
        </p:txBody>
      </p:sp>
      <p:sp>
        <p:nvSpPr>
          <p:cNvPr id="33" name="Footer Placeholder 3">
            <a:extLst>
              <a:ext uri="{FF2B5EF4-FFF2-40B4-BE49-F238E27FC236}">
                <a16:creationId xmlns:a16="http://schemas.microsoft.com/office/drawing/2014/main" id="{36965494-2252-2C15-0776-5F9832F0758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4678FA-FFD9-6A43-A932-5396E016F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>
            <a:normAutofit/>
          </a:bodyPr>
          <a:lstStyle/>
          <a:p>
            <a:r>
              <a:rPr lang="en-US" dirty="0"/>
              <a:t>Briefly: confounding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F6BBD3C8-ED12-42B7-B7E9-171C2A8F3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00" y="1370032"/>
            <a:ext cx="3816000" cy="2533936"/>
          </a:xfrm>
          <a:prstGeom prst="rect">
            <a:avLst/>
          </a:prstGeom>
          <a:noFill/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7EA71-E469-344C-B8E9-0589C00FE9E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0" y="1143000"/>
            <a:ext cx="4087200" cy="2988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700" dirty="0"/>
              <a:t>Down syndrome and birth order</a:t>
            </a:r>
          </a:p>
          <a:p>
            <a:pPr>
              <a:lnSpc>
                <a:spcPct val="90000"/>
              </a:lnSpc>
            </a:pPr>
            <a:endParaRPr lang="en-US" sz="1700" dirty="0"/>
          </a:p>
          <a:p>
            <a:pPr>
              <a:lnSpc>
                <a:spcPct val="90000"/>
              </a:lnSpc>
            </a:pPr>
            <a:r>
              <a:rPr lang="en-US" sz="1700" dirty="0"/>
              <a:t>Apparent of birth order</a:t>
            </a:r>
          </a:p>
          <a:p>
            <a:pPr>
              <a:lnSpc>
                <a:spcPct val="90000"/>
              </a:lnSpc>
            </a:pPr>
            <a:endParaRPr lang="en-US" sz="1700" dirty="0"/>
          </a:p>
          <a:p>
            <a:pPr>
              <a:lnSpc>
                <a:spcPct val="90000"/>
              </a:lnSpc>
            </a:pPr>
            <a:r>
              <a:rPr lang="en-US" sz="1700" dirty="0"/>
              <a:t>Confounded by maternal age</a:t>
            </a:r>
          </a:p>
          <a:p>
            <a:pPr>
              <a:lnSpc>
                <a:spcPct val="90000"/>
              </a:lnSpc>
            </a:pPr>
            <a:endParaRPr lang="en-US" sz="1700" dirty="0"/>
          </a:p>
          <a:p>
            <a:pPr>
              <a:lnSpc>
                <a:spcPct val="90000"/>
              </a:lnSpc>
            </a:pPr>
            <a:r>
              <a:rPr lang="en-US" sz="1700" dirty="0"/>
              <a:t>Y = c + b1*BO + b2*age</a:t>
            </a:r>
          </a:p>
          <a:p>
            <a:pPr>
              <a:lnSpc>
                <a:spcPct val="90000"/>
              </a:lnSpc>
            </a:pPr>
            <a:endParaRPr lang="en-US" sz="1700" dirty="0"/>
          </a:p>
          <a:p>
            <a:pPr>
              <a:lnSpc>
                <a:spcPct val="90000"/>
              </a:lnSpc>
            </a:pPr>
            <a:r>
              <a:rPr lang="en-US" sz="1700" dirty="0"/>
              <a:t>b1 changes&gt;10%: confounding</a:t>
            </a:r>
          </a:p>
          <a:p>
            <a:pPr marL="0" indent="0">
              <a:lnSpc>
                <a:spcPct val="90000"/>
              </a:lnSpc>
              <a:buNone/>
            </a:pPr>
            <a:endParaRPr lang="en-US" sz="1700" dirty="0"/>
          </a:p>
          <a:p>
            <a:pPr>
              <a:lnSpc>
                <a:spcPct val="90000"/>
              </a:lnSpc>
            </a:pPr>
            <a:endParaRPr lang="en-US" sz="1700" dirty="0"/>
          </a:p>
          <a:p>
            <a:pPr marL="457200" lvl="1" indent="0">
              <a:lnSpc>
                <a:spcPct val="90000"/>
              </a:lnSpc>
              <a:buNone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06390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 Placeholder 2">
            <a:extLst>
              <a:ext uri="{FF2B5EF4-FFF2-40B4-BE49-F238E27FC236}">
                <a16:creationId xmlns:a16="http://schemas.microsoft.com/office/drawing/2014/main" id="{FB04CC47-85A8-3E2E-762B-226F132A41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0" y="4968875"/>
            <a:ext cx="576263" cy="1746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 sz="600"/>
              <a:pPr>
                <a:spcAft>
                  <a:spcPts val="600"/>
                </a:spcAft>
                <a:defRPr/>
              </a:pPr>
              <a:t>13</a:t>
            </a:fld>
            <a:endParaRPr lang="nl-NL" sz="600"/>
          </a:p>
        </p:txBody>
      </p:sp>
      <p:sp>
        <p:nvSpPr>
          <p:cNvPr id="202" name="Footer Placeholder 3">
            <a:extLst>
              <a:ext uri="{FF2B5EF4-FFF2-40B4-BE49-F238E27FC236}">
                <a16:creationId xmlns:a16="http://schemas.microsoft.com/office/drawing/2014/main" id="{3E84AB32-E396-3B2C-F671-D8217FC7AF5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600" b="1" dirty="0"/>
              <a:t>Choosin</a:t>
            </a:r>
            <a:r>
              <a:rPr lang="en-GB" sz="2600" dirty="0"/>
              <a:t>g independent variables</a:t>
            </a:r>
            <a:endParaRPr lang="en-GB" sz="2600" b="1" dirty="0"/>
          </a:p>
        </p:txBody>
      </p:sp>
      <p:sp>
        <p:nvSpPr>
          <p:cNvPr id="8806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76000" y="1605600"/>
            <a:ext cx="3816000" cy="2527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 dirty="0"/>
              <a:t>Literature, previous research, expertise</a:t>
            </a:r>
          </a:p>
          <a:p>
            <a:pPr>
              <a:lnSpc>
                <a:spcPct val="90000"/>
              </a:lnSpc>
            </a:pPr>
            <a:r>
              <a:rPr lang="en-US" sz="1900" dirty="0"/>
              <a:t>Biological plausibility</a:t>
            </a:r>
          </a:p>
          <a:p>
            <a:pPr>
              <a:lnSpc>
                <a:spcPct val="90000"/>
              </a:lnSpc>
            </a:pPr>
            <a:r>
              <a:rPr lang="en-US" sz="1900" dirty="0"/>
              <a:t>Significantly related with outcome</a:t>
            </a:r>
          </a:p>
          <a:p>
            <a:pPr>
              <a:lnSpc>
                <a:spcPct val="90000"/>
              </a:lnSpc>
            </a:pPr>
            <a:endParaRPr lang="en-US" sz="1900" dirty="0"/>
          </a:p>
          <a:p>
            <a:pPr>
              <a:lnSpc>
                <a:spcPct val="90000"/>
              </a:lnSpc>
            </a:pPr>
            <a:r>
              <a:rPr lang="en-US" sz="1900" dirty="0"/>
              <a:t>Caveat: limitations by sample size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sz="1500" dirty="0"/>
          </a:p>
        </p:txBody>
      </p:sp>
      <p:pic>
        <p:nvPicPr>
          <p:cNvPr id="235524" name="Picture 235523" descr="Magnifying glass showing decling performance">
            <a:extLst>
              <a:ext uri="{FF2B5EF4-FFF2-40B4-BE49-F238E27FC236}">
                <a16:creationId xmlns:a16="http://schemas.microsoft.com/office/drawing/2014/main" id="{E8F0FF79-7D1F-45E2-0056-0AC46C3C83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84"/>
          <a:stretch/>
        </p:blipFill>
        <p:spPr>
          <a:xfrm>
            <a:off x="4752000" y="1603800"/>
            <a:ext cx="3816000" cy="252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51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E498BA-5923-9645-9962-CBE8917519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Source: </a:t>
            </a:r>
            <a:r>
              <a:rPr lang="en-US" sz="1200" dirty="0" err="1"/>
              <a:t>Vlagtwedde</a:t>
            </a:r>
            <a:r>
              <a:rPr lang="en-US" sz="1200" dirty="0"/>
              <a:t>/Vlaardingen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46EF7D-4C61-7E49-9EC8-5EE8E26E7F8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0" y="4968875"/>
            <a:ext cx="576263" cy="1746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 sz="600" smtClean="0"/>
              <a:pPr>
                <a:spcAft>
                  <a:spcPts val="600"/>
                </a:spcAft>
                <a:defRPr/>
              </a:pPr>
              <a:t>14</a:t>
            </a:fld>
            <a:endParaRPr lang="nl-NL" sz="60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672AEF4F-A0E2-BB9E-BBFB-7B7FE90A5F4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4678FA-FFD9-6A43-A932-5396E016F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>
            <a:normAutofit/>
          </a:bodyPr>
          <a:lstStyle/>
          <a:p>
            <a:r>
              <a:rPr lang="en-US" dirty="0"/>
              <a:t>Briefly: interaction/effect modification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7EA71-E469-344C-B8E9-0589C00FE9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4377000" cy="29880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 third factor influences the effect of interest</a:t>
            </a:r>
          </a:p>
          <a:p>
            <a:endParaRPr lang="en-US" dirty="0"/>
          </a:p>
          <a:p>
            <a:r>
              <a:rPr lang="en-US" dirty="0"/>
              <a:t>Does gender modify the effect of age on FEV1?</a:t>
            </a:r>
          </a:p>
          <a:p>
            <a:endParaRPr lang="en-US" dirty="0"/>
          </a:p>
          <a:p>
            <a:r>
              <a:rPr lang="en-US" dirty="0"/>
              <a:t>FEV1=c + b1*age + b2*gender</a:t>
            </a:r>
          </a:p>
          <a:p>
            <a:endParaRPr lang="en-US" dirty="0"/>
          </a:p>
          <a:p>
            <a:r>
              <a:rPr lang="en-US" dirty="0"/>
              <a:t>FEV1=c + b1*age + b2*gender + b3*(age*gender)</a:t>
            </a:r>
          </a:p>
          <a:p>
            <a:pPr marL="457200" lvl="1" indent="0">
              <a:buNone/>
            </a:pPr>
            <a:endParaRPr lang="en-US" sz="22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9873DDE-446A-4DC1-811B-D7AF4AE9F1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41" r="11846" b="10438"/>
          <a:stretch/>
        </p:blipFill>
        <p:spPr>
          <a:xfrm>
            <a:off x="4952999" y="981604"/>
            <a:ext cx="3694409" cy="318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6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E498BA-5923-9645-9962-CBE8917519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Source: </a:t>
            </a:r>
            <a:r>
              <a:rPr lang="en-US" sz="1200" dirty="0" err="1"/>
              <a:t>Vlagtwedde</a:t>
            </a:r>
            <a:r>
              <a:rPr lang="en-US" sz="1200" dirty="0"/>
              <a:t>/Vlaardingen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46EF7D-4C61-7E49-9EC8-5EE8E26E7F8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0" y="4968875"/>
            <a:ext cx="576263" cy="1746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 sz="600" smtClean="0"/>
              <a:pPr>
                <a:spcAft>
                  <a:spcPts val="600"/>
                </a:spcAft>
                <a:defRPr/>
              </a:pPr>
              <a:t>15</a:t>
            </a:fld>
            <a:endParaRPr lang="nl-NL" sz="60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672AEF4F-A0E2-BB9E-BBFB-7B7FE90A5F4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4678FA-FFD9-6A43-A932-5396E016F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>
            <a:normAutofit/>
          </a:bodyPr>
          <a:lstStyle/>
          <a:p>
            <a:r>
              <a:rPr lang="en-US" dirty="0"/>
              <a:t>Briefly: interaction/effect modification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7EA71-E469-344C-B8E9-0589C00FE9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4377000" cy="2988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If b3 is significant: show stratified results by level of effect modifier</a:t>
            </a:r>
          </a:p>
          <a:p>
            <a:endParaRPr lang="en-US" dirty="0"/>
          </a:p>
          <a:p>
            <a:r>
              <a:rPr lang="en-US" dirty="0"/>
              <a:t>Here: show results by gender</a:t>
            </a:r>
          </a:p>
          <a:p>
            <a:pPr lvl="1"/>
            <a:r>
              <a:rPr lang="en-US" dirty="0"/>
              <a:t>Direction of the effect</a:t>
            </a:r>
          </a:p>
          <a:p>
            <a:pPr lvl="1"/>
            <a:r>
              <a:rPr lang="en-US" dirty="0"/>
              <a:t>Size of the effect</a:t>
            </a:r>
          </a:p>
          <a:p>
            <a:pPr lvl="1"/>
            <a:endParaRPr lang="en-US" dirty="0"/>
          </a:p>
          <a:p>
            <a:r>
              <a:rPr lang="en-US" dirty="0"/>
              <a:t>Subgroup analyses RCT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sz="22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9873DDE-446A-4DC1-811B-D7AF4AE9F1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41" r="11846" b="10438"/>
          <a:stretch/>
        </p:blipFill>
        <p:spPr>
          <a:xfrm>
            <a:off x="4952999" y="981604"/>
            <a:ext cx="3694409" cy="318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42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 Placeholder 1">
            <a:extLst>
              <a:ext uri="{FF2B5EF4-FFF2-40B4-BE49-F238E27FC236}">
                <a16:creationId xmlns:a16="http://schemas.microsoft.com/office/drawing/2014/main" id="{E1A26AF4-52EE-879B-67F6-C7761C61E6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</p:spPr>
        <p:txBody>
          <a:bodyPr/>
          <a:lstStyle/>
          <a:p>
            <a:endParaRPr lang="en-US"/>
          </a:p>
        </p:txBody>
      </p:sp>
      <p:sp>
        <p:nvSpPr>
          <p:cNvPr id="137" name="Slide Number Placeholder 2">
            <a:extLst>
              <a:ext uri="{FF2B5EF4-FFF2-40B4-BE49-F238E27FC236}">
                <a16:creationId xmlns:a16="http://schemas.microsoft.com/office/drawing/2014/main" id="{FB04CC47-85A8-3E2E-762B-226F132A4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0" y="4968875"/>
            <a:ext cx="576263" cy="1746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/>
              <a:pPr>
                <a:spcAft>
                  <a:spcPts val="600"/>
                </a:spcAft>
                <a:defRPr/>
              </a:pPr>
              <a:t>16</a:t>
            </a:fld>
            <a:endParaRPr lang="nl-NL"/>
          </a:p>
        </p:txBody>
      </p:sp>
      <p:sp>
        <p:nvSpPr>
          <p:cNvPr id="139" name="Footer Placeholder 3">
            <a:extLst>
              <a:ext uri="{FF2B5EF4-FFF2-40B4-BE49-F238E27FC236}">
                <a16:creationId xmlns:a16="http://schemas.microsoft.com/office/drawing/2014/main" id="{7EFCDF98-4687-A74D-F176-F8297646E6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 wrap="square">
            <a:normAutofit/>
          </a:bodyPr>
          <a:lstStyle/>
          <a:p>
            <a:pPr>
              <a:defRPr/>
            </a:pPr>
            <a:r>
              <a:rPr lang="en-GB" sz="2600" b="1"/>
              <a:t>How to conduct multivariable analysis?</a:t>
            </a:r>
          </a:p>
        </p:txBody>
      </p:sp>
      <p:sp>
        <p:nvSpPr>
          <p:cNvPr id="8806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76000" y="1143000"/>
            <a:ext cx="7992000" cy="29880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dirty="0"/>
              <a:t>Interested in multiple independent effects</a:t>
            </a:r>
          </a:p>
          <a:p>
            <a:pPr>
              <a:lnSpc>
                <a:spcPct val="90000"/>
              </a:lnSpc>
            </a:pPr>
            <a:r>
              <a:rPr lang="en-GB" dirty="0"/>
              <a:t>“Explorative”, no emphasis on confounding</a:t>
            </a:r>
          </a:p>
          <a:p>
            <a:pPr>
              <a:lnSpc>
                <a:spcPct val="90000"/>
              </a:lnSpc>
            </a:pPr>
            <a:r>
              <a:rPr lang="en-GB" dirty="0"/>
              <a:t>Look at the data (scatter plot, compare means)</a:t>
            </a:r>
          </a:p>
          <a:p>
            <a:pPr>
              <a:lnSpc>
                <a:spcPct val="90000"/>
              </a:lnSpc>
            </a:pPr>
            <a:r>
              <a:rPr lang="en-GB" sz="1900" b="1" dirty="0"/>
              <a:t>Perform univariable analysis first!</a:t>
            </a:r>
          </a:p>
          <a:p>
            <a:pPr>
              <a:lnSpc>
                <a:spcPct val="90000"/>
              </a:lnSpc>
            </a:pPr>
            <a:endParaRPr lang="en-GB" sz="1900" b="1" dirty="0"/>
          </a:p>
          <a:p>
            <a:pPr>
              <a:lnSpc>
                <a:spcPct val="90000"/>
              </a:lnSpc>
            </a:pPr>
            <a:endParaRPr lang="en-GB" sz="1900" b="1" dirty="0"/>
          </a:p>
          <a:p>
            <a:pPr marL="0" indent="0">
              <a:lnSpc>
                <a:spcPct val="90000"/>
              </a:lnSpc>
              <a:buNone/>
            </a:pPr>
            <a:r>
              <a:rPr lang="en-GB" sz="1700" b="1" dirty="0"/>
              <a:t>Note: for linear regression normal distribution is not required</a:t>
            </a:r>
          </a:p>
          <a:p>
            <a:pPr marL="0" indent="0">
              <a:lnSpc>
                <a:spcPct val="90000"/>
              </a:lnSpc>
              <a:buNone/>
            </a:pPr>
            <a:endParaRPr lang="en-GB" sz="1700" b="1" dirty="0"/>
          </a:p>
          <a:p>
            <a:pPr marL="0" indent="0">
              <a:lnSpc>
                <a:spcPct val="90000"/>
              </a:lnSpc>
              <a:buNone/>
            </a:pPr>
            <a:r>
              <a:rPr lang="en-GB" sz="1700" b="1" dirty="0"/>
              <a:t>Check distribution of residuals (standardized)</a:t>
            </a:r>
          </a:p>
          <a:p>
            <a:pPr marL="0" indent="0">
              <a:lnSpc>
                <a:spcPct val="90000"/>
              </a:lnSpc>
              <a:buNone/>
            </a:pPr>
            <a:endParaRPr lang="en-GB" sz="1700" b="1" dirty="0"/>
          </a:p>
        </p:txBody>
      </p:sp>
    </p:spTree>
    <p:extLst>
      <p:ext uri="{BB962C8B-B14F-4D97-AF65-F5344CB8AC3E}">
        <p14:creationId xmlns:p14="http://schemas.microsoft.com/office/powerpoint/2010/main" val="267780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 Placeholder 1">
            <a:extLst>
              <a:ext uri="{FF2B5EF4-FFF2-40B4-BE49-F238E27FC236}">
                <a16:creationId xmlns:a16="http://schemas.microsoft.com/office/drawing/2014/main" id="{E1A26AF4-52EE-879B-67F6-C7761C61E6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</p:spPr>
        <p:txBody>
          <a:bodyPr/>
          <a:lstStyle/>
          <a:p>
            <a:endParaRPr lang="en-US"/>
          </a:p>
        </p:txBody>
      </p:sp>
      <p:sp>
        <p:nvSpPr>
          <p:cNvPr id="137" name="Slide Number Placeholder 2">
            <a:extLst>
              <a:ext uri="{FF2B5EF4-FFF2-40B4-BE49-F238E27FC236}">
                <a16:creationId xmlns:a16="http://schemas.microsoft.com/office/drawing/2014/main" id="{FB04CC47-85A8-3E2E-762B-226F132A4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0" y="4968875"/>
            <a:ext cx="576263" cy="1746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/>
              <a:pPr>
                <a:spcAft>
                  <a:spcPts val="600"/>
                </a:spcAft>
                <a:defRPr/>
              </a:pPr>
              <a:t>17</a:t>
            </a:fld>
            <a:endParaRPr lang="nl-NL"/>
          </a:p>
        </p:txBody>
      </p:sp>
      <p:sp>
        <p:nvSpPr>
          <p:cNvPr id="139" name="Footer Placeholder 3">
            <a:extLst>
              <a:ext uri="{FF2B5EF4-FFF2-40B4-BE49-F238E27FC236}">
                <a16:creationId xmlns:a16="http://schemas.microsoft.com/office/drawing/2014/main" id="{7EFCDF98-4687-A74D-F176-F8297646E6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 wrap="square">
            <a:normAutofit/>
          </a:bodyPr>
          <a:lstStyle/>
          <a:p>
            <a:pPr>
              <a:defRPr/>
            </a:pPr>
            <a:r>
              <a:rPr lang="en-GB" sz="2600" b="1"/>
              <a:t>How to conduct multivariable analysis?</a:t>
            </a:r>
          </a:p>
        </p:txBody>
      </p:sp>
      <p:sp>
        <p:nvSpPr>
          <p:cNvPr id="8806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76000" y="1143000"/>
            <a:ext cx="7992000" cy="29880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dirty="0"/>
              <a:t>Interested in multiple independent effects</a:t>
            </a:r>
          </a:p>
          <a:p>
            <a:pPr>
              <a:lnSpc>
                <a:spcPct val="90000"/>
              </a:lnSpc>
            </a:pPr>
            <a:r>
              <a:rPr lang="en-GB" sz="1900" b="1" dirty="0"/>
              <a:t>Perform univariable analysis</a:t>
            </a:r>
          </a:p>
          <a:p>
            <a:pPr>
              <a:lnSpc>
                <a:spcPct val="90000"/>
              </a:lnSpc>
            </a:pPr>
            <a:r>
              <a:rPr lang="en-GB" sz="1900" dirty="0"/>
              <a:t>Select all variables with significant effect on outcome</a:t>
            </a:r>
          </a:p>
          <a:p>
            <a:pPr>
              <a:lnSpc>
                <a:spcPct val="90000"/>
              </a:lnSpc>
            </a:pPr>
            <a:r>
              <a:rPr lang="en-GB" sz="1900" dirty="0"/>
              <a:t>Combine into one model</a:t>
            </a:r>
          </a:p>
          <a:p>
            <a:pPr>
              <a:lnSpc>
                <a:spcPct val="90000"/>
              </a:lnSpc>
            </a:pPr>
            <a:r>
              <a:rPr lang="en-GB" sz="1900" dirty="0"/>
              <a:t>All effects are mutually adjusted</a:t>
            </a:r>
          </a:p>
          <a:p>
            <a:pPr>
              <a:lnSpc>
                <a:spcPct val="90000"/>
              </a:lnSpc>
            </a:pPr>
            <a:r>
              <a:rPr lang="en-GB" sz="1900" dirty="0"/>
              <a:t>Compare </a:t>
            </a:r>
            <a:r>
              <a:rPr lang="en-GB" sz="1900" b="1" dirty="0"/>
              <a:t>ALL</a:t>
            </a:r>
            <a:r>
              <a:rPr lang="en-GB" sz="1900" dirty="0"/>
              <a:t> adjusted effects to univariable effects</a:t>
            </a:r>
          </a:p>
          <a:p>
            <a:pPr>
              <a:lnSpc>
                <a:spcPct val="90000"/>
              </a:lnSpc>
            </a:pPr>
            <a:r>
              <a:rPr lang="en-GB" sz="1900" dirty="0"/>
              <a:t>Size, SE, confidence interval (p-value)</a:t>
            </a:r>
          </a:p>
          <a:p>
            <a:pPr marL="0" indent="0">
              <a:lnSpc>
                <a:spcPct val="90000"/>
              </a:lnSpc>
              <a:buNone/>
            </a:pPr>
            <a:endParaRPr lang="en-GB" sz="1900" dirty="0"/>
          </a:p>
          <a:p>
            <a:pPr marL="57150" indent="0">
              <a:lnSpc>
                <a:spcPct val="90000"/>
              </a:lnSpc>
              <a:buNone/>
            </a:pPr>
            <a:r>
              <a:rPr lang="en-GB" sz="1800" dirty="0"/>
              <a:t>Variables no longer significant in multivariable model can still be important if other variables are not available!</a:t>
            </a:r>
          </a:p>
          <a:p>
            <a:pPr marL="57150" indent="0">
              <a:lnSpc>
                <a:spcPct val="90000"/>
              </a:lnSpc>
              <a:buNone/>
            </a:pPr>
            <a:r>
              <a:rPr lang="en-GB" sz="1800" dirty="0"/>
              <a:t>Remember: all effects are adjusted!</a:t>
            </a:r>
            <a:endParaRPr lang="en-GB" dirty="0"/>
          </a:p>
          <a:p>
            <a:pPr lvl="1" eaLnBrk="1" hangingPunct="1">
              <a:lnSpc>
                <a:spcPct val="90000"/>
              </a:lnSpc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4800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 Placeholder 1">
            <a:extLst>
              <a:ext uri="{FF2B5EF4-FFF2-40B4-BE49-F238E27FC236}">
                <a16:creationId xmlns:a16="http://schemas.microsoft.com/office/drawing/2014/main" id="{E1A26AF4-52EE-879B-67F6-C7761C61E6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55473" y="2792016"/>
            <a:ext cx="4464000" cy="270290"/>
          </a:xfrm>
        </p:spPr>
        <p:txBody>
          <a:bodyPr/>
          <a:lstStyle/>
          <a:p>
            <a:r>
              <a:rPr lang="en-US" dirty="0"/>
              <a:t>←ROC curve  </a:t>
            </a:r>
          </a:p>
          <a:p>
            <a:r>
              <a:rPr lang="en-US" dirty="0"/>
              <a:t>Calibration plot → </a:t>
            </a:r>
          </a:p>
        </p:txBody>
      </p:sp>
      <p:sp>
        <p:nvSpPr>
          <p:cNvPr id="137" name="Slide Number Placeholder 2">
            <a:extLst>
              <a:ext uri="{FF2B5EF4-FFF2-40B4-BE49-F238E27FC236}">
                <a16:creationId xmlns:a16="http://schemas.microsoft.com/office/drawing/2014/main" id="{FB04CC47-85A8-3E2E-762B-226F132A4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0" y="4968875"/>
            <a:ext cx="576263" cy="1746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/>
              <a:pPr>
                <a:spcAft>
                  <a:spcPts val="600"/>
                </a:spcAft>
                <a:defRPr/>
              </a:pPr>
              <a:t>18</a:t>
            </a:fld>
            <a:endParaRPr lang="nl-NL"/>
          </a:p>
        </p:txBody>
      </p:sp>
      <p:sp>
        <p:nvSpPr>
          <p:cNvPr id="139" name="Footer Placeholder 3">
            <a:extLst>
              <a:ext uri="{FF2B5EF4-FFF2-40B4-BE49-F238E27FC236}">
                <a16:creationId xmlns:a16="http://schemas.microsoft.com/office/drawing/2014/main" id="{7EFCDF98-4687-A74D-F176-F8297646E6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 wrap="square">
            <a:normAutofit/>
          </a:bodyPr>
          <a:lstStyle/>
          <a:p>
            <a:pPr>
              <a:defRPr/>
            </a:pPr>
            <a:r>
              <a:rPr lang="en-GB" sz="2600" b="1"/>
              <a:t>How to conduct multivariable analysis?</a:t>
            </a:r>
          </a:p>
        </p:txBody>
      </p:sp>
      <p:sp>
        <p:nvSpPr>
          <p:cNvPr id="8806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76000" y="1143000"/>
            <a:ext cx="7992000" cy="120015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000" dirty="0"/>
              <a:t>Interested in prediction of outcome</a:t>
            </a:r>
          </a:p>
          <a:p>
            <a:pPr>
              <a:lnSpc>
                <a:spcPct val="90000"/>
              </a:lnSpc>
            </a:pPr>
            <a:r>
              <a:rPr lang="en-GB" sz="1600" dirty="0"/>
              <a:t>Perform univariable analysis</a:t>
            </a:r>
          </a:p>
          <a:p>
            <a:pPr>
              <a:lnSpc>
                <a:spcPct val="90000"/>
              </a:lnSpc>
            </a:pPr>
            <a:r>
              <a:rPr lang="en-GB" sz="1600" dirty="0"/>
              <a:t>Select variables more liberally (p&lt;0.157, AIC, etc)</a:t>
            </a:r>
          </a:p>
          <a:p>
            <a:pPr>
              <a:lnSpc>
                <a:spcPct val="90000"/>
              </a:lnSpc>
            </a:pPr>
            <a:r>
              <a:rPr lang="en-GB" sz="1600" dirty="0"/>
              <a:t>Look at model characteristics, not effects of individual variables 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5A24025D-259C-403B-A3B3-9D11E5E3E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343150"/>
            <a:ext cx="2209800" cy="190656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F9C307E7-72B3-4B8B-BF35-B4C961D15A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38" t="29871" r="21286" b="13727"/>
          <a:stretch/>
        </p:blipFill>
        <p:spPr>
          <a:xfrm>
            <a:off x="5024438" y="2351484"/>
            <a:ext cx="3128962" cy="175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33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37F0909C-A040-8855-2458-3005AE76E7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F19B1A-482B-C040-885C-5059A0A118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0" y="4968875"/>
            <a:ext cx="576263" cy="1746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 sz="600" smtClean="0"/>
              <a:pPr>
                <a:spcAft>
                  <a:spcPts val="600"/>
                </a:spcAft>
                <a:defRPr/>
              </a:pPr>
              <a:t>19</a:t>
            </a:fld>
            <a:endParaRPr lang="nl-NL" sz="60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10992556-B699-D6ED-4C86-AEBC67118D1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F423E00-9804-EF4B-B37D-51E175180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pic>
        <p:nvPicPr>
          <p:cNvPr id="8" name="Picture 7" descr="Angled shot of pen on a graph">
            <a:extLst>
              <a:ext uri="{FF2B5EF4-FFF2-40B4-BE49-F238E27FC236}">
                <a16:creationId xmlns:a16="http://schemas.microsoft.com/office/drawing/2014/main" id="{9370A04F-575F-F449-4DB6-D66BFAE751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4"/>
          <a:stretch/>
        </p:blipFill>
        <p:spPr>
          <a:xfrm>
            <a:off x="576000" y="1605600"/>
            <a:ext cx="3816000" cy="2527200"/>
          </a:xfrm>
          <a:prstGeom prst="rect">
            <a:avLst/>
          </a:prstGeom>
          <a:noFill/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3F2ED6-7106-0046-B703-735F16FE09C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0" y="1603800"/>
            <a:ext cx="3816000" cy="2527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400" dirty="0"/>
              <a:t>Approach to multivariable analysis depends on research question</a:t>
            </a:r>
          </a:p>
          <a:p>
            <a:pPr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</a:pPr>
            <a:r>
              <a:rPr lang="en-US" sz="1400" dirty="0"/>
              <a:t>Follow the right approach</a:t>
            </a:r>
          </a:p>
          <a:p>
            <a:pPr marL="0" indent="0">
              <a:lnSpc>
                <a:spcPct val="90000"/>
              </a:lnSpc>
              <a:buNone/>
            </a:pPr>
            <a:endParaRPr lang="en-US" sz="1400" dirty="0"/>
          </a:p>
          <a:p>
            <a:pPr>
              <a:lnSpc>
                <a:spcPct val="90000"/>
              </a:lnSpc>
            </a:pPr>
            <a:r>
              <a:rPr lang="en-US" sz="1400" dirty="0"/>
              <a:t>Start simple!</a:t>
            </a:r>
          </a:p>
          <a:p>
            <a:pPr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</a:pPr>
            <a:r>
              <a:rPr lang="en-US" sz="1400" dirty="0"/>
              <a:t>Use the right terminology: </a:t>
            </a:r>
            <a:r>
              <a:rPr lang="en-US" sz="1400" dirty="0" err="1"/>
              <a:t>uni</a:t>
            </a:r>
            <a:r>
              <a:rPr lang="en-US" sz="1400" dirty="0"/>
              <a:t>- or multivariable</a:t>
            </a:r>
          </a:p>
          <a:p>
            <a:pPr lvl="1"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9870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E498BA-5923-9645-9962-CBE8917519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46EF7D-4C61-7E49-9EC8-5EE8E26E7F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68E2137-17B5-EC41-9136-66C51302BBEF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906CB3-5353-6646-A20A-378E532936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4678FA-FFD9-6A43-A932-5396E016F1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Data analysis in Epidemiology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7EA71-E469-344C-B8E9-0589C00FE9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8187000" cy="2988000"/>
          </a:xfrm>
        </p:spPr>
        <p:txBody>
          <a:bodyPr/>
          <a:lstStyle/>
          <a:p>
            <a:r>
              <a:rPr lang="en-US" sz="1800" dirty="0"/>
              <a:t>Epidemiology is rooted in observational research</a:t>
            </a:r>
          </a:p>
          <a:p>
            <a:endParaRPr lang="en-US" sz="1800" dirty="0"/>
          </a:p>
          <a:p>
            <a:r>
              <a:rPr lang="en-US" sz="1800" dirty="0"/>
              <a:t>Observational data are vulnerable to bias</a:t>
            </a:r>
          </a:p>
          <a:p>
            <a:endParaRPr lang="en-US" sz="1800" dirty="0"/>
          </a:p>
          <a:p>
            <a:r>
              <a:rPr lang="en-US" sz="1800" dirty="0"/>
              <a:t>Analysis methods are applied that handle bias</a:t>
            </a:r>
          </a:p>
          <a:p>
            <a:endParaRPr lang="en-US" sz="1800" dirty="0"/>
          </a:p>
          <a:p>
            <a:r>
              <a:rPr lang="en-US" sz="1800" dirty="0"/>
              <a:t>More specific: confounding, interaction</a:t>
            </a:r>
          </a:p>
          <a:p>
            <a:endParaRPr lang="en-US" sz="1800" dirty="0"/>
          </a:p>
          <a:p>
            <a:r>
              <a:rPr lang="en-US" sz="1800" dirty="0"/>
              <a:t>Commonly used method: regression analysis</a:t>
            </a:r>
          </a:p>
          <a:p>
            <a:pPr marL="4572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7721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F19B1A-482B-C040-885C-5059A0A118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0" y="4968875"/>
            <a:ext cx="576263" cy="1746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 sz="600" smtClean="0"/>
              <a:pPr>
                <a:spcAft>
                  <a:spcPts val="600"/>
                </a:spcAft>
                <a:defRPr/>
              </a:pPr>
              <a:t>20</a:t>
            </a:fld>
            <a:endParaRPr lang="nl-NL" sz="600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10992556-B699-D6ED-4C86-AEBC67118D1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F423E00-9804-EF4B-B37D-51E175180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Questions?</a:t>
            </a:r>
          </a:p>
        </p:txBody>
      </p:sp>
      <p:pic>
        <p:nvPicPr>
          <p:cNvPr id="8" name="Picture 7" descr="Angled shot of pen on a graph">
            <a:extLst>
              <a:ext uri="{FF2B5EF4-FFF2-40B4-BE49-F238E27FC236}">
                <a16:creationId xmlns:a16="http://schemas.microsoft.com/office/drawing/2014/main" id="{9370A04F-575F-F449-4DB6-D66BFAE751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4"/>
          <a:stretch/>
        </p:blipFill>
        <p:spPr>
          <a:xfrm>
            <a:off x="2808000" y="1308150"/>
            <a:ext cx="3816000" cy="252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632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E498BA-5923-9645-9962-CBE8917519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Source: </a:t>
            </a:r>
            <a:r>
              <a:rPr lang="en-US" dirty="0" err="1"/>
              <a:t>wikipedia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46EF7D-4C61-7E49-9EC8-5EE8E26E7F8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68E2137-17B5-EC41-9136-66C51302BBEF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906CB3-5353-6646-A20A-378E532936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4678FA-FFD9-6A43-A932-5396E016F1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Regression analysis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7EA71-E469-344C-B8E9-0589C00FE9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8187000" cy="2988000"/>
          </a:xfrm>
        </p:spPr>
        <p:txBody>
          <a:bodyPr/>
          <a:lstStyle/>
          <a:p>
            <a:r>
              <a:rPr lang="en-US" sz="1800" dirty="0"/>
              <a:t>Determine the association between a determinant/exposure and an outcome</a:t>
            </a:r>
          </a:p>
          <a:p>
            <a:endParaRPr lang="en-US" sz="1800" dirty="0"/>
          </a:p>
          <a:p>
            <a:r>
              <a:rPr lang="en-US" sz="1800" dirty="0"/>
              <a:t>Outcome: dependent variable</a:t>
            </a:r>
          </a:p>
          <a:p>
            <a:endParaRPr lang="en-US" sz="1800" dirty="0"/>
          </a:p>
          <a:p>
            <a:r>
              <a:rPr lang="en-US" sz="1800" dirty="0"/>
              <a:t>Determinant/exposure: independent variable</a:t>
            </a:r>
          </a:p>
          <a:p>
            <a:endParaRPr lang="en-US" sz="1800" dirty="0"/>
          </a:p>
          <a:p>
            <a:r>
              <a:rPr lang="en-US" sz="1800" dirty="0"/>
              <a:t>Can be expanded from uni</a:t>
            </a:r>
            <a:r>
              <a:rPr lang="en-US" sz="1800" b="1" dirty="0"/>
              <a:t>variable</a:t>
            </a:r>
            <a:r>
              <a:rPr lang="en-US" sz="1800" dirty="0"/>
              <a:t> to multi</a:t>
            </a:r>
            <a:r>
              <a:rPr lang="en-US" sz="1800" b="1" dirty="0"/>
              <a:t>variable</a:t>
            </a:r>
          </a:p>
          <a:p>
            <a:endParaRPr lang="en-US" sz="1800" dirty="0"/>
          </a:p>
          <a:p>
            <a:pPr marL="45720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6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2250281" y="250031"/>
            <a:ext cx="2753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1800">
                <a:latin typeface="Times New Roman" pitchFamily="18" charset="0"/>
              </a:rPr>
              <a:t>Ungfunction from age</a:t>
            </a:r>
            <a:endParaRPr lang="en-US" sz="1800">
              <a:latin typeface="Times New Roman" pitchFamily="18" charset="0"/>
            </a:endParaRPr>
          </a:p>
        </p:txBody>
      </p:sp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2195514" y="4800600"/>
            <a:ext cx="1512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nl-NL" sz="1800">
              <a:latin typeface="Times New Roman" pitchFamily="18" charset="0"/>
            </a:endParaRPr>
          </a:p>
        </p:txBody>
      </p:sp>
      <p:sp>
        <p:nvSpPr>
          <p:cNvPr id="285701" name="Text Box 5"/>
          <p:cNvSpPr txBox="1">
            <a:spLocks noChangeArrowheads="1"/>
          </p:cNvSpPr>
          <p:nvPr/>
        </p:nvSpPr>
        <p:spPr bwMode="auto">
          <a:xfrm>
            <a:off x="2087167" y="4800600"/>
            <a:ext cx="16740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nl-NL" sz="1800">
              <a:latin typeface="Times New Roman" pitchFamily="18" charset="0"/>
            </a:endParaRPr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5867400" y="3867150"/>
            <a:ext cx="144780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1600" dirty="0" err="1"/>
              <a:t>age</a:t>
            </a:r>
            <a:r>
              <a:rPr lang="nl-NL" sz="1600" dirty="0"/>
              <a:t> (</a:t>
            </a:r>
            <a:r>
              <a:rPr lang="nl-NL" sz="1600" dirty="0" err="1"/>
              <a:t>year</a:t>
            </a:r>
            <a:r>
              <a:rPr lang="nl-NL" sz="1600" dirty="0"/>
              <a:t>)</a:t>
            </a:r>
            <a:endParaRPr lang="en-US" sz="1600" dirty="0"/>
          </a:p>
        </p:txBody>
      </p:sp>
      <p:sp>
        <p:nvSpPr>
          <p:cNvPr id="285703" name="Text Box 7"/>
          <p:cNvSpPr txBox="1">
            <a:spLocks noChangeArrowheads="1"/>
          </p:cNvSpPr>
          <p:nvPr/>
        </p:nvSpPr>
        <p:spPr bwMode="auto">
          <a:xfrm>
            <a:off x="548553" y="250032"/>
            <a:ext cx="8046894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nl-NL" sz="2800" b="1" dirty="0">
                <a:solidFill>
                  <a:srgbClr val="003183"/>
                </a:solidFill>
                <a:latin typeface="Verdana"/>
              </a:rPr>
              <a:t>Regression analysis: </a:t>
            </a:r>
            <a:r>
              <a:rPr lang="nl-NL" sz="2800" b="1" dirty="0" err="1">
                <a:solidFill>
                  <a:srgbClr val="003183"/>
                </a:solidFill>
                <a:latin typeface="Verdana"/>
              </a:rPr>
              <a:t>linear</a:t>
            </a:r>
            <a:r>
              <a:rPr lang="nl-NL" sz="2800" b="1" dirty="0">
                <a:solidFill>
                  <a:srgbClr val="003183"/>
                </a:solidFill>
                <a:latin typeface="Verdana"/>
              </a:rPr>
              <a:t> 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99517BE-89F8-4112-80F0-EC671201D2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1" b="12173"/>
          <a:stretch/>
        </p:blipFill>
        <p:spPr>
          <a:xfrm>
            <a:off x="1676400" y="943147"/>
            <a:ext cx="5131308" cy="2971800"/>
          </a:xfrm>
          <a:prstGeom prst="rect">
            <a:avLst/>
          </a:prstGeom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E99AF38E-91DD-40FE-8AAE-FF7B40CA9459}"/>
              </a:ext>
            </a:extLst>
          </p:cNvPr>
          <p:cNvSpPr txBox="1">
            <a:spLocks/>
          </p:cNvSpPr>
          <p:nvPr/>
        </p:nvSpPr>
        <p:spPr>
          <a:xfrm>
            <a:off x="576000" y="4463101"/>
            <a:ext cx="4464000" cy="270290"/>
          </a:xfrm>
          <a:ln/>
        </p:spPr>
        <p:txBody>
          <a:bodyPr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dirty="0"/>
              <a:t>Source: </a:t>
            </a:r>
            <a:r>
              <a:rPr lang="en-US" sz="1800" dirty="0" err="1"/>
              <a:t>Vlagtwedde</a:t>
            </a:r>
            <a:r>
              <a:rPr lang="en-US" sz="1800" dirty="0"/>
              <a:t>/Vlaardingen cohort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2250281" y="250031"/>
            <a:ext cx="2753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1800">
                <a:latin typeface="Times New Roman" pitchFamily="18" charset="0"/>
              </a:rPr>
              <a:t>Ungfunction from age</a:t>
            </a:r>
            <a:endParaRPr lang="en-US" sz="1800">
              <a:latin typeface="Times New Roman" pitchFamily="18" charset="0"/>
            </a:endParaRPr>
          </a:p>
        </p:txBody>
      </p:sp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2195514" y="4800600"/>
            <a:ext cx="1512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nl-NL" sz="1800">
              <a:latin typeface="Times New Roman" pitchFamily="18" charset="0"/>
            </a:endParaRPr>
          </a:p>
        </p:txBody>
      </p:sp>
      <p:sp>
        <p:nvSpPr>
          <p:cNvPr id="285701" name="Text Box 5"/>
          <p:cNvSpPr txBox="1">
            <a:spLocks noChangeArrowheads="1"/>
          </p:cNvSpPr>
          <p:nvPr/>
        </p:nvSpPr>
        <p:spPr bwMode="auto">
          <a:xfrm>
            <a:off x="2087167" y="4800600"/>
            <a:ext cx="16740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nl-NL" sz="1800">
              <a:latin typeface="Times New Roman" pitchFamily="18" charset="0"/>
            </a:endParaRPr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5867400" y="3867150"/>
            <a:ext cx="144780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1600" dirty="0" err="1"/>
              <a:t>age</a:t>
            </a:r>
            <a:r>
              <a:rPr lang="nl-NL" sz="1600" dirty="0"/>
              <a:t> (</a:t>
            </a:r>
            <a:r>
              <a:rPr lang="nl-NL" sz="1600" dirty="0" err="1"/>
              <a:t>year</a:t>
            </a:r>
            <a:r>
              <a:rPr lang="nl-NL" sz="1600" dirty="0"/>
              <a:t>)</a:t>
            </a:r>
            <a:endParaRPr lang="en-US" sz="1600" dirty="0"/>
          </a:p>
        </p:txBody>
      </p:sp>
      <p:sp>
        <p:nvSpPr>
          <p:cNvPr id="285703" name="Text Box 7"/>
          <p:cNvSpPr txBox="1">
            <a:spLocks noChangeArrowheads="1"/>
          </p:cNvSpPr>
          <p:nvPr/>
        </p:nvSpPr>
        <p:spPr bwMode="auto">
          <a:xfrm>
            <a:off x="548553" y="250032"/>
            <a:ext cx="8046894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nl-NL" sz="2800" b="1" dirty="0">
                <a:solidFill>
                  <a:srgbClr val="003183"/>
                </a:solidFill>
                <a:latin typeface="Verdana"/>
              </a:rPr>
              <a:t>Regression analysis: </a:t>
            </a:r>
            <a:r>
              <a:rPr lang="nl-NL" sz="2800" b="1" dirty="0" err="1">
                <a:solidFill>
                  <a:srgbClr val="003183"/>
                </a:solidFill>
                <a:latin typeface="Verdana"/>
              </a:rPr>
              <a:t>linear</a:t>
            </a:r>
            <a:r>
              <a:rPr lang="nl-NL" sz="2800" b="1" dirty="0">
                <a:solidFill>
                  <a:srgbClr val="003183"/>
                </a:solidFill>
                <a:latin typeface="Verdana"/>
              </a:rPr>
              <a:t> 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99517BE-89F8-4112-80F0-EC671201D2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1" b="12173"/>
          <a:stretch/>
        </p:blipFill>
        <p:spPr>
          <a:xfrm>
            <a:off x="1676400" y="943147"/>
            <a:ext cx="5131308" cy="2971800"/>
          </a:xfrm>
          <a:prstGeom prst="rect">
            <a:avLst/>
          </a:prstGeom>
        </p:spPr>
      </p:pic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80451EDF-4C16-4C6D-82C2-AA90FB471826}"/>
              </a:ext>
            </a:extLst>
          </p:cNvPr>
          <p:cNvCxnSpPr>
            <a:cxnSpLocks/>
          </p:cNvCxnSpPr>
          <p:nvPr/>
        </p:nvCxnSpPr>
        <p:spPr>
          <a:xfrm>
            <a:off x="2667000" y="2114550"/>
            <a:ext cx="3886200" cy="1066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D36A08AF-9B46-4DCD-9CA1-DA11A98839E2}"/>
              </a:ext>
            </a:extLst>
          </p:cNvPr>
          <p:cNvSpPr txBox="1">
            <a:spLocks/>
          </p:cNvSpPr>
          <p:nvPr/>
        </p:nvSpPr>
        <p:spPr>
          <a:xfrm>
            <a:off x="576000" y="4463101"/>
            <a:ext cx="4464000" cy="270290"/>
          </a:xfrm>
          <a:ln/>
        </p:spPr>
        <p:txBody>
          <a:bodyPr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800" dirty="0"/>
              <a:t>Source: </a:t>
            </a:r>
            <a:r>
              <a:rPr lang="en-US" sz="1800" dirty="0" err="1"/>
              <a:t>Vlagtwedde</a:t>
            </a:r>
            <a:r>
              <a:rPr lang="en-US" sz="1800" dirty="0"/>
              <a:t>/Vlaardingen cohort</a:t>
            </a:r>
          </a:p>
        </p:txBody>
      </p:sp>
    </p:spTree>
    <p:extLst>
      <p:ext uri="{BB962C8B-B14F-4D97-AF65-F5344CB8AC3E}">
        <p14:creationId xmlns:p14="http://schemas.microsoft.com/office/powerpoint/2010/main" val="2341504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2250281" y="250031"/>
            <a:ext cx="2753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NL" sz="1800">
                <a:latin typeface="Times New Roman" pitchFamily="18" charset="0"/>
              </a:rPr>
              <a:t>Ungfunction from age</a:t>
            </a:r>
            <a:endParaRPr lang="en-US" sz="1800">
              <a:latin typeface="Times New Roman" pitchFamily="18" charset="0"/>
            </a:endParaRPr>
          </a:p>
        </p:txBody>
      </p:sp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2195514" y="4800600"/>
            <a:ext cx="15120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nl-NL" sz="1800">
              <a:latin typeface="Times New Roman" pitchFamily="18" charset="0"/>
            </a:endParaRPr>
          </a:p>
        </p:txBody>
      </p:sp>
      <p:sp>
        <p:nvSpPr>
          <p:cNvPr id="285701" name="Text Box 5"/>
          <p:cNvSpPr txBox="1">
            <a:spLocks noChangeArrowheads="1"/>
          </p:cNvSpPr>
          <p:nvPr/>
        </p:nvSpPr>
        <p:spPr bwMode="auto">
          <a:xfrm>
            <a:off x="2087167" y="4800600"/>
            <a:ext cx="16740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nl-NL" sz="1800">
              <a:latin typeface="Times New Roman" pitchFamily="18" charset="0"/>
            </a:endParaRPr>
          </a:p>
        </p:txBody>
      </p:sp>
      <p:sp>
        <p:nvSpPr>
          <p:cNvPr id="285703" name="Text Box 7"/>
          <p:cNvSpPr txBox="1">
            <a:spLocks noChangeArrowheads="1"/>
          </p:cNvSpPr>
          <p:nvPr/>
        </p:nvSpPr>
        <p:spPr bwMode="auto">
          <a:xfrm>
            <a:off x="548553" y="250032"/>
            <a:ext cx="8046894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nl-NL" sz="2800" b="1" dirty="0">
                <a:solidFill>
                  <a:srgbClr val="003183"/>
                </a:solidFill>
                <a:latin typeface="Verdana"/>
              </a:rPr>
              <a:t>Regression analysis: </a:t>
            </a:r>
            <a:r>
              <a:rPr lang="nl-NL" sz="2800" b="1" dirty="0" err="1">
                <a:solidFill>
                  <a:srgbClr val="003183"/>
                </a:solidFill>
                <a:latin typeface="Verdana"/>
              </a:rPr>
              <a:t>logistic</a:t>
            </a:r>
            <a:r>
              <a:rPr lang="nl-NL" sz="2800" b="1" dirty="0">
                <a:solidFill>
                  <a:srgbClr val="003183"/>
                </a:solidFill>
                <a:latin typeface="Verdana"/>
              </a:rPr>
              <a:t> 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80C2B6F-828E-4057-B410-50F4F9B4E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929640"/>
            <a:ext cx="4572000" cy="3166110"/>
          </a:xfrm>
          <a:prstGeom prst="rect">
            <a:avLst/>
          </a:prstGeom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A7444901-4E55-46D0-BDDC-E2995513B5B5}"/>
              </a:ext>
            </a:extLst>
          </p:cNvPr>
          <p:cNvSpPr txBox="1">
            <a:spLocks/>
          </p:cNvSpPr>
          <p:nvPr/>
        </p:nvSpPr>
        <p:spPr>
          <a:xfrm>
            <a:off x="576000" y="4463101"/>
            <a:ext cx="4464000" cy="270290"/>
          </a:xfrm>
          <a:ln/>
        </p:spPr>
        <p:txBody>
          <a:bodyPr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600" dirty="0"/>
              <a:t>Source: </a:t>
            </a:r>
            <a:r>
              <a:rPr lang="en-US" sz="1600" dirty="0" err="1"/>
              <a:t>wikipedia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81922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E498BA-5923-9645-9962-CBE8917519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00"/>
              <a:t>Source: </a:t>
            </a:r>
            <a:r>
              <a:rPr lang="en-US" sz="1200" err="1"/>
              <a:t>wikipedia</a:t>
            </a:r>
            <a:endParaRPr lang="en-US" sz="12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46EF7D-4C61-7E49-9EC8-5EE8E26E7F8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0" y="4968875"/>
            <a:ext cx="576263" cy="1746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 sz="600" smtClean="0"/>
              <a:pPr>
                <a:spcAft>
                  <a:spcPts val="600"/>
                </a:spcAft>
                <a:defRPr/>
              </a:pPr>
              <a:t>7</a:t>
            </a:fld>
            <a:endParaRPr lang="nl-NL" sz="60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672AEF4F-A0E2-BB9E-BBFB-7B7FE90A5F4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4678FA-FFD9-6A43-A932-5396E016F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>
            <a:normAutofit/>
          </a:bodyPr>
          <a:lstStyle/>
          <a:p>
            <a:r>
              <a:rPr lang="en-US" dirty="0"/>
              <a:t>Regression analysis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7EA71-E469-344C-B8E9-0589C00FE9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6000" y="1143000"/>
            <a:ext cx="3816000" cy="2988000"/>
          </a:xfrm>
        </p:spPr>
        <p:txBody>
          <a:bodyPr>
            <a:normAutofit fontScale="92500"/>
          </a:bodyPr>
          <a:lstStyle/>
          <a:p>
            <a:r>
              <a:rPr lang="en-US" dirty="0"/>
              <a:t>Regression equation</a:t>
            </a:r>
          </a:p>
          <a:p>
            <a:endParaRPr lang="en-US" dirty="0"/>
          </a:p>
          <a:p>
            <a:r>
              <a:rPr lang="en-US" dirty="0"/>
              <a:t>Y = constant + b1*X1</a:t>
            </a:r>
          </a:p>
          <a:p>
            <a:endParaRPr lang="en-US" dirty="0"/>
          </a:p>
          <a:p>
            <a:r>
              <a:rPr lang="en-US" dirty="0"/>
              <a:t>FEV1=c + b1*age</a:t>
            </a:r>
          </a:p>
          <a:p>
            <a:endParaRPr lang="en-US" dirty="0"/>
          </a:p>
          <a:p>
            <a:r>
              <a:rPr lang="en-US" dirty="0"/>
              <a:t>b1: coefficient; decrease FEV1 per year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sz="22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1A8AA4B-949A-4ADC-996E-9380FDBCE6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71" b="12173"/>
          <a:stretch/>
        </p:blipFill>
        <p:spPr>
          <a:xfrm>
            <a:off x="4752000" y="1531987"/>
            <a:ext cx="3816000" cy="2210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90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 Placeholder 1">
            <a:extLst>
              <a:ext uri="{FF2B5EF4-FFF2-40B4-BE49-F238E27FC236}">
                <a16:creationId xmlns:a16="http://schemas.microsoft.com/office/drawing/2014/main" id="{E1A26AF4-52EE-879B-67F6-C7761C61E6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</p:spPr>
        <p:txBody>
          <a:bodyPr/>
          <a:lstStyle/>
          <a:p>
            <a:endParaRPr lang="en-US"/>
          </a:p>
        </p:txBody>
      </p:sp>
      <p:sp>
        <p:nvSpPr>
          <p:cNvPr id="137" name="Slide Number Placeholder 2">
            <a:extLst>
              <a:ext uri="{FF2B5EF4-FFF2-40B4-BE49-F238E27FC236}">
                <a16:creationId xmlns:a16="http://schemas.microsoft.com/office/drawing/2014/main" id="{FB04CC47-85A8-3E2E-762B-226F132A4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0" y="4968875"/>
            <a:ext cx="576263" cy="1746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/>
              <a:pPr>
                <a:spcAft>
                  <a:spcPts val="600"/>
                </a:spcAft>
                <a:defRPr/>
              </a:pPr>
              <a:t>8</a:t>
            </a:fld>
            <a:endParaRPr lang="nl-NL"/>
          </a:p>
        </p:txBody>
      </p:sp>
      <p:sp>
        <p:nvSpPr>
          <p:cNvPr id="139" name="Footer Placeholder 3">
            <a:extLst>
              <a:ext uri="{FF2B5EF4-FFF2-40B4-BE49-F238E27FC236}">
                <a16:creationId xmlns:a16="http://schemas.microsoft.com/office/drawing/2014/main" id="{7EFCDF98-4687-A74D-F176-F8297646E6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 wrap="square">
            <a:normAutofit/>
          </a:bodyPr>
          <a:lstStyle/>
          <a:p>
            <a:pPr>
              <a:defRPr/>
            </a:pPr>
            <a:r>
              <a:rPr lang="en-GB" sz="2600" b="1"/>
              <a:t>How to conduct multivariable analysis?</a:t>
            </a:r>
          </a:p>
        </p:txBody>
      </p:sp>
      <p:sp>
        <p:nvSpPr>
          <p:cNvPr id="8806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76000" y="1143000"/>
            <a:ext cx="7992000" cy="29880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1800" dirty="0"/>
              <a:t>Depends on the research question:</a:t>
            </a:r>
          </a:p>
          <a:p>
            <a:pPr eaLnBrk="1" hangingPunct="1">
              <a:lnSpc>
                <a:spcPct val="90000"/>
              </a:lnSpc>
            </a:pPr>
            <a:endParaRPr lang="en-GB" sz="1800" dirty="0"/>
          </a:p>
          <a:p>
            <a:pPr eaLnBrk="1" hangingPunct="1">
              <a:lnSpc>
                <a:spcPct val="90000"/>
              </a:lnSpc>
            </a:pPr>
            <a:r>
              <a:rPr lang="en-GB" sz="1800" dirty="0"/>
              <a:t>Interested in effect of one specific exposure?</a:t>
            </a:r>
          </a:p>
          <a:p>
            <a:pPr lvl="1" eaLnBrk="1" hangingPunct="1">
              <a:lnSpc>
                <a:spcPct val="90000"/>
              </a:lnSpc>
            </a:pPr>
            <a:endParaRPr lang="en-GB" dirty="0"/>
          </a:p>
          <a:p>
            <a:pPr eaLnBrk="1" hangingPunct="1">
              <a:lnSpc>
                <a:spcPct val="90000"/>
              </a:lnSpc>
            </a:pPr>
            <a:r>
              <a:rPr lang="en-GB" sz="1800" dirty="0"/>
              <a:t>Interested in multiple independent effects?</a:t>
            </a:r>
          </a:p>
          <a:p>
            <a:pPr lvl="1" eaLnBrk="1" hangingPunct="1">
              <a:lnSpc>
                <a:spcPct val="90000"/>
              </a:lnSpc>
            </a:pPr>
            <a:endParaRPr lang="en-GB" dirty="0"/>
          </a:p>
          <a:p>
            <a:pPr eaLnBrk="1" hangingPunct="1">
              <a:lnSpc>
                <a:spcPct val="90000"/>
              </a:lnSpc>
            </a:pPr>
            <a:r>
              <a:rPr lang="en-GB" sz="1800" dirty="0"/>
              <a:t>Interested in prediction model for outcome?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 Placeholder 1">
            <a:extLst>
              <a:ext uri="{FF2B5EF4-FFF2-40B4-BE49-F238E27FC236}">
                <a16:creationId xmlns:a16="http://schemas.microsoft.com/office/drawing/2014/main" id="{E1A26AF4-52EE-879B-67F6-C7761C61E6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000" y="4463101"/>
            <a:ext cx="4464000" cy="270290"/>
          </a:xfrm>
        </p:spPr>
        <p:txBody>
          <a:bodyPr/>
          <a:lstStyle/>
          <a:p>
            <a:endParaRPr lang="en-US"/>
          </a:p>
        </p:txBody>
      </p:sp>
      <p:sp>
        <p:nvSpPr>
          <p:cNvPr id="137" name="Slide Number Placeholder 2">
            <a:extLst>
              <a:ext uri="{FF2B5EF4-FFF2-40B4-BE49-F238E27FC236}">
                <a16:creationId xmlns:a16="http://schemas.microsoft.com/office/drawing/2014/main" id="{FB04CC47-85A8-3E2E-762B-226F132A4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0" y="4968875"/>
            <a:ext cx="576263" cy="1746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668E2137-17B5-EC41-9136-66C51302BBEF}" type="slidenum">
              <a:rPr lang="nl-NL"/>
              <a:pPr>
                <a:spcAft>
                  <a:spcPts val="600"/>
                </a:spcAft>
                <a:defRPr/>
              </a:pPr>
              <a:t>9</a:t>
            </a:fld>
            <a:endParaRPr lang="nl-NL"/>
          </a:p>
        </p:txBody>
      </p:sp>
      <p:sp>
        <p:nvSpPr>
          <p:cNvPr id="139" name="Footer Placeholder 3">
            <a:extLst>
              <a:ext uri="{FF2B5EF4-FFF2-40B4-BE49-F238E27FC236}">
                <a16:creationId xmlns:a16="http://schemas.microsoft.com/office/drawing/2014/main" id="{7EFCDF98-4687-A74D-F176-F8297646E6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76263" y="4968875"/>
            <a:ext cx="5438775" cy="174625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35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6000" y="428399"/>
            <a:ext cx="7992000" cy="523220"/>
          </a:xfrm>
        </p:spPr>
        <p:txBody>
          <a:bodyPr wrap="square">
            <a:normAutofit/>
          </a:bodyPr>
          <a:lstStyle/>
          <a:p>
            <a:pPr>
              <a:defRPr/>
            </a:pPr>
            <a:r>
              <a:rPr lang="en-GB" sz="2600" b="1" dirty="0"/>
              <a:t>How to conduct multivariable analysis?</a:t>
            </a:r>
          </a:p>
        </p:txBody>
      </p:sp>
      <p:sp>
        <p:nvSpPr>
          <p:cNvPr id="8806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76000" y="1143000"/>
            <a:ext cx="7992000" cy="2988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1800" dirty="0"/>
              <a:t>Interested in effect of one specific determinant or exposure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/>
              <a:t>Select possible confounders / effect modifiers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/>
              <a:t>Look for confounding and effect modification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/>
              <a:t>Adjust and present results according to findings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sz="1200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3671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MCG">
  <a:themeElements>
    <a:clrScheme name="GASTER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C6FA9"/>
      </a:accent1>
      <a:accent2>
        <a:srgbClr val="1A276D"/>
      </a:accent2>
      <a:accent3>
        <a:srgbClr val="2C1C65"/>
      </a:accent3>
      <a:accent4>
        <a:srgbClr val="A41528"/>
      </a:accent4>
      <a:accent5>
        <a:srgbClr val="C2004C"/>
      </a:accent5>
      <a:accent6>
        <a:srgbClr val="DF652C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nn Medicine Template 2009">
  <a:themeElements>
    <a:clrScheme name="Penn Medicine Template 2009 10">
      <a:dk1>
        <a:srgbClr val="000000"/>
      </a:dk1>
      <a:lt1>
        <a:srgbClr val="FFFFFF"/>
      </a:lt1>
      <a:dk2>
        <a:srgbClr val="800000"/>
      </a:dk2>
      <a:lt2>
        <a:srgbClr val="C0C0C0"/>
      </a:lt2>
      <a:accent1>
        <a:srgbClr val="0099E6"/>
      </a:accent1>
      <a:accent2>
        <a:srgbClr val="F6C700"/>
      </a:accent2>
      <a:accent3>
        <a:srgbClr val="FFFFFF"/>
      </a:accent3>
      <a:accent4>
        <a:srgbClr val="000000"/>
      </a:accent4>
      <a:accent5>
        <a:srgbClr val="AACAF0"/>
      </a:accent5>
      <a:accent6>
        <a:srgbClr val="DFB400"/>
      </a:accent6>
      <a:hlink>
        <a:srgbClr val="003399"/>
      </a:hlink>
      <a:folHlink>
        <a:srgbClr val="6600CC"/>
      </a:folHlink>
    </a:clrScheme>
    <a:fontScheme name="Penn Medicine Template 20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enn Medicine Template 2009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nn Medicine Template 2009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8">
        <a:dk1>
          <a:srgbClr val="4A85FA"/>
        </a:dk1>
        <a:lt1>
          <a:srgbClr val="FFFFFF"/>
        </a:lt1>
        <a:dk2>
          <a:srgbClr val="001D3A"/>
        </a:dk2>
        <a:lt2>
          <a:srgbClr val="003366"/>
        </a:lt2>
        <a:accent1>
          <a:srgbClr val="A66E5A"/>
        </a:accent1>
        <a:accent2>
          <a:srgbClr val="BA003E"/>
        </a:accent2>
        <a:accent3>
          <a:srgbClr val="AAABAE"/>
        </a:accent3>
        <a:accent4>
          <a:srgbClr val="DADADA"/>
        </a:accent4>
        <a:accent5>
          <a:srgbClr val="D0BAB5"/>
        </a:accent5>
        <a:accent6>
          <a:srgbClr val="A80037"/>
        </a:accent6>
        <a:hlink>
          <a:srgbClr val="666633"/>
        </a:hlink>
        <a:folHlink>
          <a:srgbClr val="FEC42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nn Medicine Template 2009 9">
        <a:dk1>
          <a:srgbClr val="000000"/>
        </a:dk1>
        <a:lt1>
          <a:srgbClr val="FFFFFF"/>
        </a:lt1>
        <a:dk2>
          <a:srgbClr val="A20000"/>
        </a:dk2>
        <a:lt2>
          <a:srgbClr val="C0C0C0"/>
        </a:lt2>
        <a:accent1>
          <a:srgbClr val="0099E6"/>
        </a:accent1>
        <a:accent2>
          <a:srgbClr val="F6C700"/>
        </a:accent2>
        <a:accent3>
          <a:srgbClr val="FFFFFF"/>
        </a:accent3>
        <a:accent4>
          <a:srgbClr val="000000"/>
        </a:accent4>
        <a:accent5>
          <a:srgbClr val="AACAF0"/>
        </a:accent5>
        <a:accent6>
          <a:srgbClr val="DFB400"/>
        </a:accent6>
        <a:hlink>
          <a:srgbClr val="003399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nn Medicine Template 2009 10">
        <a:dk1>
          <a:srgbClr val="000000"/>
        </a:dk1>
        <a:lt1>
          <a:srgbClr val="FFFFFF"/>
        </a:lt1>
        <a:dk2>
          <a:srgbClr val="800000"/>
        </a:dk2>
        <a:lt2>
          <a:srgbClr val="C0C0C0"/>
        </a:lt2>
        <a:accent1>
          <a:srgbClr val="0099E6"/>
        </a:accent1>
        <a:accent2>
          <a:srgbClr val="F6C700"/>
        </a:accent2>
        <a:accent3>
          <a:srgbClr val="FFFFFF"/>
        </a:accent3>
        <a:accent4>
          <a:srgbClr val="000000"/>
        </a:accent4>
        <a:accent5>
          <a:srgbClr val="AACAF0"/>
        </a:accent5>
        <a:accent6>
          <a:srgbClr val="DFB400"/>
        </a:accent6>
        <a:hlink>
          <a:srgbClr val="003399"/>
        </a:hlink>
        <a:folHlink>
          <a:srgbClr val="66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EC5924ADD1584D90A6029A3AF959E9" ma:contentTypeVersion="1" ma:contentTypeDescription="Create a new document." ma:contentTypeScope="" ma:versionID="55b4fff7a075cf4d9a80b81919d59af4">
  <xsd:schema xmlns:xsd="http://www.w3.org/2001/XMLSchema" xmlns:p="http://schemas.microsoft.com/office/2006/metadata/properties" targetNamespace="http://schemas.microsoft.com/office/2006/metadata/properties" ma:root="true" ma:fieldsID="34ed1c013de2dffdf8e25a2138fc030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6E48A86-D3B8-4B2C-931D-FFFA3F4B1BB6}">
  <ds:schemaRefs>
    <ds:schemaRef ds:uri="http://purl.org/dc/dcmitype/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96BA002-9DB3-4090-A2B0-AEE2FE102A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CC5098-C375-4EEF-BB7A-9FB94895F2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2017-12-06  Pers Meeting UMCG</Template>
  <TotalTime>12775</TotalTime>
  <Words>648</Words>
  <Application>Microsoft Office PowerPoint</Application>
  <PresentationFormat>Diavoorstelling (16:9)</PresentationFormat>
  <Paragraphs>169</Paragraphs>
  <Slides>20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20</vt:i4>
      </vt:variant>
    </vt:vector>
  </HeadingPairs>
  <TitlesOfParts>
    <vt:vector size="29" baseType="lpstr">
      <vt:lpstr>Arial</vt:lpstr>
      <vt:lpstr>Calibri</vt:lpstr>
      <vt:lpstr>Franklin Gothic Book</vt:lpstr>
      <vt:lpstr>Lucida Grande</vt:lpstr>
      <vt:lpstr>Times New Roman</vt:lpstr>
      <vt:lpstr>Verdana</vt:lpstr>
      <vt:lpstr>Wingdings</vt:lpstr>
      <vt:lpstr>UMCG</vt:lpstr>
      <vt:lpstr>Penn Medicine Template 2009</vt:lpstr>
      <vt:lpstr>Multivariable regression analysis:  What to do when and how</vt:lpstr>
      <vt:lpstr>Data analysis in Epidemiology</vt:lpstr>
      <vt:lpstr>Regression analysis</vt:lpstr>
      <vt:lpstr>PowerPoint-presentatie</vt:lpstr>
      <vt:lpstr>PowerPoint-presentatie</vt:lpstr>
      <vt:lpstr>PowerPoint-presentatie</vt:lpstr>
      <vt:lpstr>Regression analysis</vt:lpstr>
      <vt:lpstr>How to conduct multivariable analysis?</vt:lpstr>
      <vt:lpstr>How to conduct multivariable analysis?</vt:lpstr>
      <vt:lpstr>Briefly: confounding</vt:lpstr>
      <vt:lpstr>Briefly: confounding</vt:lpstr>
      <vt:lpstr>Briefly: confounding</vt:lpstr>
      <vt:lpstr>Choosing independent variables</vt:lpstr>
      <vt:lpstr>Briefly: interaction/effect modification</vt:lpstr>
      <vt:lpstr>Briefly: interaction/effect modification</vt:lpstr>
      <vt:lpstr>How to conduct multivariable analysis?</vt:lpstr>
      <vt:lpstr>How to conduct multivariable analysis?</vt:lpstr>
      <vt:lpstr>How to conduct multivariable analysis?</vt:lpstr>
      <vt:lpstr>Summary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protonentherapie in Nederland</dc:title>
  <dc:creator>Microsoft Office-gebruiker</dc:creator>
  <cp:lastModifiedBy>Zee, A van der</cp:lastModifiedBy>
  <cp:revision>351</cp:revision>
  <cp:lastPrinted>2022-03-09T16:45:59Z</cp:lastPrinted>
  <dcterms:created xsi:type="dcterms:W3CDTF">2017-12-07T19:10:23Z</dcterms:created>
  <dcterms:modified xsi:type="dcterms:W3CDTF">2022-07-05T08:57:01Z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0x01010008EC5924ADD1584D90A6029A3AF959E9</vt:lpwstr>
  </property>
  <property fmtid="{D5CDD505-2E9C-101B-9397-08002B2CF9AE}" pid="3" name="TemplateUrl">
    <vt:lpwstr/>
  </property>
  <property fmtid="{D5CDD505-2E9C-101B-9397-08002B2CF9AE}" pid="4" name="_SourceUrl">
    <vt:lpwstr/>
  </property>
  <property fmtid="{D5CDD505-2E9C-101B-9397-08002B2CF9AE}" pid="5" name="xd_Signature">
    <vt:bool>true</vt:bool>
  </property>
  <property fmtid="{D5CDD505-2E9C-101B-9397-08002B2CF9AE}" pid="6" name="xd_ProgID">
    <vt:lpwstr/>
  </property>
</Properties>
</file>