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4" r:id="rId5"/>
    <p:sldId id="265" r:id="rId6"/>
    <p:sldId id="266" r:id="rId7"/>
    <p:sldId id="262" r:id="rId8"/>
    <p:sldId id="260" r:id="rId9"/>
    <p:sldId id="272" r:id="rId10"/>
    <p:sldId id="267" r:id="rId11"/>
    <p:sldId id="268" r:id="rId12"/>
    <p:sldId id="269" r:id="rId13"/>
    <p:sldId id="270" r:id="rId14"/>
    <p:sldId id="271" r:id="rId15"/>
    <p:sldId id="274" r:id="rId16"/>
    <p:sldId id="261" r:id="rId17"/>
    <p:sldId id="278" r:id="rId18"/>
    <p:sldId id="279" r:id="rId19"/>
    <p:sldId id="280" r:id="rId20"/>
    <p:sldId id="281" r:id="rId21"/>
    <p:sldId id="283" r:id="rId22"/>
    <p:sldId id="284" r:id="rId23"/>
    <p:sldId id="285" r:id="rId24"/>
    <p:sldId id="286" r:id="rId25"/>
    <p:sldId id="287" r:id="rId26"/>
    <p:sldId id="275" r:id="rId27"/>
    <p:sldId id="293" r:id="rId28"/>
    <p:sldId id="292" r:id="rId2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3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BEBD2-8B16-4E2E-8425-A3AEEFD9282B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C0420-4385-49D9-B56F-11BB04854D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31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B48A03-85BB-4279-9F96-92CCA899FC23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15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5195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695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AD5601E-3DCD-4647-86D9-62DB0B8AEF2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7283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276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053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1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41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5001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933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1936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638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9225E-0C49-4C8D-9F7F-D69F2FB1720F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D5A30-7AD7-42A7-92C7-81188BCF40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79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.g.m.burgerhof@umcg.n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196753"/>
            <a:ext cx="7774632" cy="240369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Help! Statistics!</a:t>
            </a:r>
            <a:r>
              <a:rPr lang="nl-NL" dirty="0" smtClean="0">
                <a:solidFill>
                  <a:schemeClr val="tx2"/>
                </a:solidFill>
              </a:rPr>
              <a:t/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Multiple </a:t>
            </a:r>
            <a:r>
              <a:rPr lang="nl-NL" dirty="0" err="1" smtClean="0">
                <a:solidFill>
                  <a:schemeClr val="tx2"/>
                </a:solidFill>
              </a:rPr>
              <a:t>testing</a:t>
            </a:r>
            <a:r>
              <a:rPr lang="nl-NL" dirty="0" smtClean="0">
                <a:solidFill>
                  <a:schemeClr val="tx2"/>
                </a:solidFill>
              </a:rPr>
              <a:t>.</a:t>
            </a:r>
            <a:r>
              <a:rPr lang="nl-NL" dirty="0">
                <a:solidFill>
                  <a:schemeClr val="tx2"/>
                </a:solidFill>
              </a:rPr>
              <a:t/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 err="1" smtClean="0">
                <a:solidFill>
                  <a:schemeClr val="tx2"/>
                </a:solidFill>
              </a:rPr>
              <a:t>Problems</a:t>
            </a:r>
            <a:r>
              <a:rPr lang="nl-NL" dirty="0" smtClean="0">
                <a:solidFill>
                  <a:schemeClr val="tx2"/>
                </a:solidFill>
              </a:rPr>
              <a:t> and </a:t>
            </a:r>
            <a:r>
              <a:rPr lang="nl-NL" dirty="0" err="1" smtClean="0">
                <a:solidFill>
                  <a:schemeClr val="tx2"/>
                </a:solidFill>
              </a:rPr>
              <a:t>some</a:t>
            </a:r>
            <a:r>
              <a:rPr lang="nl-NL" dirty="0" smtClean="0">
                <a:solidFill>
                  <a:schemeClr val="tx2"/>
                </a:solidFill>
              </a:rPr>
              <a:t> solutions.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Hans Burgerhof</a:t>
            </a:r>
          </a:p>
          <a:p>
            <a:r>
              <a:rPr lang="nl-NL" dirty="0" smtClean="0">
                <a:solidFill>
                  <a:schemeClr val="tx1"/>
                </a:solidFill>
                <a:hlinkClick r:id="rId2"/>
              </a:rPr>
              <a:t>j.g.m.burgerhof@umcg.nl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tx1"/>
                </a:solidFill>
              </a:rPr>
              <a:t>February</a:t>
            </a:r>
            <a:r>
              <a:rPr lang="nl-NL" dirty="0" smtClean="0">
                <a:solidFill>
                  <a:schemeClr val="tx1"/>
                </a:solidFill>
              </a:rPr>
              <a:t> 12 2019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0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nl-NL" sz="4000" dirty="0" smtClean="0">
                <a:solidFill>
                  <a:schemeClr val="tx2"/>
                </a:solidFill>
              </a:rPr>
              <a:t>Multiple tests on cumulating data</a:t>
            </a:r>
            <a:br>
              <a:rPr lang="en-GB" altLang="nl-NL" sz="4000" dirty="0" smtClean="0">
                <a:solidFill>
                  <a:schemeClr val="tx2"/>
                </a:solidFill>
              </a:rPr>
            </a:br>
            <a:r>
              <a:rPr lang="en-GB" altLang="nl-NL" sz="4000" dirty="0" smtClean="0">
                <a:solidFill>
                  <a:schemeClr val="tx2"/>
                </a:solidFill>
              </a:rPr>
              <a:t>(dependent tests)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00200"/>
            <a:ext cx="8291264" cy="49971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nl-NL" dirty="0" smtClean="0"/>
              <a:t>Theory is used for interim analyses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nl-NL" dirty="0" err="1" smtClean="0"/>
              <a:t>Armitage</a:t>
            </a:r>
            <a:r>
              <a:rPr lang="en-GB" altLang="nl-NL" dirty="0" smtClean="0"/>
              <a:t>, McPherson en Rowe (1969)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nl-NL" dirty="0" smtClean="0"/>
              <a:t>Tables with overall alpha after </a:t>
            </a:r>
            <a:r>
              <a:rPr lang="en-GB" altLang="nl-NL" dirty="0" smtClean="0">
                <a:solidFill>
                  <a:schemeClr val="accent2"/>
                </a:solidFill>
              </a:rPr>
              <a:t>sequential tests</a:t>
            </a:r>
            <a:r>
              <a:rPr lang="en-GB" altLang="nl-NL" dirty="0" smtClean="0"/>
              <a:t> for observations from Binomial, Normal en Exponential distributions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nl-NL" dirty="0" smtClean="0"/>
              <a:t>As an illustration we will recalculate an example (n patients are treated with both A and B and have to tell which is better).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nl-NL" dirty="0" smtClean="0"/>
              <a:t>H</a:t>
            </a:r>
            <a:r>
              <a:rPr lang="en-GB" altLang="nl-NL" baseline="-25000" dirty="0" smtClean="0"/>
              <a:t>0</a:t>
            </a:r>
            <a:r>
              <a:rPr lang="en-GB" altLang="nl-NL" dirty="0" smtClean="0"/>
              <a:t>: </a:t>
            </a:r>
            <a:r>
              <a:rPr lang="en-GB" altLang="nl-NL" dirty="0" smtClean="0">
                <a:sym typeface="Symbol" pitchFamily="18" charset="2"/>
              </a:rPr>
              <a:t></a:t>
            </a:r>
            <a:r>
              <a:rPr lang="en-GB" altLang="nl-NL" baseline="-25000" dirty="0" smtClean="0">
                <a:sym typeface="Symbol" pitchFamily="18" charset="2"/>
              </a:rPr>
              <a:t>A</a:t>
            </a:r>
            <a:r>
              <a:rPr lang="en-GB" altLang="nl-NL" dirty="0" smtClean="0">
                <a:sym typeface="Symbol" pitchFamily="18" charset="2"/>
              </a:rPr>
              <a:t> = </a:t>
            </a:r>
            <a:r>
              <a:rPr lang="en-GB" altLang="nl-NL" baseline="-25000" dirty="0" smtClean="0">
                <a:sym typeface="Symbol" pitchFamily="18" charset="2"/>
              </a:rPr>
              <a:t>B</a:t>
            </a:r>
            <a:r>
              <a:rPr lang="en-GB" altLang="nl-NL" dirty="0" smtClean="0">
                <a:sym typeface="Symbol" pitchFamily="18" charset="2"/>
              </a:rPr>
              <a:t> = 0.5. </a:t>
            </a:r>
            <a:r>
              <a:rPr lang="en-GB" altLang="nl-NL" dirty="0" smtClean="0">
                <a:solidFill>
                  <a:schemeClr val="accent2"/>
                </a:solidFill>
                <a:sym typeface="Symbol" pitchFamily="18" charset="2"/>
              </a:rPr>
              <a:t>We will test after each new patient</a:t>
            </a:r>
            <a:r>
              <a:rPr lang="en-GB" altLang="nl-NL" dirty="0" smtClean="0">
                <a:sym typeface="Symbol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279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/>
            <a:endParaRPr lang="nl-NL" altLang="nl-NL" dirty="0" smtClean="0">
              <a:solidFill>
                <a:schemeClr val="accent2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9" t="9946" r="12610" b="10593"/>
          <a:stretch>
            <a:fillRect/>
          </a:stretch>
        </p:blipFill>
        <p:spPr bwMode="auto">
          <a:xfrm>
            <a:off x="900113" y="404813"/>
            <a:ext cx="6696075" cy="61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4787900" y="5661025"/>
            <a:ext cx="2160588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1258888" y="5805488"/>
            <a:ext cx="5618162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1258888" y="5949950"/>
            <a:ext cx="475297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>
            <a:off x="1979613" y="1989138"/>
            <a:ext cx="935037" cy="287337"/>
          </a:xfrm>
          <a:prstGeom prst="ellips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3924300" y="2060575"/>
            <a:ext cx="863600" cy="215900"/>
          </a:xfrm>
          <a:prstGeom prst="ellips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5724525" y="4581525"/>
            <a:ext cx="1079500" cy="431800"/>
          </a:xfrm>
          <a:prstGeom prst="ellips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6804025" y="3429000"/>
            <a:ext cx="2339975" cy="1871663"/>
          </a:xfrm>
          <a:prstGeom prst="rect">
            <a:avLst/>
          </a:prstGeom>
          <a:solidFill>
            <a:srgbClr val="F2FAA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 sz="1600" b="1" dirty="0"/>
              <a:t>Overall alpha</a:t>
            </a:r>
            <a:r>
              <a:rPr lang="en-GB" altLang="nl-NL" sz="1600" dirty="0"/>
              <a:t> increases, </a:t>
            </a:r>
          </a:p>
          <a:p>
            <a:pPr algn="ctr" eaLnBrk="1" hangingPunct="1"/>
            <a:r>
              <a:rPr lang="en-GB" altLang="nl-NL" sz="1600" dirty="0"/>
              <a:t>but not as extreme as</a:t>
            </a:r>
          </a:p>
          <a:p>
            <a:pPr algn="ctr" eaLnBrk="1" hangingPunct="1"/>
            <a:r>
              <a:rPr lang="en-GB" altLang="nl-NL" sz="1600" dirty="0"/>
              <a:t>in the case of </a:t>
            </a:r>
          </a:p>
          <a:p>
            <a:pPr algn="ctr" eaLnBrk="1" hangingPunct="1"/>
            <a:r>
              <a:rPr lang="en-GB" altLang="nl-NL" sz="1600" dirty="0"/>
              <a:t>independent tests</a:t>
            </a:r>
          </a:p>
          <a:p>
            <a:pPr algn="ctr" eaLnBrk="1" hangingPunct="1"/>
            <a:endParaRPr lang="en-GB" altLang="nl-NL" sz="1600" dirty="0"/>
          </a:p>
          <a:p>
            <a:pPr algn="ctr" eaLnBrk="1" hangingPunct="1"/>
            <a:r>
              <a:rPr lang="en-GB" altLang="nl-NL" sz="1600" dirty="0"/>
              <a:t>(100 independent tests:</a:t>
            </a:r>
          </a:p>
          <a:p>
            <a:pPr algn="ctr" eaLnBrk="1" hangingPunct="1"/>
            <a:r>
              <a:rPr lang="nl-NL" altLang="nl-NL" sz="1600" dirty="0" smtClean="0">
                <a:cs typeface="Arial" charset="0"/>
              </a:rPr>
              <a:t>overall </a:t>
            </a:r>
            <a:r>
              <a:rPr lang="el-GR" altLang="nl-NL" sz="1600" dirty="0" smtClean="0">
                <a:cs typeface="Arial" charset="0"/>
              </a:rPr>
              <a:t>α</a:t>
            </a:r>
            <a:r>
              <a:rPr lang="en-GB" altLang="nl-NL" sz="1600" dirty="0" smtClean="0"/>
              <a:t> </a:t>
            </a:r>
            <a:r>
              <a:rPr lang="en-GB" altLang="nl-NL" sz="1600" dirty="0"/>
              <a:t>&gt; 0.99)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1547813" y="1052513"/>
            <a:ext cx="1368425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179388" y="2205038"/>
            <a:ext cx="1346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nl-NL"/>
              <a:t>X~B(n, 0.5)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 flipV="1">
            <a:off x="6804025" y="1557338"/>
            <a:ext cx="2889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6804025" y="1844675"/>
            <a:ext cx="2889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 flipV="1">
            <a:off x="7092950" y="1125538"/>
            <a:ext cx="35877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>
            <a:off x="7092950" y="1557338"/>
            <a:ext cx="43180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 flipV="1">
            <a:off x="7092950" y="1916113"/>
            <a:ext cx="43180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7092950" y="2133600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 flipV="1">
            <a:off x="7451725" y="765175"/>
            <a:ext cx="43338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 flipV="1">
            <a:off x="7524750" y="1341438"/>
            <a:ext cx="3603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>
            <a:off x="7524750" y="1628775"/>
            <a:ext cx="360363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V="1">
            <a:off x="7524750" y="1844675"/>
            <a:ext cx="360363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>
            <a:off x="7524750" y="1916113"/>
            <a:ext cx="3603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 flipV="1">
            <a:off x="7451725" y="2276475"/>
            <a:ext cx="43338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>
            <a:off x="7451725" y="2420938"/>
            <a:ext cx="4333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6877050" y="1341438"/>
            <a:ext cx="144463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A</a:t>
            </a:r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7235825" y="836613"/>
            <a:ext cx="2159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A</a:t>
            </a:r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7956550" y="549275"/>
            <a:ext cx="144463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A</a:t>
            </a:r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7956550" y="908050"/>
            <a:ext cx="215900" cy="217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B</a:t>
            </a:r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7308850" y="1341438"/>
            <a:ext cx="2159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B</a:t>
            </a:r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7956550" y="1196975"/>
            <a:ext cx="215900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A</a:t>
            </a: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7956550" y="1557338"/>
            <a:ext cx="2159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B</a:t>
            </a:r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6877050" y="2060575"/>
            <a:ext cx="142875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B</a:t>
            </a:r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7235825" y="1773238"/>
            <a:ext cx="2159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A</a:t>
            </a:r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7235825" y="2420938"/>
            <a:ext cx="142875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B</a:t>
            </a:r>
          </a:p>
        </p:txBody>
      </p:sp>
      <p:sp>
        <p:nvSpPr>
          <p:cNvPr id="34854" name="Rectangle 38"/>
          <p:cNvSpPr>
            <a:spLocks noChangeArrowheads="1"/>
          </p:cNvSpPr>
          <p:nvPr/>
        </p:nvSpPr>
        <p:spPr bwMode="auto">
          <a:xfrm>
            <a:off x="7956550" y="1773238"/>
            <a:ext cx="144463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A</a:t>
            </a:r>
          </a:p>
        </p:txBody>
      </p:sp>
      <p:sp>
        <p:nvSpPr>
          <p:cNvPr id="34855" name="Rectangle 39"/>
          <p:cNvSpPr>
            <a:spLocks noChangeArrowheads="1"/>
          </p:cNvSpPr>
          <p:nvPr/>
        </p:nvSpPr>
        <p:spPr bwMode="auto">
          <a:xfrm>
            <a:off x="7956550" y="2060575"/>
            <a:ext cx="2159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B</a:t>
            </a:r>
          </a:p>
        </p:txBody>
      </p:sp>
      <p:sp>
        <p:nvSpPr>
          <p:cNvPr id="34856" name="Rectangle 40"/>
          <p:cNvSpPr>
            <a:spLocks noChangeArrowheads="1"/>
          </p:cNvSpPr>
          <p:nvPr/>
        </p:nvSpPr>
        <p:spPr bwMode="auto">
          <a:xfrm>
            <a:off x="7956550" y="2276475"/>
            <a:ext cx="2159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A</a:t>
            </a:r>
          </a:p>
        </p:txBody>
      </p:sp>
      <p:sp>
        <p:nvSpPr>
          <p:cNvPr id="34857" name="Rectangle 41"/>
          <p:cNvSpPr>
            <a:spLocks noChangeArrowheads="1"/>
          </p:cNvSpPr>
          <p:nvPr/>
        </p:nvSpPr>
        <p:spPr bwMode="auto">
          <a:xfrm>
            <a:off x="7956550" y="2636838"/>
            <a:ext cx="215900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B</a:t>
            </a:r>
          </a:p>
        </p:txBody>
      </p:sp>
      <p:sp>
        <p:nvSpPr>
          <p:cNvPr id="34858" name="Rectangle 42"/>
          <p:cNvSpPr>
            <a:spLocks noChangeArrowheads="1"/>
          </p:cNvSpPr>
          <p:nvPr/>
        </p:nvSpPr>
        <p:spPr bwMode="auto">
          <a:xfrm>
            <a:off x="8316913" y="1125538"/>
            <a:ext cx="827087" cy="2873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 dirty="0"/>
              <a:t>etcetera</a:t>
            </a:r>
          </a:p>
        </p:txBody>
      </p:sp>
      <p:sp>
        <p:nvSpPr>
          <p:cNvPr id="34859" name="Rectangle 43"/>
          <p:cNvSpPr>
            <a:spLocks noChangeArrowheads="1"/>
          </p:cNvSpPr>
          <p:nvPr/>
        </p:nvSpPr>
        <p:spPr bwMode="auto">
          <a:xfrm>
            <a:off x="4643438" y="6237288"/>
            <a:ext cx="165735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nl-NL" altLang="nl-NL" sz="1400">
                <a:latin typeface="Times New Roman" pitchFamily="18" charset="0"/>
              </a:rPr>
              <a:t>does no longer hold</a:t>
            </a:r>
            <a:endParaRPr lang="en-US" altLang="nl-NL" sz="1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04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nimBg="1"/>
      <p:bldP spid="27657" grpId="0" animBg="1"/>
      <p:bldP spid="27658" grpId="0" animBg="1"/>
      <p:bldP spid="276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280" cy="113813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sz="4000" dirty="0" err="1" smtClean="0">
                <a:solidFill>
                  <a:schemeClr val="tx2"/>
                </a:solidFill>
              </a:rPr>
              <a:t>Binomial</a:t>
            </a:r>
            <a:r>
              <a:rPr lang="nl-NL" altLang="nl-NL" sz="4000" dirty="0" smtClean="0">
                <a:solidFill>
                  <a:schemeClr val="tx2"/>
                </a:solidFill>
              </a:rPr>
              <a:t> </a:t>
            </a:r>
            <a:r>
              <a:rPr lang="nl-NL" altLang="nl-NL" sz="4000" dirty="0" err="1" smtClean="0">
                <a:solidFill>
                  <a:schemeClr val="tx2"/>
                </a:solidFill>
              </a:rPr>
              <a:t>distribution</a:t>
            </a:r>
            <a:r>
              <a:rPr lang="nl-NL" altLang="nl-NL" sz="4000" dirty="0" smtClean="0">
                <a:solidFill>
                  <a:schemeClr val="tx2"/>
                </a:solidFill>
              </a:rPr>
              <a:t> n = 1, .., 10 and </a:t>
            </a:r>
            <a:r>
              <a:rPr lang="nl-NL" altLang="nl-NL" sz="4000" dirty="0" smtClean="0">
                <a:solidFill>
                  <a:schemeClr val="tx2"/>
                </a:solidFill>
                <a:sym typeface="Symbol"/>
              </a:rPr>
              <a:t></a:t>
            </a:r>
            <a:r>
              <a:rPr lang="nl-NL" altLang="nl-NL" sz="4000" dirty="0" smtClean="0">
                <a:solidFill>
                  <a:schemeClr val="tx2"/>
                </a:solidFill>
              </a:rPr>
              <a:t> = 0.5</a:t>
            </a:r>
            <a:endParaRPr lang="en-US" altLang="nl-NL" sz="4000" dirty="0" smtClean="0">
              <a:solidFill>
                <a:schemeClr val="tx2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nl-NL" altLang="nl-NL" sz="2800" smtClean="0"/>
              <a:t>P(k = 0) = P(k=n)</a:t>
            </a:r>
          </a:p>
          <a:p>
            <a:pPr eaLnBrk="1" hangingPunct="1"/>
            <a:endParaRPr lang="en-US" altLang="nl-NL" sz="2800" smtClean="0"/>
          </a:p>
        </p:txBody>
      </p:sp>
      <p:graphicFrame>
        <p:nvGraphicFramePr>
          <p:cNvPr id="64551" name="Group 3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21012762"/>
              </p:ext>
            </p:extLst>
          </p:nvPr>
        </p:nvGraphicFramePr>
        <p:xfrm>
          <a:off x="1979613" y="2420938"/>
          <a:ext cx="6048375" cy="3532334"/>
        </p:xfrm>
        <a:graphic>
          <a:graphicData uri="http://schemas.openxmlformats.org/drawingml/2006/table">
            <a:tbl>
              <a:tblPr/>
              <a:tblGrid>
                <a:gridCol w="1079500"/>
                <a:gridCol w="2449512"/>
                <a:gridCol w="2519363"/>
              </a:tblGrid>
              <a:tr h="575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P(k = 0) = P(k = n)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Two sided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63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T="45687" marB="456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0.0625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0.03125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0.015625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0.0078125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0.00390625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0.0625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0.03125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0.015625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0.0078125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32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H</a:t>
            </a:r>
            <a:r>
              <a:rPr lang="nl-NL" altLang="nl-NL" sz="2400" baseline="-25000" dirty="0" smtClean="0">
                <a:solidFill>
                  <a:schemeClr val="tx2"/>
                </a:solidFill>
                <a:cs typeface="Arial" charset="0"/>
              </a:rPr>
              <a:t>0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: 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  <a:sym typeface="Symbol" pitchFamily="18" charset="2"/>
              </a:rPr>
              <a:t> = 0.5; </a:t>
            </a:r>
            <a:r>
              <a:rPr lang="el-GR" altLang="nl-NL" sz="2400" dirty="0" smtClean="0">
                <a:solidFill>
                  <a:schemeClr val="tx2"/>
                </a:solidFill>
                <a:cs typeface="Arial" charset="0"/>
              </a:rPr>
              <a:t>α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= 0.01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two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sided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(per test): </a:t>
            </a:r>
            <a:br>
              <a:rPr lang="nl-NL" altLang="nl-NL" sz="2400" dirty="0" smtClean="0">
                <a:solidFill>
                  <a:schemeClr val="tx2"/>
                </a:solidFill>
                <a:cs typeface="Arial" charset="0"/>
              </a:rPr>
            </a:b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total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probability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to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reject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if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H</a:t>
            </a:r>
            <a:r>
              <a:rPr lang="nl-NL" altLang="nl-NL" sz="2400" baseline="-25000" dirty="0" smtClean="0">
                <a:solidFill>
                  <a:schemeClr val="tx2"/>
                </a:solidFill>
                <a:cs typeface="Arial" charset="0"/>
              </a:rPr>
              <a:t>0 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is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true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:0.00781 (1)</a:t>
            </a:r>
            <a:r>
              <a:rPr lang="nl-NL" altLang="nl-NL" sz="4000" dirty="0" smtClean="0">
                <a:solidFill>
                  <a:schemeClr val="tx2"/>
                </a:solidFill>
                <a:cs typeface="Arial" charset="0"/>
              </a:rPr>
              <a:t> </a:t>
            </a:r>
            <a:endParaRPr lang="el-GR" altLang="nl-NL" sz="4000" dirty="0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1835150" y="1844675"/>
            <a:ext cx="0" cy="3889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1835150" y="5734050"/>
            <a:ext cx="5041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908175" y="5949950"/>
            <a:ext cx="540067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nl-NL"/>
              <a:t>1    2    3    4    5    6    7    8    9   10       n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250825" y="1773238"/>
            <a:ext cx="1512888" cy="7191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Number of </a:t>
            </a:r>
          </a:p>
          <a:p>
            <a:pPr algn="ctr" eaLnBrk="1" hangingPunct="1"/>
            <a:r>
              <a:rPr lang="en-GB" altLang="nl-NL"/>
              <a:t>successes</a:t>
            </a:r>
          </a:p>
          <a:p>
            <a:pPr algn="ctr" eaLnBrk="1" hangingPunct="1"/>
            <a:r>
              <a:rPr lang="en-GB" altLang="nl-NL"/>
              <a:t>for A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1476375" y="2708275"/>
            <a:ext cx="215900" cy="3240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10</a:t>
            </a:r>
          </a:p>
          <a:p>
            <a:pPr algn="ctr" eaLnBrk="1" hangingPunct="1"/>
            <a:r>
              <a:rPr lang="en-GB" altLang="nl-NL"/>
              <a:t>9</a:t>
            </a:r>
          </a:p>
          <a:p>
            <a:pPr algn="ctr" eaLnBrk="1" hangingPunct="1"/>
            <a:r>
              <a:rPr lang="en-GB" altLang="nl-NL"/>
              <a:t>8</a:t>
            </a:r>
          </a:p>
          <a:p>
            <a:pPr algn="ctr" eaLnBrk="1" hangingPunct="1"/>
            <a:r>
              <a:rPr lang="en-GB" altLang="nl-NL"/>
              <a:t>7</a:t>
            </a:r>
          </a:p>
          <a:p>
            <a:pPr algn="ctr" eaLnBrk="1" hangingPunct="1"/>
            <a:r>
              <a:rPr lang="en-GB" altLang="nl-NL"/>
              <a:t>6</a:t>
            </a:r>
          </a:p>
          <a:p>
            <a:pPr algn="ctr" eaLnBrk="1" hangingPunct="1"/>
            <a:r>
              <a:rPr lang="en-GB" altLang="nl-NL"/>
              <a:t>5</a:t>
            </a:r>
          </a:p>
          <a:p>
            <a:pPr algn="ctr" eaLnBrk="1" hangingPunct="1"/>
            <a:r>
              <a:rPr lang="en-GB" altLang="nl-NL"/>
              <a:t>4</a:t>
            </a:r>
          </a:p>
          <a:p>
            <a:pPr algn="ctr" eaLnBrk="1" hangingPunct="1"/>
            <a:r>
              <a:rPr lang="en-GB" altLang="nl-NL"/>
              <a:t>3</a:t>
            </a:r>
          </a:p>
          <a:p>
            <a:pPr algn="ctr" eaLnBrk="1" hangingPunct="1"/>
            <a:r>
              <a:rPr lang="en-GB" altLang="nl-NL"/>
              <a:t>2</a:t>
            </a:r>
          </a:p>
          <a:p>
            <a:pPr algn="ctr" eaLnBrk="1" hangingPunct="1"/>
            <a:r>
              <a:rPr lang="en-GB" altLang="nl-NL"/>
              <a:t>1</a:t>
            </a:r>
          </a:p>
          <a:p>
            <a:pPr algn="ctr" eaLnBrk="1" hangingPunct="1"/>
            <a:r>
              <a:rPr lang="en-GB" altLang="nl-NL"/>
              <a:t>0</a:t>
            </a:r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1835150" y="5445125"/>
            <a:ext cx="360363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2195513" y="5157788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2627313" y="4868863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 flipV="1">
            <a:off x="2987675" y="4652963"/>
            <a:ext cx="360363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3348038" y="4365625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78" name="Line 14"/>
          <p:cNvSpPr>
            <a:spLocks noChangeShapeType="1"/>
          </p:cNvSpPr>
          <p:nvPr/>
        </p:nvSpPr>
        <p:spPr bwMode="auto">
          <a:xfrm>
            <a:off x="3779838" y="4149725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>
            <a:off x="4140200" y="3860800"/>
            <a:ext cx="431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1835150" y="5661025"/>
            <a:ext cx="273685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6443663" y="2636838"/>
            <a:ext cx="2232025" cy="1512887"/>
          </a:xfrm>
          <a:prstGeom prst="rect">
            <a:avLst/>
          </a:prstGeom>
          <a:solidFill>
            <a:srgbClr val="F2FAA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X ~ B(8, 0.5)</a:t>
            </a:r>
          </a:p>
          <a:p>
            <a:pPr algn="ctr" eaLnBrk="1" hangingPunct="1"/>
            <a:r>
              <a:rPr lang="en-GB" altLang="nl-NL"/>
              <a:t>P(X=0) = P(X=8)</a:t>
            </a:r>
          </a:p>
          <a:p>
            <a:pPr algn="ctr" eaLnBrk="1" hangingPunct="1"/>
            <a:r>
              <a:rPr lang="en-GB" altLang="nl-NL">
                <a:cs typeface="Arial" charset="0"/>
              </a:rPr>
              <a:t>≈</a:t>
            </a:r>
            <a:r>
              <a:rPr lang="en-GB" altLang="nl-NL"/>
              <a:t> 0.0039</a:t>
            </a:r>
          </a:p>
          <a:p>
            <a:pPr algn="ctr" eaLnBrk="1" hangingPunct="1"/>
            <a:r>
              <a:rPr lang="en-GB" altLang="nl-NL"/>
              <a:t>Two sided: 0.0078</a:t>
            </a:r>
          </a:p>
          <a:p>
            <a:pPr algn="ctr" eaLnBrk="1" hangingPunct="1"/>
            <a:r>
              <a:rPr lang="en-GB" altLang="nl-NL"/>
              <a:t>Reject H</a:t>
            </a:r>
            <a:r>
              <a:rPr lang="en-GB" altLang="nl-NL" baseline="-25000"/>
              <a:t>0</a:t>
            </a:r>
            <a:endParaRPr lang="en-GB" altLang="nl-NL"/>
          </a:p>
        </p:txBody>
      </p:sp>
      <p:sp>
        <p:nvSpPr>
          <p:cNvPr id="28690" name="Line 18"/>
          <p:cNvSpPr>
            <a:spLocks noChangeShapeType="1"/>
          </p:cNvSpPr>
          <p:nvPr/>
        </p:nvSpPr>
        <p:spPr bwMode="auto">
          <a:xfrm flipH="1">
            <a:off x="4643438" y="5516563"/>
            <a:ext cx="215900" cy="2174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4643438" y="5516563"/>
            <a:ext cx="215900" cy="2174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>
            <a:off x="4643438" y="3500438"/>
            <a:ext cx="215900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 flipH="1">
            <a:off x="4643438" y="3500438"/>
            <a:ext cx="215900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4932363" y="5516563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4859338" y="3573463"/>
            <a:ext cx="433387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5219700" y="5516563"/>
            <a:ext cx="504825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97" name="Line 25"/>
          <p:cNvSpPr>
            <a:spLocks noChangeShapeType="1"/>
          </p:cNvSpPr>
          <p:nvPr/>
        </p:nvSpPr>
        <p:spPr bwMode="auto">
          <a:xfrm>
            <a:off x="5292725" y="3357563"/>
            <a:ext cx="431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90" name="Rectangle 27"/>
          <p:cNvSpPr>
            <a:spLocks noChangeArrowheads="1"/>
          </p:cNvSpPr>
          <p:nvPr/>
        </p:nvSpPr>
        <p:spPr bwMode="auto">
          <a:xfrm>
            <a:off x="179388" y="5876925"/>
            <a:ext cx="1346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nl-NL"/>
              <a:t>X~B(n, 0.5)</a:t>
            </a:r>
          </a:p>
        </p:txBody>
      </p:sp>
      <p:sp>
        <p:nvSpPr>
          <p:cNvPr id="36891" name="Line 28"/>
          <p:cNvSpPr>
            <a:spLocks noChangeShapeType="1"/>
          </p:cNvSpPr>
          <p:nvPr/>
        </p:nvSpPr>
        <p:spPr bwMode="auto">
          <a:xfrm>
            <a:off x="2051050" y="5445125"/>
            <a:ext cx="0" cy="2159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92" name="Line 29"/>
          <p:cNvSpPr>
            <a:spLocks noChangeShapeType="1"/>
          </p:cNvSpPr>
          <p:nvPr/>
        </p:nvSpPr>
        <p:spPr bwMode="auto">
          <a:xfrm>
            <a:off x="2411413" y="5157788"/>
            <a:ext cx="0" cy="503237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93" name="Line 30"/>
          <p:cNvSpPr>
            <a:spLocks noChangeShapeType="1"/>
          </p:cNvSpPr>
          <p:nvPr/>
        </p:nvSpPr>
        <p:spPr bwMode="auto">
          <a:xfrm>
            <a:off x="2843213" y="4868863"/>
            <a:ext cx="0" cy="792162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94" name="Line 31"/>
          <p:cNvSpPr>
            <a:spLocks noChangeShapeType="1"/>
          </p:cNvSpPr>
          <p:nvPr/>
        </p:nvSpPr>
        <p:spPr bwMode="auto">
          <a:xfrm>
            <a:off x="3203575" y="4652963"/>
            <a:ext cx="0" cy="1081087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95" name="Line 32"/>
          <p:cNvSpPr>
            <a:spLocks noChangeShapeType="1"/>
          </p:cNvSpPr>
          <p:nvPr/>
        </p:nvSpPr>
        <p:spPr bwMode="auto">
          <a:xfrm>
            <a:off x="3563938" y="4365625"/>
            <a:ext cx="0" cy="12954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96" name="Line 33"/>
          <p:cNvSpPr>
            <a:spLocks noChangeShapeType="1"/>
          </p:cNvSpPr>
          <p:nvPr/>
        </p:nvSpPr>
        <p:spPr bwMode="auto">
          <a:xfrm>
            <a:off x="3924300" y="4149725"/>
            <a:ext cx="0" cy="15113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6897" name="Line 34"/>
          <p:cNvSpPr>
            <a:spLocks noChangeShapeType="1"/>
          </p:cNvSpPr>
          <p:nvPr/>
        </p:nvSpPr>
        <p:spPr bwMode="auto">
          <a:xfrm>
            <a:off x="4356100" y="3860800"/>
            <a:ext cx="0" cy="1728788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707" name="Line 35"/>
          <p:cNvSpPr>
            <a:spLocks noChangeShapeType="1"/>
          </p:cNvSpPr>
          <p:nvPr/>
        </p:nvSpPr>
        <p:spPr bwMode="auto">
          <a:xfrm>
            <a:off x="4716463" y="3860800"/>
            <a:ext cx="0" cy="1655763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708" name="Line 36"/>
          <p:cNvSpPr>
            <a:spLocks noChangeShapeType="1"/>
          </p:cNvSpPr>
          <p:nvPr/>
        </p:nvSpPr>
        <p:spPr bwMode="auto">
          <a:xfrm>
            <a:off x="5076825" y="3644900"/>
            <a:ext cx="0" cy="1871663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709" name="Line 37"/>
          <p:cNvSpPr>
            <a:spLocks noChangeShapeType="1"/>
          </p:cNvSpPr>
          <p:nvPr/>
        </p:nvSpPr>
        <p:spPr bwMode="auto">
          <a:xfrm>
            <a:off x="5508625" y="3357563"/>
            <a:ext cx="0" cy="21590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710" name="Rectangle 38"/>
          <p:cNvSpPr>
            <a:spLocks noChangeArrowheads="1"/>
          </p:cNvSpPr>
          <p:nvPr/>
        </p:nvSpPr>
        <p:spPr bwMode="auto">
          <a:xfrm>
            <a:off x="2916238" y="1844675"/>
            <a:ext cx="2592387" cy="1152525"/>
          </a:xfrm>
          <a:prstGeom prst="rect">
            <a:avLst/>
          </a:prstGeom>
          <a:solidFill>
            <a:srgbClr val="ECFAA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nl-NL" altLang="nl-NL"/>
              <a:t>X ~ B(7, 0.5)</a:t>
            </a:r>
          </a:p>
          <a:p>
            <a:pPr algn="ctr" eaLnBrk="1" hangingPunct="1"/>
            <a:r>
              <a:rPr lang="nl-NL" altLang="nl-NL"/>
              <a:t>P(X = 0) = P(X = 7)</a:t>
            </a:r>
          </a:p>
          <a:p>
            <a:pPr algn="ctr" eaLnBrk="1" hangingPunct="1"/>
            <a:r>
              <a:rPr lang="nl-NL" altLang="nl-NL">
                <a:cs typeface="Arial" charset="0"/>
              </a:rPr>
              <a:t>= 0.5</a:t>
            </a:r>
            <a:r>
              <a:rPr lang="nl-NL" altLang="nl-NL" baseline="30000">
                <a:cs typeface="Arial" charset="0"/>
              </a:rPr>
              <a:t>7</a:t>
            </a:r>
            <a:r>
              <a:rPr lang="nl-NL" altLang="nl-NL">
                <a:cs typeface="Arial" charset="0"/>
              </a:rPr>
              <a:t> ≈ 0.0078</a:t>
            </a:r>
          </a:p>
          <a:p>
            <a:pPr algn="ctr" eaLnBrk="1" hangingPunct="1"/>
            <a:r>
              <a:rPr lang="nl-NL" altLang="nl-NL">
                <a:cs typeface="Arial" charset="0"/>
              </a:rPr>
              <a:t>Two-sided: 0.0156 &gt; </a:t>
            </a:r>
            <a:r>
              <a:rPr lang="el-GR" altLang="nl-NL">
                <a:cs typeface="Arial" charset="0"/>
              </a:rPr>
              <a:t>α</a:t>
            </a:r>
          </a:p>
        </p:txBody>
      </p:sp>
      <p:sp>
        <p:nvSpPr>
          <p:cNvPr id="28712" name="Line 40"/>
          <p:cNvSpPr>
            <a:spLocks noChangeShapeType="1"/>
          </p:cNvSpPr>
          <p:nvPr/>
        </p:nvSpPr>
        <p:spPr bwMode="auto">
          <a:xfrm>
            <a:off x="4211638" y="2997200"/>
            <a:ext cx="1444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713" name="Line 41"/>
          <p:cNvSpPr>
            <a:spLocks noChangeShapeType="1"/>
          </p:cNvSpPr>
          <p:nvPr/>
        </p:nvSpPr>
        <p:spPr bwMode="auto">
          <a:xfrm flipH="1">
            <a:off x="4787900" y="2852738"/>
            <a:ext cx="16557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714" name="Line 42"/>
          <p:cNvSpPr>
            <a:spLocks noChangeShapeType="1"/>
          </p:cNvSpPr>
          <p:nvPr/>
        </p:nvSpPr>
        <p:spPr bwMode="auto">
          <a:xfrm flipV="1">
            <a:off x="7596188" y="126841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715" name="Rectangle 43"/>
          <p:cNvSpPr>
            <a:spLocks noChangeArrowheads="1"/>
          </p:cNvSpPr>
          <p:nvPr/>
        </p:nvSpPr>
        <p:spPr bwMode="auto">
          <a:xfrm>
            <a:off x="6588125" y="1700213"/>
            <a:ext cx="2232025" cy="504825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nl-NL" altLang="nl-NL"/>
              <a:t>Boundary is hit once</a:t>
            </a:r>
            <a:endParaRPr lang="en-US" altLang="nl-NL"/>
          </a:p>
        </p:txBody>
      </p:sp>
      <p:sp>
        <p:nvSpPr>
          <p:cNvPr id="28716" name="Rectangle 44"/>
          <p:cNvSpPr>
            <a:spLocks noChangeArrowheads="1"/>
          </p:cNvSpPr>
          <p:nvPr/>
        </p:nvSpPr>
        <p:spPr bwMode="auto">
          <a:xfrm>
            <a:off x="6804025" y="6021388"/>
            <a:ext cx="2016125" cy="576262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nl-NL" altLang="nl-NL"/>
              <a:t>Actual overall alpha</a:t>
            </a:r>
          </a:p>
          <a:p>
            <a:pPr algn="ctr" eaLnBrk="1" hangingPunct="1"/>
            <a:r>
              <a:rPr lang="nl-NL" altLang="nl-NL"/>
              <a:t>is 0.0078</a:t>
            </a:r>
            <a:endParaRPr lang="en-US" altLang="nl-NL"/>
          </a:p>
        </p:txBody>
      </p:sp>
      <p:sp>
        <p:nvSpPr>
          <p:cNvPr id="28717" name="Rectangle 45"/>
          <p:cNvSpPr>
            <a:spLocks noChangeArrowheads="1"/>
          </p:cNvSpPr>
          <p:nvPr/>
        </p:nvSpPr>
        <p:spPr bwMode="auto">
          <a:xfrm>
            <a:off x="6478588" y="4437063"/>
            <a:ext cx="2665412" cy="1223962"/>
          </a:xfrm>
          <a:prstGeom prst="rect">
            <a:avLst/>
          </a:prstGeom>
          <a:solidFill>
            <a:srgbClr val="F2FAA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X ~ B(10, 0.5)</a:t>
            </a:r>
          </a:p>
          <a:p>
            <a:pPr algn="ctr" eaLnBrk="1" hangingPunct="1"/>
            <a:r>
              <a:rPr lang="en-GB" altLang="nl-NL"/>
              <a:t>P(X</a:t>
            </a:r>
            <a:r>
              <a:rPr lang="en-GB" altLang="nl-NL">
                <a:sym typeface="Symbol" pitchFamily="18" charset="2"/>
              </a:rPr>
              <a:t>1) = P(X9)</a:t>
            </a:r>
          </a:p>
          <a:p>
            <a:pPr algn="ctr" eaLnBrk="1" hangingPunct="1"/>
            <a:r>
              <a:rPr lang="en-GB" altLang="nl-NL">
                <a:sym typeface="Symbol" pitchFamily="18" charset="2"/>
              </a:rPr>
              <a:t>≈ 0.0107</a:t>
            </a:r>
          </a:p>
          <a:p>
            <a:pPr algn="ctr" eaLnBrk="1" hangingPunct="1"/>
            <a:r>
              <a:rPr lang="en-GB" altLang="nl-NL">
                <a:sym typeface="Symbol" pitchFamily="18" charset="2"/>
              </a:rPr>
              <a:t>Do not reject H</a:t>
            </a:r>
            <a:r>
              <a:rPr lang="en-GB" altLang="nl-NL" sz="1400">
                <a:sym typeface="Symbol" pitchFamily="18" charset="2"/>
              </a:rPr>
              <a:t>0</a:t>
            </a:r>
            <a:endParaRPr lang="en-GB" altLang="nl-NL">
              <a:sym typeface="Symbol" pitchFamily="18" charset="2"/>
            </a:endParaRPr>
          </a:p>
        </p:txBody>
      </p:sp>
      <p:sp>
        <p:nvSpPr>
          <p:cNvPr id="28718" name="Line 46"/>
          <p:cNvSpPr>
            <a:spLocks noChangeShapeType="1"/>
          </p:cNvSpPr>
          <p:nvPr/>
        </p:nvSpPr>
        <p:spPr bwMode="auto">
          <a:xfrm flipH="1" flipV="1">
            <a:off x="5580063" y="3429000"/>
            <a:ext cx="863600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917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28689" grpId="0" animBg="1"/>
      <p:bldP spid="28690" grpId="0" animBg="1"/>
      <p:bldP spid="28691" grpId="0" animBg="1"/>
      <p:bldP spid="28692" grpId="0" animBg="1"/>
      <p:bldP spid="28693" grpId="0" animBg="1"/>
      <p:bldP spid="28694" grpId="0" animBg="1"/>
      <p:bldP spid="28695" grpId="0" animBg="1"/>
      <p:bldP spid="28696" grpId="0" animBg="1"/>
      <p:bldP spid="28697" grpId="0" animBg="1"/>
      <p:bldP spid="28707" grpId="0" animBg="1"/>
      <p:bldP spid="28708" grpId="0" animBg="1"/>
      <p:bldP spid="28709" grpId="0" animBg="1"/>
      <p:bldP spid="28710" grpId="0" animBg="1"/>
      <p:bldP spid="28712" grpId="0" animBg="1"/>
      <p:bldP spid="28713" grpId="0" animBg="1"/>
      <p:bldP spid="28714" grpId="0" animBg="1"/>
      <p:bldP spid="28715" grpId="0" animBg="1"/>
      <p:bldP spid="28716" grpId="0" animBg="1"/>
      <p:bldP spid="28717" grpId="0" animBg="1"/>
      <p:bldP spid="287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el-GR" altLang="nl-NL" sz="2400" dirty="0" smtClean="0">
                <a:solidFill>
                  <a:schemeClr val="tx2"/>
                </a:solidFill>
                <a:cs typeface="Arial" charset="0"/>
              </a:rPr>
              <a:t>α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= 0.03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two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sided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(for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each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test): </a:t>
            </a:r>
            <a:br>
              <a:rPr lang="nl-NL" altLang="nl-NL" sz="2400" dirty="0" smtClean="0">
                <a:solidFill>
                  <a:schemeClr val="tx2"/>
                </a:solidFill>
                <a:cs typeface="Arial" charset="0"/>
              </a:rPr>
            </a:b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total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probability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to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reject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if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H</a:t>
            </a:r>
            <a:r>
              <a:rPr lang="nl-NL" altLang="nl-NL" sz="2400" baseline="-25000" dirty="0" smtClean="0">
                <a:solidFill>
                  <a:schemeClr val="tx2"/>
                </a:solidFill>
                <a:cs typeface="Arial" charset="0"/>
              </a:rPr>
              <a:t>0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is </a:t>
            </a:r>
            <a:r>
              <a:rPr lang="nl-NL" altLang="nl-NL" sz="2400" dirty="0" err="1" smtClean="0">
                <a:solidFill>
                  <a:schemeClr val="tx2"/>
                </a:solidFill>
                <a:cs typeface="Arial" charset="0"/>
              </a:rPr>
              <a:t>true</a:t>
            </a:r>
            <a:r>
              <a:rPr lang="nl-NL" altLang="nl-NL" sz="2400" dirty="0" smtClean="0">
                <a:solidFill>
                  <a:schemeClr val="tx2"/>
                </a:solidFill>
                <a:cs typeface="Arial" charset="0"/>
              </a:rPr>
              <a:t> = 0.02930 (2)</a:t>
            </a:r>
            <a:r>
              <a:rPr lang="nl-NL" altLang="nl-NL" sz="4000" dirty="0" smtClean="0">
                <a:solidFill>
                  <a:schemeClr val="tx2"/>
                </a:solidFill>
                <a:cs typeface="Arial" charset="0"/>
              </a:rPr>
              <a:t> </a:t>
            </a:r>
            <a:endParaRPr lang="el-GR" altLang="nl-NL" sz="4000" dirty="0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7891" name="Line 4"/>
          <p:cNvSpPr>
            <a:spLocks noChangeShapeType="1"/>
          </p:cNvSpPr>
          <p:nvPr/>
        </p:nvSpPr>
        <p:spPr bwMode="auto">
          <a:xfrm>
            <a:off x="1835150" y="1844675"/>
            <a:ext cx="0" cy="3889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892" name="Line 5"/>
          <p:cNvSpPr>
            <a:spLocks noChangeShapeType="1"/>
          </p:cNvSpPr>
          <p:nvPr/>
        </p:nvSpPr>
        <p:spPr bwMode="auto">
          <a:xfrm>
            <a:off x="1835150" y="5734050"/>
            <a:ext cx="5041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1908175" y="5949950"/>
            <a:ext cx="540067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nl-NL"/>
              <a:t>1    2    3    4    5    6    7    8    9   10       n</a:t>
            </a:r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250825" y="1557338"/>
            <a:ext cx="1512888" cy="9350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Number of </a:t>
            </a:r>
          </a:p>
          <a:p>
            <a:pPr algn="ctr" eaLnBrk="1" hangingPunct="1"/>
            <a:r>
              <a:rPr lang="en-GB" altLang="nl-NL"/>
              <a:t>successes</a:t>
            </a:r>
          </a:p>
          <a:p>
            <a:pPr algn="ctr" eaLnBrk="1" hangingPunct="1"/>
            <a:r>
              <a:rPr lang="en-GB" altLang="nl-NL"/>
              <a:t>for A</a:t>
            </a:r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1476375" y="2708275"/>
            <a:ext cx="215900" cy="3240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10</a:t>
            </a:r>
          </a:p>
          <a:p>
            <a:pPr algn="ctr" eaLnBrk="1" hangingPunct="1"/>
            <a:r>
              <a:rPr lang="en-GB" altLang="nl-NL"/>
              <a:t>9</a:t>
            </a:r>
          </a:p>
          <a:p>
            <a:pPr algn="ctr" eaLnBrk="1" hangingPunct="1"/>
            <a:r>
              <a:rPr lang="en-GB" altLang="nl-NL"/>
              <a:t>8</a:t>
            </a:r>
          </a:p>
          <a:p>
            <a:pPr algn="ctr" eaLnBrk="1" hangingPunct="1"/>
            <a:r>
              <a:rPr lang="en-GB" altLang="nl-NL"/>
              <a:t>7</a:t>
            </a:r>
          </a:p>
          <a:p>
            <a:pPr algn="ctr" eaLnBrk="1" hangingPunct="1"/>
            <a:r>
              <a:rPr lang="en-GB" altLang="nl-NL"/>
              <a:t>6</a:t>
            </a:r>
          </a:p>
          <a:p>
            <a:pPr algn="ctr" eaLnBrk="1" hangingPunct="1"/>
            <a:r>
              <a:rPr lang="en-GB" altLang="nl-NL"/>
              <a:t>5</a:t>
            </a:r>
          </a:p>
          <a:p>
            <a:pPr algn="ctr" eaLnBrk="1" hangingPunct="1"/>
            <a:r>
              <a:rPr lang="en-GB" altLang="nl-NL"/>
              <a:t>4</a:t>
            </a:r>
          </a:p>
          <a:p>
            <a:pPr algn="ctr" eaLnBrk="1" hangingPunct="1"/>
            <a:r>
              <a:rPr lang="en-GB" altLang="nl-NL"/>
              <a:t>3</a:t>
            </a:r>
          </a:p>
          <a:p>
            <a:pPr algn="ctr" eaLnBrk="1" hangingPunct="1"/>
            <a:r>
              <a:rPr lang="en-GB" altLang="nl-NL"/>
              <a:t>2</a:t>
            </a:r>
          </a:p>
          <a:p>
            <a:pPr algn="ctr" eaLnBrk="1" hangingPunct="1"/>
            <a:r>
              <a:rPr lang="en-GB" altLang="nl-NL"/>
              <a:t>1</a:t>
            </a:r>
          </a:p>
          <a:p>
            <a:pPr algn="ctr" eaLnBrk="1" hangingPunct="1"/>
            <a:r>
              <a:rPr lang="en-GB" altLang="nl-NL"/>
              <a:t>0</a:t>
            </a:r>
          </a:p>
        </p:txBody>
      </p:sp>
      <p:sp>
        <p:nvSpPr>
          <p:cNvPr id="37896" name="Line 9"/>
          <p:cNvSpPr>
            <a:spLocks noChangeShapeType="1"/>
          </p:cNvSpPr>
          <p:nvPr/>
        </p:nvSpPr>
        <p:spPr bwMode="auto">
          <a:xfrm>
            <a:off x="1835150" y="5445125"/>
            <a:ext cx="360363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897" name="Line 10"/>
          <p:cNvSpPr>
            <a:spLocks noChangeShapeType="1"/>
          </p:cNvSpPr>
          <p:nvPr/>
        </p:nvSpPr>
        <p:spPr bwMode="auto">
          <a:xfrm>
            <a:off x="2195513" y="5157788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898" name="Line 11"/>
          <p:cNvSpPr>
            <a:spLocks noChangeShapeType="1"/>
          </p:cNvSpPr>
          <p:nvPr/>
        </p:nvSpPr>
        <p:spPr bwMode="auto">
          <a:xfrm>
            <a:off x="2627313" y="4868863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899" name="Line 12"/>
          <p:cNvSpPr>
            <a:spLocks noChangeShapeType="1"/>
          </p:cNvSpPr>
          <p:nvPr/>
        </p:nvSpPr>
        <p:spPr bwMode="auto">
          <a:xfrm flipV="1">
            <a:off x="2987675" y="4652963"/>
            <a:ext cx="360363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900" name="Line 13"/>
          <p:cNvSpPr>
            <a:spLocks noChangeShapeType="1"/>
          </p:cNvSpPr>
          <p:nvPr/>
        </p:nvSpPr>
        <p:spPr bwMode="auto">
          <a:xfrm>
            <a:off x="3348038" y="4365625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901" name="Line 14"/>
          <p:cNvSpPr>
            <a:spLocks noChangeShapeType="1"/>
          </p:cNvSpPr>
          <p:nvPr/>
        </p:nvSpPr>
        <p:spPr bwMode="auto">
          <a:xfrm>
            <a:off x="3779838" y="4149725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902" name="Line 15"/>
          <p:cNvSpPr>
            <a:spLocks noChangeShapeType="1"/>
          </p:cNvSpPr>
          <p:nvPr/>
        </p:nvSpPr>
        <p:spPr bwMode="auto">
          <a:xfrm>
            <a:off x="1835150" y="5661025"/>
            <a:ext cx="230505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 flipH="1">
            <a:off x="4211638" y="5516563"/>
            <a:ext cx="288925" cy="2174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4211638" y="5516563"/>
            <a:ext cx="288925" cy="2174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>
            <a:off x="4140200" y="3860800"/>
            <a:ext cx="287338" cy="1444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H="1">
            <a:off x="4211638" y="3789363"/>
            <a:ext cx="144462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4500563" y="3860800"/>
            <a:ext cx="287337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4500563" y="5445125"/>
            <a:ext cx="431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4859338" y="3644900"/>
            <a:ext cx="433387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4859338" y="5445125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 flipH="1">
            <a:off x="5364163" y="3357563"/>
            <a:ext cx="287337" cy="1428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21" name="Line 25"/>
          <p:cNvSpPr>
            <a:spLocks noChangeShapeType="1"/>
          </p:cNvSpPr>
          <p:nvPr/>
        </p:nvSpPr>
        <p:spPr bwMode="auto">
          <a:xfrm>
            <a:off x="5435600" y="3284538"/>
            <a:ext cx="215900" cy="2889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22" name="Line 26"/>
          <p:cNvSpPr>
            <a:spLocks noChangeShapeType="1"/>
          </p:cNvSpPr>
          <p:nvPr/>
        </p:nvSpPr>
        <p:spPr bwMode="auto">
          <a:xfrm>
            <a:off x="5292725" y="5300663"/>
            <a:ext cx="287338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23" name="Line 27"/>
          <p:cNvSpPr>
            <a:spLocks noChangeShapeType="1"/>
          </p:cNvSpPr>
          <p:nvPr/>
        </p:nvSpPr>
        <p:spPr bwMode="auto">
          <a:xfrm flipH="1">
            <a:off x="5292725" y="5300663"/>
            <a:ext cx="287338" cy="215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1908175" y="2852738"/>
            <a:ext cx="2087563" cy="936625"/>
          </a:xfrm>
          <a:prstGeom prst="rect">
            <a:avLst/>
          </a:prstGeom>
          <a:solidFill>
            <a:srgbClr val="F2FAA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X ~ B(7, 0.5)</a:t>
            </a:r>
          </a:p>
          <a:p>
            <a:pPr algn="ctr" eaLnBrk="1" hangingPunct="1"/>
            <a:r>
              <a:rPr lang="en-GB" altLang="nl-NL"/>
              <a:t>P(X = 0) = P(X= 7)</a:t>
            </a:r>
          </a:p>
          <a:p>
            <a:pPr algn="ctr" eaLnBrk="1" hangingPunct="1"/>
            <a:r>
              <a:rPr lang="en-GB" altLang="nl-NL">
                <a:cs typeface="Arial" charset="0"/>
              </a:rPr>
              <a:t>≈ 0.0078</a:t>
            </a:r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5651500" y="1773238"/>
            <a:ext cx="2665413" cy="1223962"/>
          </a:xfrm>
          <a:prstGeom prst="rect">
            <a:avLst/>
          </a:prstGeom>
          <a:solidFill>
            <a:srgbClr val="F2FAA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X ~ B(10, 0.5)</a:t>
            </a:r>
          </a:p>
          <a:p>
            <a:pPr algn="ctr" eaLnBrk="1" hangingPunct="1"/>
            <a:r>
              <a:rPr lang="en-GB" altLang="nl-NL"/>
              <a:t>P(X</a:t>
            </a:r>
            <a:r>
              <a:rPr lang="en-GB" altLang="nl-NL">
                <a:sym typeface="Symbol" pitchFamily="18" charset="2"/>
              </a:rPr>
              <a:t>1) = P(X9)</a:t>
            </a:r>
          </a:p>
          <a:p>
            <a:pPr algn="ctr" eaLnBrk="1" hangingPunct="1"/>
            <a:r>
              <a:rPr lang="en-GB" altLang="nl-NL">
                <a:sym typeface="Symbol" pitchFamily="18" charset="2"/>
              </a:rPr>
              <a:t>≈ 0.0107</a:t>
            </a:r>
          </a:p>
          <a:p>
            <a:pPr algn="ctr" eaLnBrk="1" hangingPunct="1"/>
            <a:r>
              <a:rPr lang="en-GB" altLang="nl-NL">
                <a:sym typeface="Symbol" pitchFamily="18" charset="2"/>
              </a:rPr>
              <a:t>Reject H</a:t>
            </a:r>
            <a:r>
              <a:rPr lang="en-GB" altLang="nl-NL" sz="1400">
                <a:sym typeface="Symbol" pitchFamily="18" charset="2"/>
              </a:rPr>
              <a:t>0</a:t>
            </a:r>
            <a:endParaRPr lang="en-GB" altLang="nl-NL">
              <a:sym typeface="Symbol" pitchFamily="18" charset="2"/>
            </a:endParaRPr>
          </a:p>
        </p:txBody>
      </p:sp>
      <p:sp>
        <p:nvSpPr>
          <p:cNvPr id="29726" name="Rectangle 30"/>
          <p:cNvSpPr>
            <a:spLocks noChangeArrowheads="1"/>
          </p:cNvSpPr>
          <p:nvPr/>
        </p:nvSpPr>
        <p:spPr bwMode="auto">
          <a:xfrm>
            <a:off x="6156325" y="4076700"/>
            <a:ext cx="2808288" cy="1512888"/>
          </a:xfrm>
          <a:prstGeom prst="rect">
            <a:avLst/>
          </a:prstGeom>
          <a:solidFill>
            <a:srgbClr val="F2FAA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P(X = 1) if  n = 10 is</a:t>
            </a:r>
          </a:p>
          <a:p>
            <a:pPr algn="ctr" eaLnBrk="1" hangingPunct="1"/>
            <a:r>
              <a:rPr lang="en-GB" altLang="nl-NL"/>
              <a:t>P(X = 1) if n = 7 followed</a:t>
            </a:r>
          </a:p>
          <a:p>
            <a:pPr algn="ctr" eaLnBrk="1" hangingPunct="1"/>
            <a:r>
              <a:rPr lang="en-GB" altLang="nl-NL"/>
              <a:t> by three failures:</a:t>
            </a:r>
          </a:p>
          <a:p>
            <a:pPr algn="ctr" eaLnBrk="1" hangingPunct="1"/>
            <a:r>
              <a:rPr lang="en-GB" altLang="nl-NL"/>
              <a:t>0.0547*(0.5)</a:t>
            </a:r>
            <a:r>
              <a:rPr lang="en-GB" altLang="nl-NL">
                <a:cs typeface="Arial" charset="0"/>
              </a:rPr>
              <a:t>³ ≈ 0.0068</a:t>
            </a: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4067175" y="6308725"/>
            <a:ext cx="5076825" cy="5492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altLang="nl-NL"/>
              <a:t>Overall </a:t>
            </a:r>
            <a:r>
              <a:rPr lang="el-GR" altLang="nl-NL">
                <a:cs typeface="Arial" charset="0"/>
              </a:rPr>
              <a:t>α</a:t>
            </a:r>
            <a:r>
              <a:rPr lang="en-GB" altLang="nl-NL"/>
              <a:t> rounded 2*0.0078 + 2*0.0068 </a:t>
            </a:r>
            <a:r>
              <a:rPr lang="en-GB" altLang="nl-NL">
                <a:cs typeface="Arial" charset="0"/>
              </a:rPr>
              <a:t>= 0.0293</a:t>
            </a:r>
          </a:p>
        </p:txBody>
      </p:sp>
      <p:sp>
        <p:nvSpPr>
          <p:cNvPr id="37919" name="Line 32"/>
          <p:cNvSpPr>
            <a:spLocks noChangeShapeType="1"/>
          </p:cNvSpPr>
          <p:nvPr/>
        </p:nvSpPr>
        <p:spPr bwMode="auto">
          <a:xfrm>
            <a:off x="1979613" y="5445125"/>
            <a:ext cx="0" cy="2159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920" name="Line 33"/>
          <p:cNvSpPr>
            <a:spLocks noChangeShapeType="1"/>
          </p:cNvSpPr>
          <p:nvPr/>
        </p:nvSpPr>
        <p:spPr bwMode="auto">
          <a:xfrm>
            <a:off x="2411413" y="5157788"/>
            <a:ext cx="0" cy="503237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921" name="Line 34"/>
          <p:cNvSpPr>
            <a:spLocks noChangeShapeType="1"/>
          </p:cNvSpPr>
          <p:nvPr/>
        </p:nvSpPr>
        <p:spPr bwMode="auto">
          <a:xfrm>
            <a:off x="2843213" y="4868863"/>
            <a:ext cx="0" cy="792162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922" name="Line 35"/>
          <p:cNvSpPr>
            <a:spLocks noChangeShapeType="1"/>
          </p:cNvSpPr>
          <p:nvPr/>
        </p:nvSpPr>
        <p:spPr bwMode="auto">
          <a:xfrm>
            <a:off x="3203575" y="4652964"/>
            <a:ext cx="0" cy="1008062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923" name="Line 36"/>
          <p:cNvSpPr>
            <a:spLocks noChangeShapeType="1"/>
          </p:cNvSpPr>
          <p:nvPr/>
        </p:nvSpPr>
        <p:spPr bwMode="auto">
          <a:xfrm>
            <a:off x="3563938" y="4365625"/>
            <a:ext cx="0" cy="12954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7924" name="Line 37"/>
          <p:cNvSpPr>
            <a:spLocks noChangeShapeType="1"/>
          </p:cNvSpPr>
          <p:nvPr/>
        </p:nvSpPr>
        <p:spPr bwMode="auto">
          <a:xfrm>
            <a:off x="3995738" y="4149725"/>
            <a:ext cx="0" cy="15113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34" name="Line 38"/>
          <p:cNvSpPr>
            <a:spLocks noChangeShapeType="1"/>
          </p:cNvSpPr>
          <p:nvPr/>
        </p:nvSpPr>
        <p:spPr bwMode="auto">
          <a:xfrm>
            <a:off x="4284663" y="4149725"/>
            <a:ext cx="0" cy="12954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35" name="Line 39"/>
          <p:cNvSpPr>
            <a:spLocks noChangeShapeType="1"/>
          </p:cNvSpPr>
          <p:nvPr/>
        </p:nvSpPr>
        <p:spPr bwMode="auto">
          <a:xfrm>
            <a:off x="4643438" y="3860800"/>
            <a:ext cx="0" cy="1512888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36" name="Line 40"/>
          <p:cNvSpPr>
            <a:spLocks noChangeShapeType="1"/>
          </p:cNvSpPr>
          <p:nvPr/>
        </p:nvSpPr>
        <p:spPr bwMode="auto">
          <a:xfrm>
            <a:off x="5076825" y="3644900"/>
            <a:ext cx="0" cy="1800225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>
            <a:off x="5435600" y="3644900"/>
            <a:ext cx="0" cy="1655763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25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2" grpId="0" animBg="1"/>
      <p:bldP spid="29713" grpId="0" animBg="1"/>
      <p:bldP spid="29714" grpId="0" animBg="1"/>
      <p:bldP spid="29715" grpId="0" animBg="1"/>
      <p:bldP spid="29716" grpId="0" animBg="1"/>
      <p:bldP spid="29717" grpId="0" animBg="1"/>
      <p:bldP spid="29718" grpId="0" animBg="1"/>
      <p:bldP spid="29719" grpId="0" animBg="1"/>
      <p:bldP spid="29720" grpId="0" animBg="1"/>
      <p:bldP spid="29721" grpId="0" animBg="1"/>
      <p:bldP spid="29722" grpId="0" animBg="1"/>
      <p:bldP spid="29723" grpId="0" animBg="1"/>
      <p:bldP spid="29724" grpId="0" animBg="1"/>
      <p:bldP spid="29725" grpId="0" animBg="1"/>
      <p:bldP spid="29726" grpId="0" animBg="1"/>
      <p:bldP spid="29727" grpId="0" animBg="1"/>
      <p:bldP spid="29734" grpId="0" animBg="1"/>
      <p:bldP spid="29735" grpId="0" animBg="1"/>
      <p:bldP spid="29736" grpId="0" animBg="1"/>
      <p:bldP spid="297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Many</a:t>
            </a:r>
            <a:r>
              <a:rPr lang="nl-NL" dirty="0" smtClean="0">
                <a:solidFill>
                  <a:schemeClr val="tx2"/>
                </a:solidFill>
              </a:rPr>
              <a:t> independent tests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539552" y="1628800"/>
            <a:ext cx="8136904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 smtClean="0">
                <a:solidFill>
                  <a:schemeClr val="tx1"/>
                </a:solidFill>
              </a:rPr>
              <a:t>We are </a:t>
            </a:r>
            <a:r>
              <a:rPr lang="nl-NL" sz="2400" dirty="0" err="1" smtClean="0">
                <a:solidFill>
                  <a:schemeClr val="tx1"/>
                </a:solidFill>
              </a:rPr>
              <a:t>interested</a:t>
            </a:r>
            <a:r>
              <a:rPr lang="nl-NL" sz="2400" dirty="0" smtClean="0">
                <a:solidFill>
                  <a:schemeClr val="tx1"/>
                </a:solidFill>
              </a:rPr>
              <a:t> in </a:t>
            </a:r>
            <a:r>
              <a:rPr lang="nl-NL" sz="2400" dirty="0" err="1" smtClean="0">
                <a:solidFill>
                  <a:schemeClr val="tx1"/>
                </a:solidFill>
              </a:rPr>
              <a:t>genes</a:t>
            </a:r>
            <a:r>
              <a:rPr lang="nl-NL" sz="2400" dirty="0" smtClean="0">
                <a:solidFill>
                  <a:schemeClr val="tx1"/>
                </a:solidFill>
              </a:rPr>
              <a:t>, </a:t>
            </a:r>
            <a:r>
              <a:rPr lang="nl-NL" sz="2400" dirty="0" err="1" smtClean="0">
                <a:solidFill>
                  <a:schemeClr val="tx1"/>
                </a:solidFill>
              </a:rPr>
              <a:t>possibly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related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to</a:t>
            </a:r>
            <a:r>
              <a:rPr lang="nl-NL" sz="2400" dirty="0" smtClean="0">
                <a:solidFill>
                  <a:schemeClr val="tx1"/>
                </a:solidFill>
              </a:rPr>
              <a:t> a </a:t>
            </a:r>
            <a:r>
              <a:rPr lang="nl-NL" sz="2400" dirty="0" err="1" smtClean="0">
                <a:solidFill>
                  <a:schemeClr val="tx1"/>
                </a:solidFill>
              </a:rPr>
              <a:t>certain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disease</a:t>
            </a:r>
            <a:r>
              <a:rPr lang="nl-NL" sz="2400" dirty="0" smtClean="0">
                <a:solidFill>
                  <a:schemeClr val="tx1"/>
                </a:solidFill>
              </a:rPr>
              <a:t>.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err="1" smtClean="0">
                <a:solidFill>
                  <a:schemeClr val="tx1"/>
                </a:solidFill>
              </a:rPr>
              <a:t>Example</a:t>
            </a:r>
            <a:r>
              <a:rPr lang="nl-NL" sz="2400" dirty="0" smtClean="0">
                <a:solidFill>
                  <a:schemeClr val="tx1"/>
                </a:solidFill>
              </a:rPr>
              <a:t>:</a:t>
            </a:r>
          </a:p>
          <a:p>
            <a:r>
              <a:rPr lang="nl-NL" sz="2400" dirty="0" smtClean="0">
                <a:solidFill>
                  <a:schemeClr val="tx1"/>
                </a:solidFill>
              </a:rPr>
              <a:t>We have 100 </a:t>
            </a:r>
            <a:r>
              <a:rPr lang="nl-NL" sz="2400" dirty="0" err="1" smtClean="0">
                <a:solidFill>
                  <a:schemeClr val="tx1"/>
                </a:solidFill>
              </a:rPr>
              <a:t>candidate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genes</a:t>
            </a:r>
            <a:r>
              <a:rPr lang="nl-NL" sz="2400" dirty="0" smtClean="0">
                <a:solidFill>
                  <a:schemeClr val="tx1"/>
                </a:solidFill>
              </a:rPr>
              <a:t> and </a:t>
            </a:r>
            <a:r>
              <a:rPr lang="nl-NL" sz="2400" dirty="0" err="1" smtClean="0">
                <a:solidFill>
                  <a:schemeClr val="tx1"/>
                </a:solidFill>
              </a:rPr>
              <a:t>compare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their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expressions</a:t>
            </a:r>
            <a:r>
              <a:rPr lang="nl-NL" sz="2400" dirty="0" smtClean="0">
                <a:solidFill>
                  <a:schemeClr val="tx1"/>
                </a:solidFill>
              </a:rPr>
              <a:t> in a </a:t>
            </a:r>
            <a:r>
              <a:rPr lang="nl-NL" sz="2400" dirty="0" err="1" smtClean="0">
                <a:solidFill>
                  <a:schemeClr val="tx1"/>
                </a:solidFill>
              </a:rPr>
              <a:t>group</a:t>
            </a:r>
            <a:r>
              <a:rPr lang="nl-NL" sz="2400" dirty="0" smtClean="0">
                <a:solidFill>
                  <a:schemeClr val="tx1"/>
                </a:solidFill>
              </a:rPr>
              <a:t> of </a:t>
            </a:r>
            <a:r>
              <a:rPr lang="nl-NL" sz="2400" dirty="0" err="1" smtClean="0">
                <a:solidFill>
                  <a:schemeClr val="tx1"/>
                </a:solidFill>
              </a:rPr>
              <a:t>diseased</a:t>
            </a:r>
            <a:r>
              <a:rPr lang="nl-NL" sz="2400" dirty="0" smtClean="0">
                <a:solidFill>
                  <a:schemeClr val="tx1"/>
                </a:solidFill>
              </a:rPr>
              <a:t> respondents with the </a:t>
            </a:r>
            <a:r>
              <a:rPr lang="nl-NL" sz="2400" dirty="0" err="1" smtClean="0">
                <a:solidFill>
                  <a:schemeClr val="tx1"/>
                </a:solidFill>
              </a:rPr>
              <a:t>expressions</a:t>
            </a:r>
            <a:r>
              <a:rPr lang="nl-NL" sz="2400" dirty="0" smtClean="0">
                <a:solidFill>
                  <a:schemeClr val="tx1"/>
                </a:solidFill>
              </a:rPr>
              <a:t> in a </a:t>
            </a:r>
            <a:r>
              <a:rPr lang="nl-NL" sz="2400" dirty="0" err="1" smtClean="0">
                <a:solidFill>
                  <a:schemeClr val="tx1"/>
                </a:solidFill>
              </a:rPr>
              <a:t>group</a:t>
            </a:r>
            <a:r>
              <a:rPr lang="nl-NL" sz="2400" dirty="0" smtClean="0">
                <a:solidFill>
                  <a:schemeClr val="tx1"/>
                </a:solidFill>
              </a:rPr>
              <a:t> of  non-</a:t>
            </a:r>
            <a:r>
              <a:rPr lang="nl-NL" sz="2400" dirty="0" err="1" smtClean="0">
                <a:solidFill>
                  <a:schemeClr val="tx1"/>
                </a:solidFill>
              </a:rPr>
              <a:t>diseased</a:t>
            </a:r>
            <a:r>
              <a:rPr lang="nl-NL" sz="2400" dirty="0" smtClean="0">
                <a:solidFill>
                  <a:schemeClr val="tx1"/>
                </a:solidFill>
              </a:rPr>
              <a:t> respondents.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We test 100 (more or </a:t>
            </a:r>
            <a:r>
              <a:rPr lang="nl-NL" sz="2400" dirty="0" err="1" smtClean="0">
                <a:solidFill>
                  <a:schemeClr val="tx1"/>
                </a:solidFill>
              </a:rPr>
              <a:t>less</a:t>
            </a:r>
            <a:r>
              <a:rPr lang="nl-NL" sz="2400" dirty="0" smtClean="0">
                <a:solidFill>
                  <a:schemeClr val="tx1"/>
                </a:solidFill>
              </a:rPr>
              <a:t>) independent tests (H</a:t>
            </a:r>
            <a:r>
              <a:rPr lang="nl-NL" sz="1600" dirty="0" smtClean="0">
                <a:solidFill>
                  <a:schemeClr val="tx1"/>
                </a:solidFill>
              </a:rPr>
              <a:t>0</a:t>
            </a:r>
            <a:r>
              <a:rPr lang="nl-NL" sz="2400" dirty="0" smtClean="0">
                <a:solidFill>
                  <a:schemeClr val="tx1"/>
                </a:solidFill>
              </a:rPr>
              <a:t>: no effect).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How </a:t>
            </a:r>
            <a:r>
              <a:rPr lang="nl-NL" sz="2400" dirty="0" err="1" smtClean="0">
                <a:solidFill>
                  <a:schemeClr val="tx1"/>
                </a:solidFill>
              </a:rPr>
              <a:t>to</a:t>
            </a:r>
            <a:r>
              <a:rPr lang="nl-NL" sz="2400" dirty="0" smtClean="0">
                <a:solidFill>
                  <a:schemeClr val="tx1"/>
                </a:solidFill>
              </a:rPr>
              <a:t> correct for multiple </a:t>
            </a:r>
            <a:r>
              <a:rPr lang="nl-NL" sz="2400" dirty="0" err="1" smtClean="0">
                <a:solidFill>
                  <a:schemeClr val="tx1"/>
                </a:solidFill>
              </a:rPr>
              <a:t>testing</a:t>
            </a:r>
            <a:r>
              <a:rPr lang="nl-NL" sz="2400" dirty="0" smtClean="0">
                <a:solidFill>
                  <a:schemeClr val="tx1"/>
                </a:solidFill>
              </a:rPr>
              <a:t>?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0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The 10 </a:t>
            </a:r>
            <a:r>
              <a:rPr lang="nl-NL" dirty="0" err="1" smtClean="0">
                <a:solidFill>
                  <a:schemeClr val="tx2"/>
                </a:solidFill>
              </a:rPr>
              <a:t>genes</a:t>
            </a:r>
            <a:r>
              <a:rPr lang="nl-NL" dirty="0" smtClean="0">
                <a:solidFill>
                  <a:schemeClr val="tx2"/>
                </a:solidFill>
              </a:rPr>
              <a:t> with </a:t>
            </a:r>
            <a:r>
              <a:rPr lang="nl-NL" dirty="0" err="1" smtClean="0">
                <a:solidFill>
                  <a:schemeClr val="tx2"/>
                </a:solidFill>
              </a:rPr>
              <a:t>smallest</a:t>
            </a:r>
            <a:r>
              <a:rPr lang="nl-NL" dirty="0" smtClean="0">
                <a:solidFill>
                  <a:schemeClr val="tx2"/>
                </a:solidFill>
              </a:rPr>
              <a:t> P-</a:t>
            </a:r>
            <a:r>
              <a:rPr lang="nl-NL" dirty="0" err="1" smtClean="0">
                <a:solidFill>
                  <a:schemeClr val="tx2"/>
                </a:solidFill>
              </a:rPr>
              <a:t>values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118429" y="1625353"/>
            <a:ext cx="8856984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r="85987" b="65737"/>
          <a:stretch/>
        </p:blipFill>
        <p:spPr bwMode="auto">
          <a:xfrm>
            <a:off x="539552" y="1650845"/>
            <a:ext cx="2595478" cy="35065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hthoek 4"/>
          <p:cNvSpPr/>
          <p:nvPr/>
        </p:nvSpPr>
        <p:spPr>
          <a:xfrm>
            <a:off x="3683383" y="2708920"/>
            <a:ext cx="4896544" cy="15621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schemeClr val="bg1"/>
                </a:solidFill>
              </a:rPr>
              <a:t>Simple  </a:t>
            </a:r>
            <a:r>
              <a:rPr lang="nl-NL" sz="2400" dirty="0" err="1" smtClean="0">
                <a:solidFill>
                  <a:schemeClr val="bg1"/>
                </a:solidFill>
              </a:rPr>
              <a:t>Bonferroni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correction</a:t>
            </a:r>
            <a:r>
              <a:rPr lang="nl-NL" sz="24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nl-NL" sz="2400" dirty="0">
              <a:solidFill>
                <a:schemeClr val="bg1"/>
              </a:solidFill>
            </a:endParaRPr>
          </a:p>
          <a:p>
            <a:pPr algn="ctr"/>
            <a:r>
              <a:rPr lang="nl-NL" sz="2400" dirty="0" smtClean="0">
                <a:solidFill>
                  <a:schemeClr val="bg1"/>
                </a:solidFill>
                <a:sym typeface="Symbol"/>
              </a:rPr>
              <a:t>* = 0.05/100 = 0.0005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619672" y="2852936"/>
            <a:ext cx="1515358" cy="55119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3685908" y="4437112"/>
            <a:ext cx="496855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/>
              <a:t>Conclusion</a:t>
            </a:r>
            <a:r>
              <a:rPr lang="nl-NL" sz="2400" dirty="0" smtClean="0"/>
              <a:t>: </a:t>
            </a:r>
            <a:r>
              <a:rPr lang="nl-NL" sz="2400" dirty="0" err="1" smtClean="0"/>
              <a:t>only</a:t>
            </a:r>
            <a:r>
              <a:rPr lang="nl-NL" sz="2400" dirty="0" smtClean="0"/>
              <a:t> </a:t>
            </a:r>
            <a:r>
              <a:rPr lang="nl-NL" sz="2400" dirty="0" err="1" smtClean="0"/>
              <a:t>two</a:t>
            </a:r>
            <a:r>
              <a:rPr lang="nl-NL" sz="2400" dirty="0" smtClean="0"/>
              <a:t> </a:t>
            </a:r>
            <a:r>
              <a:rPr lang="nl-NL" sz="2400" dirty="0" err="1" smtClean="0"/>
              <a:t>genes</a:t>
            </a:r>
            <a:r>
              <a:rPr lang="nl-NL" sz="2400" dirty="0" smtClean="0"/>
              <a:t> are significant</a:t>
            </a:r>
            <a:endParaRPr lang="nl-NL" sz="2400" dirty="0"/>
          </a:p>
        </p:txBody>
      </p:sp>
      <p:sp>
        <p:nvSpPr>
          <p:cNvPr id="8" name="Rechthoek 7"/>
          <p:cNvSpPr/>
          <p:nvPr/>
        </p:nvSpPr>
        <p:spPr>
          <a:xfrm>
            <a:off x="3683383" y="1625353"/>
            <a:ext cx="4971077" cy="867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No </a:t>
            </a:r>
            <a:r>
              <a:rPr lang="nl-NL" sz="2400" dirty="0" err="1" smtClean="0"/>
              <a:t>correction</a:t>
            </a:r>
            <a:r>
              <a:rPr lang="nl-NL" sz="2400" dirty="0" smtClean="0"/>
              <a:t>: </a:t>
            </a:r>
            <a:r>
              <a:rPr lang="nl-NL" sz="2400" dirty="0" smtClean="0">
                <a:sym typeface="Symbol"/>
              </a:rPr>
              <a:t> = 0.05;</a:t>
            </a:r>
          </a:p>
          <a:p>
            <a:pPr algn="ctr"/>
            <a:r>
              <a:rPr lang="nl-NL" sz="2400" dirty="0" smtClean="0">
                <a:sym typeface="Symbol"/>
              </a:rPr>
              <a:t>14 </a:t>
            </a:r>
            <a:r>
              <a:rPr lang="nl-NL" sz="2400" dirty="0" err="1" smtClean="0">
                <a:sym typeface="Symbol"/>
              </a:rPr>
              <a:t>genes</a:t>
            </a:r>
            <a:r>
              <a:rPr lang="nl-NL" sz="2400" dirty="0" smtClean="0">
                <a:sym typeface="Symbol"/>
              </a:rPr>
              <a:t> are significant</a:t>
            </a:r>
            <a:endParaRPr lang="nl-NL" sz="2400" dirty="0"/>
          </a:p>
        </p:txBody>
      </p:sp>
      <p:sp>
        <p:nvSpPr>
          <p:cNvPr id="9" name="Rechthoek 8"/>
          <p:cNvSpPr/>
          <p:nvPr/>
        </p:nvSpPr>
        <p:spPr>
          <a:xfrm>
            <a:off x="2051720" y="5733256"/>
            <a:ext cx="4320480" cy="792088"/>
          </a:xfrm>
          <a:prstGeom prst="rect">
            <a:avLst/>
          </a:prstGeom>
          <a:solidFill>
            <a:srgbClr val="CF3D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/>
              <a:t>Can</a:t>
            </a:r>
            <a:r>
              <a:rPr lang="nl-NL" sz="2400" dirty="0" smtClean="0"/>
              <a:t> we do </a:t>
            </a:r>
            <a:r>
              <a:rPr lang="nl-NL" sz="2400" dirty="0" err="1" smtClean="0"/>
              <a:t>better</a:t>
            </a:r>
            <a:r>
              <a:rPr lang="nl-NL" sz="2400" dirty="0" smtClean="0"/>
              <a:t>?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72104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altLang="nl-NL" sz="4000" dirty="0" smtClean="0">
                <a:solidFill>
                  <a:schemeClr val="tx2"/>
                </a:solidFill>
              </a:rPr>
              <a:t>The </a:t>
            </a:r>
            <a:r>
              <a:rPr lang="nl-NL" altLang="nl-NL" sz="4000" dirty="0" err="1" smtClean="0">
                <a:solidFill>
                  <a:schemeClr val="tx2"/>
                </a:solidFill>
              </a:rPr>
              <a:t>False</a:t>
            </a:r>
            <a:r>
              <a:rPr lang="nl-NL" altLang="nl-NL" sz="4000" dirty="0" smtClean="0">
                <a:solidFill>
                  <a:schemeClr val="tx2"/>
                </a:solidFill>
              </a:rPr>
              <a:t> Discovery </a:t>
            </a:r>
            <a:r>
              <a:rPr lang="nl-NL" altLang="nl-NL" sz="4000" dirty="0" err="1" smtClean="0">
                <a:solidFill>
                  <a:schemeClr val="tx2"/>
                </a:solidFill>
              </a:rPr>
              <a:t>Rate</a:t>
            </a:r>
            <a:r>
              <a:rPr lang="nl-NL" altLang="nl-NL" sz="4000" dirty="0" smtClean="0">
                <a:solidFill>
                  <a:schemeClr val="tx2"/>
                </a:solidFill>
              </a:rPr>
              <a:t> (FDR)</a:t>
            </a:r>
            <a:r>
              <a:rPr lang="nl-NL" altLang="nl-NL" sz="4000" dirty="0">
                <a:solidFill>
                  <a:schemeClr val="tx2"/>
                </a:solidFill>
              </a:rPr>
              <a:t/>
            </a:r>
            <a:br>
              <a:rPr lang="nl-NL" altLang="nl-NL" sz="4000" dirty="0">
                <a:solidFill>
                  <a:schemeClr val="tx2"/>
                </a:solidFill>
              </a:rPr>
            </a:br>
            <a:r>
              <a:rPr lang="nl-NL" altLang="nl-NL" sz="4000" dirty="0" err="1" smtClean="0">
                <a:solidFill>
                  <a:schemeClr val="tx2"/>
                </a:solidFill>
              </a:rPr>
              <a:t>Benjamini</a:t>
            </a:r>
            <a:r>
              <a:rPr lang="nl-NL" altLang="nl-NL" sz="4000" dirty="0" smtClean="0">
                <a:solidFill>
                  <a:schemeClr val="tx2"/>
                </a:solidFill>
              </a:rPr>
              <a:t> </a:t>
            </a:r>
            <a:r>
              <a:rPr lang="nl-NL" altLang="nl-NL" sz="4000" dirty="0">
                <a:solidFill>
                  <a:schemeClr val="tx2"/>
                </a:solidFill>
              </a:rPr>
              <a:t>en </a:t>
            </a:r>
            <a:r>
              <a:rPr lang="nl-NL" altLang="nl-NL" sz="4000" dirty="0" err="1">
                <a:solidFill>
                  <a:schemeClr val="tx2"/>
                </a:solidFill>
              </a:rPr>
              <a:t>Hochberg</a:t>
            </a:r>
            <a:r>
              <a:rPr lang="nl-NL" altLang="nl-NL" sz="4000" dirty="0">
                <a:solidFill>
                  <a:schemeClr val="tx2"/>
                </a:solidFill>
              </a:rPr>
              <a:t>, </a:t>
            </a:r>
            <a:r>
              <a:rPr lang="nl-NL" altLang="nl-NL" sz="4000" dirty="0" smtClean="0">
                <a:solidFill>
                  <a:schemeClr val="tx2"/>
                </a:solidFill>
              </a:rPr>
              <a:t>1995</a:t>
            </a:r>
            <a:endParaRPr lang="nl-NL" altLang="nl-NL" sz="4000" dirty="0">
              <a:solidFill>
                <a:schemeClr val="tx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dirty="0"/>
              <a:t>FDR = </a:t>
            </a:r>
            <a:r>
              <a:rPr lang="nl-NL" altLang="nl-NL" dirty="0" smtClean="0"/>
              <a:t>the </a:t>
            </a:r>
            <a:r>
              <a:rPr lang="nl-NL" altLang="nl-NL" dirty="0" err="1" smtClean="0"/>
              <a:t>expected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proportion</a:t>
            </a:r>
            <a:r>
              <a:rPr lang="nl-NL" altLang="nl-NL" dirty="0" smtClean="0"/>
              <a:t> of </a:t>
            </a:r>
            <a:r>
              <a:rPr lang="nl-NL" altLang="nl-NL" dirty="0" err="1" smtClean="0"/>
              <a:t>all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rejected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 </a:t>
            </a:r>
            <a:r>
              <a:rPr lang="nl-NL" altLang="nl-NL" dirty="0" err="1" smtClean="0"/>
              <a:t>that</a:t>
            </a:r>
            <a:r>
              <a:rPr lang="nl-NL" altLang="nl-NL" dirty="0" smtClean="0"/>
              <a:t> has been </a:t>
            </a:r>
            <a:r>
              <a:rPr lang="nl-NL" altLang="nl-NL" dirty="0" err="1" smtClean="0"/>
              <a:t>rejected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falsely</a:t>
            </a:r>
            <a:endParaRPr lang="nl-NL" altLang="nl-NL" dirty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476375" y="3213100"/>
            <a:ext cx="6191250" cy="23764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 altLang="nl-NL" dirty="0"/>
          </a:p>
          <a:p>
            <a:r>
              <a:rPr lang="nl-NL" altLang="nl-NL" dirty="0"/>
              <a:t>			</a:t>
            </a:r>
            <a:r>
              <a:rPr lang="nl-NL" altLang="nl-NL" dirty="0" err="1" smtClean="0"/>
              <a:t>not</a:t>
            </a:r>
            <a:r>
              <a:rPr lang="nl-NL" altLang="nl-NL" dirty="0"/>
              <a:t>	       significant	</a:t>
            </a:r>
            <a:r>
              <a:rPr lang="nl-NL" altLang="nl-NL" dirty="0" err="1" smtClean="0"/>
              <a:t>total</a:t>
            </a:r>
            <a:endParaRPr lang="nl-NL" altLang="nl-NL" dirty="0"/>
          </a:p>
          <a:p>
            <a:r>
              <a:rPr lang="nl-NL" altLang="nl-NL" dirty="0"/>
              <a:t>			significant	</a:t>
            </a:r>
          </a:p>
          <a:p>
            <a:endParaRPr lang="nl-NL" altLang="nl-NL" dirty="0"/>
          </a:p>
          <a:p>
            <a:r>
              <a:rPr lang="nl-NL" altLang="nl-NL" dirty="0" smtClean="0"/>
              <a:t>True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</a:t>
            </a:r>
            <a:r>
              <a:rPr lang="nl-NL" altLang="nl-NL" dirty="0"/>
              <a:t>	      U		V	m</a:t>
            </a:r>
            <a:r>
              <a:rPr lang="nl-NL" altLang="nl-NL" sz="1200" dirty="0"/>
              <a:t>0</a:t>
            </a:r>
            <a:endParaRPr lang="nl-NL" altLang="nl-NL" dirty="0"/>
          </a:p>
          <a:p>
            <a:r>
              <a:rPr lang="nl-NL" altLang="nl-NL" dirty="0" err="1" smtClean="0"/>
              <a:t>False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</a:t>
            </a:r>
            <a:r>
              <a:rPr lang="nl-NL" altLang="nl-NL" dirty="0"/>
              <a:t>	      T		S	m</a:t>
            </a:r>
            <a:r>
              <a:rPr lang="nl-NL" altLang="nl-NL" sz="1200" dirty="0"/>
              <a:t>1</a:t>
            </a:r>
            <a:endParaRPr lang="nl-NL" altLang="nl-NL" dirty="0"/>
          </a:p>
          <a:p>
            <a:endParaRPr lang="nl-NL" altLang="nl-NL" dirty="0"/>
          </a:p>
          <a:p>
            <a:r>
              <a:rPr lang="nl-NL" altLang="nl-NL" dirty="0"/>
              <a:t>			m – R		R	m</a:t>
            </a:r>
          </a:p>
          <a:p>
            <a:endParaRPr lang="nl-NL" altLang="nl-NL" dirty="0"/>
          </a:p>
          <a:p>
            <a:endParaRPr lang="nl-NL" altLang="nl-NL" dirty="0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1476375" y="3860800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132138" y="5876925"/>
            <a:ext cx="3600450" cy="790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/>
              <a:t>FDR = E(V/R)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659563" y="5300663"/>
            <a:ext cx="2376487" cy="1081087"/>
          </a:xfrm>
          <a:prstGeom prst="rect">
            <a:avLst/>
          </a:prstGeom>
          <a:solidFill>
            <a:srgbClr val="FB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dirty="0" err="1" smtClean="0"/>
              <a:t>Only</a:t>
            </a:r>
            <a:r>
              <a:rPr lang="nl-NL" altLang="nl-NL" dirty="0" smtClean="0"/>
              <a:t> </a:t>
            </a:r>
            <a:r>
              <a:rPr lang="nl-NL" altLang="nl-NL" dirty="0"/>
              <a:t>R</a:t>
            </a:r>
          </a:p>
          <a:p>
            <a:pPr algn="ctr"/>
            <a:r>
              <a:rPr lang="nl-NL" altLang="nl-NL" dirty="0" err="1" smtClean="0"/>
              <a:t>can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be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observed</a:t>
            </a:r>
            <a:r>
              <a:rPr lang="nl-NL" altLang="nl-NL" dirty="0" smtClean="0"/>
              <a:t>!</a:t>
            </a:r>
            <a:endParaRPr lang="nl-NL" altLang="nl-NL" dirty="0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 flipV="1">
            <a:off x="6443663" y="5157788"/>
            <a:ext cx="3603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7524750" y="4437063"/>
            <a:ext cx="1295400" cy="647700"/>
          </a:xfrm>
          <a:prstGeom prst="rect">
            <a:avLst/>
          </a:prstGeom>
          <a:solidFill>
            <a:srgbClr val="FB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dirty="0" err="1" smtClean="0"/>
              <a:t>Only</a:t>
            </a:r>
            <a:r>
              <a:rPr lang="nl-NL" altLang="nl-NL" dirty="0" smtClean="0"/>
              <a:t> </a:t>
            </a:r>
            <a:r>
              <a:rPr lang="nl-NL" altLang="nl-NL" dirty="0"/>
              <a:t>m</a:t>
            </a:r>
          </a:p>
          <a:p>
            <a:pPr algn="ctr"/>
            <a:r>
              <a:rPr lang="nl-NL" altLang="nl-NL" dirty="0" smtClean="0"/>
              <a:t>is </a:t>
            </a:r>
            <a:r>
              <a:rPr lang="nl-NL" altLang="nl-NL" dirty="0" err="1" smtClean="0"/>
              <a:t>known</a:t>
            </a:r>
            <a:endParaRPr lang="nl-NL" altLang="nl-NL" dirty="0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>
            <a:off x="7235825" y="4797425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11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59" grpId="0" animBg="1"/>
      <p:bldP spid="23560" grpId="0" animBg="1"/>
      <p:bldP spid="23561" grpId="0" animBg="1"/>
      <p:bldP spid="2356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The </a:t>
            </a:r>
            <a:r>
              <a:rPr lang="nl-NL" altLang="nl-NL" dirty="0">
                <a:solidFill>
                  <a:schemeClr val="tx2"/>
                </a:solidFill>
              </a:rPr>
              <a:t>FDR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692275" y="1916113"/>
            <a:ext cx="6102350" cy="270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nl-NL" altLang="nl-NL" dirty="0"/>
          </a:p>
          <a:p>
            <a:r>
              <a:rPr lang="nl-NL" altLang="nl-NL" dirty="0"/>
              <a:t>			</a:t>
            </a:r>
            <a:r>
              <a:rPr lang="nl-NL" altLang="nl-NL" dirty="0" err="1" smtClean="0"/>
              <a:t>not</a:t>
            </a:r>
            <a:r>
              <a:rPr lang="nl-NL" altLang="nl-NL" dirty="0"/>
              <a:t>	       significant  </a:t>
            </a:r>
            <a:r>
              <a:rPr lang="nl-NL" altLang="nl-NL" dirty="0" smtClean="0"/>
              <a:t>      </a:t>
            </a:r>
            <a:r>
              <a:rPr lang="nl-NL" altLang="nl-NL" dirty="0" err="1" smtClean="0"/>
              <a:t>total</a:t>
            </a:r>
            <a:endParaRPr lang="nl-NL" altLang="nl-NL" dirty="0"/>
          </a:p>
          <a:p>
            <a:r>
              <a:rPr lang="nl-NL" altLang="nl-NL" dirty="0"/>
              <a:t>			significant	</a:t>
            </a:r>
          </a:p>
          <a:p>
            <a:endParaRPr lang="nl-NL" altLang="nl-NL" dirty="0"/>
          </a:p>
          <a:p>
            <a:r>
              <a:rPr lang="nl-NL" altLang="nl-NL" dirty="0" smtClean="0"/>
              <a:t>True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</a:t>
            </a:r>
            <a:r>
              <a:rPr lang="nl-NL" altLang="nl-NL" dirty="0"/>
              <a:t>	      U		V	m0</a:t>
            </a:r>
          </a:p>
          <a:p>
            <a:r>
              <a:rPr lang="nl-NL" altLang="nl-NL" dirty="0" err="1" smtClean="0"/>
              <a:t>False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</a:t>
            </a:r>
            <a:r>
              <a:rPr lang="nl-NL" altLang="nl-NL" dirty="0"/>
              <a:t>	      T		S	m1</a:t>
            </a:r>
          </a:p>
          <a:p>
            <a:endParaRPr lang="nl-NL" altLang="nl-NL" dirty="0"/>
          </a:p>
          <a:p>
            <a:r>
              <a:rPr lang="nl-NL" altLang="nl-NL" dirty="0"/>
              <a:t>			m – R		R	m</a:t>
            </a:r>
          </a:p>
          <a:p>
            <a:pPr>
              <a:spcBef>
                <a:spcPct val="50000"/>
              </a:spcBef>
            </a:pPr>
            <a:endParaRPr lang="nl-NL" altLang="nl-NL" dirty="0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755650" y="4797425"/>
            <a:ext cx="7273925" cy="131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nl-NL" altLang="nl-NL" dirty="0" err="1"/>
              <a:t>Benjamini</a:t>
            </a:r>
            <a:r>
              <a:rPr lang="nl-NL" altLang="nl-NL" dirty="0"/>
              <a:t> </a:t>
            </a:r>
            <a:r>
              <a:rPr lang="nl-NL" altLang="nl-NL" dirty="0" smtClean="0"/>
              <a:t>and </a:t>
            </a:r>
            <a:r>
              <a:rPr lang="nl-NL" altLang="nl-NL" dirty="0" err="1"/>
              <a:t>Hochberg</a:t>
            </a:r>
            <a:r>
              <a:rPr lang="nl-NL" altLang="nl-NL" dirty="0"/>
              <a:t> (1995):</a:t>
            </a:r>
          </a:p>
          <a:p>
            <a:pPr>
              <a:spcBef>
                <a:spcPct val="20000"/>
              </a:spcBef>
            </a:pPr>
            <a:r>
              <a:rPr lang="nl-NL" altLang="nl-NL" dirty="0" err="1" smtClean="0"/>
              <a:t>if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all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 are </a:t>
            </a:r>
            <a:r>
              <a:rPr lang="nl-NL" altLang="nl-NL" dirty="0" err="1" smtClean="0"/>
              <a:t>true</a:t>
            </a:r>
            <a:r>
              <a:rPr lang="nl-NL" altLang="nl-NL" dirty="0" smtClean="0"/>
              <a:t>, </a:t>
            </a:r>
            <a:r>
              <a:rPr lang="nl-NL" altLang="nl-NL" dirty="0" err="1" smtClean="0"/>
              <a:t>so</a:t>
            </a:r>
            <a:r>
              <a:rPr lang="nl-NL" altLang="nl-NL" dirty="0" smtClean="0"/>
              <a:t> </a:t>
            </a:r>
            <a:r>
              <a:rPr lang="nl-NL" altLang="nl-NL" dirty="0"/>
              <a:t>T = S = m1 = 0, </a:t>
            </a:r>
            <a:r>
              <a:rPr lang="nl-NL" altLang="nl-NL" dirty="0" err="1" smtClean="0"/>
              <a:t>than</a:t>
            </a:r>
            <a:r>
              <a:rPr lang="nl-NL" altLang="nl-NL" dirty="0" smtClean="0"/>
              <a:t> controlling the FDR </a:t>
            </a:r>
            <a:r>
              <a:rPr lang="nl-NL" altLang="nl-NL" dirty="0" err="1" smtClean="0"/>
              <a:t>equals</a:t>
            </a:r>
            <a:r>
              <a:rPr lang="nl-NL" altLang="nl-NL" dirty="0" smtClean="0"/>
              <a:t> controlling the FWER</a:t>
            </a:r>
            <a:endParaRPr lang="nl-NL" altLang="nl-NL" dirty="0"/>
          </a:p>
          <a:p>
            <a:pPr>
              <a:spcBef>
                <a:spcPct val="20000"/>
              </a:spcBef>
            </a:pPr>
            <a:r>
              <a:rPr lang="nl-NL" altLang="nl-NL" dirty="0" smtClean="0"/>
              <a:t>(</a:t>
            </a:r>
            <a:r>
              <a:rPr lang="nl-NL" altLang="nl-NL" dirty="0" err="1" smtClean="0"/>
              <a:t>so</a:t>
            </a:r>
            <a:r>
              <a:rPr lang="nl-NL" altLang="nl-NL" dirty="0" smtClean="0"/>
              <a:t> the overall </a:t>
            </a:r>
            <a:r>
              <a:rPr lang="nl-NL" altLang="nl-NL" dirty="0" err="1" smtClean="0"/>
              <a:t>alpha</a:t>
            </a:r>
            <a:r>
              <a:rPr lang="nl-NL" altLang="nl-NL" dirty="0" smtClean="0"/>
              <a:t> is smaller </a:t>
            </a:r>
            <a:r>
              <a:rPr lang="nl-NL" altLang="nl-NL" dirty="0" err="1" smtClean="0"/>
              <a:t>than</a:t>
            </a:r>
            <a:r>
              <a:rPr lang="nl-NL" altLang="nl-NL" dirty="0" smtClean="0"/>
              <a:t> a </a:t>
            </a:r>
            <a:r>
              <a:rPr lang="nl-NL" altLang="nl-NL" dirty="0" err="1" smtClean="0"/>
              <a:t>defined</a:t>
            </a:r>
            <a:r>
              <a:rPr lang="nl-NL" altLang="nl-NL" dirty="0" smtClean="0"/>
              <a:t> max)</a:t>
            </a: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249027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altLang="nl-NL" dirty="0" err="1" smtClean="0">
                <a:solidFill>
                  <a:schemeClr val="tx2"/>
                </a:solidFill>
              </a:rPr>
              <a:t>About</a:t>
            </a:r>
            <a:r>
              <a:rPr lang="nl-NL" altLang="nl-NL" dirty="0" smtClean="0">
                <a:solidFill>
                  <a:schemeClr val="tx2"/>
                </a:solidFill>
              </a:rPr>
              <a:t> the FDR</a:t>
            </a:r>
            <a:endParaRPr lang="nl-NL" altLang="nl-NL" dirty="0">
              <a:solidFill>
                <a:schemeClr val="tx2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dirty="0" err="1" smtClean="0"/>
              <a:t>If</a:t>
            </a:r>
            <a:r>
              <a:rPr lang="nl-NL" altLang="nl-NL" dirty="0" smtClean="0"/>
              <a:t>, in </a:t>
            </a:r>
            <a:r>
              <a:rPr lang="nl-NL" altLang="nl-NL" dirty="0" err="1" smtClean="0"/>
              <a:t>reality</a:t>
            </a:r>
            <a:r>
              <a:rPr lang="nl-NL" altLang="nl-NL" dirty="0" smtClean="0"/>
              <a:t>, </a:t>
            </a:r>
            <a:r>
              <a:rPr lang="nl-NL" altLang="nl-NL" dirty="0" err="1" smtClean="0"/>
              <a:t>some</a:t>
            </a:r>
            <a:r>
              <a:rPr lang="nl-NL" altLang="nl-NL" dirty="0" smtClean="0"/>
              <a:t> of the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 are </a:t>
            </a:r>
            <a:r>
              <a:rPr lang="nl-NL" altLang="nl-NL" dirty="0" err="1" smtClean="0"/>
              <a:t>false</a:t>
            </a:r>
            <a:r>
              <a:rPr lang="nl-NL" altLang="nl-NL" dirty="0" smtClean="0"/>
              <a:t>, the </a:t>
            </a:r>
            <a:r>
              <a:rPr lang="nl-NL" altLang="nl-NL" dirty="0"/>
              <a:t>FDR </a:t>
            </a:r>
            <a:r>
              <a:rPr lang="nl-NL" altLang="nl-NL" dirty="0" smtClean="0"/>
              <a:t>is smaller </a:t>
            </a:r>
            <a:r>
              <a:rPr lang="nl-NL" altLang="nl-NL" dirty="0" err="1" smtClean="0"/>
              <a:t>than</a:t>
            </a:r>
            <a:r>
              <a:rPr lang="nl-NL" altLang="nl-NL" dirty="0" smtClean="0"/>
              <a:t> the FWER</a:t>
            </a:r>
            <a:r>
              <a:rPr lang="nl-NL" altLang="nl-NL" dirty="0"/>
              <a:t>. </a:t>
            </a:r>
            <a:r>
              <a:rPr lang="nl-NL" altLang="nl-NL" dirty="0" smtClean="0"/>
              <a:t>Controlling the FDR does </a:t>
            </a:r>
            <a:r>
              <a:rPr lang="nl-NL" altLang="nl-NL" dirty="0" err="1" smtClean="0"/>
              <a:t>not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imply</a:t>
            </a:r>
            <a:r>
              <a:rPr lang="nl-NL" altLang="nl-NL" dirty="0" smtClean="0"/>
              <a:t> control over </a:t>
            </a:r>
            <a:r>
              <a:rPr lang="nl-NL" altLang="nl-NL" dirty="0"/>
              <a:t>FWER, </a:t>
            </a:r>
            <a:r>
              <a:rPr lang="nl-NL" altLang="nl-NL" dirty="0" smtClean="0"/>
              <a:t>but </a:t>
            </a:r>
            <a:r>
              <a:rPr lang="nl-NL" altLang="nl-NL" dirty="0" err="1" smtClean="0"/>
              <a:t>will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give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you</a:t>
            </a:r>
            <a:r>
              <a:rPr lang="nl-NL" altLang="nl-NL" dirty="0" smtClean="0"/>
              <a:t> more </a:t>
            </a:r>
            <a:r>
              <a:rPr lang="nl-NL" altLang="nl-NL" dirty="0"/>
              <a:t>power. </a:t>
            </a:r>
          </a:p>
          <a:p>
            <a:r>
              <a:rPr lang="nl-NL" altLang="nl-NL" dirty="0" smtClean="0"/>
              <a:t>The more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 are </a:t>
            </a:r>
            <a:r>
              <a:rPr lang="nl-NL" altLang="nl-NL" dirty="0" err="1" smtClean="0"/>
              <a:t>false</a:t>
            </a:r>
            <a:r>
              <a:rPr lang="nl-NL" altLang="nl-NL" dirty="0" smtClean="0"/>
              <a:t>, the </a:t>
            </a:r>
            <a:r>
              <a:rPr lang="nl-NL" altLang="nl-NL" dirty="0" err="1" smtClean="0"/>
              <a:t>larger</a:t>
            </a:r>
            <a:r>
              <a:rPr lang="nl-NL" altLang="nl-NL" dirty="0" smtClean="0"/>
              <a:t> the </a:t>
            </a:r>
            <a:r>
              <a:rPr lang="nl-NL" altLang="nl-NL" dirty="0" err="1" smtClean="0"/>
              <a:t>gain</a:t>
            </a:r>
            <a:r>
              <a:rPr lang="nl-NL" altLang="nl-NL" dirty="0" smtClean="0"/>
              <a:t> </a:t>
            </a:r>
            <a:r>
              <a:rPr lang="nl-NL" altLang="nl-NL" dirty="0"/>
              <a:t>in power</a:t>
            </a:r>
          </a:p>
        </p:txBody>
      </p:sp>
    </p:spTree>
    <p:extLst>
      <p:ext uri="{BB962C8B-B14F-4D97-AF65-F5344CB8AC3E}">
        <p14:creationId xmlns:p14="http://schemas.microsoft.com/office/powerpoint/2010/main" val="229595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b="1" dirty="0"/>
              <a:t> </a:t>
            </a:r>
            <a:r>
              <a:rPr lang="en-US" b="1" dirty="0">
                <a:solidFill>
                  <a:schemeClr val="tx2"/>
                </a:solidFill>
              </a:rPr>
              <a:t>Help! Statistics! Lunchtime Lectures</a:t>
            </a:r>
            <a:endParaRPr lang="nl-NL" dirty="0">
              <a:solidFill>
                <a:schemeClr val="tx2"/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877868"/>
              </p:ext>
            </p:extLst>
          </p:nvPr>
        </p:nvGraphicFramePr>
        <p:xfrm>
          <a:off x="215516" y="3573017"/>
          <a:ext cx="8712968" cy="20142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333"/>
                <a:gridCol w="1474546"/>
                <a:gridCol w="3616847"/>
                <a:gridCol w="2178242"/>
              </a:tblGrid>
              <a:tr h="59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Where?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What?</a:t>
                      </a:r>
                      <a:endParaRPr lang="nl-N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Who?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Feb</a:t>
                      </a:r>
                      <a:r>
                        <a:rPr lang="nl-NL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12 2019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Multiple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testing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Problems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some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solutions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H. Burgerhof</a:t>
                      </a: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April 9 2019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Kaplan-Meier survival curves and the log rank test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D. Postmus</a:t>
                      </a:r>
                      <a:endParaRPr lang="nl-NL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June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11 2019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134076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What? </a:t>
            </a:r>
            <a:r>
              <a:rPr lang="en-US" dirty="0" smtClean="0"/>
              <a:t>	frequently </a:t>
            </a:r>
            <a:r>
              <a:rPr lang="en-US" dirty="0"/>
              <a:t>used statistical methods and questions in a manageable </a:t>
            </a:r>
            <a:r>
              <a:rPr lang="en-US" dirty="0" smtClean="0"/>
              <a:t>	timeframe </a:t>
            </a:r>
            <a:r>
              <a:rPr lang="en-US" dirty="0"/>
              <a:t>for all researchers at the </a:t>
            </a:r>
            <a:r>
              <a:rPr lang="en-US" dirty="0" smtClean="0"/>
              <a:t>UMCG </a:t>
            </a:r>
          </a:p>
          <a:p>
            <a:r>
              <a:rPr lang="en-US" dirty="0" smtClean="0"/>
              <a:t>	No </a:t>
            </a:r>
            <a:r>
              <a:rPr lang="en-US" dirty="0"/>
              <a:t>knowledge of advanced statistics is required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When? </a:t>
            </a:r>
            <a:r>
              <a:rPr lang="en-US" dirty="0" smtClean="0"/>
              <a:t>	Lectures </a:t>
            </a:r>
            <a:r>
              <a:rPr lang="en-US" dirty="0"/>
              <a:t>take place every 2</a:t>
            </a:r>
            <a:r>
              <a:rPr lang="en-US" baseline="30000" dirty="0"/>
              <a:t>nd</a:t>
            </a:r>
            <a:r>
              <a:rPr lang="en-US" dirty="0"/>
              <a:t> Tuesday of the month, 12.00-13.00 hrs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Who? </a:t>
            </a:r>
            <a:r>
              <a:rPr lang="en-US" dirty="0" smtClean="0"/>
              <a:t>	Unit for Medical Statistics and Decision Making</a:t>
            </a:r>
            <a:endParaRPr lang="nl-NL" dirty="0"/>
          </a:p>
          <a:p>
            <a:endParaRPr lang="nl-NL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</a:t>
            </a:fld>
            <a:endParaRPr lang="nl-NL"/>
          </a:p>
        </p:txBody>
      </p:sp>
      <p:sp>
        <p:nvSpPr>
          <p:cNvPr id="3" name="Textfeld 2"/>
          <p:cNvSpPr txBox="1"/>
          <p:nvPr/>
        </p:nvSpPr>
        <p:spPr>
          <a:xfrm>
            <a:off x="251520" y="6232853"/>
            <a:ext cx="86636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Slides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downloaded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/>
              <a:t> http://www.rug.nl/research/epidemiology/download-area</a:t>
            </a:r>
          </a:p>
        </p:txBody>
      </p:sp>
      <p:sp>
        <p:nvSpPr>
          <p:cNvPr id="5" name="Lijntoelichting 1 4"/>
          <p:cNvSpPr/>
          <p:nvPr/>
        </p:nvSpPr>
        <p:spPr>
          <a:xfrm>
            <a:off x="2483768" y="2246380"/>
            <a:ext cx="824984" cy="218058"/>
          </a:xfrm>
          <a:prstGeom prst="borderCallout1">
            <a:avLst>
              <a:gd name="adj1" fmla="val 14831"/>
              <a:gd name="adj2" fmla="val -2118"/>
              <a:gd name="adj3" fmla="val 167366"/>
              <a:gd name="adj4" fmla="val -4144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FF0000"/>
                </a:solidFill>
              </a:rPr>
              <a:t>d</a:t>
            </a:r>
            <a:r>
              <a:rPr lang="nl-NL" dirty="0" smtClean="0">
                <a:solidFill>
                  <a:srgbClr val="FF0000"/>
                </a:solidFill>
              </a:rPr>
              <a:t>o </a:t>
            </a:r>
            <a:r>
              <a:rPr lang="nl-NL" dirty="0" err="1" smtClean="0">
                <a:solidFill>
                  <a:srgbClr val="FF0000"/>
                </a:solidFill>
              </a:rPr>
              <a:t>not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8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280" cy="149817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altLang="nl-NL" sz="3200" dirty="0">
                <a:solidFill>
                  <a:schemeClr val="tx2"/>
                </a:solidFill>
              </a:rPr>
              <a:t>Multiple </a:t>
            </a:r>
            <a:r>
              <a:rPr lang="nl-NL" altLang="nl-NL" sz="3200" dirty="0" err="1">
                <a:solidFill>
                  <a:schemeClr val="tx2"/>
                </a:solidFill>
              </a:rPr>
              <a:t>testing</a:t>
            </a:r>
            <a:r>
              <a:rPr lang="nl-NL" altLang="nl-NL" sz="3200" dirty="0">
                <a:solidFill>
                  <a:schemeClr val="tx2"/>
                </a:solidFill>
              </a:rPr>
              <a:t> </a:t>
            </a:r>
            <a:r>
              <a:rPr lang="nl-NL" altLang="nl-NL" sz="3200" dirty="0" err="1" smtClean="0">
                <a:solidFill>
                  <a:schemeClr val="tx2"/>
                </a:solidFill>
              </a:rPr>
              <a:t>according</a:t>
            </a:r>
            <a:r>
              <a:rPr lang="nl-NL" altLang="nl-NL" sz="3200" dirty="0" smtClean="0">
                <a:solidFill>
                  <a:schemeClr val="tx2"/>
                </a:solidFill>
              </a:rPr>
              <a:t> </a:t>
            </a:r>
            <a:r>
              <a:rPr lang="nl-NL" altLang="nl-NL" sz="3200" dirty="0" err="1" smtClean="0">
                <a:solidFill>
                  <a:schemeClr val="tx2"/>
                </a:solidFill>
              </a:rPr>
              <a:t>to</a:t>
            </a:r>
            <a:r>
              <a:rPr lang="nl-NL" altLang="nl-NL" sz="3200" dirty="0" smtClean="0">
                <a:solidFill>
                  <a:schemeClr val="tx2"/>
                </a:solidFill>
              </a:rPr>
              <a:t>  </a:t>
            </a:r>
            <a:r>
              <a:rPr lang="nl-NL" altLang="nl-NL" sz="3200" dirty="0" err="1">
                <a:solidFill>
                  <a:schemeClr val="tx2"/>
                </a:solidFill>
              </a:rPr>
              <a:t>Benjamini</a:t>
            </a:r>
            <a:r>
              <a:rPr lang="nl-NL" altLang="nl-NL" sz="3200" dirty="0">
                <a:solidFill>
                  <a:schemeClr val="tx2"/>
                </a:solidFill>
              </a:rPr>
              <a:t> </a:t>
            </a:r>
            <a:r>
              <a:rPr lang="nl-NL" altLang="nl-NL" sz="3200" dirty="0" smtClean="0">
                <a:solidFill>
                  <a:schemeClr val="tx2"/>
                </a:solidFill>
              </a:rPr>
              <a:t>and </a:t>
            </a:r>
            <a:r>
              <a:rPr lang="nl-NL" altLang="nl-NL" sz="3200" dirty="0" err="1">
                <a:solidFill>
                  <a:schemeClr val="tx2"/>
                </a:solidFill>
              </a:rPr>
              <a:t>Hochberg</a:t>
            </a:r>
            <a:r>
              <a:rPr lang="nl-NL" altLang="nl-NL" sz="3200" dirty="0">
                <a:solidFill>
                  <a:schemeClr val="tx2"/>
                </a:solidFill>
              </a:rPr>
              <a:t>: </a:t>
            </a:r>
            <a:br>
              <a:rPr lang="nl-NL" altLang="nl-NL" sz="3200" dirty="0">
                <a:solidFill>
                  <a:schemeClr val="tx2"/>
                </a:solidFill>
              </a:rPr>
            </a:br>
            <a:r>
              <a:rPr lang="nl-NL" altLang="nl-NL" sz="3200" dirty="0" smtClean="0">
                <a:solidFill>
                  <a:schemeClr val="tx2"/>
                </a:solidFill>
              </a:rPr>
              <a:t>FDR </a:t>
            </a:r>
            <a:r>
              <a:rPr lang="nl-NL" altLang="nl-NL" sz="3200" dirty="0">
                <a:solidFill>
                  <a:schemeClr val="tx2"/>
                </a:solidFill>
              </a:rPr>
              <a:t>procedure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916113"/>
            <a:ext cx="8147050" cy="4568825"/>
          </a:xfrm>
        </p:spPr>
        <p:txBody>
          <a:bodyPr/>
          <a:lstStyle/>
          <a:p>
            <a:r>
              <a:rPr lang="nl-NL" altLang="nl-NL" sz="2800" dirty="0"/>
              <a:t>m </a:t>
            </a:r>
            <a:r>
              <a:rPr lang="nl-NL" altLang="nl-NL" sz="2800" dirty="0" smtClean="0"/>
              <a:t>nulhypotheses: </a:t>
            </a:r>
            <a:r>
              <a:rPr lang="nl-NL" altLang="nl-NL" sz="2800" dirty="0"/>
              <a:t>H</a:t>
            </a:r>
            <a:r>
              <a:rPr lang="nl-NL" altLang="nl-NL" sz="2000" dirty="0"/>
              <a:t>1</a:t>
            </a:r>
            <a:r>
              <a:rPr lang="nl-NL" altLang="nl-NL" sz="2800" dirty="0"/>
              <a:t>, H</a:t>
            </a:r>
            <a:r>
              <a:rPr lang="nl-NL" altLang="nl-NL" sz="2000" dirty="0"/>
              <a:t>2</a:t>
            </a:r>
            <a:r>
              <a:rPr lang="nl-NL" altLang="nl-NL" sz="2800" dirty="0"/>
              <a:t>, … , H</a:t>
            </a:r>
            <a:r>
              <a:rPr lang="nl-NL" altLang="nl-NL" sz="2000" dirty="0"/>
              <a:t>m</a:t>
            </a:r>
            <a:endParaRPr lang="nl-NL" altLang="nl-NL" sz="2800" dirty="0"/>
          </a:p>
          <a:p>
            <a:r>
              <a:rPr lang="nl-NL" altLang="nl-NL" sz="2800" dirty="0"/>
              <a:t>m </a:t>
            </a:r>
            <a:r>
              <a:rPr lang="nl-NL" altLang="nl-NL" sz="2800" dirty="0" smtClean="0"/>
              <a:t>P-</a:t>
            </a:r>
            <a:r>
              <a:rPr lang="nl-NL" altLang="nl-NL" sz="2800" dirty="0" err="1" smtClean="0"/>
              <a:t>values</a:t>
            </a:r>
            <a:r>
              <a:rPr lang="nl-NL" altLang="nl-NL" sz="2800" dirty="0" smtClean="0"/>
              <a:t>: </a:t>
            </a:r>
            <a:r>
              <a:rPr lang="nl-NL" altLang="nl-NL" sz="2800" dirty="0"/>
              <a:t>P</a:t>
            </a:r>
            <a:r>
              <a:rPr lang="nl-NL" altLang="nl-NL" sz="2000" dirty="0"/>
              <a:t>1</a:t>
            </a:r>
            <a:r>
              <a:rPr lang="nl-NL" altLang="nl-NL" sz="2800" dirty="0"/>
              <a:t>, P</a:t>
            </a:r>
            <a:r>
              <a:rPr lang="nl-NL" altLang="nl-NL" sz="2000" dirty="0"/>
              <a:t>2</a:t>
            </a:r>
            <a:r>
              <a:rPr lang="nl-NL" altLang="nl-NL" sz="2800" dirty="0"/>
              <a:t>, … , P</a:t>
            </a:r>
            <a:r>
              <a:rPr lang="nl-NL" altLang="nl-NL" sz="2000" dirty="0"/>
              <a:t>m</a:t>
            </a:r>
          </a:p>
          <a:p>
            <a:r>
              <a:rPr lang="nl-NL" altLang="nl-NL" sz="2800" dirty="0" smtClean="0"/>
              <a:t>Rank the P-</a:t>
            </a:r>
            <a:r>
              <a:rPr lang="nl-NL" altLang="nl-NL" sz="2800" dirty="0" err="1" smtClean="0"/>
              <a:t>values</a:t>
            </a:r>
            <a:r>
              <a:rPr lang="nl-NL" altLang="nl-NL" sz="2800" dirty="0" smtClean="0"/>
              <a:t>: </a:t>
            </a:r>
            <a:r>
              <a:rPr lang="nl-NL" altLang="nl-NL" sz="2800" dirty="0"/>
              <a:t>P</a:t>
            </a:r>
            <a:r>
              <a:rPr lang="nl-NL" altLang="nl-NL" sz="2000" dirty="0"/>
              <a:t>(1)</a:t>
            </a:r>
            <a:r>
              <a:rPr lang="nl-NL" altLang="nl-NL" sz="2800" dirty="0"/>
              <a:t> </a:t>
            </a:r>
            <a:r>
              <a:rPr lang="nl-NL" altLang="nl-NL" sz="2800" dirty="0">
                <a:cs typeface="Arial" charset="0"/>
              </a:rPr>
              <a:t>≤ </a:t>
            </a:r>
            <a:r>
              <a:rPr lang="nl-NL" altLang="nl-NL" sz="2800" dirty="0"/>
              <a:t>P</a:t>
            </a:r>
            <a:r>
              <a:rPr lang="nl-NL" altLang="nl-NL" sz="2000" dirty="0"/>
              <a:t>(2)</a:t>
            </a:r>
            <a:r>
              <a:rPr lang="nl-NL" altLang="nl-NL" sz="2800" dirty="0"/>
              <a:t> </a:t>
            </a:r>
            <a:r>
              <a:rPr lang="nl-NL" altLang="nl-NL" sz="2800" dirty="0">
                <a:cs typeface="Arial" charset="0"/>
              </a:rPr>
              <a:t>≤</a:t>
            </a:r>
            <a:r>
              <a:rPr lang="nl-NL" altLang="nl-NL" sz="2800" dirty="0"/>
              <a:t> … </a:t>
            </a:r>
            <a:r>
              <a:rPr lang="nl-NL" altLang="nl-NL" sz="2800" dirty="0">
                <a:cs typeface="Arial" charset="0"/>
              </a:rPr>
              <a:t>≤</a:t>
            </a:r>
            <a:r>
              <a:rPr lang="nl-NL" altLang="nl-NL" sz="2800" dirty="0"/>
              <a:t>  P</a:t>
            </a:r>
            <a:r>
              <a:rPr lang="nl-NL" altLang="nl-NL" sz="2000" dirty="0"/>
              <a:t>(m)</a:t>
            </a:r>
          </a:p>
          <a:p>
            <a:r>
              <a:rPr lang="nl-NL" altLang="nl-NL" sz="2800" dirty="0" err="1" smtClean="0"/>
              <a:t>Find</a:t>
            </a:r>
            <a:r>
              <a:rPr lang="nl-NL" altLang="nl-NL" sz="2800" dirty="0" smtClean="0"/>
              <a:t> </a:t>
            </a:r>
            <a:r>
              <a:rPr lang="nl-NL" altLang="nl-NL" sz="2800" i="1" dirty="0" smtClean="0"/>
              <a:t>k</a:t>
            </a:r>
            <a:r>
              <a:rPr lang="nl-NL" altLang="nl-NL" sz="2800" dirty="0" smtClean="0"/>
              <a:t> = the </a:t>
            </a:r>
            <a:r>
              <a:rPr lang="nl-NL" altLang="nl-NL" sz="2800" dirty="0" err="1" smtClean="0"/>
              <a:t>largest</a:t>
            </a:r>
            <a:r>
              <a:rPr lang="nl-NL" altLang="nl-NL" sz="2800" dirty="0" smtClean="0"/>
              <a:t> </a:t>
            </a:r>
            <a:r>
              <a:rPr lang="nl-NL" altLang="nl-NL" sz="2800" i="1" dirty="0" smtClean="0"/>
              <a:t>i </a:t>
            </a:r>
            <a:r>
              <a:rPr lang="nl-NL" altLang="nl-NL" sz="2800" dirty="0" smtClean="0"/>
              <a:t>holding</a:t>
            </a:r>
            <a:endParaRPr lang="nl-NL" altLang="nl-NL" sz="2800" dirty="0"/>
          </a:p>
          <a:p>
            <a:endParaRPr lang="nl-NL" altLang="nl-NL" sz="2800" dirty="0"/>
          </a:p>
          <a:p>
            <a:endParaRPr lang="nl-NL" altLang="nl-NL" sz="2800" dirty="0"/>
          </a:p>
          <a:p>
            <a:pPr>
              <a:buFontTx/>
              <a:buNone/>
            </a:pPr>
            <a:r>
              <a:rPr lang="nl-NL" altLang="nl-NL" sz="2800" dirty="0">
                <a:sym typeface="Symbol" pitchFamily="18" charset="2"/>
              </a:rPr>
              <a:t>	q</a:t>
            </a:r>
            <a:r>
              <a:rPr lang="nl-NL" altLang="nl-NL" sz="2800" dirty="0"/>
              <a:t> = </a:t>
            </a:r>
            <a:r>
              <a:rPr lang="nl-NL" altLang="nl-NL" sz="2800" dirty="0" err="1" smtClean="0"/>
              <a:t>chosen</a:t>
            </a:r>
            <a:r>
              <a:rPr lang="nl-NL" altLang="nl-NL" sz="2800" dirty="0" smtClean="0"/>
              <a:t> level of control (e.g. 0.05 or 0.1)</a:t>
            </a:r>
            <a:endParaRPr lang="nl-NL" altLang="nl-NL" sz="2800" dirty="0"/>
          </a:p>
          <a:p>
            <a:r>
              <a:rPr lang="nl-NL" altLang="nl-NL" sz="2800" dirty="0" err="1" smtClean="0"/>
              <a:t>Reject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all</a:t>
            </a:r>
            <a:r>
              <a:rPr lang="nl-NL" altLang="nl-NL" sz="2800" dirty="0" smtClean="0"/>
              <a:t> </a:t>
            </a:r>
            <a:r>
              <a:rPr lang="nl-NL" altLang="nl-NL" sz="2800" dirty="0"/>
              <a:t>H</a:t>
            </a:r>
            <a:r>
              <a:rPr lang="nl-NL" altLang="nl-NL" sz="2000" dirty="0"/>
              <a:t>(i)</a:t>
            </a:r>
            <a:r>
              <a:rPr lang="nl-NL" altLang="nl-NL" sz="2800" dirty="0"/>
              <a:t> </a:t>
            </a:r>
            <a:r>
              <a:rPr lang="nl-NL" altLang="nl-NL" sz="2800" i="1" dirty="0"/>
              <a:t>i</a:t>
            </a:r>
            <a:r>
              <a:rPr lang="nl-NL" altLang="nl-NL" sz="2800" dirty="0"/>
              <a:t> = 1, 2, … , </a:t>
            </a:r>
            <a:r>
              <a:rPr lang="nl-NL" altLang="nl-NL" sz="2800" i="1" dirty="0"/>
              <a:t>k</a:t>
            </a:r>
          </a:p>
        </p:txBody>
      </p:sp>
      <p:graphicFrame>
        <p:nvGraphicFramePr>
          <p:cNvPr id="2560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006725" y="4006850"/>
          <a:ext cx="1690688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3" imgW="583920" imgH="241200" progId="Equation.3">
                  <p:embed/>
                </p:oleObj>
              </mc:Choice>
              <mc:Fallback>
                <p:oleObj name="Equation" r:id="rId3" imgW="583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6725" y="4006850"/>
                        <a:ext cx="1690688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209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altLang="nl-NL" dirty="0" smtClean="0">
                <a:solidFill>
                  <a:schemeClr val="tx2"/>
                </a:solidFill>
              </a:rPr>
              <a:t>Closer look at the FDR</a:t>
            </a:r>
            <a:endParaRPr lang="nl-NL" altLang="nl-NL" dirty="0">
              <a:solidFill>
                <a:schemeClr val="tx2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313"/>
            <a:ext cx="8291513" cy="4641850"/>
          </a:xfrm>
        </p:spPr>
        <p:txBody>
          <a:bodyPr>
            <a:normAutofit/>
          </a:bodyPr>
          <a:lstStyle/>
          <a:p>
            <a:r>
              <a:rPr lang="nl-NL" altLang="nl-NL" sz="2800" dirty="0" err="1" smtClean="0"/>
              <a:t>Sequential</a:t>
            </a:r>
            <a:r>
              <a:rPr lang="nl-NL" altLang="nl-NL" sz="2800" dirty="0" smtClean="0"/>
              <a:t> </a:t>
            </a:r>
            <a:r>
              <a:rPr lang="nl-NL" altLang="nl-NL" sz="2800" dirty="0"/>
              <a:t>FDR </a:t>
            </a:r>
            <a:r>
              <a:rPr lang="nl-NL" altLang="nl-NL" sz="2800" dirty="0" smtClean="0"/>
              <a:t>is a bit </a:t>
            </a:r>
            <a:r>
              <a:rPr lang="nl-NL" altLang="nl-NL" sz="2800" dirty="0" err="1" smtClean="0"/>
              <a:t>conservative</a:t>
            </a:r>
            <a:r>
              <a:rPr lang="nl-NL" altLang="nl-NL" sz="2800" dirty="0" smtClean="0"/>
              <a:t>, </a:t>
            </a:r>
            <a:r>
              <a:rPr lang="nl-NL" altLang="nl-NL" sz="2800" dirty="0" err="1" smtClean="0"/>
              <a:t>specially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if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number</a:t>
            </a:r>
            <a:r>
              <a:rPr lang="nl-NL" altLang="nl-NL" sz="2800" dirty="0" smtClean="0"/>
              <a:t> of </a:t>
            </a:r>
            <a:r>
              <a:rPr lang="nl-NL" altLang="nl-NL" sz="2800" dirty="0" err="1" smtClean="0"/>
              <a:t>false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null</a:t>
            </a:r>
            <a:r>
              <a:rPr lang="nl-NL" altLang="nl-NL" sz="2800" dirty="0" smtClean="0"/>
              <a:t> hypotheses is </a:t>
            </a:r>
            <a:r>
              <a:rPr lang="nl-NL" altLang="nl-NL" sz="2800" dirty="0" err="1" smtClean="0"/>
              <a:t>relatively</a:t>
            </a:r>
            <a:r>
              <a:rPr lang="nl-NL" altLang="nl-NL" sz="2800" dirty="0" smtClean="0"/>
              <a:t> large</a:t>
            </a:r>
            <a:endParaRPr lang="nl-NL" altLang="nl-NL" sz="2800" dirty="0"/>
          </a:p>
          <a:p>
            <a:r>
              <a:rPr lang="nl-NL" altLang="nl-NL" sz="2800" dirty="0" err="1"/>
              <a:t>Benjamini</a:t>
            </a:r>
            <a:r>
              <a:rPr lang="nl-NL" altLang="nl-NL" sz="2800" dirty="0"/>
              <a:t> e.a. (2001): </a:t>
            </a:r>
            <a:r>
              <a:rPr lang="nl-NL" altLang="nl-NL" sz="2800" dirty="0" err="1" smtClean="0"/>
              <a:t>two</a:t>
            </a:r>
            <a:r>
              <a:rPr lang="nl-NL" altLang="nl-NL" sz="2800" dirty="0" smtClean="0"/>
              <a:t> step procedure in </a:t>
            </a:r>
            <a:r>
              <a:rPr lang="nl-NL" altLang="nl-NL" sz="2800" dirty="0" err="1" smtClean="0"/>
              <a:t>which</a:t>
            </a:r>
            <a:r>
              <a:rPr lang="nl-NL" altLang="nl-NL" sz="2800" dirty="0" smtClean="0"/>
              <a:t> the </a:t>
            </a:r>
            <a:r>
              <a:rPr lang="nl-NL" altLang="nl-NL" sz="2800" dirty="0" err="1" smtClean="0"/>
              <a:t>proportion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true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null</a:t>
            </a:r>
            <a:r>
              <a:rPr lang="nl-NL" altLang="nl-NL" sz="2800" dirty="0" smtClean="0"/>
              <a:t> hypotheses </a:t>
            </a:r>
            <a:r>
              <a:rPr lang="nl-NL" altLang="nl-NL" sz="2800" dirty="0"/>
              <a:t>(</a:t>
            </a:r>
            <a:r>
              <a:rPr lang="el-GR" altLang="nl-NL" sz="2800" dirty="0">
                <a:cs typeface="Arial" charset="0"/>
              </a:rPr>
              <a:t>π</a:t>
            </a:r>
            <a:r>
              <a:rPr lang="nl-NL" altLang="nl-NL" sz="1800" dirty="0">
                <a:cs typeface="Arial" charset="0"/>
              </a:rPr>
              <a:t>0</a:t>
            </a:r>
            <a:r>
              <a:rPr lang="nl-NL" altLang="nl-NL" sz="2800" dirty="0">
                <a:cs typeface="Arial" charset="0"/>
              </a:rPr>
              <a:t>) </a:t>
            </a:r>
            <a:r>
              <a:rPr lang="nl-NL" altLang="nl-NL" sz="2800" dirty="0" smtClean="0"/>
              <a:t>is </a:t>
            </a:r>
            <a:r>
              <a:rPr lang="nl-NL" altLang="nl-NL" sz="2800" dirty="0" err="1" smtClean="0"/>
              <a:t>estimated</a:t>
            </a:r>
            <a:r>
              <a:rPr lang="nl-NL" altLang="nl-NL" sz="2800" dirty="0" smtClean="0"/>
              <a:t> in the first step and </a:t>
            </a:r>
            <a:r>
              <a:rPr lang="nl-NL" altLang="nl-NL" sz="2800" dirty="0" err="1" smtClean="0"/>
              <a:t>used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to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determine</a:t>
            </a:r>
            <a:r>
              <a:rPr lang="nl-NL" altLang="nl-NL" sz="2800" dirty="0" smtClean="0"/>
              <a:t> q is the second:</a:t>
            </a:r>
            <a:endParaRPr lang="nl-NL" altLang="nl-NL" sz="2800" dirty="0"/>
          </a:p>
          <a:p>
            <a:endParaRPr lang="nl-NL" altLang="nl-NL" sz="2800" dirty="0"/>
          </a:p>
          <a:p>
            <a:endParaRPr lang="nl-NL" altLang="nl-NL" sz="2800" dirty="0" smtClean="0"/>
          </a:p>
          <a:p>
            <a:r>
              <a:rPr lang="nl-NL" altLang="nl-NL" sz="2800" dirty="0" err="1" smtClean="0"/>
              <a:t>Storey</a:t>
            </a:r>
            <a:r>
              <a:rPr lang="nl-NL" altLang="nl-NL" sz="2800" dirty="0" smtClean="0"/>
              <a:t> </a:t>
            </a:r>
            <a:r>
              <a:rPr lang="nl-NL" altLang="nl-NL" sz="2800" dirty="0"/>
              <a:t>(2002): </a:t>
            </a:r>
            <a:r>
              <a:rPr lang="nl-NL" altLang="nl-NL" sz="2800" dirty="0" smtClean="0"/>
              <a:t>direct </a:t>
            </a:r>
            <a:r>
              <a:rPr lang="nl-NL" altLang="nl-NL" sz="2800" dirty="0" err="1" smtClean="0"/>
              <a:t>method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to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estimate</a:t>
            </a:r>
            <a:r>
              <a:rPr lang="nl-NL" altLang="nl-NL" sz="2800" dirty="0" smtClean="0"/>
              <a:t> </a:t>
            </a:r>
            <a:r>
              <a:rPr lang="el-GR" altLang="nl-NL" sz="2800" dirty="0" smtClean="0">
                <a:cs typeface="Arial" charset="0"/>
              </a:rPr>
              <a:t>π</a:t>
            </a:r>
            <a:r>
              <a:rPr lang="nl-NL" altLang="nl-NL" sz="1800" dirty="0" smtClean="0">
                <a:cs typeface="Arial" charset="0"/>
              </a:rPr>
              <a:t>0</a:t>
            </a:r>
            <a:endParaRPr lang="nl-NL" altLang="nl-NL" sz="1800" dirty="0">
              <a:cs typeface="Arial" charset="0"/>
            </a:endParaRPr>
          </a:p>
        </p:txBody>
      </p:sp>
      <p:graphicFrame>
        <p:nvGraphicFramePr>
          <p:cNvPr id="27652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916238" y="4292600"/>
          <a:ext cx="1363662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Equation" r:id="rId3" imgW="711000" imgH="393480" progId="Equation.3">
                  <p:embed/>
                </p:oleObj>
              </mc:Choice>
              <mc:Fallback>
                <p:oleObj name="Equation" r:id="rId3" imgW="711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4292600"/>
                        <a:ext cx="1363662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879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altLang="nl-NL" dirty="0" smtClean="0">
                <a:solidFill>
                  <a:schemeClr val="tx2"/>
                </a:solidFill>
                <a:cs typeface="Arial" charset="0"/>
              </a:rPr>
              <a:t>How </a:t>
            </a:r>
            <a:r>
              <a:rPr lang="nl-NL" altLang="nl-NL" dirty="0" err="1" smtClean="0">
                <a:solidFill>
                  <a:schemeClr val="tx2"/>
                </a:solidFill>
                <a:cs typeface="Arial" charset="0"/>
              </a:rPr>
              <a:t>to</a:t>
            </a:r>
            <a:r>
              <a:rPr lang="nl-NL" altLang="nl-NL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nl-NL" altLang="nl-NL" dirty="0" err="1" smtClean="0">
                <a:solidFill>
                  <a:schemeClr val="tx2"/>
                </a:solidFill>
                <a:cs typeface="Arial" charset="0"/>
              </a:rPr>
              <a:t>estimate</a:t>
            </a:r>
            <a:r>
              <a:rPr lang="nl-NL" altLang="nl-NL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l-GR" altLang="nl-NL" dirty="0" smtClean="0">
                <a:solidFill>
                  <a:schemeClr val="tx2"/>
                </a:solidFill>
                <a:cs typeface="Arial" charset="0"/>
              </a:rPr>
              <a:t>π</a:t>
            </a:r>
            <a:r>
              <a:rPr lang="nl-NL" altLang="nl-NL" sz="2800" dirty="0" smtClean="0">
                <a:solidFill>
                  <a:schemeClr val="tx2"/>
                </a:solidFill>
                <a:cs typeface="Arial" charset="0"/>
              </a:rPr>
              <a:t>0?</a:t>
            </a:r>
            <a:endParaRPr lang="nl-NL" altLang="nl-NL" sz="28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altLang="nl-NL" dirty="0" smtClean="0">
                <a:cs typeface="Arial" charset="0"/>
              </a:rPr>
              <a:t>π</a:t>
            </a:r>
            <a:r>
              <a:rPr lang="nl-NL" altLang="nl-NL" sz="2000" dirty="0">
                <a:cs typeface="Arial" charset="0"/>
              </a:rPr>
              <a:t>0</a:t>
            </a:r>
            <a:r>
              <a:rPr lang="nl-NL" altLang="nl-NL" dirty="0">
                <a:cs typeface="Arial" charset="0"/>
              </a:rPr>
              <a:t> = </a:t>
            </a:r>
            <a:r>
              <a:rPr lang="nl-NL" altLang="nl-NL" dirty="0" smtClean="0">
                <a:cs typeface="Arial" charset="0"/>
              </a:rPr>
              <a:t>m</a:t>
            </a:r>
            <a:r>
              <a:rPr lang="nl-NL" altLang="nl-NL" sz="2000" dirty="0" smtClean="0">
                <a:cs typeface="Arial" charset="0"/>
              </a:rPr>
              <a:t>0</a:t>
            </a:r>
            <a:r>
              <a:rPr lang="nl-NL" altLang="nl-NL" dirty="0" smtClean="0">
                <a:cs typeface="Arial" charset="0"/>
              </a:rPr>
              <a:t>/m</a:t>
            </a:r>
            <a:endParaRPr lang="el-GR" altLang="nl-NL" dirty="0">
              <a:cs typeface="Arial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476375" y="3213100"/>
            <a:ext cx="6191250" cy="23764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 altLang="nl-NL" dirty="0"/>
          </a:p>
          <a:p>
            <a:r>
              <a:rPr lang="nl-NL" altLang="nl-NL" dirty="0"/>
              <a:t>			</a:t>
            </a:r>
            <a:r>
              <a:rPr lang="nl-NL" altLang="nl-NL" dirty="0" err="1" smtClean="0"/>
              <a:t>not</a:t>
            </a:r>
            <a:r>
              <a:rPr lang="nl-NL" altLang="nl-NL" dirty="0"/>
              <a:t>	       significant	</a:t>
            </a:r>
            <a:r>
              <a:rPr lang="nl-NL" altLang="nl-NL" dirty="0" err="1" smtClean="0"/>
              <a:t>total</a:t>
            </a:r>
            <a:endParaRPr lang="nl-NL" altLang="nl-NL" dirty="0"/>
          </a:p>
          <a:p>
            <a:r>
              <a:rPr lang="nl-NL" altLang="nl-NL" dirty="0"/>
              <a:t>			significant	</a:t>
            </a:r>
          </a:p>
          <a:p>
            <a:endParaRPr lang="nl-NL" altLang="nl-NL" dirty="0"/>
          </a:p>
          <a:p>
            <a:r>
              <a:rPr lang="nl-NL" altLang="nl-NL" dirty="0" smtClean="0"/>
              <a:t>True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</a:t>
            </a:r>
            <a:r>
              <a:rPr lang="nl-NL" altLang="nl-NL" dirty="0"/>
              <a:t>	      U		V	m</a:t>
            </a:r>
            <a:r>
              <a:rPr lang="nl-NL" altLang="nl-NL" sz="1200" dirty="0"/>
              <a:t>0</a:t>
            </a:r>
            <a:endParaRPr lang="nl-NL" altLang="nl-NL" dirty="0"/>
          </a:p>
          <a:p>
            <a:r>
              <a:rPr lang="nl-NL" altLang="nl-NL" dirty="0" err="1" smtClean="0"/>
              <a:t>False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null</a:t>
            </a:r>
            <a:r>
              <a:rPr lang="nl-NL" altLang="nl-NL" dirty="0" smtClean="0"/>
              <a:t> hypotheses</a:t>
            </a:r>
            <a:r>
              <a:rPr lang="nl-NL" altLang="nl-NL" dirty="0"/>
              <a:t>	      T		S	m</a:t>
            </a:r>
            <a:r>
              <a:rPr lang="nl-NL" altLang="nl-NL" sz="1200" dirty="0"/>
              <a:t>1</a:t>
            </a:r>
            <a:endParaRPr lang="nl-NL" altLang="nl-NL" dirty="0"/>
          </a:p>
          <a:p>
            <a:endParaRPr lang="nl-NL" altLang="nl-NL" dirty="0"/>
          </a:p>
          <a:p>
            <a:r>
              <a:rPr lang="nl-NL" altLang="nl-NL" dirty="0"/>
              <a:t>			m – R		R	m</a:t>
            </a:r>
          </a:p>
          <a:p>
            <a:endParaRPr lang="nl-NL" altLang="nl-NL" dirty="0"/>
          </a:p>
          <a:p>
            <a:endParaRPr lang="nl-NL" altLang="nl-NL" dirty="0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1476375" y="3860800"/>
            <a:ext cx="619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1259632" y="5733256"/>
            <a:ext cx="63367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>
                <a:solidFill>
                  <a:schemeClr val="bg1"/>
                </a:solidFill>
              </a:rPr>
              <a:t>What</a:t>
            </a:r>
            <a:r>
              <a:rPr lang="nl-NL" sz="2400" dirty="0" smtClean="0">
                <a:solidFill>
                  <a:schemeClr val="bg1"/>
                </a:solidFill>
              </a:rPr>
              <a:t> does the </a:t>
            </a:r>
            <a:r>
              <a:rPr lang="nl-NL" sz="2400" dirty="0" err="1" smtClean="0">
                <a:solidFill>
                  <a:schemeClr val="bg1"/>
                </a:solidFill>
              </a:rPr>
              <a:t>distribution</a:t>
            </a:r>
            <a:r>
              <a:rPr lang="nl-NL" sz="2400" dirty="0" smtClean="0">
                <a:solidFill>
                  <a:schemeClr val="bg1"/>
                </a:solidFill>
              </a:rPr>
              <a:t> of P-</a:t>
            </a:r>
            <a:r>
              <a:rPr lang="nl-NL" sz="2400" dirty="0" err="1" smtClean="0">
                <a:solidFill>
                  <a:schemeClr val="bg1"/>
                </a:solidFill>
              </a:rPr>
              <a:t>values</a:t>
            </a:r>
            <a:r>
              <a:rPr lang="nl-NL" sz="2400" dirty="0" smtClean="0">
                <a:solidFill>
                  <a:schemeClr val="bg1"/>
                </a:solidFill>
              </a:rPr>
              <a:t> look </a:t>
            </a:r>
            <a:r>
              <a:rPr lang="nl-NL" sz="2400" dirty="0" err="1" smtClean="0">
                <a:solidFill>
                  <a:schemeClr val="bg1"/>
                </a:solidFill>
              </a:rPr>
              <a:t>like</a:t>
            </a:r>
            <a:r>
              <a:rPr lang="nl-NL" sz="2400" dirty="0" smtClean="0">
                <a:solidFill>
                  <a:schemeClr val="bg1"/>
                </a:solidFill>
              </a:rPr>
              <a:t>, </a:t>
            </a:r>
            <a:r>
              <a:rPr lang="nl-NL" sz="2400" dirty="0" err="1" smtClean="0">
                <a:solidFill>
                  <a:schemeClr val="bg1"/>
                </a:solidFill>
              </a:rPr>
              <a:t>if</a:t>
            </a:r>
            <a:r>
              <a:rPr lang="nl-NL" sz="2400" dirty="0" smtClean="0">
                <a:solidFill>
                  <a:schemeClr val="bg1"/>
                </a:solidFill>
              </a:rPr>
              <a:t> the </a:t>
            </a:r>
            <a:r>
              <a:rPr lang="nl-NL" sz="2400" dirty="0" err="1" smtClean="0">
                <a:solidFill>
                  <a:schemeClr val="bg1"/>
                </a:solidFill>
              </a:rPr>
              <a:t>null</a:t>
            </a:r>
            <a:r>
              <a:rPr lang="nl-NL" sz="2400" dirty="0" smtClean="0">
                <a:solidFill>
                  <a:schemeClr val="bg1"/>
                </a:solidFill>
              </a:rPr>
              <a:t> hypothesis is </a:t>
            </a:r>
            <a:r>
              <a:rPr lang="nl-NL" sz="2400" dirty="0" err="1" smtClean="0">
                <a:solidFill>
                  <a:schemeClr val="bg1"/>
                </a:solidFill>
              </a:rPr>
              <a:t>true</a:t>
            </a:r>
            <a:r>
              <a:rPr lang="nl-NL" sz="2400" dirty="0" smtClean="0">
                <a:solidFill>
                  <a:schemeClr val="bg1"/>
                </a:solidFill>
              </a:rPr>
              <a:t>? </a:t>
            </a:r>
            <a:endParaRPr lang="nl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1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1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altLang="nl-NL" dirty="0">
                <a:solidFill>
                  <a:schemeClr val="tx2"/>
                </a:solidFill>
              </a:rPr>
              <a:t>H</a:t>
            </a:r>
            <a:r>
              <a:rPr lang="nl-NL" altLang="nl-NL" sz="3200" dirty="0">
                <a:solidFill>
                  <a:schemeClr val="tx2"/>
                </a:solidFill>
              </a:rPr>
              <a:t>0</a:t>
            </a:r>
            <a:r>
              <a:rPr lang="nl-NL" altLang="nl-NL" dirty="0">
                <a:solidFill>
                  <a:schemeClr val="tx2"/>
                </a:solidFill>
              </a:rPr>
              <a:t>: </a:t>
            </a:r>
            <a:r>
              <a:rPr lang="en-US" altLang="nl-NL" dirty="0">
                <a:solidFill>
                  <a:schemeClr val="tx2"/>
                </a:solidFill>
                <a:cs typeface="Arial" charset="0"/>
              </a:rPr>
              <a:t>µ = 100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1476375" y="1484313"/>
          <a:ext cx="6119813" cy="472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Graph Sheet" r:id="rId3" imgW="3352800" imgH="2590465" progId="SPLUSGraphSheetFileType">
                  <p:embed/>
                </p:oleObj>
              </mc:Choice>
              <mc:Fallback>
                <p:oleObj name="Graph Sheet" r:id="rId3" imgW="3352800" imgH="2590465" progId="SPLUSGraphSheetFileTyp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484313"/>
                        <a:ext cx="6119813" cy="4729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051050" y="5876925"/>
            <a:ext cx="5473700" cy="647700"/>
          </a:xfrm>
          <a:prstGeom prst="rect">
            <a:avLst/>
          </a:prstGeom>
          <a:solidFill>
            <a:srgbClr val="FB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sz="2400" dirty="0" err="1" smtClean="0"/>
              <a:t>If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H</a:t>
            </a:r>
            <a:r>
              <a:rPr lang="nl-NL" altLang="nl-NL" dirty="0"/>
              <a:t>0</a:t>
            </a:r>
            <a:r>
              <a:rPr lang="nl-NL" altLang="nl-NL" sz="2400" dirty="0"/>
              <a:t> </a:t>
            </a:r>
            <a:r>
              <a:rPr lang="nl-NL" altLang="nl-NL" sz="2400" dirty="0" smtClean="0"/>
              <a:t>is </a:t>
            </a:r>
            <a:r>
              <a:rPr lang="nl-NL" altLang="nl-NL" sz="2400" dirty="0" err="1" smtClean="0"/>
              <a:t>true</a:t>
            </a:r>
            <a:endParaRPr lang="nl-NL" altLang="nl-NL" sz="2400" dirty="0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2051050" y="5373688"/>
            <a:ext cx="4968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V="1">
            <a:off x="4787900" y="3141663"/>
            <a:ext cx="2016125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6877050" y="2924175"/>
            <a:ext cx="2016125" cy="6492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sz="2400" dirty="0" smtClean="0"/>
              <a:t>sample</a:t>
            </a:r>
            <a:endParaRPr lang="nl-NL" altLang="nl-NL" sz="2400" dirty="0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6372225" y="4005263"/>
            <a:ext cx="2592388" cy="863600"/>
          </a:xfrm>
          <a:prstGeom prst="rect">
            <a:avLst/>
          </a:prstGeom>
          <a:solidFill>
            <a:srgbClr val="FB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sz="2400" dirty="0" err="1" smtClean="0"/>
              <a:t>What</a:t>
            </a:r>
            <a:r>
              <a:rPr lang="nl-NL" altLang="nl-NL" sz="2400" dirty="0" smtClean="0"/>
              <a:t> do </a:t>
            </a:r>
            <a:r>
              <a:rPr lang="nl-NL" altLang="nl-NL" sz="2400" dirty="0" err="1" smtClean="0"/>
              <a:t>you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expect</a:t>
            </a:r>
            <a:endParaRPr lang="nl-NL" altLang="nl-NL" sz="2400" dirty="0" smtClean="0"/>
          </a:p>
          <a:p>
            <a:pPr algn="ctr"/>
            <a:r>
              <a:rPr lang="nl-NL" altLang="nl-NL" sz="2400" dirty="0" smtClean="0"/>
              <a:t>for the P-</a:t>
            </a:r>
            <a:r>
              <a:rPr lang="nl-NL" altLang="nl-NL" sz="2400" dirty="0" err="1" smtClean="0"/>
              <a:t>value</a:t>
            </a:r>
            <a:r>
              <a:rPr lang="nl-NL" altLang="nl-NL" sz="2400" dirty="0" smtClean="0"/>
              <a:t>?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64967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70" grpId="0" animBg="1"/>
      <p:bldP spid="15371" grpId="0" animBg="1"/>
      <p:bldP spid="1537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altLang="nl-NL" dirty="0">
                <a:solidFill>
                  <a:schemeClr val="tx2"/>
                </a:solidFill>
              </a:rPr>
              <a:t>H</a:t>
            </a:r>
            <a:r>
              <a:rPr lang="nl-NL" altLang="nl-NL" sz="3200" dirty="0">
                <a:solidFill>
                  <a:schemeClr val="tx2"/>
                </a:solidFill>
              </a:rPr>
              <a:t>0</a:t>
            </a:r>
            <a:r>
              <a:rPr lang="nl-NL" altLang="nl-NL" dirty="0">
                <a:solidFill>
                  <a:schemeClr val="tx2"/>
                </a:solidFill>
              </a:rPr>
              <a:t>: </a:t>
            </a:r>
            <a:r>
              <a:rPr lang="en-US" altLang="nl-NL" dirty="0">
                <a:solidFill>
                  <a:schemeClr val="tx2"/>
                </a:solidFill>
                <a:cs typeface="Arial" charset="0"/>
              </a:rPr>
              <a:t>µ = 100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1476375" y="1484313"/>
          <a:ext cx="6119813" cy="472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Graph Sheet" r:id="rId3" imgW="3352800" imgH="2590465" progId="SPLUSGraphSheetFileType">
                  <p:embed/>
                </p:oleObj>
              </mc:Choice>
              <mc:Fallback>
                <p:oleObj name="Graph Sheet" r:id="rId3" imgW="3352800" imgH="2590465" progId="SPLUSGraphSheetFileTyp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484313"/>
                        <a:ext cx="6119813" cy="4729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691680" y="5876925"/>
            <a:ext cx="5975945" cy="792163"/>
          </a:xfrm>
          <a:prstGeom prst="rect">
            <a:avLst/>
          </a:prstGeom>
          <a:solidFill>
            <a:srgbClr val="FB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sz="2400" dirty="0" err="1" smtClean="0"/>
              <a:t>If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H</a:t>
            </a:r>
            <a:r>
              <a:rPr lang="nl-NL" altLang="nl-NL" dirty="0"/>
              <a:t>0</a:t>
            </a:r>
            <a:r>
              <a:rPr lang="nl-NL" altLang="nl-NL" sz="2400" dirty="0"/>
              <a:t> </a:t>
            </a:r>
            <a:r>
              <a:rPr lang="nl-NL" altLang="nl-NL" sz="2400" dirty="0" smtClean="0"/>
              <a:t>is </a:t>
            </a:r>
            <a:r>
              <a:rPr lang="nl-NL" altLang="nl-NL" sz="2400" dirty="0" err="1" smtClean="0"/>
              <a:t>true</a:t>
            </a:r>
            <a:r>
              <a:rPr lang="nl-NL" altLang="nl-NL" sz="2400" dirty="0" smtClean="0"/>
              <a:t> …</a:t>
            </a:r>
            <a:endParaRPr lang="nl-NL" altLang="nl-NL" sz="2400" dirty="0"/>
          </a:p>
          <a:p>
            <a:pPr algn="ctr"/>
            <a:r>
              <a:rPr lang="nl-NL" altLang="nl-NL" sz="2400" dirty="0" smtClean="0"/>
              <a:t>the P-</a:t>
            </a:r>
            <a:r>
              <a:rPr lang="nl-NL" altLang="nl-NL" sz="2400" dirty="0" err="1" smtClean="0"/>
              <a:t>value</a:t>
            </a:r>
            <a:r>
              <a:rPr lang="nl-NL" altLang="nl-NL" sz="2400" dirty="0" smtClean="0"/>
              <a:t> has a uniform </a:t>
            </a:r>
            <a:r>
              <a:rPr lang="nl-NL" altLang="nl-NL" sz="2400" dirty="0" err="1" smtClean="0"/>
              <a:t>distribution</a:t>
            </a:r>
            <a:r>
              <a:rPr lang="nl-NL" altLang="nl-NL" sz="2400" dirty="0" smtClean="0"/>
              <a:t> on [0,1</a:t>
            </a:r>
            <a:r>
              <a:rPr lang="nl-NL" altLang="nl-NL" sz="2400" dirty="0"/>
              <a:t>]</a:t>
            </a:r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1979613" y="5373688"/>
            <a:ext cx="4968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 flipV="1">
            <a:off x="5724525" y="47974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 flipV="1">
            <a:off x="5435600" y="41497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 flipV="1">
            <a:off x="4643438" y="2276475"/>
            <a:ext cx="0" cy="3097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 flipV="1">
            <a:off x="4787900" y="2349500"/>
            <a:ext cx="0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 flipV="1">
            <a:off x="5003800" y="27082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>
            <a:off x="5219700" y="3429000"/>
            <a:ext cx="0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6443663" y="3141663"/>
            <a:ext cx="2089150" cy="935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dirty="0" err="1" smtClean="0"/>
              <a:t>Equal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areas</a:t>
            </a:r>
            <a:endParaRPr lang="nl-NL" altLang="nl-NL" dirty="0"/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 flipH="1">
            <a:off x="6011863" y="4149725"/>
            <a:ext cx="1152525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87" name="Line 19"/>
          <p:cNvSpPr>
            <a:spLocks noChangeShapeType="1"/>
          </p:cNvSpPr>
          <p:nvPr/>
        </p:nvSpPr>
        <p:spPr bwMode="auto">
          <a:xfrm flipH="1">
            <a:off x="5651500" y="3860800"/>
            <a:ext cx="7921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 flipH="1">
            <a:off x="5364163" y="3500438"/>
            <a:ext cx="107950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 flipH="1" flipV="1">
            <a:off x="5219700" y="3284538"/>
            <a:ext cx="1223963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7020272" y="4508500"/>
            <a:ext cx="2088232" cy="720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P(P-</a:t>
            </a:r>
            <a:r>
              <a:rPr lang="nl-NL" dirty="0" err="1" smtClean="0"/>
              <a:t>value</a:t>
            </a:r>
            <a:r>
              <a:rPr lang="nl-NL" dirty="0" smtClean="0"/>
              <a:t> &lt; k) = k</a:t>
            </a:r>
          </a:p>
          <a:p>
            <a:pPr algn="ctr"/>
            <a:r>
              <a:rPr lang="nl-NL" dirty="0" smtClean="0"/>
              <a:t>for 0 ≤ k ≤ 1</a:t>
            </a:r>
          </a:p>
        </p:txBody>
      </p:sp>
    </p:spTree>
    <p:extLst>
      <p:ext uri="{BB962C8B-B14F-4D97-AF65-F5344CB8AC3E}">
        <p14:creationId xmlns:p14="http://schemas.microsoft.com/office/powerpoint/2010/main" val="419268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animBg="1"/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altLang="nl-NL" dirty="0" err="1" smtClean="0">
                <a:solidFill>
                  <a:schemeClr val="tx2"/>
                </a:solidFill>
              </a:rPr>
              <a:t>If</a:t>
            </a:r>
            <a:r>
              <a:rPr lang="nl-NL" altLang="nl-NL" dirty="0" smtClean="0">
                <a:solidFill>
                  <a:schemeClr val="tx2"/>
                </a:solidFill>
              </a:rPr>
              <a:t> the </a:t>
            </a:r>
            <a:r>
              <a:rPr lang="nl-NL" altLang="nl-NL" dirty="0" err="1" smtClean="0">
                <a:solidFill>
                  <a:schemeClr val="tx2"/>
                </a:solidFill>
              </a:rPr>
              <a:t>null</a:t>
            </a:r>
            <a:r>
              <a:rPr lang="nl-NL" altLang="nl-NL" dirty="0" smtClean="0">
                <a:solidFill>
                  <a:schemeClr val="tx2"/>
                </a:solidFill>
              </a:rPr>
              <a:t> hypothesis is </a:t>
            </a:r>
            <a:r>
              <a:rPr lang="nl-NL" altLang="nl-NL" dirty="0" err="1" smtClean="0">
                <a:solidFill>
                  <a:schemeClr val="tx2"/>
                </a:solidFill>
              </a:rPr>
              <a:t>false</a:t>
            </a:r>
            <a:r>
              <a:rPr lang="nl-NL" altLang="nl-NL" dirty="0" smtClean="0">
                <a:solidFill>
                  <a:schemeClr val="tx2"/>
                </a:solidFill>
              </a:rPr>
              <a:t> …</a:t>
            </a:r>
            <a:endParaRPr lang="nl-NL" altLang="nl-NL" dirty="0">
              <a:solidFill>
                <a:schemeClr val="tx2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altLang="nl-NL" dirty="0" smtClean="0"/>
              <a:t>..the P-</a:t>
            </a:r>
            <a:r>
              <a:rPr lang="nl-NL" altLang="nl-NL" dirty="0" err="1" smtClean="0"/>
              <a:t>value</a:t>
            </a:r>
            <a:r>
              <a:rPr lang="nl-NL" altLang="nl-NL" dirty="0" smtClean="0"/>
              <a:t> does </a:t>
            </a:r>
            <a:r>
              <a:rPr lang="nl-NL" altLang="nl-NL" dirty="0" err="1" smtClean="0"/>
              <a:t>not</a:t>
            </a:r>
            <a:r>
              <a:rPr lang="nl-NL" altLang="nl-NL" dirty="0" smtClean="0"/>
              <a:t> have a uniform </a:t>
            </a:r>
            <a:r>
              <a:rPr lang="nl-NL" altLang="nl-NL" dirty="0" err="1" smtClean="0"/>
              <a:t>distribution</a:t>
            </a:r>
            <a:r>
              <a:rPr lang="nl-NL" altLang="nl-NL" dirty="0" smtClean="0"/>
              <a:t> on [</a:t>
            </a:r>
            <a:r>
              <a:rPr lang="nl-NL" altLang="nl-NL" dirty="0"/>
              <a:t>0 ; 1], </a:t>
            </a:r>
            <a:r>
              <a:rPr lang="nl-NL" altLang="nl-NL" dirty="0" err="1" smtClean="0"/>
              <a:t>you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will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find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relatively</a:t>
            </a:r>
            <a:r>
              <a:rPr lang="nl-NL" altLang="nl-NL" dirty="0" smtClean="0"/>
              <a:t> more </a:t>
            </a:r>
            <a:r>
              <a:rPr lang="nl-NL" altLang="nl-NL" dirty="0" err="1" smtClean="0"/>
              <a:t>often</a:t>
            </a:r>
            <a:r>
              <a:rPr lang="nl-NL" altLang="nl-NL" dirty="0" smtClean="0"/>
              <a:t> small P-</a:t>
            </a:r>
            <a:r>
              <a:rPr lang="nl-NL" altLang="nl-NL" dirty="0" err="1" smtClean="0"/>
              <a:t>values</a:t>
            </a:r>
            <a:endParaRPr lang="nl-NL" altLang="nl-NL" dirty="0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1763713" y="3429000"/>
            <a:ext cx="0" cy="280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1763713" y="6237288"/>
            <a:ext cx="4103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1763713" y="5589588"/>
            <a:ext cx="3455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5219700" y="558958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5076825" y="6381750"/>
            <a:ext cx="287338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dirty="0"/>
              <a:t>1</a:t>
            </a:r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>
            <a:off x="1835150" y="4005263"/>
            <a:ext cx="3300413" cy="1582737"/>
          </a:xfrm>
          <a:custGeom>
            <a:avLst/>
            <a:gdLst>
              <a:gd name="T0" fmla="*/ 0 w 2079"/>
              <a:gd name="T1" fmla="*/ 0 h 997"/>
              <a:gd name="T2" fmla="*/ 635 w 2079"/>
              <a:gd name="T3" fmla="*/ 680 h 997"/>
              <a:gd name="T4" fmla="*/ 1860 w 2079"/>
              <a:gd name="T5" fmla="*/ 952 h 997"/>
              <a:gd name="T6" fmla="*/ 1951 w 2079"/>
              <a:gd name="T7" fmla="*/ 952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9" h="997">
                <a:moveTo>
                  <a:pt x="0" y="0"/>
                </a:moveTo>
                <a:cubicBezTo>
                  <a:pt x="162" y="260"/>
                  <a:pt x="325" y="521"/>
                  <a:pt x="635" y="680"/>
                </a:cubicBezTo>
                <a:cubicBezTo>
                  <a:pt x="945" y="839"/>
                  <a:pt x="1641" y="907"/>
                  <a:pt x="1860" y="952"/>
                </a:cubicBezTo>
                <a:cubicBezTo>
                  <a:pt x="2079" y="997"/>
                  <a:pt x="2015" y="974"/>
                  <a:pt x="1951" y="9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5795963" y="5516563"/>
            <a:ext cx="1223962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dirty="0" smtClean="0"/>
              <a:t>P-</a:t>
            </a:r>
            <a:r>
              <a:rPr lang="nl-NL" altLang="nl-NL" dirty="0" err="1" smtClean="0"/>
              <a:t>values</a:t>
            </a:r>
            <a:endParaRPr lang="nl-NL" altLang="nl-NL" dirty="0"/>
          </a:p>
          <a:p>
            <a:pPr algn="ctr"/>
            <a:r>
              <a:rPr lang="nl-NL" altLang="nl-NL" dirty="0" err="1" smtClean="0"/>
              <a:t>from</a:t>
            </a:r>
            <a:r>
              <a:rPr lang="nl-NL" altLang="nl-NL" dirty="0" smtClean="0"/>
              <a:t> </a:t>
            </a:r>
            <a:r>
              <a:rPr lang="nl-NL" altLang="nl-NL" dirty="0"/>
              <a:t>m</a:t>
            </a:r>
            <a:r>
              <a:rPr lang="nl-NL" altLang="nl-NL" sz="1200" dirty="0"/>
              <a:t>0</a:t>
            </a:r>
            <a:endParaRPr lang="nl-NL" altLang="nl-NL" dirty="0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flipH="1">
            <a:off x="5219700" y="580548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3059113" y="4076700"/>
            <a:ext cx="1441450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dirty="0" smtClean="0"/>
              <a:t>P-</a:t>
            </a:r>
            <a:r>
              <a:rPr lang="nl-NL" altLang="nl-NL" dirty="0" err="1" smtClean="0"/>
              <a:t>values</a:t>
            </a:r>
            <a:endParaRPr lang="nl-NL" altLang="nl-NL" dirty="0"/>
          </a:p>
          <a:p>
            <a:pPr algn="ctr"/>
            <a:r>
              <a:rPr lang="nl-NL" altLang="nl-NL" dirty="0" err="1" smtClean="0"/>
              <a:t>from</a:t>
            </a:r>
            <a:r>
              <a:rPr lang="nl-NL" altLang="nl-NL" dirty="0" smtClean="0"/>
              <a:t> </a:t>
            </a:r>
            <a:r>
              <a:rPr lang="nl-NL" altLang="nl-NL" dirty="0"/>
              <a:t>m</a:t>
            </a:r>
            <a:r>
              <a:rPr lang="nl-NL" altLang="nl-NL" sz="1000" dirty="0"/>
              <a:t>1</a:t>
            </a:r>
            <a:endParaRPr lang="nl-NL" altLang="nl-NL" dirty="0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>
            <a:off x="2484438" y="4508500"/>
            <a:ext cx="574675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179388" y="3789363"/>
            <a:ext cx="1368425" cy="7191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dirty="0" err="1" smtClean="0"/>
              <a:t>Number</a:t>
            </a:r>
            <a:r>
              <a:rPr lang="nl-NL" altLang="nl-NL" dirty="0" smtClean="0"/>
              <a:t> of</a:t>
            </a:r>
            <a:endParaRPr lang="nl-NL" altLang="nl-NL" dirty="0"/>
          </a:p>
          <a:p>
            <a:pPr algn="ctr"/>
            <a:r>
              <a:rPr lang="nl-NL" altLang="nl-NL" dirty="0" smtClean="0"/>
              <a:t>P-</a:t>
            </a:r>
            <a:r>
              <a:rPr lang="nl-NL" altLang="nl-NL" dirty="0" err="1" smtClean="0"/>
              <a:t>values</a:t>
            </a:r>
            <a:endParaRPr lang="nl-NL" altLang="nl-NL" dirty="0"/>
          </a:p>
        </p:txBody>
      </p:sp>
      <p:sp>
        <p:nvSpPr>
          <p:cNvPr id="2" name="Rechthoek 1"/>
          <p:cNvSpPr/>
          <p:nvPr/>
        </p:nvSpPr>
        <p:spPr>
          <a:xfrm>
            <a:off x="1583693" y="6381750"/>
            <a:ext cx="360040" cy="287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0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77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  <p:bldP spid="16396" grpId="0" animBg="1"/>
      <p:bldP spid="16397" grpId="0" animBg="1"/>
      <p:bldP spid="16398" grpId="0" animBg="1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>
                <a:solidFill>
                  <a:schemeClr val="tx2"/>
                </a:solidFill>
              </a:rPr>
              <a:t>Back </a:t>
            </a:r>
            <a:r>
              <a:rPr lang="nl-NL" dirty="0" err="1">
                <a:solidFill>
                  <a:schemeClr val="tx2"/>
                </a:solidFill>
              </a:rPr>
              <a:t>to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our</a:t>
            </a:r>
            <a:r>
              <a:rPr lang="nl-NL" dirty="0">
                <a:solidFill>
                  <a:schemeClr val="tx2"/>
                </a:solidFill>
              </a:rPr>
              <a:t> 100 </a:t>
            </a:r>
            <a:r>
              <a:rPr lang="nl-NL" dirty="0" err="1">
                <a:solidFill>
                  <a:schemeClr val="tx2"/>
                </a:solidFill>
              </a:rPr>
              <a:t>genes</a:t>
            </a:r>
            <a:endParaRPr lang="nl-NL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/>
              <p:cNvSpPr/>
              <p:nvPr/>
            </p:nvSpPr>
            <p:spPr>
              <a:xfrm>
                <a:off x="107504" y="1628800"/>
                <a:ext cx="8856984" cy="48245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400" i="1"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𝑞</m:t>
                          </m:r>
                        </m:e>
                        <m:sub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(</m:t>
                          </m:r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𝑖</m:t>
                          </m:r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)</m:t>
                          </m:r>
                        </m:sub>
                      </m:sSub>
                      <m:r>
                        <a:rPr lang="nl-NL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𝑚</m:t>
                          </m:r>
                        </m:num>
                        <m:den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𝑖</m:t>
                          </m:r>
                        </m:den>
                      </m:f>
                      <m:sSub>
                        <m:sSubPr>
                          <m:ctrlP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𝑃</m:t>
                          </m:r>
                        </m:e>
                        <m:sub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(</m:t>
                          </m:r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𝑖</m:t>
                          </m:r>
                          <m:r>
                            <a:rPr lang="nl-NL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)</m:t>
                          </m:r>
                        </m:sub>
                      </m:sSub>
                      <m:r>
                        <a:rPr lang="nl-NL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≤</m:t>
                      </m:r>
                      <m:r>
                        <a:rPr lang="nl-NL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𝑞</m:t>
                      </m:r>
                    </m:oMath>
                  </m:oMathPara>
                </a14:m>
                <a:endParaRPr lang="nl-NL" sz="2400" dirty="0">
                  <a:ea typeface="Calibri"/>
                  <a:cs typeface="Times New Roman"/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hthoe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628800"/>
                <a:ext cx="8856984" cy="48245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Afbeelding 3"/>
          <p:cNvPicPr/>
          <p:nvPr/>
        </p:nvPicPr>
        <p:blipFill rotWithShape="1">
          <a:blip r:embed="rId4"/>
          <a:srcRect r="78078" b="60660"/>
          <a:stretch/>
        </p:blipFill>
        <p:spPr bwMode="auto">
          <a:xfrm>
            <a:off x="395536" y="1844824"/>
            <a:ext cx="3816424" cy="38712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76534233"/>
              </p:ext>
            </p:extLst>
          </p:nvPr>
        </p:nvGraphicFramePr>
        <p:xfrm>
          <a:off x="6228184" y="2245426"/>
          <a:ext cx="1524243" cy="629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tion" r:id="rId5" imgW="583947" imgH="241195" progId="Equation.3">
                  <p:embed/>
                </p:oleObj>
              </mc:Choice>
              <mc:Fallback>
                <p:oleObj name="Equation" r:id="rId5" imgW="583947" imgH="241195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2245426"/>
                        <a:ext cx="1524243" cy="6297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hoek 5"/>
          <p:cNvSpPr/>
          <p:nvPr/>
        </p:nvSpPr>
        <p:spPr>
          <a:xfrm>
            <a:off x="4932040" y="1844824"/>
            <a:ext cx="2820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altLang="nl-NL" dirty="0" err="1"/>
              <a:t>Find</a:t>
            </a:r>
            <a:r>
              <a:rPr lang="nl-NL" altLang="nl-NL" dirty="0"/>
              <a:t> </a:t>
            </a:r>
            <a:r>
              <a:rPr lang="nl-NL" altLang="nl-NL" i="1" dirty="0"/>
              <a:t>k</a:t>
            </a:r>
            <a:r>
              <a:rPr lang="nl-NL" altLang="nl-NL" dirty="0"/>
              <a:t> = the </a:t>
            </a:r>
            <a:r>
              <a:rPr lang="nl-NL" altLang="nl-NL" dirty="0" err="1"/>
              <a:t>largest</a:t>
            </a:r>
            <a:r>
              <a:rPr lang="nl-NL" altLang="nl-NL" dirty="0"/>
              <a:t> </a:t>
            </a:r>
            <a:r>
              <a:rPr lang="nl-NL" altLang="nl-NL" i="1" dirty="0"/>
              <a:t>i </a:t>
            </a:r>
            <a:r>
              <a:rPr lang="nl-NL" altLang="nl-NL" dirty="0"/>
              <a:t>holding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hoek 6"/>
              <p:cNvSpPr/>
              <p:nvPr/>
            </p:nvSpPr>
            <p:spPr>
              <a:xfrm>
                <a:off x="5076056" y="2852936"/>
                <a:ext cx="3600400" cy="86409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nl-NL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</m:den>
                      </m:f>
                      <m:sSub>
                        <m:sSubPr>
                          <m:ctrlP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nl-NL" i="1">
                          <a:solidFill>
                            <a:schemeClr val="tx1"/>
                          </a:solidFill>
                          <a:latin typeface="Cambria Math"/>
                        </a:rPr>
                        <m:t>≤</m:t>
                      </m:r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𝑞</m:t>
                      </m:r>
                      <m:r>
                        <a:rPr lang="nl-NL" i="1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7" name="Rechthoe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852936"/>
                <a:ext cx="3600400" cy="86409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hoek 7"/>
          <p:cNvSpPr/>
          <p:nvPr/>
        </p:nvSpPr>
        <p:spPr>
          <a:xfrm>
            <a:off x="4788024" y="4041068"/>
            <a:ext cx="4176464" cy="17641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For </a:t>
            </a:r>
            <a:r>
              <a:rPr lang="nl-NL" dirty="0" err="1" smtClean="0">
                <a:solidFill>
                  <a:schemeClr val="bg1"/>
                </a:solidFill>
              </a:rPr>
              <a:t>example</a:t>
            </a:r>
            <a:r>
              <a:rPr lang="nl-NL" dirty="0" smtClean="0">
                <a:solidFill>
                  <a:schemeClr val="bg1"/>
                </a:solidFill>
              </a:rPr>
              <a:t>, </a:t>
            </a:r>
            <a:r>
              <a:rPr lang="nl-NL" dirty="0" err="1" smtClean="0">
                <a:solidFill>
                  <a:schemeClr val="bg1"/>
                </a:solidFill>
              </a:rPr>
              <a:t>if</a:t>
            </a:r>
            <a:r>
              <a:rPr lang="nl-NL" dirty="0" smtClean="0">
                <a:solidFill>
                  <a:schemeClr val="bg1"/>
                </a:solidFill>
              </a:rPr>
              <a:t> q = 0.05:</a:t>
            </a:r>
          </a:p>
          <a:p>
            <a:pPr algn="ctr"/>
            <a:endParaRPr lang="nl-NL" dirty="0" smtClean="0">
              <a:solidFill>
                <a:schemeClr val="bg1"/>
              </a:solidFill>
            </a:endParaRPr>
          </a:p>
          <a:p>
            <a:pPr algn="ctr"/>
            <a:r>
              <a:rPr lang="nl-NL" dirty="0" smtClean="0">
                <a:solidFill>
                  <a:schemeClr val="bg1"/>
                </a:solidFill>
              </a:rPr>
              <a:t>3 </a:t>
            </a:r>
            <a:r>
              <a:rPr lang="nl-NL" dirty="0" err="1" smtClean="0">
                <a:solidFill>
                  <a:schemeClr val="bg1"/>
                </a:solidFill>
              </a:rPr>
              <a:t>genes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will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be</a:t>
            </a:r>
            <a:r>
              <a:rPr lang="nl-NL" dirty="0" smtClean="0">
                <a:solidFill>
                  <a:schemeClr val="bg1"/>
                </a:solidFill>
              </a:rPr>
              <a:t> significant</a:t>
            </a:r>
          </a:p>
          <a:p>
            <a:pPr algn="ctr"/>
            <a:r>
              <a:rPr lang="nl-NL" dirty="0" smtClean="0">
                <a:solidFill>
                  <a:schemeClr val="bg1"/>
                </a:solidFill>
              </a:rPr>
              <a:t>(of </a:t>
            </a:r>
            <a:r>
              <a:rPr lang="nl-NL" dirty="0" err="1" smtClean="0">
                <a:solidFill>
                  <a:schemeClr val="bg1"/>
                </a:solidFill>
              </a:rPr>
              <a:t>which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probably</a:t>
            </a:r>
            <a:r>
              <a:rPr lang="nl-NL" dirty="0" smtClean="0">
                <a:solidFill>
                  <a:schemeClr val="bg1"/>
                </a:solidFill>
              </a:rPr>
              <a:t> 5% are </a:t>
            </a:r>
            <a:r>
              <a:rPr lang="nl-NL" dirty="0" err="1" smtClean="0">
                <a:solidFill>
                  <a:schemeClr val="bg1"/>
                </a:solidFill>
              </a:rPr>
              <a:t>false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discoveries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2987824" y="2852936"/>
            <a:ext cx="504056" cy="276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(i)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1259632" y="3129800"/>
            <a:ext cx="2592288" cy="5872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41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Back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our</a:t>
            </a:r>
            <a:r>
              <a:rPr lang="nl-NL" dirty="0" smtClean="0">
                <a:solidFill>
                  <a:schemeClr val="tx2"/>
                </a:solidFill>
              </a:rPr>
              <a:t> 100 </a:t>
            </a:r>
            <a:r>
              <a:rPr lang="nl-NL" dirty="0" err="1" smtClean="0">
                <a:solidFill>
                  <a:schemeClr val="tx2"/>
                </a:solidFill>
              </a:rPr>
              <a:t>genes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107504" y="1628800"/>
            <a:ext cx="8856984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r="78078" b="60660"/>
          <a:stretch/>
        </p:blipFill>
        <p:spPr bwMode="auto">
          <a:xfrm>
            <a:off x="611560" y="1717992"/>
            <a:ext cx="3816424" cy="38712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hthoek 4"/>
          <p:cNvSpPr/>
          <p:nvPr/>
        </p:nvSpPr>
        <p:spPr>
          <a:xfrm>
            <a:off x="4716016" y="1717992"/>
            <a:ext cx="4248472" cy="2143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/>
              <a:t>If</a:t>
            </a:r>
            <a:r>
              <a:rPr lang="nl-NL" sz="2400" dirty="0" smtClean="0"/>
              <a:t> we take q = 0.1?</a:t>
            </a:r>
          </a:p>
          <a:p>
            <a:pPr algn="ctr"/>
            <a:r>
              <a:rPr lang="nl-NL" sz="2400" dirty="0" smtClean="0"/>
              <a:t>(we are </a:t>
            </a:r>
            <a:r>
              <a:rPr lang="nl-NL" sz="2400" dirty="0" err="1" smtClean="0"/>
              <a:t>willing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accept </a:t>
            </a:r>
            <a:r>
              <a:rPr lang="nl-NL" sz="2400" dirty="0" err="1" smtClean="0"/>
              <a:t>that</a:t>
            </a:r>
            <a:r>
              <a:rPr lang="nl-NL" sz="2400" dirty="0" smtClean="0"/>
              <a:t> </a:t>
            </a:r>
            <a:r>
              <a:rPr lang="nl-NL" sz="2400" dirty="0" err="1" smtClean="0"/>
              <a:t>about</a:t>
            </a:r>
            <a:r>
              <a:rPr lang="nl-NL" sz="2400" dirty="0" smtClean="0"/>
              <a:t> 10% of the </a:t>
            </a:r>
            <a:r>
              <a:rPr lang="nl-NL" sz="2400" dirty="0" err="1" smtClean="0"/>
              <a:t>selected</a:t>
            </a:r>
            <a:r>
              <a:rPr lang="nl-NL" sz="2400" dirty="0" smtClean="0"/>
              <a:t> </a:t>
            </a:r>
            <a:r>
              <a:rPr lang="nl-NL" sz="2400" dirty="0" err="1" smtClean="0"/>
              <a:t>genes</a:t>
            </a:r>
            <a:r>
              <a:rPr lang="nl-NL" sz="2400" dirty="0" smtClean="0"/>
              <a:t> in </a:t>
            </a:r>
            <a:r>
              <a:rPr lang="nl-NL" sz="2400" dirty="0" err="1" smtClean="0"/>
              <a:t>fact</a:t>
            </a:r>
            <a:r>
              <a:rPr lang="nl-NL" sz="2400" dirty="0" smtClean="0"/>
              <a:t> are </a:t>
            </a:r>
            <a:r>
              <a:rPr lang="nl-NL" sz="2400" dirty="0" err="1" smtClean="0"/>
              <a:t>false</a:t>
            </a:r>
            <a:r>
              <a:rPr lang="nl-NL" sz="2400" dirty="0" smtClean="0"/>
              <a:t> </a:t>
            </a:r>
            <a:r>
              <a:rPr lang="nl-NL" sz="2400" dirty="0" err="1" smtClean="0"/>
              <a:t>discoveries</a:t>
            </a:r>
            <a:r>
              <a:rPr lang="nl-NL" sz="2400" dirty="0" smtClean="0"/>
              <a:t>)</a:t>
            </a:r>
            <a:endParaRPr lang="nl-NL" sz="2400" dirty="0"/>
          </a:p>
        </p:txBody>
      </p:sp>
      <p:pic>
        <p:nvPicPr>
          <p:cNvPr id="7" name="Afbeelding 6"/>
          <p:cNvPicPr/>
          <p:nvPr/>
        </p:nvPicPr>
        <p:blipFill rotWithShape="1">
          <a:blip r:embed="rId3"/>
          <a:srcRect l="30618" t="50400" r="25464" b="19360"/>
          <a:stretch/>
        </p:blipFill>
        <p:spPr bwMode="auto">
          <a:xfrm>
            <a:off x="4968044" y="4057333"/>
            <a:ext cx="3744416" cy="15841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hthoek 8"/>
          <p:cNvSpPr/>
          <p:nvPr/>
        </p:nvSpPr>
        <p:spPr>
          <a:xfrm>
            <a:off x="3177119" y="2708920"/>
            <a:ext cx="504056" cy="276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(i)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0" name="PIJL-RECHTS 9"/>
          <p:cNvSpPr/>
          <p:nvPr/>
        </p:nvSpPr>
        <p:spPr>
          <a:xfrm rot="10800000">
            <a:off x="3851920" y="3618732"/>
            <a:ext cx="978408" cy="4846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827584" y="2985784"/>
            <a:ext cx="3024335" cy="9472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1475656" y="5877272"/>
            <a:ext cx="46085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The FDR is a </a:t>
            </a:r>
            <a:r>
              <a:rPr lang="nl-NL" sz="2400" dirty="0" err="1" smtClean="0"/>
              <a:t>step-up</a:t>
            </a:r>
            <a:r>
              <a:rPr lang="nl-NL" sz="2400" dirty="0" smtClean="0"/>
              <a:t> </a:t>
            </a:r>
            <a:r>
              <a:rPr lang="nl-NL" sz="2400" dirty="0" err="1" smtClean="0"/>
              <a:t>prcedure</a:t>
            </a:r>
            <a:r>
              <a:rPr lang="nl-NL" sz="2400" dirty="0" smtClean="0"/>
              <a:t>!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79388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altLang="nl-NL" dirty="0" err="1" smtClean="0">
                <a:solidFill>
                  <a:schemeClr val="tx2"/>
                </a:solidFill>
              </a:rPr>
              <a:t>literature</a:t>
            </a:r>
            <a:endParaRPr lang="nl-NL" altLang="nl-NL" dirty="0">
              <a:solidFill>
                <a:schemeClr val="tx2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nl-NL" altLang="nl-NL" sz="2000" dirty="0" err="1" smtClean="0"/>
              <a:t>Armitage</a:t>
            </a:r>
            <a:r>
              <a:rPr lang="nl-NL" altLang="nl-NL" sz="2000" dirty="0" smtClean="0"/>
              <a:t> P., </a:t>
            </a:r>
            <a:r>
              <a:rPr lang="nl-NL" altLang="nl-NL" sz="2000" dirty="0" err="1" smtClean="0"/>
              <a:t>McPherson</a:t>
            </a:r>
            <a:r>
              <a:rPr lang="nl-NL" altLang="nl-NL" sz="2000" dirty="0" smtClean="0"/>
              <a:t> K. and </a:t>
            </a:r>
            <a:r>
              <a:rPr lang="nl-NL" altLang="nl-NL" sz="2000" dirty="0" err="1" smtClean="0"/>
              <a:t>Rowe</a:t>
            </a:r>
            <a:r>
              <a:rPr lang="nl-NL" altLang="nl-NL" sz="2000" dirty="0" smtClean="0"/>
              <a:t> B. (1969) </a:t>
            </a:r>
            <a:r>
              <a:rPr lang="nl-NL" altLang="nl-NL" sz="2000" i="1" dirty="0" smtClean="0"/>
              <a:t>Journal of the Royal Statistical Society Series A. </a:t>
            </a:r>
            <a:r>
              <a:rPr lang="nl-NL" altLang="nl-NL" sz="2000" dirty="0" smtClean="0"/>
              <a:t>132(2) 235 - 244</a:t>
            </a:r>
            <a:endParaRPr lang="nl-NL" altLang="nl-NL" sz="2000" i="1" dirty="0" smtClean="0"/>
          </a:p>
          <a:p>
            <a:pPr>
              <a:lnSpc>
                <a:spcPct val="80000"/>
              </a:lnSpc>
            </a:pPr>
            <a:r>
              <a:rPr lang="nl-NL" altLang="nl-NL" sz="2000" dirty="0" smtClean="0"/>
              <a:t>Austin S., </a:t>
            </a:r>
            <a:r>
              <a:rPr lang="nl-NL" altLang="nl-NL" sz="2000" dirty="0" err="1" smtClean="0"/>
              <a:t>Dialsingh</a:t>
            </a:r>
            <a:r>
              <a:rPr lang="nl-NL" altLang="nl-NL" sz="2000" dirty="0" smtClean="0"/>
              <a:t> I. and Altman N. (2014) Multiple hypothesis </a:t>
            </a:r>
            <a:r>
              <a:rPr lang="nl-NL" altLang="nl-NL" sz="2000" dirty="0" err="1" smtClean="0"/>
              <a:t>testing</a:t>
            </a:r>
            <a:r>
              <a:rPr lang="nl-NL" altLang="nl-NL" sz="2000" dirty="0" smtClean="0"/>
              <a:t>: a review. </a:t>
            </a:r>
            <a:r>
              <a:rPr lang="nl-NL" altLang="nl-NL" sz="2000" i="1" dirty="0" smtClean="0"/>
              <a:t>http</a:t>
            </a:r>
            <a:r>
              <a:rPr lang="nl-NL" altLang="nl-NL" sz="2000" i="1" dirty="0"/>
              <a:t>://</a:t>
            </a:r>
            <a:r>
              <a:rPr lang="nl-NL" altLang="nl-NL" sz="2000" i="1" dirty="0" smtClean="0"/>
              <a:t>personal.psu.edu/nsa1/paperPdfs/Mult_Hyp_Review_final.pdf</a:t>
            </a:r>
          </a:p>
          <a:p>
            <a:pPr>
              <a:lnSpc>
                <a:spcPct val="80000"/>
              </a:lnSpc>
            </a:pPr>
            <a:r>
              <a:rPr lang="nl-NL" altLang="nl-NL" sz="2000" dirty="0" err="1" smtClean="0"/>
              <a:t>Benjamini</a:t>
            </a:r>
            <a:r>
              <a:rPr lang="nl-NL" altLang="nl-NL" sz="2000" dirty="0" smtClean="0"/>
              <a:t> Y. and </a:t>
            </a:r>
            <a:r>
              <a:rPr lang="nl-NL" altLang="nl-NL" sz="2000" dirty="0" err="1" smtClean="0"/>
              <a:t>Hochberg</a:t>
            </a:r>
            <a:r>
              <a:rPr lang="nl-NL" altLang="nl-NL" sz="2000" dirty="0" smtClean="0"/>
              <a:t> Y. (1995). </a:t>
            </a:r>
            <a:r>
              <a:rPr lang="nl-NL" altLang="nl-NL" sz="2000" dirty="0"/>
              <a:t>Controlling the </a:t>
            </a:r>
            <a:r>
              <a:rPr lang="nl-NL" altLang="nl-NL" sz="2000" dirty="0" err="1"/>
              <a:t>False</a:t>
            </a:r>
            <a:r>
              <a:rPr lang="nl-NL" altLang="nl-NL" sz="2000" dirty="0"/>
              <a:t> Discovery </a:t>
            </a:r>
            <a:r>
              <a:rPr lang="nl-NL" altLang="nl-NL" sz="2000" dirty="0" err="1"/>
              <a:t>Rate</a:t>
            </a:r>
            <a:r>
              <a:rPr lang="nl-NL" altLang="nl-NL" sz="2000" dirty="0"/>
              <a:t>: a practical and </a:t>
            </a:r>
            <a:r>
              <a:rPr lang="nl-NL" altLang="nl-NL" sz="2000" dirty="0" err="1"/>
              <a:t>powerful</a:t>
            </a:r>
            <a:r>
              <a:rPr lang="nl-NL" altLang="nl-NL" sz="2000" dirty="0"/>
              <a:t> approach </a:t>
            </a:r>
            <a:r>
              <a:rPr lang="nl-NL" altLang="nl-NL" sz="2000" dirty="0" err="1"/>
              <a:t>to</a:t>
            </a:r>
            <a:r>
              <a:rPr lang="nl-NL" altLang="nl-NL" sz="2000" dirty="0"/>
              <a:t> multiple </a:t>
            </a:r>
            <a:r>
              <a:rPr lang="nl-NL" altLang="nl-NL" sz="2000" dirty="0" err="1" smtClean="0"/>
              <a:t>testing</a:t>
            </a:r>
            <a:r>
              <a:rPr lang="nl-NL" altLang="nl-NL" sz="2000" dirty="0" smtClean="0"/>
              <a:t>. </a:t>
            </a:r>
            <a:r>
              <a:rPr lang="nl-NL" altLang="nl-NL" sz="2000" i="1" dirty="0" smtClean="0"/>
              <a:t>Journal of the Royal Statistical Society Series B, </a:t>
            </a:r>
            <a:r>
              <a:rPr lang="nl-NL" altLang="nl-NL" sz="2000" dirty="0" smtClean="0"/>
              <a:t>289-300</a:t>
            </a:r>
            <a:endParaRPr lang="en-US" sz="2000" dirty="0" smtClean="0"/>
          </a:p>
          <a:p>
            <a:r>
              <a:rPr lang="en-US" sz="2000" dirty="0" err="1" smtClean="0"/>
              <a:t>Benjamini</a:t>
            </a:r>
            <a:r>
              <a:rPr lang="en-US" sz="2000" dirty="0"/>
              <a:t>, Y. and </a:t>
            </a:r>
            <a:r>
              <a:rPr lang="en-US" sz="2000" dirty="0" err="1"/>
              <a:t>Yekutieli</a:t>
            </a:r>
            <a:r>
              <a:rPr lang="en-US" sz="2000" dirty="0"/>
              <a:t>, D. (2001). The control of the false discovery rate in multiple testing under dependency. </a:t>
            </a:r>
            <a:r>
              <a:rPr lang="en-US" sz="2000" i="1" dirty="0"/>
              <a:t>Annals of Statistics,</a:t>
            </a:r>
            <a:r>
              <a:rPr lang="en-US" sz="2000" dirty="0"/>
              <a:t> 29, 1165-1188</a:t>
            </a:r>
            <a:r>
              <a:rPr lang="en-US" sz="2000" dirty="0" smtClean="0"/>
              <a:t>.</a:t>
            </a:r>
            <a:endParaRPr lang="nl-NL" altLang="nl-NL" sz="2000" dirty="0" smtClean="0"/>
          </a:p>
          <a:p>
            <a:pPr>
              <a:lnSpc>
                <a:spcPct val="80000"/>
              </a:lnSpc>
            </a:pPr>
            <a:r>
              <a:rPr lang="nl-NL" altLang="nl-NL" sz="2000" dirty="0" err="1" smtClean="0"/>
              <a:t>Storey</a:t>
            </a:r>
            <a:r>
              <a:rPr lang="nl-NL" altLang="nl-NL" sz="2000" dirty="0" smtClean="0"/>
              <a:t> J.D. (2002). </a:t>
            </a:r>
            <a:r>
              <a:rPr lang="nl-NL" altLang="nl-NL" sz="2000" dirty="0"/>
              <a:t>A direct approach </a:t>
            </a:r>
            <a:r>
              <a:rPr lang="nl-NL" altLang="nl-NL" sz="2000" dirty="0" err="1"/>
              <a:t>to</a:t>
            </a:r>
            <a:r>
              <a:rPr lang="nl-NL" altLang="nl-NL" sz="2000" dirty="0"/>
              <a:t> </a:t>
            </a:r>
            <a:r>
              <a:rPr lang="nl-NL" altLang="nl-NL" sz="2000" dirty="0" err="1"/>
              <a:t>false</a:t>
            </a:r>
            <a:r>
              <a:rPr lang="nl-NL" altLang="nl-NL" sz="2000" dirty="0"/>
              <a:t> </a:t>
            </a:r>
            <a:r>
              <a:rPr lang="nl-NL" altLang="nl-NL" sz="2000" dirty="0" err="1"/>
              <a:t>discovery</a:t>
            </a:r>
            <a:r>
              <a:rPr lang="nl-NL" altLang="nl-NL" sz="2000" dirty="0"/>
              <a:t> </a:t>
            </a:r>
            <a:r>
              <a:rPr lang="nl-NL" altLang="nl-NL" sz="2000" dirty="0" err="1" smtClean="0"/>
              <a:t>rates</a:t>
            </a:r>
            <a:r>
              <a:rPr lang="nl-NL" altLang="nl-NL" sz="2000" dirty="0" smtClean="0"/>
              <a:t>. </a:t>
            </a:r>
            <a:r>
              <a:rPr lang="nl-NL" altLang="nl-NL" sz="2000" i="1" dirty="0"/>
              <a:t>Journal of the Royal Statistical Society Series B</a:t>
            </a:r>
            <a:r>
              <a:rPr lang="nl-NL" altLang="nl-NL" sz="2000" dirty="0" smtClean="0"/>
              <a:t>, 479 – 498.</a:t>
            </a:r>
            <a:endParaRPr lang="nl-NL" altLang="nl-NL" sz="2000" dirty="0"/>
          </a:p>
        </p:txBody>
      </p:sp>
    </p:spTree>
    <p:extLst>
      <p:ext uri="{BB962C8B-B14F-4D97-AF65-F5344CB8AC3E}">
        <p14:creationId xmlns:p14="http://schemas.microsoft.com/office/powerpoint/2010/main" val="308375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Program </a:t>
            </a:r>
            <a:r>
              <a:rPr lang="nl-NL" dirty="0" err="1" smtClean="0">
                <a:solidFill>
                  <a:schemeClr val="tx2"/>
                </a:solidFill>
              </a:rPr>
              <a:t>Today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Multiple </a:t>
            </a:r>
            <a:r>
              <a:rPr lang="nl-NL" sz="2400" dirty="0" err="1" smtClean="0">
                <a:solidFill>
                  <a:schemeClr val="tx1"/>
                </a:solidFill>
              </a:rPr>
              <a:t>testing</a:t>
            </a:r>
            <a:r>
              <a:rPr lang="nl-NL" sz="2400" dirty="0" smtClean="0">
                <a:solidFill>
                  <a:schemeClr val="tx1"/>
                </a:solidFill>
              </a:rPr>
              <a:t>. </a:t>
            </a:r>
            <a:r>
              <a:rPr lang="nl-NL" sz="2400" dirty="0" err="1" smtClean="0">
                <a:solidFill>
                  <a:schemeClr val="tx1"/>
                </a:solidFill>
              </a:rPr>
              <a:t>What</a:t>
            </a:r>
            <a:r>
              <a:rPr lang="nl-NL" sz="2400" dirty="0" smtClean="0">
                <a:solidFill>
                  <a:schemeClr val="tx1"/>
                </a:solidFill>
              </a:rPr>
              <a:t> is the </a:t>
            </a:r>
            <a:r>
              <a:rPr lang="nl-NL" sz="2400" dirty="0" err="1" smtClean="0">
                <a:solidFill>
                  <a:schemeClr val="tx1"/>
                </a:solidFill>
              </a:rPr>
              <a:t>problem</a:t>
            </a:r>
            <a:r>
              <a:rPr lang="nl-NL" sz="2400" dirty="0" smtClean="0">
                <a:solidFill>
                  <a:schemeClr val="tx1"/>
                </a:solidFill>
              </a:rPr>
              <a:t>?</a:t>
            </a:r>
          </a:p>
          <a:p>
            <a:pPr marL="457200" indent="-457200">
              <a:buAutoNum type="arabicPeriod"/>
            </a:pP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(</a:t>
            </a:r>
            <a:r>
              <a:rPr lang="nl-NL" sz="2400" dirty="0" err="1">
                <a:solidFill>
                  <a:schemeClr val="tx1"/>
                </a:solidFill>
              </a:rPr>
              <a:t>S</a:t>
            </a:r>
            <a:r>
              <a:rPr lang="nl-NL" sz="2400" dirty="0" err="1" smtClean="0">
                <a:solidFill>
                  <a:schemeClr val="tx1"/>
                </a:solidFill>
              </a:rPr>
              <a:t>tochastically</a:t>
            </a:r>
            <a:r>
              <a:rPr lang="nl-NL" sz="2400" dirty="0" smtClean="0">
                <a:solidFill>
                  <a:schemeClr val="tx1"/>
                </a:solidFill>
              </a:rPr>
              <a:t>) independent tests versus </a:t>
            </a:r>
            <a:r>
              <a:rPr lang="nl-NL" sz="2400" dirty="0" err="1" smtClean="0">
                <a:solidFill>
                  <a:schemeClr val="tx1"/>
                </a:solidFill>
              </a:rPr>
              <a:t>dependent</a:t>
            </a:r>
            <a:r>
              <a:rPr lang="nl-NL" sz="2400" dirty="0" smtClean="0">
                <a:solidFill>
                  <a:schemeClr val="tx1"/>
                </a:solidFill>
              </a:rPr>
              <a:t> tests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3.    Controlling the </a:t>
            </a:r>
            <a:r>
              <a:rPr lang="nl-NL" sz="2400" dirty="0" err="1" smtClean="0">
                <a:solidFill>
                  <a:schemeClr val="tx1"/>
                </a:solidFill>
              </a:rPr>
              <a:t>Familywise</a:t>
            </a:r>
            <a:r>
              <a:rPr lang="nl-NL" sz="2400" dirty="0" smtClean="0">
                <a:solidFill>
                  <a:schemeClr val="tx1"/>
                </a:solidFill>
              </a:rPr>
              <a:t> Error </a:t>
            </a:r>
            <a:r>
              <a:rPr lang="nl-NL" sz="2400" dirty="0" err="1" smtClean="0">
                <a:solidFill>
                  <a:schemeClr val="tx1"/>
                </a:solidFill>
              </a:rPr>
              <a:t>Rate</a:t>
            </a:r>
            <a:r>
              <a:rPr lang="nl-NL" sz="2400" dirty="0" smtClean="0">
                <a:solidFill>
                  <a:schemeClr val="tx1"/>
                </a:solidFill>
              </a:rPr>
              <a:t> (FWER)</a:t>
            </a: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4.    Controlling the </a:t>
            </a:r>
            <a:r>
              <a:rPr lang="nl-NL" sz="2400" dirty="0" err="1" smtClean="0">
                <a:solidFill>
                  <a:schemeClr val="tx1"/>
                </a:solidFill>
              </a:rPr>
              <a:t>False</a:t>
            </a:r>
            <a:r>
              <a:rPr lang="nl-NL" sz="2400" dirty="0" smtClean="0">
                <a:solidFill>
                  <a:schemeClr val="tx1"/>
                </a:solidFill>
              </a:rPr>
              <a:t> Discovery </a:t>
            </a:r>
            <a:r>
              <a:rPr lang="nl-NL" sz="2400" dirty="0" err="1" smtClean="0">
                <a:solidFill>
                  <a:schemeClr val="tx1"/>
                </a:solidFill>
              </a:rPr>
              <a:t>Rate</a:t>
            </a:r>
            <a:r>
              <a:rPr lang="nl-NL" sz="2400" dirty="0" smtClean="0">
                <a:solidFill>
                  <a:schemeClr val="tx1"/>
                </a:solidFill>
              </a:rPr>
              <a:t> (FDR)</a:t>
            </a:r>
          </a:p>
          <a:p>
            <a:pPr marL="457200" indent="-457200">
              <a:buAutoNum type="arabicPeriod"/>
            </a:pP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5.    </a:t>
            </a:r>
            <a:r>
              <a:rPr lang="nl-NL" sz="2400" dirty="0" err="1" smtClean="0">
                <a:solidFill>
                  <a:schemeClr val="tx1"/>
                </a:solidFill>
              </a:rPr>
              <a:t>Some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references</a:t>
            </a:r>
            <a:r>
              <a:rPr lang="nl-NL" sz="2400" dirty="0" smtClean="0">
                <a:solidFill>
                  <a:schemeClr val="tx1"/>
                </a:solidFill>
              </a:rPr>
              <a:t> (for </a:t>
            </a:r>
            <a:r>
              <a:rPr lang="nl-NL" sz="2400" dirty="0" err="1" smtClean="0">
                <a:solidFill>
                  <a:schemeClr val="tx1"/>
                </a:solidFill>
              </a:rPr>
              <a:t>finding</a:t>
            </a:r>
            <a:r>
              <a:rPr lang="nl-NL" sz="2400" dirty="0" smtClean="0">
                <a:solidFill>
                  <a:schemeClr val="tx1"/>
                </a:solidFill>
              </a:rPr>
              <a:t> more solutions)</a:t>
            </a:r>
            <a:endParaRPr lang="nl-NL" sz="2400" dirty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nl-NL" dirty="0" smtClean="0">
                <a:solidFill>
                  <a:srgbClr val="000099"/>
                </a:solidFill>
              </a:rPr>
              <a:t>Type I and Type II </a:t>
            </a:r>
            <a:r>
              <a:rPr lang="nl-NL" dirty="0" err="1" smtClean="0">
                <a:solidFill>
                  <a:srgbClr val="000099"/>
                </a:solidFill>
              </a:rPr>
              <a:t>errors</a:t>
            </a:r>
            <a:r>
              <a:rPr lang="nl-NL" dirty="0" smtClean="0">
                <a:solidFill>
                  <a:srgbClr val="000099"/>
                </a:solidFill>
              </a:rPr>
              <a:t> </a:t>
            </a:r>
            <a:br>
              <a:rPr lang="nl-NL" dirty="0" smtClean="0">
                <a:solidFill>
                  <a:srgbClr val="000099"/>
                </a:solidFill>
              </a:rPr>
            </a:br>
            <a:r>
              <a:rPr lang="nl-NL" dirty="0" err="1" smtClean="0">
                <a:solidFill>
                  <a:srgbClr val="000099"/>
                </a:solidFill>
              </a:rPr>
              <a:t>for</a:t>
            </a:r>
            <a:r>
              <a:rPr lang="nl-NL" dirty="0" smtClean="0">
                <a:solidFill>
                  <a:srgbClr val="000099"/>
                </a:solidFill>
              </a:rPr>
              <a:t> a </a:t>
            </a:r>
            <a:r>
              <a:rPr lang="nl-NL" dirty="0" err="1" smtClean="0">
                <a:solidFill>
                  <a:srgbClr val="000099"/>
                </a:solidFill>
              </a:rPr>
              <a:t>statistical</a:t>
            </a:r>
            <a:r>
              <a:rPr lang="nl-NL" dirty="0" smtClean="0">
                <a:solidFill>
                  <a:srgbClr val="000099"/>
                </a:solidFill>
              </a:rPr>
              <a:t> test</a:t>
            </a: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eaLnBrk="1" hangingPunct="1"/>
            <a:endParaRPr lang="nl-NL" dirty="0" smtClean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269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14029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346185"/>
              </p:ext>
            </p:extLst>
          </p:nvPr>
        </p:nvGraphicFramePr>
        <p:xfrm>
          <a:off x="539552" y="3068960"/>
          <a:ext cx="8101013" cy="2459039"/>
        </p:xfrm>
        <a:graphic>
          <a:graphicData uri="http://schemas.openxmlformats.org/drawingml/2006/table">
            <a:tbl>
              <a:tblPr/>
              <a:tblGrid>
                <a:gridCol w="2025650"/>
                <a:gridCol w="2025650"/>
                <a:gridCol w="2024063"/>
                <a:gridCol w="2025650"/>
              </a:tblGrid>
              <a:tr h="461963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Decision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355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true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not true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7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Reality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true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Probability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1 - α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 I error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Probability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α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not true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 II error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Probability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β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OK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power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Probability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1 - 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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0" y="4159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467544" y="1700808"/>
            <a:ext cx="8208912" cy="1224136"/>
          </a:xfrm>
          <a:prstGeom prst="rect">
            <a:avLst/>
          </a:prstGeom>
          <a:solidFill>
            <a:srgbClr val="FEF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tx1"/>
                </a:solidFill>
              </a:rPr>
              <a:t>H</a:t>
            </a:r>
            <a:r>
              <a:rPr lang="nl-NL" sz="2800" baseline="-25000" dirty="0" smtClean="0">
                <a:solidFill>
                  <a:schemeClr val="tx1"/>
                </a:solidFill>
              </a:rPr>
              <a:t>0</a:t>
            </a:r>
            <a:r>
              <a:rPr lang="nl-NL" sz="2800" dirty="0" smtClean="0">
                <a:solidFill>
                  <a:schemeClr val="tx1"/>
                </a:solidFill>
              </a:rPr>
              <a:t>: effect </a:t>
            </a:r>
            <a:r>
              <a:rPr lang="nl-NL" sz="2800" dirty="0" err="1" smtClean="0">
                <a:solidFill>
                  <a:schemeClr val="tx1"/>
                </a:solidFill>
              </a:rPr>
              <a:t>new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treatment</a:t>
            </a:r>
            <a:r>
              <a:rPr lang="nl-NL" sz="2800" dirty="0" smtClean="0">
                <a:solidFill>
                  <a:schemeClr val="tx1"/>
                </a:solidFill>
              </a:rPr>
              <a:t> = effect </a:t>
            </a:r>
            <a:r>
              <a:rPr lang="nl-NL" sz="2800" dirty="0" err="1" smtClean="0">
                <a:solidFill>
                  <a:schemeClr val="tx1"/>
                </a:solidFill>
              </a:rPr>
              <a:t>standard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treatment</a:t>
            </a:r>
            <a:endParaRPr lang="nl-NL" sz="2800" dirty="0" smtClean="0">
              <a:solidFill>
                <a:schemeClr val="tx1"/>
              </a:solidFill>
            </a:endParaRPr>
          </a:p>
          <a:p>
            <a:pPr algn="ctr"/>
            <a:r>
              <a:rPr lang="nl-NL" sz="2800" dirty="0" smtClean="0">
                <a:solidFill>
                  <a:schemeClr val="tx1"/>
                </a:solidFill>
              </a:rPr>
              <a:t>H</a:t>
            </a:r>
            <a:r>
              <a:rPr lang="nl-NL" sz="2800" baseline="-25000" dirty="0" smtClean="0">
                <a:solidFill>
                  <a:schemeClr val="tx1"/>
                </a:solidFill>
              </a:rPr>
              <a:t>1</a:t>
            </a:r>
            <a:r>
              <a:rPr lang="nl-NL" sz="2800" dirty="0" smtClean="0">
                <a:solidFill>
                  <a:schemeClr val="tx1"/>
                </a:solidFill>
              </a:rPr>
              <a:t>: effect </a:t>
            </a:r>
            <a:r>
              <a:rPr lang="nl-NL" sz="2800" dirty="0" err="1" smtClean="0">
                <a:solidFill>
                  <a:schemeClr val="tx1"/>
                </a:solidFill>
              </a:rPr>
              <a:t>new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treatment</a:t>
            </a:r>
            <a:r>
              <a:rPr lang="nl-NL" sz="2800" dirty="0" smtClean="0">
                <a:solidFill>
                  <a:schemeClr val="tx1"/>
                </a:solidFill>
              </a:rPr>
              <a:t> &gt; effect </a:t>
            </a:r>
            <a:r>
              <a:rPr lang="nl-NL" sz="2800" dirty="0" err="1" smtClean="0">
                <a:solidFill>
                  <a:schemeClr val="tx1"/>
                </a:solidFill>
              </a:rPr>
              <a:t>standard</a:t>
            </a:r>
            <a:r>
              <a:rPr lang="nl-NL" sz="2800" dirty="0" smtClean="0">
                <a:solidFill>
                  <a:schemeClr val="tx1"/>
                </a:solidFill>
              </a:rPr>
              <a:t> </a:t>
            </a:r>
            <a:r>
              <a:rPr lang="nl-NL" sz="2800" dirty="0" err="1" smtClean="0">
                <a:solidFill>
                  <a:schemeClr val="tx1"/>
                </a:solidFill>
              </a:rPr>
              <a:t>treatment</a:t>
            </a:r>
            <a:endParaRPr lang="nl-NL" sz="2800" dirty="0" smtClean="0">
              <a:solidFill>
                <a:schemeClr val="tx1"/>
              </a:solidFill>
            </a:endParaRPr>
          </a:p>
        </p:txBody>
      </p:sp>
      <p:sp>
        <p:nvSpPr>
          <p:cNvPr id="2" name="Ovaal 1"/>
          <p:cNvSpPr/>
          <p:nvPr/>
        </p:nvSpPr>
        <p:spPr>
          <a:xfrm>
            <a:off x="6444208" y="3933056"/>
            <a:ext cx="2088232" cy="93610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588884" y="5589530"/>
            <a:ext cx="8015563" cy="100811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schemeClr val="tx1"/>
                </a:solidFill>
              </a:rPr>
              <a:t>The </a:t>
            </a:r>
            <a:r>
              <a:rPr lang="nl-NL" sz="2400" dirty="0" err="1" smtClean="0">
                <a:solidFill>
                  <a:schemeClr val="tx1"/>
                </a:solidFill>
              </a:rPr>
              <a:t>significance</a:t>
            </a:r>
            <a:r>
              <a:rPr lang="nl-NL" sz="2400" dirty="0" smtClean="0">
                <a:solidFill>
                  <a:schemeClr val="tx1"/>
                </a:solidFill>
              </a:rPr>
              <a:t> level 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 is </a:t>
            </a:r>
            <a:r>
              <a:rPr lang="nl-NL" sz="2400" dirty="0" err="1" smtClean="0">
                <a:solidFill>
                  <a:schemeClr val="tx1"/>
                </a:solidFill>
                <a:sym typeface="Symbol"/>
              </a:rPr>
              <a:t>generally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 0.05;</a:t>
            </a:r>
          </a:p>
          <a:p>
            <a:pPr algn="ctr"/>
            <a:r>
              <a:rPr lang="nl-NL" sz="2400" dirty="0" smtClean="0">
                <a:solidFill>
                  <a:schemeClr val="tx1"/>
                </a:solidFill>
                <a:sym typeface="Symbol"/>
              </a:rPr>
              <a:t>We </a:t>
            </a:r>
            <a:r>
              <a:rPr lang="nl-NL" sz="2400" dirty="0" err="1" smtClean="0">
                <a:solidFill>
                  <a:schemeClr val="tx1"/>
                </a:solidFill>
                <a:sym typeface="Symbol"/>
              </a:rPr>
              <a:t>allow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 5% </a:t>
            </a:r>
            <a:r>
              <a:rPr lang="nl-NL" sz="2400" dirty="0" err="1" smtClean="0">
                <a:solidFill>
                  <a:schemeClr val="tx1"/>
                </a:solidFill>
                <a:sym typeface="Symbol"/>
              </a:rPr>
              <a:t>probability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  <a:sym typeface="Symbol"/>
              </a:rPr>
              <a:t>to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  <a:sym typeface="Symbol"/>
              </a:rPr>
              <a:t>reject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 H</a:t>
            </a:r>
            <a:r>
              <a:rPr lang="nl-NL" sz="1600" dirty="0" smtClean="0">
                <a:solidFill>
                  <a:schemeClr val="tx1"/>
                </a:solidFill>
                <a:sym typeface="Symbol"/>
              </a:rPr>
              <a:t>0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, </a:t>
            </a:r>
            <a:r>
              <a:rPr lang="nl-NL" sz="2400" dirty="0" err="1" smtClean="0">
                <a:solidFill>
                  <a:schemeClr val="tx1"/>
                </a:solidFill>
                <a:sym typeface="Symbol"/>
              </a:rPr>
              <a:t>while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 in </a:t>
            </a:r>
            <a:r>
              <a:rPr lang="nl-NL" sz="2400" dirty="0" err="1" smtClean="0">
                <a:solidFill>
                  <a:schemeClr val="tx1"/>
                </a:solidFill>
                <a:sym typeface="Symbol"/>
              </a:rPr>
              <a:t>fact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  <a:sym typeface="Symbol"/>
              </a:rPr>
              <a:t>it</a:t>
            </a:r>
            <a:r>
              <a:rPr lang="nl-NL" sz="2400" dirty="0" smtClean="0">
                <a:solidFill>
                  <a:schemeClr val="tx1"/>
                </a:solidFill>
                <a:sym typeface="Symbol"/>
              </a:rPr>
              <a:t> is </a:t>
            </a:r>
            <a:r>
              <a:rPr lang="nl-NL" sz="2400" dirty="0" err="1" smtClean="0">
                <a:solidFill>
                  <a:schemeClr val="tx1"/>
                </a:solidFill>
                <a:sym typeface="Symbol"/>
              </a:rPr>
              <a:t>true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14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altLang="nl-NL" sz="4000" dirty="0" smtClean="0">
                <a:solidFill>
                  <a:schemeClr val="tx2"/>
                </a:solidFill>
              </a:rPr>
              <a:t>The </a:t>
            </a:r>
            <a:r>
              <a:rPr lang="nl-NL" altLang="nl-NL" sz="4000" dirty="0" err="1" smtClean="0">
                <a:solidFill>
                  <a:schemeClr val="tx2"/>
                </a:solidFill>
              </a:rPr>
              <a:t>classical</a:t>
            </a:r>
            <a:r>
              <a:rPr lang="nl-NL" altLang="nl-NL" sz="4000" dirty="0" smtClean="0">
                <a:solidFill>
                  <a:schemeClr val="tx2"/>
                </a:solidFill>
              </a:rPr>
              <a:t> </a:t>
            </a:r>
            <a:r>
              <a:rPr lang="nl-NL" altLang="nl-NL" sz="4000" dirty="0" err="1" smtClean="0">
                <a:solidFill>
                  <a:schemeClr val="tx2"/>
                </a:solidFill>
              </a:rPr>
              <a:t>problem</a:t>
            </a:r>
            <a:r>
              <a:rPr lang="nl-NL" altLang="nl-NL" sz="4000" dirty="0" smtClean="0">
                <a:solidFill>
                  <a:schemeClr val="tx2"/>
                </a:solidFill>
              </a:rPr>
              <a:t> of multiple </a:t>
            </a:r>
            <a:r>
              <a:rPr lang="nl-NL" altLang="nl-NL" sz="4000" dirty="0" err="1">
                <a:solidFill>
                  <a:schemeClr val="tx2"/>
                </a:solidFill>
              </a:rPr>
              <a:t>testing</a:t>
            </a:r>
            <a:endParaRPr lang="nl-NL" altLang="nl-NL" sz="4000" dirty="0">
              <a:solidFill>
                <a:schemeClr val="tx2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altLang="nl-NL" sz="2400" dirty="0" smtClean="0"/>
              <a:t>In </a:t>
            </a:r>
            <a:r>
              <a:rPr lang="nl-NL" altLang="nl-NL" sz="2400" dirty="0" err="1" smtClean="0"/>
              <a:t>statistical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testing</a:t>
            </a:r>
            <a:r>
              <a:rPr lang="nl-NL" altLang="nl-NL" sz="2400" dirty="0" smtClean="0"/>
              <a:t>, we </a:t>
            </a:r>
            <a:r>
              <a:rPr lang="nl-NL" altLang="nl-NL" sz="2400" dirty="0" err="1" smtClean="0"/>
              <a:t>usually</a:t>
            </a:r>
            <a:r>
              <a:rPr lang="nl-NL" altLang="nl-NL" sz="2400" dirty="0" smtClean="0"/>
              <a:t> </a:t>
            </a:r>
            <a:r>
              <a:rPr lang="nl-NL" altLang="nl-NL" sz="2400" dirty="0" err="1" smtClean="0"/>
              <a:t>define</a:t>
            </a:r>
            <a:r>
              <a:rPr lang="nl-NL" altLang="nl-NL" sz="2400" dirty="0" smtClean="0"/>
              <a:t> the </a:t>
            </a:r>
            <a:r>
              <a:rPr lang="nl-NL" altLang="nl-NL" sz="2400" dirty="0" err="1" smtClean="0"/>
              <a:t>significance</a:t>
            </a:r>
            <a:r>
              <a:rPr lang="nl-NL" altLang="nl-NL" sz="2400" dirty="0" smtClean="0"/>
              <a:t> level </a:t>
            </a:r>
            <a:r>
              <a:rPr lang="el-GR" altLang="nl-NL" sz="2400" dirty="0">
                <a:cs typeface="Arial" charset="0"/>
              </a:rPr>
              <a:t>α</a:t>
            </a:r>
            <a:r>
              <a:rPr lang="nl-NL" altLang="nl-NL" sz="2400" dirty="0">
                <a:cs typeface="Arial" charset="0"/>
              </a:rPr>
              <a:t> </a:t>
            </a:r>
            <a:r>
              <a:rPr lang="nl-NL" altLang="nl-NL" sz="2400" dirty="0" smtClean="0">
                <a:cs typeface="Arial" charset="0"/>
              </a:rPr>
              <a:t>at 0.05. </a:t>
            </a:r>
            <a:r>
              <a:rPr lang="nl-NL" altLang="nl-NL" sz="2400" dirty="0" err="1" smtClean="0">
                <a:cs typeface="Arial" charset="0"/>
              </a:rPr>
              <a:t>This</a:t>
            </a:r>
            <a:r>
              <a:rPr lang="nl-NL" altLang="nl-NL" sz="2400" dirty="0" smtClean="0">
                <a:cs typeface="Arial" charset="0"/>
              </a:rPr>
              <a:t> means we accept a </a:t>
            </a:r>
            <a:r>
              <a:rPr lang="nl-NL" altLang="nl-NL" sz="2400" dirty="0" err="1" smtClean="0">
                <a:cs typeface="Arial" charset="0"/>
              </a:rPr>
              <a:t>probability</a:t>
            </a:r>
            <a:r>
              <a:rPr lang="nl-NL" altLang="nl-NL" sz="2400" dirty="0" smtClean="0">
                <a:cs typeface="Arial" charset="0"/>
              </a:rPr>
              <a:t> of 0.05 </a:t>
            </a:r>
            <a:r>
              <a:rPr lang="nl-NL" altLang="nl-NL" sz="2400" dirty="0" err="1" smtClean="0">
                <a:cs typeface="Arial" charset="0"/>
              </a:rPr>
              <a:t>to</a:t>
            </a:r>
            <a:r>
              <a:rPr lang="nl-NL" altLang="nl-NL" sz="2400" dirty="0" smtClean="0">
                <a:cs typeface="Arial" charset="0"/>
              </a:rPr>
              <a:t> </a:t>
            </a:r>
            <a:r>
              <a:rPr lang="nl-NL" altLang="nl-NL" sz="2400" dirty="0" err="1" smtClean="0">
                <a:cs typeface="Arial" charset="0"/>
              </a:rPr>
              <a:t>reject</a:t>
            </a:r>
            <a:r>
              <a:rPr lang="nl-NL" altLang="nl-NL" sz="2400" dirty="0" smtClean="0">
                <a:cs typeface="Arial" charset="0"/>
              </a:rPr>
              <a:t>  a </a:t>
            </a:r>
            <a:r>
              <a:rPr lang="nl-NL" altLang="nl-NL" sz="2400" dirty="0" err="1" smtClean="0">
                <a:cs typeface="Arial" charset="0"/>
              </a:rPr>
              <a:t>null</a:t>
            </a:r>
            <a:r>
              <a:rPr lang="nl-NL" altLang="nl-NL" sz="2400" dirty="0" smtClean="0">
                <a:cs typeface="Arial" charset="0"/>
              </a:rPr>
              <a:t> hypothesis, </a:t>
            </a:r>
            <a:r>
              <a:rPr lang="nl-NL" altLang="nl-NL" sz="2400" dirty="0" err="1" smtClean="0">
                <a:cs typeface="Arial" charset="0"/>
              </a:rPr>
              <a:t>while</a:t>
            </a:r>
            <a:r>
              <a:rPr lang="nl-NL" altLang="nl-NL" sz="2400" dirty="0" smtClean="0">
                <a:cs typeface="Arial" charset="0"/>
              </a:rPr>
              <a:t> in </a:t>
            </a:r>
            <a:r>
              <a:rPr lang="nl-NL" altLang="nl-NL" sz="2400" dirty="0" err="1" smtClean="0">
                <a:cs typeface="Arial" charset="0"/>
              </a:rPr>
              <a:t>fact</a:t>
            </a:r>
            <a:r>
              <a:rPr lang="nl-NL" altLang="nl-NL" sz="2400" dirty="0" smtClean="0">
                <a:cs typeface="Arial" charset="0"/>
              </a:rPr>
              <a:t> the </a:t>
            </a:r>
            <a:r>
              <a:rPr lang="nl-NL" altLang="nl-NL" sz="2400" dirty="0" err="1" smtClean="0">
                <a:cs typeface="Arial" charset="0"/>
              </a:rPr>
              <a:t>null</a:t>
            </a:r>
            <a:r>
              <a:rPr lang="nl-NL" altLang="nl-NL" sz="2400" dirty="0" smtClean="0">
                <a:cs typeface="Arial" charset="0"/>
              </a:rPr>
              <a:t> hypothesis is </a:t>
            </a:r>
            <a:r>
              <a:rPr lang="nl-NL" altLang="nl-NL" sz="2400" dirty="0" err="1" smtClean="0">
                <a:cs typeface="Arial" charset="0"/>
              </a:rPr>
              <a:t>true</a:t>
            </a:r>
            <a:endParaRPr lang="nl-NL" altLang="nl-NL" sz="2400" dirty="0">
              <a:cs typeface="Arial" charset="0"/>
            </a:endParaRPr>
          </a:p>
          <a:p>
            <a:pPr>
              <a:lnSpc>
                <a:spcPct val="90000"/>
              </a:lnSpc>
            </a:pPr>
            <a:endParaRPr lang="nl-NL" altLang="nl-NL" sz="24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nl-NL" altLang="nl-NL" sz="2400" dirty="0" err="1" smtClean="0">
                <a:cs typeface="Arial" charset="0"/>
              </a:rPr>
              <a:t>This</a:t>
            </a:r>
            <a:r>
              <a:rPr lang="nl-NL" altLang="nl-NL" sz="2400" dirty="0" smtClean="0">
                <a:cs typeface="Arial" charset="0"/>
              </a:rPr>
              <a:t> is </a:t>
            </a:r>
            <a:r>
              <a:rPr lang="nl-NL" altLang="nl-NL" sz="2400" dirty="0" err="1" smtClean="0">
                <a:cs typeface="Arial" charset="0"/>
              </a:rPr>
              <a:t>called</a:t>
            </a:r>
            <a:r>
              <a:rPr lang="nl-NL" altLang="nl-NL" sz="2400" dirty="0" smtClean="0">
                <a:cs typeface="Arial" charset="0"/>
              </a:rPr>
              <a:t> the </a:t>
            </a:r>
            <a:r>
              <a:rPr lang="nl-NL" altLang="nl-NL" sz="2400" b="1" dirty="0" err="1" smtClean="0">
                <a:cs typeface="Arial" charset="0"/>
              </a:rPr>
              <a:t>Comparison-wise</a:t>
            </a:r>
            <a:r>
              <a:rPr lang="nl-NL" altLang="nl-NL" sz="2400" b="1" dirty="0" smtClean="0">
                <a:cs typeface="Arial" charset="0"/>
              </a:rPr>
              <a:t> </a:t>
            </a:r>
            <a:r>
              <a:rPr lang="nl-NL" altLang="nl-NL" sz="2400" b="1" dirty="0">
                <a:cs typeface="Arial" charset="0"/>
              </a:rPr>
              <a:t>error </a:t>
            </a:r>
            <a:r>
              <a:rPr lang="nl-NL" altLang="nl-NL" sz="2400" b="1" dirty="0" err="1">
                <a:cs typeface="Arial" charset="0"/>
              </a:rPr>
              <a:t>rate</a:t>
            </a:r>
            <a:r>
              <a:rPr lang="nl-NL" altLang="nl-NL" sz="2400" dirty="0">
                <a:cs typeface="Arial" charset="0"/>
              </a:rPr>
              <a:t> (CWER</a:t>
            </a:r>
            <a:r>
              <a:rPr lang="nl-NL" altLang="nl-NL" sz="2400" dirty="0" smtClean="0">
                <a:cs typeface="Arial" charset="0"/>
              </a:rPr>
              <a:t>)</a:t>
            </a:r>
          </a:p>
          <a:p>
            <a:pPr>
              <a:lnSpc>
                <a:spcPct val="90000"/>
              </a:lnSpc>
            </a:pPr>
            <a:endParaRPr lang="nl-NL" altLang="nl-NL" sz="24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nl-NL" altLang="nl-NL" sz="2400" dirty="0" err="1" smtClean="0">
                <a:cs typeface="Arial" charset="0"/>
              </a:rPr>
              <a:t>What</a:t>
            </a:r>
            <a:r>
              <a:rPr lang="nl-NL" altLang="nl-NL" sz="2400" dirty="0" smtClean="0">
                <a:cs typeface="Arial" charset="0"/>
              </a:rPr>
              <a:t> </a:t>
            </a:r>
            <a:r>
              <a:rPr lang="nl-NL" altLang="nl-NL" sz="2400" dirty="0" err="1" smtClean="0">
                <a:cs typeface="Arial" charset="0"/>
              </a:rPr>
              <a:t>can</a:t>
            </a:r>
            <a:r>
              <a:rPr lang="nl-NL" altLang="nl-NL" sz="2400" dirty="0" smtClean="0">
                <a:cs typeface="Arial" charset="0"/>
              </a:rPr>
              <a:t> we say </a:t>
            </a:r>
            <a:r>
              <a:rPr lang="nl-NL" altLang="nl-NL" sz="2400" dirty="0" err="1" smtClean="0">
                <a:cs typeface="Arial" charset="0"/>
              </a:rPr>
              <a:t>about</a:t>
            </a:r>
            <a:r>
              <a:rPr lang="nl-NL" altLang="nl-NL" sz="2400" dirty="0" smtClean="0">
                <a:cs typeface="Arial" charset="0"/>
              </a:rPr>
              <a:t> the </a:t>
            </a:r>
            <a:r>
              <a:rPr lang="nl-NL" altLang="nl-NL" sz="2400" dirty="0" err="1" smtClean="0">
                <a:cs typeface="Arial" charset="0"/>
              </a:rPr>
              <a:t>probability</a:t>
            </a:r>
            <a:r>
              <a:rPr lang="nl-NL" altLang="nl-NL" sz="2400" dirty="0" smtClean="0">
                <a:cs typeface="Arial" charset="0"/>
              </a:rPr>
              <a:t> of </a:t>
            </a:r>
            <a:r>
              <a:rPr lang="nl-NL" altLang="nl-NL" sz="2400" dirty="0" err="1" smtClean="0">
                <a:cs typeface="Arial" charset="0"/>
              </a:rPr>
              <a:t>rejecting</a:t>
            </a:r>
            <a:r>
              <a:rPr lang="nl-NL" altLang="nl-NL" sz="2400" dirty="0" smtClean="0">
                <a:cs typeface="Arial" charset="0"/>
              </a:rPr>
              <a:t> at </a:t>
            </a:r>
            <a:r>
              <a:rPr lang="nl-NL" altLang="nl-NL" sz="2400" dirty="0" err="1" smtClean="0">
                <a:cs typeface="Arial" charset="0"/>
              </a:rPr>
              <a:t>least</a:t>
            </a:r>
            <a:r>
              <a:rPr lang="nl-NL" altLang="nl-NL" sz="2400" dirty="0" smtClean="0">
                <a:cs typeface="Arial" charset="0"/>
              </a:rPr>
              <a:t> </a:t>
            </a:r>
            <a:r>
              <a:rPr lang="nl-NL" altLang="nl-NL" sz="2400" dirty="0" err="1" smtClean="0">
                <a:cs typeface="Arial" charset="0"/>
              </a:rPr>
              <a:t>one</a:t>
            </a:r>
            <a:r>
              <a:rPr lang="nl-NL" altLang="nl-NL" sz="2400" dirty="0" smtClean="0">
                <a:cs typeface="Arial" charset="0"/>
              </a:rPr>
              <a:t> </a:t>
            </a:r>
            <a:r>
              <a:rPr lang="nl-NL" altLang="nl-NL" sz="2400" dirty="0" err="1" smtClean="0">
                <a:cs typeface="Arial" charset="0"/>
              </a:rPr>
              <a:t>null</a:t>
            </a:r>
            <a:r>
              <a:rPr lang="nl-NL" altLang="nl-NL" sz="2400" dirty="0" smtClean="0">
                <a:cs typeface="Arial" charset="0"/>
              </a:rPr>
              <a:t> hypothesis </a:t>
            </a:r>
            <a:r>
              <a:rPr lang="nl-NL" altLang="nl-NL" sz="2400" dirty="0" err="1" smtClean="0">
                <a:cs typeface="Arial" charset="0"/>
              </a:rPr>
              <a:t>if</a:t>
            </a:r>
            <a:r>
              <a:rPr lang="nl-NL" altLang="nl-NL" sz="2400" dirty="0" smtClean="0">
                <a:cs typeface="Arial" charset="0"/>
              </a:rPr>
              <a:t> we have more </a:t>
            </a:r>
            <a:r>
              <a:rPr lang="nl-NL" altLang="nl-NL" sz="2400" dirty="0" err="1" smtClean="0">
                <a:cs typeface="Arial" charset="0"/>
              </a:rPr>
              <a:t>than</a:t>
            </a:r>
            <a:r>
              <a:rPr lang="nl-NL" altLang="nl-NL" sz="2400" dirty="0" smtClean="0">
                <a:cs typeface="Arial" charset="0"/>
              </a:rPr>
              <a:t> </a:t>
            </a:r>
            <a:r>
              <a:rPr lang="nl-NL" altLang="nl-NL" sz="2400" dirty="0" err="1" smtClean="0">
                <a:cs typeface="Arial" charset="0"/>
              </a:rPr>
              <a:t>one</a:t>
            </a:r>
            <a:r>
              <a:rPr lang="nl-NL" altLang="nl-NL" sz="2400" dirty="0" smtClean="0">
                <a:cs typeface="Arial" charset="0"/>
              </a:rPr>
              <a:t> hypothesis </a:t>
            </a:r>
            <a:r>
              <a:rPr lang="nl-NL" altLang="nl-NL" sz="2400" dirty="0" err="1" smtClean="0">
                <a:cs typeface="Arial" charset="0"/>
              </a:rPr>
              <a:t>to</a:t>
            </a:r>
            <a:r>
              <a:rPr lang="nl-NL" altLang="nl-NL" sz="2400" dirty="0" smtClean="0">
                <a:cs typeface="Arial" charset="0"/>
              </a:rPr>
              <a:t> test?</a:t>
            </a:r>
            <a:endParaRPr lang="el-GR" altLang="nl-NL" sz="2400" dirty="0">
              <a:cs typeface="Arial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907703" y="5661248"/>
            <a:ext cx="4608513" cy="863600"/>
          </a:xfrm>
          <a:prstGeom prst="rect">
            <a:avLst/>
          </a:prstGeom>
          <a:solidFill>
            <a:srgbClr val="FB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sz="2400" dirty="0"/>
              <a:t>“Overall </a:t>
            </a:r>
            <a:r>
              <a:rPr lang="nl-NL" altLang="nl-NL" sz="2400" dirty="0" err="1"/>
              <a:t>alpha</a:t>
            </a:r>
            <a:r>
              <a:rPr lang="nl-NL" altLang="nl-NL" sz="2400" dirty="0"/>
              <a:t>”</a:t>
            </a:r>
          </a:p>
          <a:p>
            <a:pPr algn="ctr"/>
            <a:r>
              <a:rPr lang="nl-NL" altLang="nl-NL" sz="2400" b="1" dirty="0"/>
              <a:t>Family-</a:t>
            </a:r>
            <a:r>
              <a:rPr lang="nl-NL" altLang="nl-NL" sz="2400" b="1" dirty="0" err="1"/>
              <a:t>wise</a:t>
            </a:r>
            <a:r>
              <a:rPr lang="nl-NL" altLang="nl-NL" sz="2400" b="1" dirty="0"/>
              <a:t> error </a:t>
            </a:r>
            <a:r>
              <a:rPr lang="nl-NL" altLang="nl-NL" sz="2400" b="1" dirty="0" err="1"/>
              <a:t>rate</a:t>
            </a:r>
            <a:r>
              <a:rPr lang="nl-NL" altLang="nl-NL" sz="2400" dirty="0"/>
              <a:t> (FWER)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711210" y="4955972"/>
            <a:ext cx="2952750" cy="503238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nl-NL" altLang="nl-NL" sz="2400" smtClean="0"/>
              <a:t>Chance </a:t>
            </a:r>
            <a:r>
              <a:rPr lang="nl-NL" altLang="nl-NL" sz="2400" dirty="0" err="1" smtClean="0"/>
              <a:t>capitalisation</a:t>
            </a:r>
            <a:r>
              <a:rPr lang="nl-NL" altLang="nl-NL" sz="2400" dirty="0" smtClean="0"/>
              <a:t>!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118254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4" grpId="0" animBg="1"/>
      <p:bldP spid="512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altLang="nl-NL" dirty="0">
                <a:solidFill>
                  <a:schemeClr val="tx2"/>
                </a:solidFill>
              </a:rPr>
              <a:t>FWER </a:t>
            </a:r>
            <a:r>
              <a:rPr lang="nl-NL" altLang="nl-NL" dirty="0" smtClean="0">
                <a:solidFill>
                  <a:schemeClr val="tx2"/>
                </a:solidFill>
              </a:rPr>
              <a:t>and </a:t>
            </a:r>
            <a:r>
              <a:rPr lang="nl-NL" altLang="nl-NL" dirty="0">
                <a:solidFill>
                  <a:schemeClr val="tx2"/>
                </a:solidFill>
              </a:rPr>
              <a:t>CWER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7338"/>
            <a:ext cx="8147050" cy="4568825"/>
          </a:xfrm>
        </p:spPr>
        <p:txBody>
          <a:bodyPr/>
          <a:lstStyle/>
          <a:p>
            <a:pPr>
              <a:buFontTx/>
              <a:buNone/>
            </a:pPr>
            <a:r>
              <a:rPr lang="nl-NL" altLang="nl-NL" sz="2800" dirty="0"/>
              <a:t>	</a:t>
            </a:r>
            <a:r>
              <a:rPr lang="nl-NL" altLang="nl-NL" sz="2800" dirty="0" err="1" smtClean="0"/>
              <a:t>If</a:t>
            </a:r>
            <a:r>
              <a:rPr lang="nl-NL" altLang="nl-NL" sz="2800" dirty="0" smtClean="0"/>
              <a:t> we </a:t>
            </a:r>
            <a:r>
              <a:rPr lang="nl-NL" altLang="nl-NL" sz="2800" dirty="0" err="1" smtClean="0"/>
              <a:t>perform</a:t>
            </a:r>
            <a:r>
              <a:rPr lang="nl-NL" altLang="nl-NL" sz="2800" dirty="0" smtClean="0"/>
              <a:t> </a:t>
            </a:r>
            <a:r>
              <a:rPr lang="nl-NL" altLang="nl-NL" sz="2800" dirty="0"/>
              <a:t>n </a:t>
            </a:r>
            <a:r>
              <a:rPr lang="nl-NL" altLang="nl-NL" sz="2800" dirty="0" smtClean="0"/>
              <a:t>independent tests, </a:t>
            </a:r>
            <a:r>
              <a:rPr lang="nl-NL" altLang="nl-NL" sz="2800" dirty="0" err="1" smtClean="0"/>
              <a:t>each</a:t>
            </a:r>
            <a:r>
              <a:rPr lang="nl-NL" altLang="nl-NL" sz="2800" dirty="0" smtClean="0"/>
              <a:t> with CWER </a:t>
            </a:r>
            <a:r>
              <a:rPr lang="nl-NL" altLang="nl-NL" sz="2800" dirty="0"/>
              <a:t>= </a:t>
            </a:r>
            <a:r>
              <a:rPr lang="nl-NL" altLang="nl-NL" sz="2800" dirty="0" smtClean="0"/>
              <a:t>0.05</a:t>
            </a:r>
            <a:r>
              <a:rPr lang="nl-NL" altLang="nl-NL" sz="2800" dirty="0"/>
              <a:t>, </a:t>
            </a:r>
            <a:r>
              <a:rPr lang="nl-NL" altLang="nl-NL" sz="2800" dirty="0" err="1" smtClean="0"/>
              <a:t>then</a:t>
            </a:r>
            <a:endParaRPr lang="nl-NL" altLang="nl-NL" sz="2800" dirty="0"/>
          </a:p>
        </p:txBody>
      </p:sp>
      <p:graphicFrame>
        <p:nvGraphicFramePr>
          <p:cNvPr id="6148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48803188"/>
              </p:ext>
            </p:extLst>
          </p:nvPr>
        </p:nvGraphicFramePr>
        <p:xfrm>
          <a:off x="2574925" y="2708275"/>
          <a:ext cx="3208338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Vergelijking" r:id="rId3" imgW="1218960" imgH="228600" progId="Equation.3">
                  <p:embed/>
                </p:oleObj>
              </mc:Choice>
              <mc:Fallback>
                <p:oleObj name="Vergelijking" r:id="rId3" imgW="1218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4925" y="2708275"/>
                        <a:ext cx="3208338" cy="60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867903" y="3789040"/>
            <a:ext cx="3240360" cy="18167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nl-NL" altLang="nl-NL" dirty="0" err="1" smtClean="0"/>
              <a:t>Number</a:t>
            </a:r>
            <a:r>
              <a:rPr lang="nl-NL" altLang="nl-NL" dirty="0" smtClean="0"/>
              <a:t> of tests</a:t>
            </a:r>
            <a:r>
              <a:rPr lang="nl-NL" altLang="nl-NL" dirty="0"/>
              <a:t>	</a:t>
            </a:r>
            <a:r>
              <a:rPr lang="nl-NL" altLang="nl-NL" dirty="0" smtClean="0"/>
              <a:t>overall </a:t>
            </a:r>
            <a:r>
              <a:rPr lang="nl-NL" altLang="nl-NL" dirty="0" err="1"/>
              <a:t>alpha</a:t>
            </a:r>
            <a:endParaRPr lang="nl-NL" altLang="nl-NL" dirty="0"/>
          </a:p>
          <a:p>
            <a:r>
              <a:rPr lang="nl-NL" altLang="nl-NL" dirty="0"/>
              <a:t>n		</a:t>
            </a:r>
            <a:r>
              <a:rPr lang="nl-NL" altLang="nl-NL" dirty="0" smtClean="0"/>
              <a:t>(FWER)</a:t>
            </a:r>
          </a:p>
          <a:p>
            <a:endParaRPr lang="nl-NL" altLang="nl-NL" dirty="0"/>
          </a:p>
          <a:p>
            <a:r>
              <a:rPr lang="nl-NL" altLang="nl-NL" dirty="0" smtClean="0"/>
              <a:t>3</a:t>
            </a:r>
            <a:r>
              <a:rPr lang="nl-NL" altLang="nl-NL" dirty="0"/>
              <a:t>		</a:t>
            </a:r>
            <a:r>
              <a:rPr lang="nl-NL" altLang="nl-NL" dirty="0" smtClean="0"/>
              <a:t>0.143</a:t>
            </a:r>
            <a:endParaRPr lang="nl-NL" altLang="nl-NL" dirty="0"/>
          </a:p>
          <a:p>
            <a:r>
              <a:rPr lang="nl-NL" altLang="nl-NL" dirty="0"/>
              <a:t>10		</a:t>
            </a:r>
            <a:r>
              <a:rPr lang="nl-NL" altLang="nl-NL" dirty="0" smtClean="0"/>
              <a:t>0.401</a:t>
            </a:r>
            <a:endParaRPr lang="nl-NL" altLang="nl-NL" dirty="0"/>
          </a:p>
          <a:p>
            <a:r>
              <a:rPr lang="nl-NL" altLang="nl-NL" dirty="0"/>
              <a:t>100		</a:t>
            </a:r>
            <a:r>
              <a:rPr lang="nl-NL" altLang="nl-NL" dirty="0" smtClean="0"/>
              <a:t>0.994</a:t>
            </a:r>
            <a:endParaRPr lang="nl-NL" alt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hoek 1"/>
              <p:cNvSpPr/>
              <p:nvPr/>
            </p:nvSpPr>
            <p:spPr>
              <a:xfrm>
                <a:off x="107504" y="3428998"/>
                <a:ext cx="5616623" cy="307847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>
                    <a:solidFill>
                      <a:schemeClr val="bg1"/>
                    </a:solidFill>
                  </a:rPr>
                  <a:t>the </a:t>
                </a:r>
                <a:r>
                  <a:rPr lang="nl-NL" dirty="0" err="1" smtClean="0">
                    <a:solidFill>
                      <a:schemeClr val="bg1"/>
                    </a:solidFill>
                  </a:rPr>
                  <a:t>probability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 of making a type I error = 0.05 (in </a:t>
                </a:r>
                <a:r>
                  <a:rPr lang="nl-NL" dirty="0" err="1" smtClean="0">
                    <a:solidFill>
                      <a:schemeClr val="bg1"/>
                    </a:solidFill>
                  </a:rPr>
                  <a:t>one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 test)</a:t>
                </a:r>
              </a:p>
              <a:p>
                <a:pPr algn="ctr"/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nl-NL" dirty="0" smtClean="0">
                    <a:solidFill>
                      <a:schemeClr val="bg1"/>
                    </a:solidFill>
                  </a:rPr>
                  <a:t>The </a:t>
                </a:r>
                <a:r>
                  <a:rPr lang="nl-NL" dirty="0" err="1" smtClean="0">
                    <a:solidFill>
                      <a:schemeClr val="bg1"/>
                    </a:solidFill>
                  </a:rPr>
                  <a:t>probabilty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 of </a:t>
                </a:r>
                <a:r>
                  <a:rPr lang="nl-NL" dirty="0" err="1" smtClean="0">
                    <a:solidFill>
                      <a:schemeClr val="bg1"/>
                    </a:solidFill>
                  </a:rPr>
                  <a:t>not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 making a type I error (per test) = </a:t>
                </a:r>
              </a:p>
              <a:p>
                <a:pPr algn="ctr"/>
                <a:r>
                  <a:rPr lang="nl-NL" dirty="0" smtClean="0">
                    <a:solidFill>
                      <a:schemeClr val="bg1"/>
                    </a:solidFill>
                  </a:rPr>
                  <a:t>1 – 0.05 = 0.95</a:t>
                </a:r>
              </a:p>
              <a:p>
                <a:pPr algn="ctr"/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nl-NL" dirty="0" smtClean="0">
                    <a:solidFill>
                      <a:schemeClr val="bg1"/>
                    </a:solidFill>
                  </a:rPr>
                  <a:t>The </a:t>
                </a:r>
                <a:r>
                  <a:rPr lang="nl-NL" dirty="0" err="1" smtClean="0">
                    <a:solidFill>
                      <a:schemeClr val="bg1"/>
                    </a:solidFill>
                  </a:rPr>
                  <a:t>probability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 of making  no type I </a:t>
                </a:r>
                <a:r>
                  <a:rPr lang="nl-NL" dirty="0" err="1" smtClean="0">
                    <a:solidFill>
                      <a:schemeClr val="bg1"/>
                    </a:solidFill>
                  </a:rPr>
                  <a:t>errors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 in </a:t>
                </a:r>
                <a:r>
                  <a:rPr lang="nl-NL" i="1" dirty="0" smtClean="0">
                    <a:solidFill>
                      <a:schemeClr val="bg1"/>
                    </a:solidFill>
                  </a:rPr>
                  <a:t>n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 independent tests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(0.95)</m:t>
                        </m:r>
                      </m:e>
                      <m:sup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nl-NL" dirty="0" smtClean="0">
                  <a:solidFill>
                    <a:schemeClr val="bg1"/>
                  </a:solidFill>
                </a:endParaRPr>
              </a:p>
              <a:p>
                <a:pPr algn="ctr"/>
                <a:endParaRPr lang="nl-NL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nl-NL" dirty="0" err="1" smtClean="0">
                    <a:solidFill>
                      <a:schemeClr val="bg1"/>
                    </a:solidFill>
                  </a:rPr>
                  <a:t>So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, the </a:t>
                </a:r>
                <a:r>
                  <a:rPr lang="nl-NL" dirty="0" err="1" smtClean="0">
                    <a:solidFill>
                      <a:schemeClr val="bg1"/>
                    </a:solidFill>
                  </a:rPr>
                  <a:t>probability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 of making </a:t>
                </a:r>
                <a:r>
                  <a:rPr lang="nl-NL" u="sng" dirty="0" smtClean="0">
                    <a:solidFill>
                      <a:schemeClr val="bg1"/>
                    </a:solidFill>
                  </a:rPr>
                  <a:t>at </a:t>
                </a:r>
                <a:r>
                  <a:rPr lang="nl-NL" u="sng" dirty="0" err="1" smtClean="0">
                    <a:solidFill>
                      <a:schemeClr val="bg1"/>
                    </a:solidFill>
                  </a:rPr>
                  <a:t>least</a:t>
                </a:r>
                <a:r>
                  <a:rPr lang="nl-NL" u="sng" dirty="0" smtClean="0">
                    <a:solidFill>
                      <a:schemeClr val="bg1"/>
                    </a:solidFill>
                  </a:rPr>
                  <a:t> </a:t>
                </a:r>
                <a:r>
                  <a:rPr lang="nl-NL" u="sng" dirty="0" err="1" smtClean="0">
                    <a:solidFill>
                      <a:schemeClr val="bg1"/>
                    </a:solidFill>
                  </a:rPr>
                  <a:t>one</a:t>
                </a:r>
                <a:r>
                  <a:rPr lang="nl-NL" dirty="0">
                    <a:solidFill>
                      <a:schemeClr val="bg1"/>
                    </a:solidFill>
                  </a:rPr>
                  <a:t> 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type 1 error</a:t>
                </a:r>
              </a:p>
              <a:p>
                <a:pPr algn="ctr"/>
                <a:r>
                  <a:rPr lang="nl-NL" dirty="0" err="1" smtClean="0">
                    <a:solidFill>
                      <a:schemeClr val="bg1"/>
                    </a:solidFill>
                  </a:rPr>
                  <a:t>equals</a:t>
                </a:r>
                <a:r>
                  <a:rPr lang="nl-NL" dirty="0" smtClean="0">
                    <a:solidFill>
                      <a:schemeClr val="bg1"/>
                    </a:solidFill>
                  </a:rPr>
                  <a:t> 1 -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/>
                          </a:rPr>
                          <m:t>(0.95)</m:t>
                        </m:r>
                      </m:e>
                      <m:sup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nl-NL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Rechthoe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428998"/>
                <a:ext cx="5616623" cy="3078471"/>
              </a:xfrm>
              <a:prstGeom prst="rect">
                <a:avLst/>
              </a:prstGeom>
              <a:blipFill rotWithShape="1">
                <a:blip r:embed="rId5"/>
                <a:stretch>
                  <a:fillRect l="-649" r="-5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27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A </a:t>
            </a:r>
            <a:r>
              <a:rPr lang="nl-NL" dirty="0" err="1" smtClean="0">
                <a:solidFill>
                  <a:schemeClr val="tx2"/>
                </a:solidFill>
              </a:rPr>
              <a:t>simple</a:t>
            </a:r>
            <a:r>
              <a:rPr lang="nl-NL" dirty="0" smtClean="0">
                <a:solidFill>
                  <a:schemeClr val="tx2"/>
                </a:solidFill>
              </a:rPr>
              <a:t>, </a:t>
            </a:r>
            <a:r>
              <a:rPr lang="nl-NL" dirty="0" err="1" smtClean="0">
                <a:solidFill>
                  <a:schemeClr val="tx2"/>
                </a:solidFill>
              </a:rPr>
              <a:t>classical</a:t>
            </a:r>
            <a:r>
              <a:rPr lang="nl-NL" dirty="0" smtClean="0">
                <a:solidFill>
                  <a:schemeClr val="tx2"/>
                </a:solidFill>
              </a:rPr>
              <a:t>, </a:t>
            </a:r>
            <a:r>
              <a:rPr lang="nl-NL" dirty="0" err="1" smtClean="0">
                <a:solidFill>
                  <a:schemeClr val="tx2"/>
                </a:solidFill>
              </a:rPr>
              <a:t>example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107504" y="1628800"/>
            <a:ext cx="8856984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hoek 3"/>
              <p:cNvSpPr/>
              <p:nvPr/>
            </p:nvSpPr>
            <p:spPr>
              <a:xfrm>
                <a:off x="467544" y="1556792"/>
                <a:ext cx="8280920" cy="475252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We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would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like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to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compare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b="1" i="1" dirty="0" err="1" smtClean="0">
                    <a:solidFill>
                      <a:schemeClr val="tx1"/>
                    </a:solidFill>
                  </a:rPr>
                  <a:t>three</a:t>
                </a:r>
                <a:r>
                  <a:rPr lang="nl-NL" sz="2400" b="1" i="1" dirty="0" smtClean="0">
                    <a:solidFill>
                      <a:schemeClr val="tx1"/>
                    </a:solidFill>
                  </a:rPr>
                  <a:t> independent </a:t>
                </a:r>
                <a:r>
                  <a:rPr lang="nl-NL" sz="2400" b="1" i="1" dirty="0" err="1" smtClean="0">
                    <a:solidFill>
                      <a:schemeClr val="tx1"/>
                    </a:solidFill>
                  </a:rPr>
                  <a:t>groups</a:t>
                </a:r>
                <a:r>
                  <a:rPr lang="nl-NL" sz="2400" b="1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with respect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to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a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continuous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,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normally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distributed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,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outcome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variable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r>
                  <a:rPr lang="nl-NL" sz="2400" dirty="0" err="1" smtClean="0">
                    <a:solidFill>
                      <a:schemeClr val="tx1"/>
                    </a:solidFill>
                  </a:rPr>
                  <a:t>Performing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all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pairwise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comparisons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will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take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three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tests (1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to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2, 1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to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3, 2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to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3).  </a:t>
                </a: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Three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null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hypotheses: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nl-NL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nl-NL" sz="24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nl-NL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nl-NL" sz="2400" dirty="0" smtClean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nl-NL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will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be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tested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Are these </a:t>
                </a:r>
                <a:r>
                  <a:rPr lang="nl-NL" sz="2400" b="1" i="1" dirty="0" smtClean="0">
                    <a:solidFill>
                      <a:schemeClr val="tx1"/>
                    </a:solidFill>
                  </a:rPr>
                  <a:t>hypotheses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independent of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each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other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r>
                  <a:rPr lang="nl-NL" sz="2400" dirty="0" smtClean="0">
                    <a:solidFill>
                      <a:srgbClr val="C00000"/>
                    </a:solidFill>
                  </a:rPr>
                  <a:t>No: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if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nl-NL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nl-NL" sz="2400" dirty="0" smtClean="0">
                    <a:solidFill>
                      <a:srgbClr val="C00000"/>
                    </a:solidFill>
                  </a:rPr>
                  <a:t> 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is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true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nl-NL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nl-NL" sz="2400" dirty="0" smtClean="0">
                    <a:solidFill>
                      <a:schemeClr val="tx1"/>
                    </a:solidFill>
                  </a:rPr>
                  <a:t> is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true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,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automatically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nl-NL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nl-NL" sz="2400" dirty="0" smtClean="0">
                    <a:solidFill>
                      <a:schemeClr val="tx1"/>
                    </a:solidFill>
                  </a:rPr>
                  <a:t> has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to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be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true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!</a:t>
                </a:r>
                <a:endParaRPr lang="nl-NL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hthoe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556792"/>
                <a:ext cx="8280920" cy="4752528"/>
              </a:xfrm>
              <a:prstGeom prst="rect">
                <a:avLst/>
              </a:prstGeom>
              <a:blipFill rotWithShape="1">
                <a:blip r:embed="rId2"/>
                <a:stretch>
                  <a:fillRect l="-102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72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How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control the FWER at 0.05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in </a:t>
            </a:r>
            <a:r>
              <a:rPr lang="nl-NL" dirty="0" err="1" smtClean="0">
                <a:solidFill>
                  <a:schemeClr val="tx2"/>
                </a:solidFill>
              </a:rPr>
              <a:t>this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situation</a:t>
            </a:r>
            <a:r>
              <a:rPr lang="nl-NL" dirty="0" smtClean="0">
                <a:solidFill>
                  <a:schemeClr val="tx2"/>
                </a:solidFill>
              </a:rPr>
              <a:t>? </a:t>
            </a:r>
            <a:endParaRPr lang="nl-NL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/>
              <p:cNvSpPr/>
              <p:nvPr/>
            </p:nvSpPr>
            <p:spPr>
              <a:xfrm>
                <a:off x="467544" y="1625353"/>
                <a:ext cx="8208912" cy="48245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A.</a:t>
                </a:r>
              </a:p>
              <a:p>
                <a:r>
                  <a:rPr lang="nl-NL" sz="2400" b="1" i="1" dirty="0" err="1" smtClean="0">
                    <a:solidFill>
                      <a:schemeClr val="tx1"/>
                    </a:solidFill>
                  </a:rPr>
                  <a:t>One</a:t>
                </a:r>
                <a:r>
                  <a:rPr lang="nl-NL" sz="2400" b="1" i="1" dirty="0" smtClean="0">
                    <a:solidFill>
                      <a:schemeClr val="tx1"/>
                    </a:solidFill>
                  </a:rPr>
                  <a:t>-step procedure 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of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Bonferroni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nl-NL" sz="2400" dirty="0" err="1" smtClean="0">
                    <a:solidFill>
                      <a:schemeClr val="tx1"/>
                    </a:solidFill>
                  </a:rPr>
                  <a:t>Perform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all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pairwise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comparisons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on CWER = 0.05 / c in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which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c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equals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the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number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of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comparisons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(in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this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case c = 3,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so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take </a:t>
                </a:r>
              </a:p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CWER ≈ 0.0167)</a:t>
                </a:r>
              </a:p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a:rPr lang="nl-NL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𝐹𝑊𝐸𝑅</m:t>
                    </m:r>
                    <m:r>
                      <a:rPr lang="nl-NL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=1 − </m:t>
                    </m:r>
                    <m:sSup>
                      <m:sSupPr>
                        <m:ctrlP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nl-NL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1 −0.0167</m:t>
                            </m:r>
                          </m:e>
                        </m:d>
                        <m:r>
                          <m:rPr>
                            <m:nor/>
                          </m:rPr>
                          <a:rPr lang="nl-NL" sz="2400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e>
                      <m:sup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nl-NL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≈0.049 </m:t>
                    </m:r>
                  </m:oMath>
                </a14:m>
                <a:endParaRPr lang="nl-NL" sz="2400" b="0" dirty="0" smtClean="0">
                  <a:solidFill>
                    <a:schemeClr val="tx1"/>
                  </a:solidFill>
                </a:endParaRPr>
              </a:p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B.</a:t>
                </a:r>
              </a:p>
              <a:p>
                <a:r>
                  <a:rPr lang="nl-NL" sz="2400" b="1" i="1" dirty="0" err="1" smtClean="0">
                    <a:solidFill>
                      <a:schemeClr val="tx1"/>
                    </a:solidFill>
                  </a:rPr>
                  <a:t>Two</a:t>
                </a:r>
                <a:r>
                  <a:rPr lang="nl-NL" sz="2400" b="1" i="1" dirty="0" smtClean="0">
                    <a:solidFill>
                      <a:schemeClr val="tx1"/>
                    </a:solidFill>
                  </a:rPr>
                  <a:t> step procedure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: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Oneway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ANOVA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followed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Post-hoc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by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pairwise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comparisons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nl-NL" sz="2400" dirty="0" err="1" smtClean="0">
                    <a:solidFill>
                      <a:schemeClr val="tx1"/>
                    </a:solidFill>
                  </a:rPr>
                  <a:t>If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the P-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value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of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Oneway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ANOVA ≤ 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</a:t>
                </a:r>
                <a:r>
                  <a:rPr lang="nl-NL" sz="1600" dirty="0" smtClean="0">
                    <a:solidFill>
                      <a:schemeClr val="tx1"/>
                    </a:solidFill>
                    <a:sym typeface="Symbol"/>
                  </a:rPr>
                  <a:t>1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,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choose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a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suitable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Post-hoc procedure.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Perform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pairwise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tests on </a:t>
                </a:r>
                <a:r>
                  <a:rPr lang="nl-NL" sz="1600" dirty="0" smtClean="0">
                    <a:solidFill>
                      <a:schemeClr val="tx1"/>
                    </a:solidFill>
                    <a:sym typeface="Symbol"/>
                  </a:rPr>
                  <a:t>2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.</a:t>
                </a:r>
              </a:p>
              <a:p>
                <a:endParaRPr lang="nl-NL" sz="2400" dirty="0">
                  <a:solidFill>
                    <a:schemeClr val="tx1"/>
                  </a:solidFill>
                  <a:sym typeface="Symbol"/>
                </a:endParaRPr>
              </a:p>
              <a:p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		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What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is a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good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choice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for the ’s?</a:t>
                </a:r>
                <a:endParaRPr lang="nl-NL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hthoe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625353"/>
                <a:ext cx="8208912" cy="4824536"/>
              </a:xfrm>
              <a:prstGeom prst="rect">
                <a:avLst/>
              </a:prstGeom>
              <a:blipFill rotWithShape="1">
                <a:blip r:embed="rId2"/>
                <a:stretch>
                  <a:fillRect l="-1189" t="-1770" r="-1783" b="-366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185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Choice</a:t>
            </a:r>
            <a:r>
              <a:rPr lang="nl-NL" dirty="0" smtClean="0">
                <a:solidFill>
                  <a:schemeClr val="tx2"/>
                </a:solidFill>
              </a:rPr>
              <a:t> of </a:t>
            </a:r>
            <a:r>
              <a:rPr lang="nl-NL" dirty="0" smtClean="0">
                <a:solidFill>
                  <a:schemeClr val="tx2"/>
                </a:solidFill>
                <a:sym typeface="Symbol"/>
              </a:rPr>
              <a:t>’s for </a:t>
            </a:r>
            <a:r>
              <a:rPr lang="nl-NL" dirty="0" err="1" smtClean="0">
                <a:solidFill>
                  <a:schemeClr val="tx2"/>
                </a:solidFill>
                <a:sym typeface="Symbol"/>
              </a:rPr>
              <a:t>three</a:t>
            </a:r>
            <a:r>
              <a:rPr lang="nl-NL" dirty="0" smtClean="0">
                <a:solidFill>
                  <a:schemeClr val="tx2"/>
                </a:solidFill>
                <a:sym typeface="Symbol"/>
              </a:rPr>
              <a:t> </a:t>
            </a:r>
            <a:r>
              <a:rPr lang="nl-NL" dirty="0" err="1" smtClean="0">
                <a:solidFill>
                  <a:schemeClr val="tx2"/>
                </a:solidFill>
                <a:sym typeface="Symbol"/>
              </a:rPr>
              <a:t>groups</a:t>
            </a:r>
            <a:endParaRPr lang="nl-NL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/>
              <p:cNvSpPr/>
              <p:nvPr/>
            </p:nvSpPr>
            <p:spPr>
              <a:xfrm>
                <a:off x="467544" y="1628800"/>
                <a:ext cx="8280920" cy="48245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nl-NL" sz="2400" dirty="0" smtClean="0">
                    <a:solidFill>
                      <a:schemeClr val="tx1"/>
                    </a:solidFill>
                  </a:rPr>
                  <a:t>In the case of </a:t>
                </a:r>
                <a:r>
                  <a:rPr lang="nl-NL" sz="2400" b="1" dirty="0" err="1" smtClean="0">
                    <a:solidFill>
                      <a:schemeClr val="tx1"/>
                    </a:solidFill>
                  </a:rPr>
                  <a:t>three</a:t>
                </a:r>
                <a:r>
                  <a:rPr lang="nl-NL" sz="24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b="1" dirty="0" err="1" smtClean="0">
                    <a:solidFill>
                      <a:schemeClr val="tx1"/>
                    </a:solidFill>
                  </a:rPr>
                  <a:t>groups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,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you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can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take 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</a:t>
                </a:r>
                <a:r>
                  <a:rPr lang="nl-NL" sz="1600" dirty="0" smtClean="0">
                    <a:solidFill>
                      <a:schemeClr val="tx1"/>
                    </a:solidFill>
                    <a:sym typeface="Symbol"/>
                  </a:rPr>
                  <a:t>1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= </a:t>
                </a:r>
                <a:r>
                  <a:rPr lang="nl-NL" sz="1600" dirty="0" smtClean="0">
                    <a:solidFill>
                      <a:schemeClr val="tx1"/>
                    </a:solidFill>
                    <a:sym typeface="Symbol"/>
                  </a:rPr>
                  <a:t>2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= 0.05 and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your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overall  is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still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0.05!</a:t>
                </a:r>
              </a:p>
              <a:p>
                <a:endParaRPr lang="nl-NL" sz="2400" dirty="0">
                  <a:solidFill>
                    <a:schemeClr val="tx1"/>
                  </a:solidFill>
                  <a:sym typeface="Symbol"/>
                </a:endParaRPr>
              </a:p>
              <a:p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There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are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only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three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possible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situations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:</a:t>
                </a:r>
              </a:p>
              <a:p>
                <a:endParaRPr lang="nl-NL" sz="2400" dirty="0" smtClean="0">
                  <a:solidFill>
                    <a:schemeClr val="tx1"/>
                  </a:solidFill>
                  <a:sym typeface="Symbol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nl-NL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nl-NL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	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protected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  <a:sym typeface="Symbol"/>
                  </a:rPr>
                  <a:t>because</a:t>
                </a:r>
                <a:r>
                  <a:rPr lang="nl-NL" sz="2400" dirty="0" smtClean="0">
                    <a:solidFill>
                      <a:schemeClr val="tx1"/>
                    </a:solidFill>
                    <a:sym typeface="Symbol"/>
                  </a:rPr>
                  <a:t> of the overall test</a:t>
                </a:r>
                <a:endParaRPr lang="nl-NL" sz="2400" dirty="0">
                  <a:solidFill>
                    <a:schemeClr val="tx1"/>
                  </a:solidFill>
                  <a:sym typeface="Symbol"/>
                </a:endParaRPr>
              </a:p>
              <a:p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nl-NL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nl-NL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nl-NL" sz="2400" i="1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</m:t>
                    </m:r>
                    <m:r>
                      <a:rPr lang="nl-NL" sz="2400" b="0" i="1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 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nl-NL" sz="2400" dirty="0" smtClean="0">
                    <a:solidFill>
                      <a:schemeClr val="tx1"/>
                    </a:solidFill>
                  </a:rPr>
                  <a:t>	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you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can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make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only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the type I error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nl-NL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nl-NL" sz="2400" i="1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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nl-NL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nl-NL" sz="2400" i="1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</m:t>
                    </m:r>
                    <m:r>
                      <a:rPr lang="nl-NL" sz="2400" b="0" i="1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 </m:t>
                    </m:r>
                    <m:sSub>
                      <m:sSubPr>
                        <m:ctrlP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nl-NL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nl-NL" sz="2400" dirty="0" smtClean="0">
                    <a:solidFill>
                      <a:schemeClr val="tx1"/>
                    </a:solidFill>
                  </a:rPr>
                  <a:t>	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you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cannot</a:t>
                </a:r>
                <a:r>
                  <a:rPr lang="nl-NL" sz="2400" dirty="0" smtClean="0">
                    <a:solidFill>
                      <a:schemeClr val="tx1"/>
                    </a:solidFill>
                  </a:rPr>
                  <a:t> make a type I error at </a:t>
                </a:r>
                <a:r>
                  <a:rPr lang="nl-NL" sz="2400" dirty="0" err="1" smtClean="0">
                    <a:solidFill>
                      <a:schemeClr val="tx1"/>
                    </a:solidFill>
                  </a:rPr>
                  <a:t>all</a:t>
                </a:r>
                <a:endParaRPr lang="nl-NL" sz="2400" dirty="0" smtClean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  <a:p>
                <a:endParaRPr lang="nl-NL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hthoe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628800"/>
                <a:ext cx="8280920" cy="4824536"/>
              </a:xfrm>
              <a:prstGeom prst="rect">
                <a:avLst/>
              </a:prstGeom>
              <a:blipFill rotWithShape="1">
                <a:blip r:embed="rId2"/>
                <a:stretch>
                  <a:fillRect l="-11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hoek 3"/>
          <p:cNvSpPr/>
          <p:nvPr/>
        </p:nvSpPr>
        <p:spPr>
          <a:xfrm>
            <a:off x="1187624" y="5661248"/>
            <a:ext cx="68407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solidFill>
                  <a:schemeClr val="bg1"/>
                </a:solidFill>
              </a:rPr>
              <a:t>Using  </a:t>
            </a:r>
            <a:r>
              <a:rPr lang="nl-NL" sz="2400" dirty="0" err="1" smtClean="0">
                <a:solidFill>
                  <a:schemeClr val="bg1"/>
                </a:solidFill>
              </a:rPr>
              <a:t>Bonferroni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correction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after</a:t>
            </a:r>
            <a:r>
              <a:rPr lang="nl-NL" sz="2400" dirty="0" smtClean="0">
                <a:solidFill>
                  <a:schemeClr val="bg1"/>
                </a:solidFill>
              </a:rPr>
              <a:t> a significant ANOVA is </a:t>
            </a:r>
            <a:r>
              <a:rPr lang="nl-NL" sz="2400" dirty="0" err="1" smtClean="0">
                <a:solidFill>
                  <a:schemeClr val="bg1"/>
                </a:solidFill>
              </a:rPr>
              <a:t>too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conservative</a:t>
            </a:r>
            <a:r>
              <a:rPr lang="nl-NL" sz="2400" dirty="0" smtClean="0">
                <a:solidFill>
                  <a:schemeClr val="bg1"/>
                </a:solidFill>
              </a:rPr>
              <a:t>!</a:t>
            </a:r>
            <a:endParaRPr lang="nl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52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1757</Words>
  <Application>Microsoft Office PowerPoint</Application>
  <PresentationFormat>Diavoorstelling (4:3)</PresentationFormat>
  <Paragraphs>352</Paragraphs>
  <Slides>28</Slides>
  <Notes>1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3</vt:i4>
      </vt:variant>
      <vt:variant>
        <vt:lpstr>Diatitels</vt:lpstr>
      </vt:variant>
      <vt:variant>
        <vt:i4>28</vt:i4>
      </vt:variant>
    </vt:vector>
  </HeadingPairs>
  <TitlesOfParts>
    <vt:vector size="32" baseType="lpstr">
      <vt:lpstr>Kantoorthema</vt:lpstr>
      <vt:lpstr>Vergelijking</vt:lpstr>
      <vt:lpstr>Equation</vt:lpstr>
      <vt:lpstr>Graph Sheet</vt:lpstr>
      <vt:lpstr>Help! Statistics! Multiple testing. Problems and some solutions.</vt:lpstr>
      <vt:lpstr> Help! Statistics! Lunchtime Lectures</vt:lpstr>
      <vt:lpstr>Program Today</vt:lpstr>
      <vt:lpstr>Type I and Type II errors  for a statistical test</vt:lpstr>
      <vt:lpstr>The classical problem of multiple testing</vt:lpstr>
      <vt:lpstr>FWER and CWER </vt:lpstr>
      <vt:lpstr>A simple, classical, example </vt:lpstr>
      <vt:lpstr>How to control the FWER at 0.05 in this situation? </vt:lpstr>
      <vt:lpstr>Choice of ’s for three groups</vt:lpstr>
      <vt:lpstr>Multiple tests on cumulating data (dependent tests)</vt:lpstr>
      <vt:lpstr>PowerPoint-presentatie</vt:lpstr>
      <vt:lpstr>Binomial distribution n = 1, .., 10 and  = 0.5</vt:lpstr>
      <vt:lpstr>H0:  = 0.5; α = 0.01 two sided (per test):  total probability to reject if H0 is true :0.00781 (1) </vt:lpstr>
      <vt:lpstr>α = 0.03 two sided (for each test):  total probability to reject if H0 is true = 0.02930 (2) </vt:lpstr>
      <vt:lpstr>Many independent tests</vt:lpstr>
      <vt:lpstr>The 10 genes with smallest P-values </vt:lpstr>
      <vt:lpstr>The False Discovery Rate (FDR) Benjamini en Hochberg, 1995</vt:lpstr>
      <vt:lpstr>The FDR</vt:lpstr>
      <vt:lpstr>About the FDR</vt:lpstr>
      <vt:lpstr>Multiple testing according to  Benjamini and Hochberg:  FDR procedure</vt:lpstr>
      <vt:lpstr>Closer look at the FDR</vt:lpstr>
      <vt:lpstr>How to estimate π0?</vt:lpstr>
      <vt:lpstr>H0: µ = 100</vt:lpstr>
      <vt:lpstr>H0: µ = 100</vt:lpstr>
      <vt:lpstr>If the null hypothesis is false …</vt:lpstr>
      <vt:lpstr>Back to our 100 genes</vt:lpstr>
      <vt:lpstr>Back to our 100 genes</vt:lpstr>
      <vt:lpstr>literature</vt:lpstr>
    </vt:vector>
  </TitlesOfParts>
  <Company>Universitair Medisch Centrum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Help! Statistics! Binary and ordinal logistic regression</dc:title>
  <dc:creator>Burgerhof, JGM</dc:creator>
  <cp:lastModifiedBy>Burgerhof, JGM</cp:lastModifiedBy>
  <cp:revision>57</cp:revision>
  <dcterms:created xsi:type="dcterms:W3CDTF">2019-02-05T11:13:10Z</dcterms:created>
  <dcterms:modified xsi:type="dcterms:W3CDTF">2019-02-13T14:37:02Z</dcterms:modified>
</cp:coreProperties>
</file>