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6" r:id="rId6"/>
    <p:sldId id="262" r:id="rId7"/>
    <p:sldId id="265" r:id="rId8"/>
    <p:sldId id="261" r:id="rId9"/>
    <p:sldId id="273" r:id="rId10"/>
    <p:sldId id="271" r:id="rId11"/>
    <p:sldId id="263" r:id="rId12"/>
    <p:sldId id="267" r:id="rId13"/>
    <p:sldId id="264" r:id="rId14"/>
    <p:sldId id="281" r:id="rId15"/>
    <p:sldId id="268" r:id="rId16"/>
    <p:sldId id="270" r:id="rId17"/>
    <p:sldId id="272" r:id="rId18"/>
    <p:sldId id="274" r:id="rId19"/>
    <p:sldId id="275" r:id="rId20"/>
    <p:sldId id="285" r:id="rId21"/>
    <p:sldId id="286" r:id="rId22"/>
    <p:sldId id="288" r:id="rId23"/>
    <p:sldId id="287" r:id="rId24"/>
    <p:sldId id="289" r:id="rId25"/>
    <p:sldId id="276" r:id="rId26"/>
    <p:sldId id="278" r:id="rId27"/>
    <p:sldId id="279" r:id="rId28"/>
    <p:sldId id="280" r:id="rId29"/>
    <p:sldId id="284" r:id="rId30"/>
    <p:sldId id="277" r:id="rId31"/>
    <p:sldId id="282" r:id="rId32"/>
    <p:sldId id="283" r:id="rId3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2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wmf"/><Relationship Id="rId1" Type="http://schemas.openxmlformats.org/officeDocument/2006/relationships/image" Target="../media/image13.emf"/><Relationship Id="rId6" Type="http://schemas.openxmlformats.org/officeDocument/2006/relationships/image" Target="../media/image18.wmf"/><Relationship Id="rId5" Type="http://schemas.openxmlformats.org/officeDocument/2006/relationships/image" Target="../media/image17.emf"/><Relationship Id="rId4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C98E2-3C08-491D-877B-C2365B7D958D}" type="datetimeFigureOut">
              <a:rPr lang="nl-NL" smtClean="0"/>
              <a:t>11-6-2019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C304E-AAAD-4BB5-8A51-117AEAFDFE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885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C98E2-3C08-491D-877B-C2365B7D958D}" type="datetimeFigureOut">
              <a:rPr lang="nl-NL" smtClean="0"/>
              <a:t>11-6-2019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C304E-AAAD-4BB5-8A51-117AEAFDFE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7061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C98E2-3C08-491D-877B-C2365B7D958D}" type="datetimeFigureOut">
              <a:rPr lang="nl-NL" smtClean="0"/>
              <a:t>11-6-2019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C304E-AAAD-4BB5-8A51-117AEAFDFE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9673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C98E2-3C08-491D-877B-C2365B7D958D}" type="datetimeFigureOut">
              <a:rPr lang="nl-NL" smtClean="0"/>
              <a:t>11-6-2019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C304E-AAAD-4BB5-8A51-117AEAFDFE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8618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C98E2-3C08-491D-877B-C2365B7D958D}" type="datetimeFigureOut">
              <a:rPr lang="nl-NL" smtClean="0"/>
              <a:t>11-6-2019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C304E-AAAD-4BB5-8A51-117AEAFDFE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1901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C98E2-3C08-491D-877B-C2365B7D958D}" type="datetimeFigureOut">
              <a:rPr lang="nl-NL" smtClean="0"/>
              <a:t>11-6-2019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C304E-AAAD-4BB5-8A51-117AEAFDFE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0187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C98E2-3C08-491D-877B-C2365B7D958D}" type="datetimeFigureOut">
              <a:rPr lang="nl-NL" smtClean="0"/>
              <a:t>11-6-2019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C304E-AAAD-4BB5-8A51-117AEAFDFE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7309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C98E2-3C08-491D-877B-C2365B7D958D}" type="datetimeFigureOut">
              <a:rPr lang="nl-NL" smtClean="0"/>
              <a:t>11-6-2019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C304E-AAAD-4BB5-8A51-117AEAFDFE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9134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C98E2-3C08-491D-877B-C2365B7D958D}" type="datetimeFigureOut">
              <a:rPr lang="nl-NL" smtClean="0"/>
              <a:t>11-6-2019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C304E-AAAD-4BB5-8A51-117AEAFDFE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9621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C98E2-3C08-491D-877B-C2365B7D958D}" type="datetimeFigureOut">
              <a:rPr lang="nl-NL" smtClean="0"/>
              <a:t>11-6-2019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C304E-AAAD-4BB5-8A51-117AEAFDFE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9840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C98E2-3C08-491D-877B-C2365B7D958D}" type="datetimeFigureOut">
              <a:rPr lang="nl-NL" smtClean="0"/>
              <a:t>11-6-2019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C304E-AAAD-4BB5-8A51-117AEAFDFE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6937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C98E2-3C08-491D-877B-C2365B7D958D}" type="datetimeFigureOut">
              <a:rPr lang="nl-NL" smtClean="0"/>
              <a:t>11-6-2019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C304E-AAAD-4BB5-8A51-117AEAFDFE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2858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j.g.m.burgerhof@umcg.nl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8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1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13" Type="http://schemas.openxmlformats.org/officeDocument/2006/relationships/oleObject" Target="../embeddings/oleObject8.bin"/><Relationship Id="rId3" Type="http://schemas.openxmlformats.org/officeDocument/2006/relationships/package" Target="../embeddings/Microsoft_Word_Document2.docx"/><Relationship Id="rId7" Type="http://schemas.openxmlformats.org/officeDocument/2006/relationships/package" Target="../embeddings/Microsoft_Word_Document3.docx"/><Relationship Id="rId12" Type="http://schemas.openxmlformats.org/officeDocument/2006/relationships/image" Target="../media/image17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4.wmf"/><Relationship Id="rId11" Type="http://schemas.openxmlformats.org/officeDocument/2006/relationships/package" Target="../embeddings/Microsoft_Word_Document4.docx"/><Relationship Id="rId5" Type="http://schemas.openxmlformats.org/officeDocument/2006/relationships/oleObject" Target="../embeddings/oleObject6.bin"/><Relationship Id="rId10" Type="http://schemas.openxmlformats.org/officeDocument/2006/relationships/image" Target="../media/image16.wmf"/><Relationship Id="rId4" Type="http://schemas.openxmlformats.org/officeDocument/2006/relationships/image" Target="../media/image13.emf"/><Relationship Id="rId9" Type="http://schemas.openxmlformats.org/officeDocument/2006/relationships/oleObject" Target="../embeddings/oleObject7.bin"/><Relationship Id="rId14" Type="http://schemas.openxmlformats.org/officeDocument/2006/relationships/image" Target="../media/image18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20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21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j.g.m.burgerhof@umcg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training.cochrane.org/resource/introduction-revman" TargetMode="External"/><Relationship Id="rId2" Type="http://schemas.openxmlformats.org/officeDocument/2006/relationships/hyperlink" Target="https://www.cochranelibrary.com/about/about-cochrane-reviews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1196753"/>
            <a:ext cx="7774632" cy="2403698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Help! Statistics!</a:t>
            </a:r>
            <a:r>
              <a:rPr lang="nl-NL" dirty="0" smtClean="0">
                <a:solidFill>
                  <a:schemeClr val="tx2"/>
                </a:solidFill>
              </a:rPr>
              <a:t/>
            </a:r>
            <a:br>
              <a:rPr lang="nl-NL" dirty="0" smtClean="0">
                <a:solidFill>
                  <a:schemeClr val="tx2"/>
                </a:solidFill>
              </a:rPr>
            </a:br>
            <a:r>
              <a:rPr lang="nl-NL" dirty="0" smtClean="0">
                <a:solidFill>
                  <a:schemeClr val="tx2"/>
                </a:solidFill>
              </a:rPr>
              <a:t>Meta analysis on </a:t>
            </a:r>
            <a:r>
              <a:rPr lang="nl-NL" dirty="0" err="1" smtClean="0">
                <a:solidFill>
                  <a:schemeClr val="tx2"/>
                </a:solidFill>
              </a:rPr>
              <a:t>continuous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outcomes</a:t>
            </a:r>
            <a:r>
              <a:rPr lang="nl-NL" dirty="0" smtClean="0">
                <a:solidFill>
                  <a:schemeClr val="tx2"/>
                </a:solidFill>
              </a:rPr>
              <a:t>, </a:t>
            </a:r>
            <a:r>
              <a:rPr lang="nl-NL" dirty="0" err="1" smtClean="0">
                <a:solidFill>
                  <a:schemeClr val="tx2"/>
                </a:solidFill>
              </a:rPr>
              <a:t>OR’s</a:t>
            </a:r>
            <a:r>
              <a:rPr lang="nl-NL" dirty="0" smtClean="0">
                <a:solidFill>
                  <a:schemeClr val="tx2"/>
                </a:solidFill>
              </a:rPr>
              <a:t> and </a:t>
            </a:r>
            <a:r>
              <a:rPr lang="nl-NL" dirty="0" err="1" smtClean="0">
                <a:solidFill>
                  <a:schemeClr val="tx2"/>
                </a:solidFill>
              </a:rPr>
              <a:t>diagnostic</a:t>
            </a:r>
            <a:r>
              <a:rPr lang="nl-NL" dirty="0" smtClean="0">
                <a:solidFill>
                  <a:schemeClr val="tx2"/>
                </a:solidFill>
              </a:rPr>
              <a:t> tests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Hans Burgerhof</a:t>
            </a:r>
          </a:p>
          <a:p>
            <a:r>
              <a:rPr lang="nl-NL" dirty="0" smtClean="0">
                <a:solidFill>
                  <a:schemeClr val="tx1"/>
                </a:solidFill>
                <a:hlinkClick r:id="rId2"/>
              </a:rPr>
              <a:t>j.g.m.burgerhof@umcg.nl</a:t>
            </a:r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err="1" smtClean="0">
                <a:solidFill>
                  <a:schemeClr val="tx1"/>
                </a:solidFill>
              </a:rPr>
              <a:t>June</a:t>
            </a:r>
            <a:r>
              <a:rPr lang="nl-NL" dirty="0" smtClean="0">
                <a:solidFill>
                  <a:schemeClr val="tx1"/>
                </a:solidFill>
              </a:rPr>
              <a:t> 11 2019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03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err="1" smtClean="0">
                <a:solidFill>
                  <a:schemeClr val="tx2"/>
                </a:solidFill>
              </a:rPr>
              <a:t>Publication</a:t>
            </a:r>
            <a:r>
              <a:rPr lang="nl-NL" dirty="0" smtClean="0">
                <a:solidFill>
                  <a:schemeClr val="tx2"/>
                </a:solidFill>
              </a:rPr>
              <a:t> bias (</a:t>
            </a:r>
            <a:r>
              <a:rPr lang="nl-NL" dirty="0" err="1" smtClean="0">
                <a:solidFill>
                  <a:schemeClr val="tx2"/>
                </a:solidFill>
              </a:rPr>
              <a:t>pitfall</a:t>
            </a:r>
            <a:r>
              <a:rPr lang="nl-NL" dirty="0" smtClean="0">
                <a:solidFill>
                  <a:schemeClr val="tx2"/>
                </a:solidFill>
              </a:rPr>
              <a:t> in M.A.)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467544" y="1772816"/>
            <a:ext cx="8208912" cy="468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2400" dirty="0" smtClean="0">
              <a:solidFill>
                <a:schemeClr val="tx1"/>
              </a:solidFill>
            </a:endParaRPr>
          </a:p>
          <a:p>
            <a:pPr marL="457200" indent="-457200">
              <a:buAutoNum type="arabicPeriod"/>
            </a:pPr>
            <a:endParaRPr lang="nl-NL" sz="2400" dirty="0">
              <a:solidFill>
                <a:schemeClr val="tx1"/>
              </a:solidFill>
            </a:endParaRPr>
          </a:p>
        </p:txBody>
      </p:sp>
      <p:pic>
        <p:nvPicPr>
          <p:cNvPr id="4" name="Picture 5" descr="Fig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844824"/>
            <a:ext cx="4017962" cy="3524250"/>
          </a:xfrm>
          <a:prstGeom prst="rect">
            <a:avLst/>
          </a:prstGeom>
          <a:noFill/>
        </p:spPr>
      </p:pic>
      <p:pic>
        <p:nvPicPr>
          <p:cNvPr id="5" name="Picture 7" descr="Fig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844824"/>
            <a:ext cx="3842839" cy="3384376"/>
          </a:xfrm>
          <a:prstGeom prst="rect">
            <a:avLst/>
          </a:prstGeom>
          <a:noFill/>
        </p:spPr>
      </p:pic>
      <p:sp>
        <p:nvSpPr>
          <p:cNvPr id="6" name="Rechthoek 5"/>
          <p:cNvSpPr/>
          <p:nvPr/>
        </p:nvSpPr>
        <p:spPr>
          <a:xfrm>
            <a:off x="755576" y="5369074"/>
            <a:ext cx="4017962" cy="8682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In </a:t>
            </a:r>
            <a:r>
              <a:rPr lang="nl-NL" dirty="0" err="1"/>
              <a:t>this</a:t>
            </a:r>
            <a:r>
              <a:rPr lang="nl-NL" dirty="0"/>
              <a:t> </a:t>
            </a:r>
            <a:r>
              <a:rPr lang="nl-NL" dirty="0" err="1"/>
              <a:t>example</a:t>
            </a:r>
            <a:r>
              <a:rPr lang="nl-NL" dirty="0"/>
              <a:t>, a small effect </a:t>
            </a:r>
            <a:r>
              <a:rPr lang="nl-NL" dirty="0" err="1"/>
              <a:t>size</a:t>
            </a:r>
            <a:endParaRPr lang="nl-NL" dirty="0"/>
          </a:p>
          <a:p>
            <a:pPr algn="ctr"/>
            <a:r>
              <a:rPr lang="nl-NL" dirty="0" err="1"/>
              <a:t>indicates</a:t>
            </a:r>
            <a:r>
              <a:rPr lang="nl-NL" dirty="0"/>
              <a:t> a </a:t>
            </a:r>
            <a:r>
              <a:rPr lang="nl-NL" dirty="0" err="1"/>
              <a:t>positive</a:t>
            </a:r>
            <a:r>
              <a:rPr lang="nl-NL" dirty="0"/>
              <a:t> effect of the treatment</a:t>
            </a:r>
            <a:endParaRPr lang="en-US" dirty="0"/>
          </a:p>
        </p:txBody>
      </p:sp>
      <p:sp>
        <p:nvSpPr>
          <p:cNvPr id="7" name="Rechthoek 6"/>
          <p:cNvSpPr/>
          <p:nvPr/>
        </p:nvSpPr>
        <p:spPr>
          <a:xfrm>
            <a:off x="5436096" y="5369074"/>
            <a:ext cx="3482799" cy="8682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/>
              <a:t>Checking</a:t>
            </a:r>
            <a:r>
              <a:rPr lang="nl-NL" dirty="0"/>
              <a:t> </a:t>
            </a:r>
            <a:r>
              <a:rPr lang="nl-NL" dirty="0" err="1"/>
              <a:t>publication</a:t>
            </a:r>
            <a:r>
              <a:rPr lang="nl-NL" dirty="0"/>
              <a:t> bias</a:t>
            </a:r>
          </a:p>
        </p:txBody>
      </p:sp>
      <p:cxnSp>
        <p:nvCxnSpPr>
          <p:cNvPr id="9" name="Rechte verbindingslijn 8"/>
          <p:cNvCxnSpPr/>
          <p:nvPr/>
        </p:nvCxnSpPr>
        <p:spPr>
          <a:xfrm>
            <a:off x="6948264" y="1844824"/>
            <a:ext cx="0" cy="2664296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hoek 9"/>
          <p:cNvSpPr/>
          <p:nvPr/>
        </p:nvSpPr>
        <p:spPr>
          <a:xfrm>
            <a:off x="7452320" y="1484784"/>
            <a:ext cx="1691680" cy="57606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>
                <a:solidFill>
                  <a:schemeClr val="tx1"/>
                </a:solidFill>
              </a:rPr>
              <a:t>Estimated</a:t>
            </a:r>
            <a:r>
              <a:rPr lang="nl-NL" dirty="0">
                <a:solidFill>
                  <a:schemeClr val="tx1"/>
                </a:solidFill>
              </a:rPr>
              <a:t> effect </a:t>
            </a:r>
            <a:r>
              <a:rPr lang="nl-NL" dirty="0" err="1">
                <a:solidFill>
                  <a:schemeClr val="tx1"/>
                </a:solidFill>
              </a:rPr>
              <a:t>size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2" name="Rechte verbindingslijn met pijl 11"/>
          <p:cNvCxnSpPr/>
          <p:nvPr/>
        </p:nvCxnSpPr>
        <p:spPr>
          <a:xfrm flipH="1">
            <a:off x="6950073" y="1612073"/>
            <a:ext cx="454844" cy="25346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hthoek 12"/>
          <p:cNvSpPr/>
          <p:nvPr/>
        </p:nvSpPr>
        <p:spPr>
          <a:xfrm>
            <a:off x="251520" y="1200734"/>
            <a:ext cx="2225005" cy="576064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>
                <a:solidFill>
                  <a:schemeClr val="bg1"/>
                </a:solidFill>
              </a:rPr>
              <a:t>If</a:t>
            </a:r>
            <a:r>
              <a:rPr lang="nl-NL" dirty="0">
                <a:solidFill>
                  <a:schemeClr val="bg1"/>
                </a:solidFill>
              </a:rPr>
              <a:t> n is large, SE </a:t>
            </a:r>
            <a:r>
              <a:rPr lang="nl-NL" dirty="0" err="1">
                <a:solidFill>
                  <a:schemeClr val="bg1"/>
                </a:solidFill>
              </a:rPr>
              <a:t>will</a:t>
            </a: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dirty="0" err="1">
                <a:solidFill>
                  <a:schemeClr val="bg1"/>
                </a:solidFill>
              </a:rPr>
              <a:t>be</a:t>
            </a:r>
            <a:r>
              <a:rPr lang="nl-NL" dirty="0">
                <a:solidFill>
                  <a:schemeClr val="bg1"/>
                </a:solidFill>
              </a:rPr>
              <a:t> small, </a:t>
            </a:r>
            <a:r>
              <a:rPr lang="nl-NL" dirty="0" err="1">
                <a:solidFill>
                  <a:schemeClr val="bg1"/>
                </a:solidFill>
              </a:rPr>
              <a:t>so</a:t>
            </a:r>
            <a:r>
              <a:rPr lang="nl-NL" dirty="0">
                <a:solidFill>
                  <a:schemeClr val="bg1"/>
                </a:solidFill>
              </a:rPr>
              <a:t> 1/SE is large 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6" name="Rechte verbindingslijn met pijl 15"/>
          <p:cNvCxnSpPr/>
          <p:nvPr/>
        </p:nvCxnSpPr>
        <p:spPr>
          <a:xfrm>
            <a:off x="971600" y="1844824"/>
            <a:ext cx="0" cy="108012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hthoek 10"/>
          <p:cNvSpPr/>
          <p:nvPr/>
        </p:nvSpPr>
        <p:spPr>
          <a:xfrm>
            <a:off x="3419872" y="1488766"/>
            <a:ext cx="1656184" cy="50007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>
                <a:solidFill>
                  <a:schemeClr val="tx1"/>
                </a:solidFill>
              </a:rPr>
              <a:t>Funnel</a:t>
            </a:r>
            <a:r>
              <a:rPr lang="nl-NL" dirty="0" smtClean="0">
                <a:solidFill>
                  <a:schemeClr val="tx1"/>
                </a:solidFill>
              </a:rPr>
              <a:t> plot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791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3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 err="1">
                <a:solidFill>
                  <a:schemeClr val="tx2"/>
                </a:solidFill>
              </a:rPr>
              <a:t>Standardized</a:t>
            </a:r>
            <a:r>
              <a:rPr lang="nl-NL" dirty="0">
                <a:solidFill>
                  <a:schemeClr val="tx2"/>
                </a:solidFill>
              </a:rPr>
              <a:t> </a:t>
            </a:r>
            <a:r>
              <a:rPr lang="nl-NL" dirty="0" err="1">
                <a:solidFill>
                  <a:schemeClr val="tx2"/>
                </a:solidFill>
              </a:rPr>
              <a:t>mean</a:t>
            </a:r>
            <a:r>
              <a:rPr lang="nl-NL" dirty="0">
                <a:solidFill>
                  <a:schemeClr val="tx2"/>
                </a:solidFill>
              </a:rPr>
              <a:t> </a:t>
            </a:r>
            <a:r>
              <a:rPr lang="nl-NL" dirty="0" err="1">
                <a:solidFill>
                  <a:schemeClr val="tx2"/>
                </a:solidFill>
              </a:rPr>
              <a:t>difference</a:t>
            </a:r>
            <a:r>
              <a:rPr lang="nl-NL" dirty="0">
                <a:solidFill>
                  <a:schemeClr val="tx2"/>
                </a:solidFill>
              </a:rPr>
              <a:t> (SMD</a:t>
            </a:r>
            <a:r>
              <a:rPr lang="nl-NL" dirty="0" smtClean="0">
                <a:solidFill>
                  <a:schemeClr val="tx2"/>
                </a:solidFill>
              </a:rPr>
              <a:t>)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467544" y="1767669"/>
            <a:ext cx="8208912" cy="468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2400" dirty="0" smtClean="0">
              <a:solidFill>
                <a:schemeClr val="tx1"/>
              </a:solidFill>
            </a:endParaRPr>
          </a:p>
          <a:p>
            <a:pPr marL="457200" indent="-457200">
              <a:buAutoNum type="arabicPeriod"/>
            </a:pPr>
            <a:endParaRPr lang="nl-NL" sz="2400" dirty="0">
              <a:solidFill>
                <a:schemeClr val="tx1"/>
              </a:solidFill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492648" y="1767669"/>
            <a:ext cx="8208912" cy="468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2400" dirty="0" smtClean="0">
              <a:solidFill>
                <a:schemeClr val="tx1"/>
              </a:solidFill>
            </a:endParaRPr>
          </a:p>
          <a:p>
            <a:pPr marL="457200" indent="-457200">
              <a:buAutoNum type="arabicPeriod"/>
            </a:pPr>
            <a:endParaRPr lang="nl-NL" sz="2400" dirty="0">
              <a:solidFill>
                <a:schemeClr val="tx1"/>
              </a:solidFill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619944" y="1920069"/>
            <a:ext cx="8208912" cy="468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2400" dirty="0" smtClean="0">
              <a:solidFill>
                <a:schemeClr val="tx1"/>
              </a:solidFill>
            </a:endParaRPr>
          </a:p>
          <a:p>
            <a:pPr marL="457200" indent="-457200">
              <a:buAutoNum type="arabicPeriod"/>
            </a:pPr>
            <a:endParaRPr lang="nl-NL" sz="2400" dirty="0">
              <a:solidFill>
                <a:schemeClr val="tx1"/>
              </a:solidFill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4557908"/>
              </p:ext>
            </p:extLst>
          </p:nvPr>
        </p:nvGraphicFramePr>
        <p:xfrm>
          <a:off x="755576" y="2276872"/>
          <a:ext cx="1620837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8" name="Equation" r:id="rId3" imgW="1028700" imgH="457200" progId="Equation.3">
                  <p:embed/>
                </p:oleObj>
              </mc:Choice>
              <mc:Fallback>
                <p:oleObj name="Equation" r:id="rId3" imgW="1028700" imgH="457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2276872"/>
                        <a:ext cx="1620837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1016355"/>
              </p:ext>
            </p:extLst>
          </p:nvPr>
        </p:nvGraphicFramePr>
        <p:xfrm>
          <a:off x="3419872" y="2204864"/>
          <a:ext cx="2808287" cy="744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9" name="Equation" r:id="rId5" imgW="1866090" imgH="495085" progId="Equation.3">
                  <p:embed/>
                </p:oleObj>
              </mc:Choice>
              <mc:Fallback>
                <p:oleObj name="Equation" r:id="rId5" imgW="1866090" imgH="495085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872" y="2204864"/>
                        <a:ext cx="2808287" cy="744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hoek 7"/>
          <p:cNvSpPr/>
          <p:nvPr/>
        </p:nvSpPr>
        <p:spPr>
          <a:xfrm>
            <a:off x="619944" y="3140968"/>
            <a:ext cx="7984504" cy="32403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>
                <a:solidFill>
                  <a:schemeClr val="bg1"/>
                </a:solidFill>
              </a:rPr>
              <a:t>In </a:t>
            </a:r>
            <a:r>
              <a:rPr lang="nl-NL" sz="2400" dirty="0" err="1" smtClean="0">
                <a:solidFill>
                  <a:schemeClr val="bg1"/>
                </a:solidFill>
              </a:rPr>
              <a:t>some</a:t>
            </a:r>
            <a:r>
              <a:rPr lang="nl-NL" sz="2400" dirty="0" smtClean="0">
                <a:solidFill>
                  <a:schemeClr val="bg1"/>
                </a:solidFill>
              </a:rPr>
              <a:t> </a:t>
            </a:r>
            <a:r>
              <a:rPr lang="nl-NL" sz="2400" dirty="0" err="1" smtClean="0">
                <a:solidFill>
                  <a:schemeClr val="bg1"/>
                </a:solidFill>
              </a:rPr>
              <a:t>articles</a:t>
            </a:r>
            <a:r>
              <a:rPr lang="nl-NL" sz="2400" dirty="0" smtClean="0">
                <a:solidFill>
                  <a:schemeClr val="bg1"/>
                </a:solidFill>
              </a:rPr>
              <a:t>, data </a:t>
            </a:r>
            <a:r>
              <a:rPr lang="nl-NL" sz="2400" dirty="0" err="1" smtClean="0">
                <a:solidFill>
                  <a:schemeClr val="bg1"/>
                </a:solidFill>
              </a:rPr>
              <a:t>extraction</a:t>
            </a:r>
            <a:r>
              <a:rPr lang="nl-NL" sz="2400" dirty="0" smtClean="0">
                <a:solidFill>
                  <a:schemeClr val="bg1"/>
                </a:solidFill>
              </a:rPr>
              <a:t> is straight forward.</a:t>
            </a:r>
          </a:p>
          <a:p>
            <a:pPr algn="ctr"/>
            <a:r>
              <a:rPr lang="nl-NL" sz="2400" dirty="0" smtClean="0">
                <a:solidFill>
                  <a:schemeClr val="bg1"/>
                </a:solidFill>
              </a:rPr>
              <a:t>In </a:t>
            </a:r>
            <a:r>
              <a:rPr lang="nl-NL" sz="2400" dirty="0" err="1" smtClean="0">
                <a:solidFill>
                  <a:schemeClr val="bg1"/>
                </a:solidFill>
              </a:rPr>
              <a:t>other</a:t>
            </a:r>
            <a:r>
              <a:rPr lang="nl-NL" sz="2400" dirty="0" smtClean="0">
                <a:solidFill>
                  <a:schemeClr val="bg1"/>
                </a:solidFill>
              </a:rPr>
              <a:t> </a:t>
            </a:r>
            <a:r>
              <a:rPr lang="nl-NL" sz="2400" dirty="0" err="1" smtClean="0">
                <a:solidFill>
                  <a:schemeClr val="bg1"/>
                </a:solidFill>
              </a:rPr>
              <a:t>articles</a:t>
            </a:r>
            <a:r>
              <a:rPr lang="nl-NL" sz="2400" dirty="0" smtClean="0">
                <a:solidFill>
                  <a:schemeClr val="bg1"/>
                </a:solidFill>
              </a:rPr>
              <a:t>, </a:t>
            </a:r>
            <a:r>
              <a:rPr lang="nl-NL" sz="2400" dirty="0" err="1" smtClean="0">
                <a:solidFill>
                  <a:schemeClr val="bg1"/>
                </a:solidFill>
              </a:rPr>
              <a:t>you</a:t>
            </a:r>
            <a:r>
              <a:rPr lang="nl-NL" sz="2400" dirty="0" smtClean="0">
                <a:solidFill>
                  <a:schemeClr val="bg1"/>
                </a:solidFill>
              </a:rPr>
              <a:t> have </a:t>
            </a:r>
            <a:r>
              <a:rPr lang="nl-NL" sz="2400" dirty="0" err="1" smtClean="0">
                <a:solidFill>
                  <a:schemeClr val="bg1"/>
                </a:solidFill>
              </a:rPr>
              <a:t>to</a:t>
            </a:r>
            <a:r>
              <a:rPr lang="nl-NL" sz="2400" dirty="0" smtClean="0">
                <a:solidFill>
                  <a:schemeClr val="bg1"/>
                </a:solidFill>
              </a:rPr>
              <a:t> </a:t>
            </a:r>
            <a:r>
              <a:rPr lang="nl-NL" sz="2400" dirty="0" err="1" smtClean="0">
                <a:solidFill>
                  <a:schemeClr val="bg1"/>
                </a:solidFill>
              </a:rPr>
              <a:t>use</a:t>
            </a:r>
            <a:r>
              <a:rPr lang="nl-NL" sz="2400" dirty="0" smtClean="0">
                <a:solidFill>
                  <a:schemeClr val="bg1"/>
                </a:solidFill>
              </a:rPr>
              <a:t> </a:t>
            </a:r>
            <a:r>
              <a:rPr lang="nl-NL" sz="2400" dirty="0" err="1" smtClean="0">
                <a:solidFill>
                  <a:schemeClr val="bg1"/>
                </a:solidFill>
              </a:rPr>
              <a:t>given</a:t>
            </a:r>
            <a:r>
              <a:rPr lang="nl-NL" sz="2400" dirty="0" smtClean="0">
                <a:solidFill>
                  <a:schemeClr val="bg1"/>
                </a:solidFill>
              </a:rPr>
              <a:t> information </a:t>
            </a:r>
            <a:r>
              <a:rPr lang="nl-NL" sz="2400" dirty="0" err="1" smtClean="0">
                <a:solidFill>
                  <a:schemeClr val="bg1"/>
                </a:solidFill>
              </a:rPr>
              <a:t>to</a:t>
            </a:r>
            <a:r>
              <a:rPr lang="nl-NL" sz="2400" dirty="0" smtClean="0">
                <a:solidFill>
                  <a:schemeClr val="bg1"/>
                </a:solidFill>
              </a:rPr>
              <a:t> </a:t>
            </a:r>
            <a:r>
              <a:rPr lang="nl-NL" sz="2400" dirty="0" err="1" smtClean="0">
                <a:solidFill>
                  <a:schemeClr val="bg1"/>
                </a:solidFill>
              </a:rPr>
              <a:t>calculate</a:t>
            </a:r>
            <a:r>
              <a:rPr lang="nl-NL" sz="2400" dirty="0" smtClean="0">
                <a:solidFill>
                  <a:schemeClr val="bg1"/>
                </a:solidFill>
              </a:rPr>
              <a:t> the SMD </a:t>
            </a:r>
            <a:r>
              <a:rPr lang="nl-NL" sz="2400" dirty="0" err="1" smtClean="0">
                <a:solidFill>
                  <a:schemeClr val="bg1"/>
                </a:solidFill>
              </a:rPr>
              <a:t>yourself</a:t>
            </a:r>
            <a:r>
              <a:rPr lang="nl-NL" sz="2400" dirty="0" smtClean="0">
                <a:solidFill>
                  <a:schemeClr val="bg1"/>
                </a:solidFill>
              </a:rPr>
              <a:t>.</a:t>
            </a:r>
          </a:p>
          <a:p>
            <a:pPr algn="ctr"/>
            <a:endParaRPr lang="nl-NL" sz="2400" dirty="0">
              <a:solidFill>
                <a:schemeClr val="bg1"/>
              </a:solidFill>
            </a:endParaRPr>
          </a:p>
          <a:p>
            <a:pPr algn="ctr"/>
            <a:r>
              <a:rPr lang="nl-NL" sz="2400" dirty="0" err="1" smtClean="0">
                <a:solidFill>
                  <a:schemeClr val="bg1"/>
                </a:solidFill>
              </a:rPr>
              <a:t>Examples</a:t>
            </a:r>
            <a:r>
              <a:rPr lang="nl-NL" sz="2400" dirty="0" smtClean="0">
                <a:solidFill>
                  <a:schemeClr val="bg1"/>
                </a:solidFill>
              </a:rPr>
              <a:t> (</a:t>
            </a:r>
            <a:r>
              <a:rPr lang="nl-NL" sz="2400" dirty="0" err="1" smtClean="0">
                <a:solidFill>
                  <a:schemeClr val="bg1"/>
                </a:solidFill>
              </a:rPr>
              <a:t>group</a:t>
            </a:r>
            <a:r>
              <a:rPr lang="nl-NL" sz="2400" dirty="0" smtClean="0">
                <a:solidFill>
                  <a:schemeClr val="bg1"/>
                </a:solidFill>
              </a:rPr>
              <a:t> </a:t>
            </a:r>
            <a:r>
              <a:rPr lang="nl-NL" sz="2400" dirty="0" err="1" smtClean="0">
                <a:solidFill>
                  <a:schemeClr val="bg1"/>
                </a:solidFill>
              </a:rPr>
              <a:t>sizes</a:t>
            </a:r>
            <a:r>
              <a:rPr lang="nl-NL" sz="2400" dirty="0" smtClean="0">
                <a:solidFill>
                  <a:schemeClr val="bg1"/>
                </a:solidFill>
              </a:rPr>
              <a:t> have </a:t>
            </a:r>
            <a:r>
              <a:rPr lang="nl-NL" sz="2400" dirty="0" err="1" smtClean="0">
                <a:solidFill>
                  <a:schemeClr val="bg1"/>
                </a:solidFill>
              </a:rPr>
              <a:t>to</a:t>
            </a:r>
            <a:r>
              <a:rPr lang="nl-NL" sz="2400" dirty="0" smtClean="0">
                <a:solidFill>
                  <a:schemeClr val="bg1"/>
                </a:solidFill>
              </a:rPr>
              <a:t> </a:t>
            </a:r>
            <a:r>
              <a:rPr lang="nl-NL" sz="2400" dirty="0" err="1" smtClean="0">
                <a:solidFill>
                  <a:schemeClr val="bg1"/>
                </a:solidFill>
              </a:rPr>
              <a:t>be</a:t>
            </a:r>
            <a:r>
              <a:rPr lang="nl-NL" sz="2400" dirty="0" smtClean="0">
                <a:solidFill>
                  <a:schemeClr val="bg1"/>
                </a:solidFill>
              </a:rPr>
              <a:t> </a:t>
            </a:r>
            <a:r>
              <a:rPr lang="nl-NL" sz="2400" dirty="0" err="1" smtClean="0">
                <a:solidFill>
                  <a:schemeClr val="bg1"/>
                </a:solidFill>
              </a:rPr>
              <a:t>given</a:t>
            </a:r>
            <a:r>
              <a:rPr lang="nl-NL" sz="2400" dirty="0" smtClean="0">
                <a:solidFill>
                  <a:schemeClr val="bg1"/>
                </a:solidFill>
              </a:rPr>
              <a:t>):</a:t>
            </a:r>
          </a:p>
          <a:p>
            <a:pPr algn="ctr"/>
            <a:r>
              <a:rPr lang="nl-NL" sz="2400" dirty="0" smtClean="0">
                <a:solidFill>
                  <a:schemeClr val="bg1"/>
                </a:solidFill>
              </a:rPr>
              <a:t>95% </a:t>
            </a:r>
            <a:r>
              <a:rPr lang="nl-NL" sz="2400" dirty="0" err="1" smtClean="0">
                <a:solidFill>
                  <a:schemeClr val="bg1"/>
                </a:solidFill>
              </a:rPr>
              <a:t>CI’s</a:t>
            </a:r>
            <a:r>
              <a:rPr lang="nl-NL" sz="2400" dirty="0" smtClean="0">
                <a:solidFill>
                  <a:schemeClr val="bg1"/>
                </a:solidFill>
              </a:rPr>
              <a:t> are </a:t>
            </a:r>
            <a:r>
              <a:rPr lang="nl-NL" sz="2400" dirty="0" err="1" smtClean="0">
                <a:solidFill>
                  <a:schemeClr val="bg1"/>
                </a:solidFill>
              </a:rPr>
              <a:t>given</a:t>
            </a:r>
            <a:endParaRPr lang="nl-NL" sz="2400" dirty="0" smtClean="0">
              <a:solidFill>
                <a:schemeClr val="bg1"/>
              </a:solidFill>
            </a:endParaRPr>
          </a:p>
          <a:p>
            <a:pPr algn="ctr"/>
            <a:r>
              <a:rPr lang="nl-NL" sz="2400" dirty="0" smtClean="0">
                <a:solidFill>
                  <a:schemeClr val="bg1"/>
                </a:solidFill>
              </a:rPr>
              <a:t>t-</a:t>
            </a:r>
            <a:r>
              <a:rPr lang="nl-NL" sz="2400" dirty="0" err="1" smtClean="0">
                <a:solidFill>
                  <a:schemeClr val="bg1"/>
                </a:solidFill>
              </a:rPr>
              <a:t>value</a:t>
            </a:r>
            <a:r>
              <a:rPr lang="nl-NL" sz="2400" dirty="0" smtClean="0">
                <a:solidFill>
                  <a:schemeClr val="bg1"/>
                </a:solidFill>
              </a:rPr>
              <a:t> is </a:t>
            </a:r>
            <a:r>
              <a:rPr lang="nl-NL" sz="2400" dirty="0" err="1" smtClean="0">
                <a:solidFill>
                  <a:schemeClr val="bg1"/>
                </a:solidFill>
              </a:rPr>
              <a:t>given</a:t>
            </a:r>
            <a:endParaRPr lang="nl-NL" sz="2400" dirty="0" smtClean="0">
              <a:solidFill>
                <a:schemeClr val="bg1"/>
              </a:solidFill>
            </a:endParaRPr>
          </a:p>
          <a:p>
            <a:pPr algn="ctr"/>
            <a:r>
              <a:rPr lang="nl-NL" sz="2400" dirty="0" smtClean="0">
                <a:solidFill>
                  <a:schemeClr val="bg1"/>
                </a:solidFill>
              </a:rPr>
              <a:t>P-</a:t>
            </a:r>
            <a:r>
              <a:rPr lang="nl-NL" sz="2400" dirty="0" err="1" smtClean="0">
                <a:solidFill>
                  <a:schemeClr val="bg1"/>
                </a:solidFill>
              </a:rPr>
              <a:t>value</a:t>
            </a:r>
            <a:r>
              <a:rPr lang="nl-NL" sz="2400" dirty="0" smtClean="0">
                <a:solidFill>
                  <a:schemeClr val="bg1"/>
                </a:solidFill>
              </a:rPr>
              <a:t> is </a:t>
            </a:r>
            <a:r>
              <a:rPr lang="nl-NL" sz="2400" dirty="0" err="1" smtClean="0">
                <a:solidFill>
                  <a:schemeClr val="bg1"/>
                </a:solidFill>
              </a:rPr>
              <a:t>given</a:t>
            </a:r>
            <a:endParaRPr lang="nl-NL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891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 err="1" smtClean="0">
                <a:solidFill>
                  <a:schemeClr val="tx2"/>
                </a:solidFill>
              </a:rPr>
              <a:t>Example</a:t>
            </a:r>
            <a:r>
              <a:rPr lang="nl-NL" dirty="0" smtClean="0">
                <a:solidFill>
                  <a:schemeClr val="tx2"/>
                </a:solidFill>
              </a:rPr>
              <a:t>: </a:t>
            </a:r>
            <a:r>
              <a:rPr lang="nl-NL" dirty="0" err="1" smtClean="0">
                <a:solidFill>
                  <a:schemeClr val="tx2"/>
                </a:solidFill>
              </a:rPr>
              <a:t>difference</a:t>
            </a:r>
            <a:r>
              <a:rPr lang="nl-NL" dirty="0" smtClean="0">
                <a:solidFill>
                  <a:schemeClr val="tx2"/>
                </a:solidFill>
              </a:rPr>
              <a:t> in </a:t>
            </a:r>
            <a:r>
              <a:rPr lang="nl-NL" dirty="0" err="1" smtClean="0">
                <a:solidFill>
                  <a:schemeClr val="tx2"/>
                </a:solidFill>
              </a:rPr>
              <a:t>QoL</a:t>
            </a:r>
            <a:r>
              <a:rPr lang="nl-NL" dirty="0" smtClean="0">
                <a:solidFill>
                  <a:schemeClr val="tx2"/>
                </a:solidFill>
              </a:rPr>
              <a:t/>
            </a:r>
            <a:br>
              <a:rPr lang="nl-NL" dirty="0" smtClean="0">
                <a:solidFill>
                  <a:schemeClr val="tx2"/>
                </a:solidFill>
              </a:rPr>
            </a:br>
            <a:r>
              <a:rPr lang="nl-NL" dirty="0" smtClean="0">
                <a:solidFill>
                  <a:schemeClr val="tx2"/>
                </a:solidFill>
              </a:rPr>
              <a:t>(</a:t>
            </a:r>
            <a:r>
              <a:rPr lang="nl-NL" dirty="0" err="1" smtClean="0">
                <a:solidFill>
                  <a:schemeClr val="tx2"/>
                </a:solidFill>
              </a:rPr>
              <a:t>study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by</a:t>
            </a:r>
            <a:r>
              <a:rPr lang="nl-NL" dirty="0" smtClean="0">
                <a:solidFill>
                  <a:schemeClr val="tx2"/>
                </a:solidFill>
              </a:rPr>
              <a:t> D. </a:t>
            </a:r>
            <a:r>
              <a:rPr lang="nl-NL" dirty="0" err="1" smtClean="0">
                <a:solidFill>
                  <a:schemeClr val="tx2"/>
                </a:solidFill>
              </a:rPr>
              <a:t>Dobre</a:t>
            </a:r>
            <a:r>
              <a:rPr lang="nl-NL" dirty="0" smtClean="0">
                <a:solidFill>
                  <a:schemeClr val="tx2"/>
                </a:solidFill>
              </a:rPr>
              <a:t> 2007)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467544" y="1772816"/>
            <a:ext cx="8208912" cy="468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2400" dirty="0" smtClean="0">
              <a:solidFill>
                <a:schemeClr val="tx1"/>
              </a:solidFill>
            </a:endParaRPr>
          </a:p>
          <a:p>
            <a:pPr marL="457200" indent="-457200">
              <a:buAutoNum type="arabicPeriod"/>
            </a:pPr>
            <a:endParaRPr lang="nl-NL" sz="2400" dirty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/>
          <p:nvPr/>
        </p:nvPicPr>
        <p:blipFill>
          <a:blip r:embed="rId2" cstate="print"/>
          <a:srcRect l="31820" t="33101" r="30747" b="16725"/>
          <a:stretch>
            <a:fillRect/>
          </a:stretch>
        </p:blipFill>
        <p:spPr bwMode="auto">
          <a:xfrm>
            <a:off x="899592" y="1628800"/>
            <a:ext cx="6984776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hthoek 4"/>
          <p:cNvSpPr/>
          <p:nvPr/>
        </p:nvSpPr>
        <p:spPr>
          <a:xfrm>
            <a:off x="2879812" y="5877708"/>
            <a:ext cx="3024336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err="1" smtClean="0">
                <a:solidFill>
                  <a:schemeClr val="tx1"/>
                </a:solidFill>
              </a:rPr>
              <a:t>Forest</a:t>
            </a:r>
            <a:r>
              <a:rPr lang="nl-NL" sz="2800" dirty="0" smtClean="0">
                <a:solidFill>
                  <a:schemeClr val="tx1"/>
                </a:solidFill>
              </a:rPr>
              <a:t> plot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774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err="1" smtClean="0">
                <a:solidFill>
                  <a:schemeClr val="tx2"/>
                </a:solidFill>
              </a:rPr>
              <a:t>Odds</a:t>
            </a:r>
            <a:r>
              <a:rPr lang="nl-NL" dirty="0" smtClean="0">
                <a:solidFill>
                  <a:schemeClr val="tx2"/>
                </a:solidFill>
              </a:rPr>
              <a:t> Ratio</a:t>
            </a:r>
            <a:endParaRPr lang="nl-NL" dirty="0">
              <a:solidFill>
                <a:schemeClr val="tx2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4281231"/>
              </p:ext>
            </p:extLst>
          </p:nvPr>
        </p:nvGraphicFramePr>
        <p:xfrm>
          <a:off x="251521" y="1779178"/>
          <a:ext cx="8673354" cy="17218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0" name="Document" r:id="rId3" imgW="6079507" imgH="1206881" progId="Word.Document.12">
                  <p:embed/>
                </p:oleObj>
              </mc:Choice>
              <mc:Fallback>
                <p:oleObj name="Document" r:id="rId3" imgW="6079507" imgH="1206881" progId="Word.Document.1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1" y="1779178"/>
                        <a:ext cx="8673354" cy="17218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871756"/>
              </p:ext>
            </p:extLst>
          </p:nvPr>
        </p:nvGraphicFramePr>
        <p:xfrm>
          <a:off x="4716016" y="2060848"/>
          <a:ext cx="1244600" cy="820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1" name="Equation" r:id="rId5" imgW="596641" imgH="393529" progId="Equation.3">
                  <p:embed/>
                </p:oleObj>
              </mc:Choice>
              <mc:Fallback>
                <p:oleObj name="Equation" r:id="rId5" imgW="596641" imgH="393529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016" y="2060848"/>
                        <a:ext cx="1244600" cy="820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hthoek 5"/>
          <p:cNvSpPr/>
          <p:nvPr/>
        </p:nvSpPr>
        <p:spPr>
          <a:xfrm>
            <a:off x="323528" y="3429000"/>
            <a:ext cx="8496944" cy="2304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/>
              <a:t>We </a:t>
            </a:r>
            <a:r>
              <a:rPr lang="nl-NL" sz="2400" dirty="0" err="1"/>
              <a:t>need</a:t>
            </a:r>
            <a:r>
              <a:rPr lang="nl-NL" sz="2400" dirty="0"/>
              <a:t> information of </a:t>
            </a:r>
            <a:r>
              <a:rPr lang="nl-NL" sz="2400" dirty="0" err="1"/>
              <a:t>all</a:t>
            </a:r>
            <a:r>
              <a:rPr lang="nl-NL" sz="2400" dirty="0"/>
              <a:t> </a:t>
            </a:r>
            <a:r>
              <a:rPr lang="nl-NL" sz="2400" dirty="0" err="1"/>
              <a:t>four</a:t>
            </a:r>
            <a:r>
              <a:rPr lang="nl-NL" sz="2400" dirty="0"/>
              <a:t> </a:t>
            </a:r>
            <a:r>
              <a:rPr lang="nl-NL" sz="2400" dirty="0" err="1"/>
              <a:t>cells</a:t>
            </a:r>
            <a:r>
              <a:rPr lang="nl-NL" sz="2400" dirty="0"/>
              <a:t>.</a:t>
            </a:r>
          </a:p>
          <a:p>
            <a:pPr algn="ctr"/>
            <a:endParaRPr lang="nl-NL" sz="2400" dirty="0"/>
          </a:p>
          <a:p>
            <a:pPr algn="ctr"/>
            <a:r>
              <a:rPr lang="nl-NL" sz="2400" dirty="0"/>
              <a:t>Information </a:t>
            </a:r>
            <a:r>
              <a:rPr lang="nl-NL" sz="2400" dirty="0" err="1"/>
              <a:t>about</a:t>
            </a:r>
            <a:r>
              <a:rPr lang="nl-NL" sz="2400" dirty="0"/>
              <a:t> RR and the sample </a:t>
            </a:r>
            <a:r>
              <a:rPr lang="nl-NL" sz="2400" dirty="0" err="1"/>
              <a:t>sizes</a:t>
            </a:r>
            <a:r>
              <a:rPr lang="nl-NL" sz="2400" dirty="0"/>
              <a:t> is </a:t>
            </a:r>
            <a:r>
              <a:rPr lang="nl-NL" sz="2400" b="1" dirty="0" err="1"/>
              <a:t>not</a:t>
            </a:r>
            <a:r>
              <a:rPr lang="nl-NL" sz="2400" dirty="0"/>
              <a:t> </a:t>
            </a:r>
            <a:r>
              <a:rPr lang="nl-NL" sz="2400" dirty="0" err="1"/>
              <a:t>sufficient</a:t>
            </a:r>
            <a:r>
              <a:rPr lang="nl-NL" sz="2400" dirty="0"/>
              <a:t>.</a:t>
            </a:r>
          </a:p>
          <a:p>
            <a:pPr algn="ctr"/>
            <a:r>
              <a:rPr lang="nl-NL" sz="2400" dirty="0"/>
              <a:t>At </a:t>
            </a:r>
            <a:r>
              <a:rPr lang="nl-NL" sz="2400" dirty="0" err="1"/>
              <a:t>least</a:t>
            </a:r>
            <a:r>
              <a:rPr lang="nl-NL" sz="2400" dirty="0"/>
              <a:t> </a:t>
            </a:r>
            <a:r>
              <a:rPr lang="nl-NL" sz="2400" dirty="0" err="1"/>
              <a:t>one</a:t>
            </a:r>
            <a:r>
              <a:rPr lang="nl-NL" sz="2400" dirty="0"/>
              <a:t> of the </a:t>
            </a:r>
            <a:r>
              <a:rPr lang="nl-NL" sz="2400" dirty="0" err="1"/>
              <a:t>cells</a:t>
            </a:r>
            <a:r>
              <a:rPr lang="nl-NL" sz="2400" dirty="0"/>
              <a:t> or </a:t>
            </a:r>
            <a:r>
              <a:rPr lang="nl-NL" sz="2400" dirty="0" err="1"/>
              <a:t>one</a:t>
            </a:r>
            <a:r>
              <a:rPr lang="nl-NL" sz="2400" dirty="0"/>
              <a:t> of the </a:t>
            </a:r>
            <a:r>
              <a:rPr lang="nl-NL" sz="2400" dirty="0" err="1"/>
              <a:t>other</a:t>
            </a:r>
            <a:r>
              <a:rPr lang="nl-NL" sz="2400" dirty="0"/>
              <a:t> </a:t>
            </a:r>
            <a:r>
              <a:rPr lang="nl-NL" sz="2400" dirty="0" err="1"/>
              <a:t>marginals</a:t>
            </a:r>
            <a:r>
              <a:rPr lang="nl-NL" sz="2400" dirty="0"/>
              <a:t> has </a:t>
            </a:r>
            <a:r>
              <a:rPr lang="nl-NL" sz="2400" dirty="0" err="1"/>
              <a:t>to</a:t>
            </a:r>
            <a:r>
              <a:rPr lang="nl-NL" sz="2400" dirty="0"/>
              <a:t> </a:t>
            </a:r>
            <a:r>
              <a:rPr lang="nl-NL" sz="2400" dirty="0" err="1"/>
              <a:t>be</a:t>
            </a:r>
            <a:r>
              <a:rPr lang="nl-NL" sz="2400" dirty="0"/>
              <a:t> </a:t>
            </a:r>
            <a:r>
              <a:rPr lang="nl-NL" sz="2400" dirty="0" err="1"/>
              <a:t>known</a:t>
            </a:r>
            <a:r>
              <a:rPr lang="nl-NL" sz="2400" dirty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08958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err="1" smtClean="0">
                <a:solidFill>
                  <a:schemeClr val="tx2"/>
                </a:solidFill>
              </a:rPr>
              <a:t>Transforming</a:t>
            </a:r>
            <a:r>
              <a:rPr lang="nl-NL" dirty="0" smtClean="0">
                <a:solidFill>
                  <a:schemeClr val="tx2"/>
                </a:solidFill>
              </a:rPr>
              <a:t> RR </a:t>
            </a:r>
            <a:r>
              <a:rPr lang="nl-NL" dirty="0" err="1" smtClean="0">
                <a:solidFill>
                  <a:schemeClr val="tx2"/>
                </a:solidFill>
              </a:rPr>
              <a:t>to</a:t>
            </a:r>
            <a:r>
              <a:rPr lang="nl-NL" dirty="0" smtClean="0">
                <a:solidFill>
                  <a:schemeClr val="tx2"/>
                </a:solidFill>
              </a:rPr>
              <a:t> OR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467544" y="1772816"/>
            <a:ext cx="8208912" cy="468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2400" dirty="0" smtClean="0">
              <a:solidFill>
                <a:schemeClr val="tx1"/>
              </a:solidFill>
            </a:endParaRPr>
          </a:p>
          <a:p>
            <a:pPr marL="457200" indent="-457200">
              <a:buAutoNum type="arabicPeriod"/>
            </a:pPr>
            <a:endParaRPr lang="nl-NL" sz="2400" dirty="0">
              <a:solidFill>
                <a:schemeClr val="tx1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3901923"/>
              </p:ext>
            </p:extLst>
          </p:nvPr>
        </p:nvGraphicFramePr>
        <p:xfrm>
          <a:off x="323528" y="1916832"/>
          <a:ext cx="9388475" cy="185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4" name="Document" r:id="rId3" imgW="6079507" imgH="1206881" progId="Word.Document.12">
                  <p:embed/>
                </p:oleObj>
              </mc:Choice>
              <mc:Fallback>
                <p:oleObj name="Document" r:id="rId3" imgW="6079507" imgH="1206881" progId="Word.Document.1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1916832"/>
                        <a:ext cx="9388475" cy="1857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hoek 4"/>
          <p:cNvSpPr/>
          <p:nvPr/>
        </p:nvSpPr>
        <p:spPr>
          <a:xfrm>
            <a:off x="3851920" y="2348880"/>
            <a:ext cx="1728192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rgbClr val="FF0000"/>
                </a:solidFill>
              </a:rPr>
              <a:t>RR = 8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6132038"/>
              </p:ext>
            </p:extLst>
          </p:nvPr>
        </p:nvGraphicFramePr>
        <p:xfrm>
          <a:off x="5940152" y="1601167"/>
          <a:ext cx="1317625" cy="1495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5" name="Equation" r:id="rId5" imgW="1028700" imgH="1168400" progId="Equation.3">
                  <p:embed/>
                </p:oleObj>
              </mc:Choice>
              <mc:Fallback>
                <p:oleObj name="Equation" r:id="rId5" imgW="1028700" imgH="11684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152" y="1601167"/>
                        <a:ext cx="1317625" cy="1495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hoek 6"/>
          <p:cNvSpPr/>
          <p:nvPr/>
        </p:nvSpPr>
        <p:spPr>
          <a:xfrm>
            <a:off x="7452320" y="1664804"/>
            <a:ext cx="147565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OR = 9.75</a:t>
            </a:r>
            <a:endParaRPr lang="en-US" sz="2400" dirty="0"/>
          </a:p>
        </p:txBody>
      </p:sp>
      <p:sp>
        <p:nvSpPr>
          <p:cNvPr id="8" name="Rechthoek 7"/>
          <p:cNvSpPr/>
          <p:nvPr/>
        </p:nvSpPr>
        <p:spPr>
          <a:xfrm>
            <a:off x="7452320" y="2515499"/>
            <a:ext cx="147565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OR = 8.32</a:t>
            </a:r>
            <a:endParaRPr lang="en-US" sz="2400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0825416"/>
              </p:ext>
            </p:extLst>
          </p:nvPr>
        </p:nvGraphicFramePr>
        <p:xfrm>
          <a:off x="323528" y="3429000"/>
          <a:ext cx="9331325" cy="184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6" name="Document" r:id="rId7" imgW="6079507" imgH="1206881" progId="Word.Document.12">
                  <p:embed/>
                </p:oleObj>
              </mc:Choice>
              <mc:Fallback>
                <p:oleObj name="Document" r:id="rId7" imgW="6079507" imgH="1206881" progId="Word.Document.1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3429000"/>
                        <a:ext cx="9331325" cy="1847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8294236"/>
              </p:ext>
            </p:extLst>
          </p:nvPr>
        </p:nvGraphicFramePr>
        <p:xfrm>
          <a:off x="4067944" y="3501008"/>
          <a:ext cx="1774825" cy="98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7" name="Equation" r:id="rId9" imgW="1054100" imgH="584200" progId="Equation.3">
                  <p:embed/>
                </p:oleObj>
              </mc:Choice>
              <mc:Fallback>
                <p:oleObj name="Equation" r:id="rId9" imgW="1054100" imgH="5842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944" y="3501008"/>
                        <a:ext cx="1774825" cy="984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6133988"/>
              </p:ext>
            </p:extLst>
          </p:nvPr>
        </p:nvGraphicFramePr>
        <p:xfrm>
          <a:off x="323528" y="5013176"/>
          <a:ext cx="9718675" cy="192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8" name="Document" r:id="rId11" imgW="6079507" imgH="1206881" progId="Word.Document.12">
                  <p:embed/>
                </p:oleObj>
              </mc:Choice>
              <mc:Fallback>
                <p:oleObj name="Document" r:id="rId11" imgW="6079507" imgH="1206881" progId="Word.Document.1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5013176"/>
                        <a:ext cx="9718675" cy="1925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2924116"/>
              </p:ext>
            </p:extLst>
          </p:nvPr>
        </p:nvGraphicFramePr>
        <p:xfrm>
          <a:off x="3911600" y="5208588"/>
          <a:ext cx="2393950" cy="1027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9" name="Vergelijking" r:id="rId13" imgW="1422360" imgH="609480" progId="Equation.3">
                  <p:embed/>
                </p:oleObj>
              </mc:Choice>
              <mc:Fallback>
                <p:oleObj name="Vergelijking" r:id="rId13" imgW="1422360" imgH="6094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1600" y="5208588"/>
                        <a:ext cx="2393950" cy="1027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30634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 err="1" smtClean="0">
                <a:solidFill>
                  <a:schemeClr val="tx2"/>
                </a:solidFill>
              </a:rPr>
              <a:t>Example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from</a:t>
            </a:r>
            <a:r>
              <a:rPr lang="nl-NL" dirty="0" smtClean="0">
                <a:solidFill>
                  <a:schemeClr val="tx2"/>
                </a:solidFill>
              </a:rPr>
              <a:t> Kuiper et al. (2016)</a:t>
            </a:r>
            <a:br>
              <a:rPr lang="nl-NL" dirty="0" smtClean="0">
                <a:solidFill>
                  <a:schemeClr val="tx2"/>
                </a:solidFill>
              </a:rPr>
            </a:br>
            <a:r>
              <a:rPr lang="nl-NL" sz="3600" dirty="0" smtClean="0">
                <a:solidFill>
                  <a:schemeClr val="tx2"/>
                </a:solidFill>
              </a:rPr>
              <a:t>(</a:t>
            </a:r>
            <a:r>
              <a:rPr lang="nl-NL" sz="3600" dirty="0" err="1" smtClean="0">
                <a:solidFill>
                  <a:schemeClr val="tx2"/>
                </a:solidFill>
              </a:rPr>
              <a:t>Social</a:t>
            </a:r>
            <a:r>
              <a:rPr lang="nl-NL" sz="3600" dirty="0" smtClean="0">
                <a:solidFill>
                  <a:schemeClr val="tx2"/>
                </a:solidFill>
              </a:rPr>
              <a:t> </a:t>
            </a:r>
            <a:r>
              <a:rPr lang="nl-NL" sz="3600" dirty="0" err="1" smtClean="0">
                <a:solidFill>
                  <a:schemeClr val="tx2"/>
                </a:solidFill>
              </a:rPr>
              <a:t>relationships</a:t>
            </a:r>
            <a:r>
              <a:rPr lang="nl-NL" sz="3600" dirty="0" smtClean="0">
                <a:solidFill>
                  <a:schemeClr val="tx2"/>
                </a:solidFill>
              </a:rPr>
              <a:t> and </a:t>
            </a:r>
            <a:r>
              <a:rPr lang="nl-NL" sz="3600" dirty="0" err="1" smtClean="0">
                <a:solidFill>
                  <a:schemeClr val="tx2"/>
                </a:solidFill>
              </a:rPr>
              <a:t>cognitive</a:t>
            </a:r>
            <a:r>
              <a:rPr lang="nl-NL" sz="3600" dirty="0" smtClean="0">
                <a:solidFill>
                  <a:schemeClr val="tx2"/>
                </a:solidFill>
              </a:rPr>
              <a:t> </a:t>
            </a:r>
            <a:r>
              <a:rPr lang="nl-NL" sz="3600" dirty="0" err="1" smtClean="0">
                <a:solidFill>
                  <a:schemeClr val="tx2"/>
                </a:solidFill>
              </a:rPr>
              <a:t>decline</a:t>
            </a:r>
            <a:r>
              <a:rPr lang="nl-NL" sz="3600" dirty="0" smtClean="0">
                <a:solidFill>
                  <a:schemeClr val="tx2"/>
                </a:solidFill>
              </a:rPr>
              <a:t>)</a:t>
            </a:r>
            <a:endParaRPr lang="nl-NL" sz="3600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467544" y="1772816"/>
            <a:ext cx="8208912" cy="468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2400" dirty="0" smtClean="0">
              <a:solidFill>
                <a:schemeClr val="tx1"/>
              </a:solidFill>
            </a:endParaRPr>
          </a:p>
          <a:p>
            <a:pPr marL="457200" indent="-457200">
              <a:buAutoNum type="arabicPeriod"/>
            </a:pPr>
            <a:endParaRPr lang="nl-NL" sz="2400" dirty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/>
          <p:nvPr/>
        </p:nvPicPr>
        <p:blipFill rotWithShape="1">
          <a:blip r:embed="rId2"/>
          <a:srcRect l="12514" t="24452" r="7408" b="9787"/>
          <a:stretch/>
        </p:blipFill>
        <p:spPr bwMode="auto">
          <a:xfrm>
            <a:off x="1187624" y="1628800"/>
            <a:ext cx="7416823" cy="475252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Ovaal 4"/>
          <p:cNvSpPr/>
          <p:nvPr/>
        </p:nvSpPr>
        <p:spPr>
          <a:xfrm>
            <a:off x="899592" y="5949280"/>
            <a:ext cx="1368152" cy="43204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5502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err="1">
                <a:solidFill>
                  <a:schemeClr val="tx2"/>
                </a:solidFill>
                <a:latin typeface="Arial" charset="0"/>
              </a:rPr>
              <a:t>Heterogeneity</a:t>
            </a:r>
            <a:r>
              <a:rPr lang="nl-NL" dirty="0">
                <a:solidFill>
                  <a:schemeClr val="tx2"/>
                </a:solidFill>
                <a:latin typeface="Arial" charset="0"/>
              </a:rPr>
              <a:t>: Q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323528" y="1772816"/>
            <a:ext cx="8352928" cy="3744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400" dirty="0" err="1">
                <a:solidFill>
                  <a:schemeClr val="tx1"/>
                </a:solidFill>
              </a:rPr>
              <a:t>Estimating</a:t>
            </a:r>
            <a:r>
              <a:rPr lang="nl-NL" sz="2400" dirty="0">
                <a:solidFill>
                  <a:schemeClr val="tx1"/>
                </a:solidFill>
              </a:rPr>
              <a:t> a </a:t>
            </a:r>
            <a:r>
              <a:rPr lang="nl-NL" sz="2400" dirty="0" err="1">
                <a:solidFill>
                  <a:schemeClr val="tx1"/>
                </a:solidFill>
              </a:rPr>
              <a:t>mean</a:t>
            </a:r>
            <a:r>
              <a:rPr lang="nl-NL" sz="2400" dirty="0">
                <a:solidFill>
                  <a:schemeClr val="tx1"/>
                </a:solidFill>
              </a:rPr>
              <a:t> effect </a:t>
            </a:r>
            <a:r>
              <a:rPr lang="nl-NL" sz="2400" dirty="0" err="1">
                <a:solidFill>
                  <a:schemeClr val="tx1"/>
                </a:solidFill>
              </a:rPr>
              <a:t>makes</a:t>
            </a:r>
            <a:r>
              <a:rPr lang="nl-NL" sz="2400" dirty="0">
                <a:solidFill>
                  <a:schemeClr val="tx1"/>
                </a:solidFill>
              </a:rPr>
              <a:t> sense </a:t>
            </a:r>
            <a:r>
              <a:rPr lang="nl-NL" sz="2400" dirty="0" err="1">
                <a:solidFill>
                  <a:schemeClr val="tx1"/>
                </a:solidFill>
              </a:rPr>
              <a:t>if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all</a:t>
            </a:r>
            <a:r>
              <a:rPr lang="nl-NL" sz="2400" dirty="0">
                <a:solidFill>
                  <a:schemeClr val="tx1"/>
                </a:solidFill>
              </a:rPr>
              <a:t> studies test the </a:t>
            </a:r>
            <a:r>
              <a:rPr lang="nl-NL" sz="2400" dirty="0" err="1">
                <a:solidFill>
                  <a:schemeClr val="tx1"/>
                </a:solidFill>
              </a:rPr>
              <a:t>same</a:t>
            </a:r>
            <a:r>
              <a:rPr lang="nl-NL" sz="2400" dirty="0">
                <a:solidFill>
                  <a:schemeClr val="tx1"/>
                </a:solidFill>
              </a:rPr>
              <a:t> effect. Too </a:t>
            </a:r>
            <a:r>
              <a:rPr lang="nl-NL" sz="2400" dirty="0" err="1">
                <a:solidFill>
                  <a:schemeClr val="tx1"/>
                </a:solidFill>
              </a:rPr>
              <a:t>much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heterogeneity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suggests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this</a:t>
            </a:r>
            <a:r>
              <a:rPr lang="nl-NL" sz="2400" dirty="0">
                <a:solidFill>
                  <a:schemeClr val="tx1"/>
                </a:solidFill>
              </a:rPr>
              <a:t> is </a:t>
            </a:r>
            <a:r>
              <a:rPr lang="nl-NL" sz="2400" dirty="0" err="1">
                <a:solidFill>
                  <a:schemeClr val="tx1"/>
                </a:solidFill>
              </a:rPr>
              <a:t>not</a:t>
            </a:r>
            <a:r>
              <a:rPr lang="nl-NL" sz="2400" dirty="0">
                <a:solidFill>
                  <a:schemeClr val="tx1"/>
                </a:solidFill>
              </a:rPr>
              <a:t> the case.</a:t>
            </a:r>
          </a:p>
          <a:p>
            <a:r>
              <a:rPr lang="nl-NL" sz="2400" dirty="0" err="1">
                <a:solidFill>
                  <a:schemeClr val="tx1"/>
                </a:solidFill>
              </a:rPr>
              <a:t>Cochran’s</a:t>
            </a:r>
            <a:r>
              <a:rPr lang="nl-NL" sz="2400" dirty="0">
                <a:solidFill>
                  <a:schemeClr val="tx1"/>
                </a:solidFill>
              </a:rPr>
              <a:t> Q:	</a:t>
            </a:r>
            <a:endParaRPr lang="nl-NL" sz="2400" dirty="0" smtClean="0">
              <a:solidFill>
                <a:schemeClr val="tx1"/>
              </a:solidFill>
            </a:endParaRPr>
          </a:p>
          <a:p>
            <a:r>
              <a:rPr lang="nl-NL" sz="2400" dirty="0">
                <a:solidFill>
                  <a:schemeClr val="tx1"/>
                </a:solidFill>
              </a:rPr>
              <a:t>		</a:t>
            </a:r>
          </a:p>
          <a:p>
            <a:r>
              <a:rPr lang="nl-NL" sz="2400" dirty="0">
                <a:solidFill>
                  <a:schemeClr val="tx1"/>
                </a:solidFill>
              </a:rPr>
              <a:t>with </a:t>
            </a:r>
            <a:endParaRPr lang="nl-NL" sz="2400" dirty="0" smtClean="0">
              <a:solidFill>
                <a:schemeClr val="tx1"/>
              </a:solidFill>
            </a:endParaRPr>
          </a:p>
          <a:p>
            <a:endParaRPr lang="nl-NL" sz="2400" dirty="0">
              <a:solidFill>
                <a:schemeClr val="tx1"/>
              </a:solidFill>
            </a:endParaRPr>
          </a:p>
          <a:p>
            <a:endParaRPr lang="nl-NL" sz="2400" dirty="0">
              <a:solidFill>
                <a:schemeClr val="tx1"/>
              </a:solidFill>
            </a:endParaRPr>
          </a:p>
          <a:p>
            <a:r>
              <a:rPr lang="nl-NL" sz="2400" dirty="0" err="1">
                <a:solidFill>
                  <a:schemeClr val="tx1"/>
                </a:solidFill>
              </a:rPr>
              <a:t>This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can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be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tested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using</a:t>
            </a:r>
            <a:r>
              <a:rPr lang="nl-NL" sz="2400" dirty="0">
                <a:solidFill>
                  <a:schemeClr val="tx1"/>
                </a:solidFill>
              </a:rPr>
              <a:t> a Chi-square </a:t>
            </a:r>
            <a:r>
              <a:rPr lang="nl-NL" sz="2400" dirty="0" err="1">
                <a:solidFill>
                  <a:schemeClr val="tx1"/>
                </a:solidFill>
              </a:rPr>
              <a:t>distribution</a:t>
            </a:r>
            <a:r>
              <a:rPr lang="nl-NL" sz="2400" dirty="0">
                <a:solidFill>
                  <a:schemeClr val="tx1"/>
                </a:solidFill>
              </a:rPr>
              <a:t> with k – 1 </a:t>
            </a:r>
            <a:r>
              <a:rPr lang="nl-NL" sz="2400" dirty="0" err="1">
                <a:solidFill>
                  <a:schemeClr val="tx1"/>
                </a:solidFill>
              </a:rPr>
              <a:t>df</a:t>
            </a:r>
            <a:r>
              <a:rPr lang="nl-NL" sz="2400" dirty="0">
                <a:solidFill>
                  <a:schemeClr val="tx1"/>
                </a:solidFill>
              </a:rPr>
              <a:t> (k = </a:t>
            </a:r>
            <a:r>
              <a:rPr lang="nl-NL" sz="2400" dirty="0" err="1">
                <a:solidFill>
                  <a:schemeClr val="tx1"/>
                </a:solidFill>
              </a:rPr>
              <a:t>number</a:t>
            </a:r>
            <a:r>
              <a:rPr lang="nl-NL" sz="2400" dirty="0">
                <a:solidFill>
                  <a:schemeClr val="tx1"/>
                </a:solidFill>
              </a:rPr>
              <a:t> of studies</a:t>
            </a:r>
            <a:r>
              <a:rPr lang="nl-NL" sz="2400" dirty="0" smtClean="0">
                <a:solidFill>
                  <a:schemeClr val="tx1"/>
                </a:solidFill>
              </a:rPr>
              <a:t>).</a:t>
            </a:r>
            <a:endParaRPr lang="nl-NL" sz="2400" dirty="0">
              <a:solidFill>
                <a:schemeClr val="tx1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3784229"/>
              </p:ext>
            </p:extLst>
          </p:nvPr>
        </p:nvGraphicFramePr>
        <p:xfrm>
          <a:off x="2339752" y="2780928"/>
          <a:ext cx="2305050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6" name="Equation" r:id="rId3" imgW="1015559" imgH="253890" progId="Equation.3">
                  <p:embed/>
                </p:oleObj>
              </mc:Choice>
              <mc:Fallback>
                <p:oleObj name="Equation" r:id="rId3" imgW="1015559" imgH="25389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2780928"/>
                        <a:ext cx="2305050" cy="576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8243536"/>
              </p:ext>
            </p:extLst>
          </p:nvPr>
        </p:nvGraphicFramePr>
        <p:xfrm>
          <a:off x="1547664" y="3501008"/>
          <a:ext cx="3440113" cy="96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7" name="Equation" r:id="rId5" imgW="1726451" imgH="482391" progId="Equation.3">
                  <p:embed/>
                </p:oleObj>
              </mc:Choice>
              <mc:Fallback>
                <p:oleObj name="Equation" r:id="rId5" imgW="1726451" imgH="482391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3501008"/>
                        <a:ext cx="3440113" cy="962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hthoek 5"/>
          <p:cNvSpPr/>
          <p:nvPr/>
        </p:nvSpPr>
        <p:spPr>
          <a:xfrm>
            <a:off x="3491880" y="5373216"/>
            <a:ext cx="4248472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William </a:t>
            </a:r>
            <a:r>
              <a:rPr lang="nl-NL" dirty="0" err="1"/>
              <a:t>Cochran</a:t>
            </a:r>
            <a:r>
              <a:rPr lang="nl-NL" dirty="0"/>
              <a:t> (1909 – 1980)</a:t>
            </a:r>
          </a:p>
          <a:p>
            <a:pPr algn="ctr"/>
            <a:r>
              <a:rPr lang="nl-NL" dirty="0"/>
              <a:t>Archibald </a:t>
            </a:r>
            <a:r>
              <a:rPr lang="nl-NL" dirty="0" err="1"/>
              <a:t>Cochrane</a:t>
            </a:r>
            <a:r>
              <a:rPr lang="nl-NL" dirty="0"/>
              <a:t> (1909 – 1988)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413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err="1">
                <a:solidFill>
                  <a:schemeClr val="tx2"/>
                </a:solidFill>
                <a:latin typeface="Arial" charset="0"/>
              </a:rPr>
              <a:t>Heterogeneity</a:t>
            </a:r>
            <a:r>
              <a:rPr lang="nl-NL" dirty="0">
                <a:solidFill>
                  <a:schemeClr val="tx2"/>
                </a:solidFill>
                <a:latin typeface="Arial" charset="0"/>
              </a:rPr>
              <a:t>: I</a:t>
            </a:r>
            <a:r>
              <a:rPr lang="nl-NL" baseline="30000" dirty="0">
                <a:solidFill>
                  <a:schemeClr val="tx2"/>
                </a:solidFill>
                <a:latin typeface="Arial" charset="0"/>
              </a:rPr>
              <a:t>2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467544" y="1772816"/>
            <a:ext cx="8208912" cy="468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400" dirty="0">
                <a:solidFill>
                  <a:schemeClr val="tx1"/>
                </a:solidFill>
              </a:rPr>
              <a:t>The test </a:t>
            </a:r>
            <a:r>
              <a:rPr lang="nl-NL" sz="2400" dirty="0" err="1">
                <a:solidFill>
                  <a:schemeClr val="tx1"/>
                </a:solidFill>
              </a:rPr>
              <a:t>based</a:t>
            </a:r>
            <a:r>
              <a:rPr lang="nl-NL" sz="2400" dirty="0">
                <a:solidFill>
                  <a:schemeClr val="tx1"/>
                </a:solidFill>
              </a:rPr>
              <a:t> on </a:t>
            </a:r>
            <a:r>
              <a:rPr lang="nl-NL" sz="2400" dirty="0" err="1">
                <a:solidFill>
                  <a:schemeClr val="tx1"/>
                </a:solidFill>
              </a:rPr>
              <a:t>Cochran’s</a:t>
            </a:r>
            <a:r>
              <a:rPr lang="nl-NL" sz="2400" dirty="0">
                <a:solidFill>
                  <a:schemeClr val="tx1"/>
                </a:solidFill>
              </a:rPr>
              <a:t> Q has low power </a:t>
            </a:r>
            <a:r>
              <a:rPr lang="nl-NL" sz="2400" dirty="0" err="1">
                <a:solidFill>
                  <a:schemeClr val="tx1"/>
                </a:solidFill>
              </a:rPr>
              <a:t>to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detect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heterogeneity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if</a:t>
            </a:r>
            <a:r>
              <a:rPr lang="nl-NL" sz="2400" dirty="0">
                <a:solidFill>
                  <a:schemeClr val="tx1"/>
                </a:solidFill>
              </a:rPr>
              <a:t> the </a:t>
            </a:r>
            <a:r>
              <a:rPr lang="nl-NL" sz="2400" dirty="0" err="1">
                <a:solidFill>
                  <a:schemeClr val="tx1"/>
                </a:solidFill>
              </a:rPr>
              <a:t>number</a:t>
            </a:r>
            <a:r>
              <a:rPr lang="nl-NL" sz="2400" dirty="0">
                <a:solidFill>
                  <a:schemeClr val="tx1"/>
                </a:solidFill>
              </a:rPr>
              <a:t> of studies is small.</a:t>
            </a:r>
          </a:p>
          <a:p>
            <a:r>
              <a:rPr lang="nl-NL" sz="2400" dirty="0">
                <a:solidFill>
                  <a:schemeClr val="tx1"/>
                </a:solidFill>
              </a:rPr>
              <a:t>Higgins and </a:t>
            </a:r>
            <a:r>
              <a:rPr lang="nl-NL" sz="2400" dirty="0" err="1" smtClean="0">
                <a:solidFill>
                  <a:schemeClr val="tx1"/>
                </a:solidFill>
              </a:rPr>
              <a:t>colleagues</a:t>
            </a:r>
            <a:r>
              <a:rPr lang="nl-NL" sz="2400" dirty="0" smtClean="0">
                <a:solidFill>
                  <a:schemeClr val="tx1"/>
                </a:solidFill>
              </a:rPr>
              <a:t>: </a:t>
            </a:r>
            <a:r>
              <a:rPr lang="nl-NL" sz="2400" dirty="0" smtClean="0">
                <a:solidFill>
                  <a:srgbClr val="C00000"/>
                </a:solidFill>
              </a:rPr>
              <a:t>I</a:t>
            </a:r>
            <a:r>
              <a:rPr lang="nl-NL" sz="2400" dirty="0" smtClean="0">
                <a:solidFill>
                  <a:schemeClr val="tx1"/>
                </a:solidFill>
              </a:rPr>
              <a:t>ndex for </a:t>
            </a:r>
            <a:r>
              <a:rPr lang="nl-NL" sz="2400" dirty="0" err="1" smtClean="0">
                <a:solidFill>
                  <a:srgbClr val="C00000"/>
                </a:solidFill>
              </a:rPr>
              <a:t>I</a:t>
            </a:r>
            <a:r>
              <a:rPr lang="nl-NL" sz="2400" dirty="0" err="1" smtClean="0">
                <a:solidFill>
                  <a:schemeClr val="tx1"/>
                </a:solidFill>
              </a:rPr>
              <a:t>nconsistency</a:t>
            </a:r>
            <a:r>
              <a:rPr lang="nl-NL" sz="2400" dirty="0" smtClean="0">
                <a:solidFill>
                  <a:schemeClr val="tx1"/>
                </a:solidFill>
              </a:rPr>
              <a:t> (</a:t>
            </a:r>
            <a:r>
              <a:rPr lang="nl-NL" sz="2400" dirty="0">
                <a:solidFill>
                  <a:schemeClr val="tx1"/>
                </a:solidFill>
              </a:rPr>
              <a:t>2002)</a:t>
            </a:r>
          </a:p>
          <a:p>
            <a:r>
              <a:rPr lang="nl-NL" sz="2400" dirty="0">
                <a:solidFill>
                  <a:schemeClr val="tx1"/>
                </a:solidFill>
              </a:rPr>
              <a:t> </a:t>
            </a:r>
            <a:endParaRPr lang="nl-NL" sz="2400" dirty="0" smtClean="0">
              <a:solidFill>
                <a:schemeClr val="tx1"/>
              </a:solidFill>
            </a:endParaRPr>
          </a:p>
          <a:p>
            <a:endParaRPr lang="nl-NL" sz="2400" dirty="0">
              <a:solidFill>
                <a:schemeClr val="tx1"/>
              </a:solidFill>
            </a:endParaRPr>
          </a:p>
          <a:p>
            <a:endParaRPr lang="nl-NL" sz="2400" dirty="0">
              <a:solidFill>
                <a:schemeClr val="tx1"/>
              </a:solidFill>
            </a:endParaRPr>
          </a:p>
          <a:p>
            <a:r>
              <a:rPr lang="nl-NL" sz="2400" dirty="0">
                <a:solidFill>
                  <a:schemeClr val="tx1"/>
                </a:solidFill>
              </a:rPr>
              <a:t>The </a:t>
            </a:r>
            <a:r>
              <a:rPr lang="nl-NL" sz="2400" dirty="0" err="1">
                <a:solidFill>
                  <a:schemeClr val="tx1"/>
                </a:solidFill>
              </a:rPr>
              <a:t>larger</a:t>
            </a:r>
            <a:r>
              <a:rPr lang="nl-NL" sz="2400" dirty="0">
                <a:solidFill>
                  <a:schemeClr val="tx1"/>
                </a:solidFill>
              </a:rPr>
              <a:t> I</a:t>
            </a:r>
            <a:r>
              <a:rPr lang="nl-NL" sz="2400" baseline="30000" dirty="0">
                <a:solidFill>
                  <a:schemeClr val="tx1"/>
                </a:solidFill>
              </a:rPr>
              <a:t>2</a:t>
            </a:r>
            <a:r>
              <a:rPr lang="nl-NL" sz="2400" dirty="0">
                <a:solidFill>
                  <a:schemeClr val="tx1"/>
                </a:solidFill>
              </a:rPr>
              <a:t>, the more </a:t>
            </a:r>
            <a:r>
              <a:rPr lang="nl-NL" sz="2400" dirty="0" err="1">
                <a:solidFill>
                  <a:schemeClr val="tx1"/>
                </a:solidFill>
              </a:rPr>
              <a:t>heterogeneity</a:t>
            </a:r>
            <a:r>
              <a:rPr lang="nl-NL" sz="2400" dirty="0">
                <a:solidFill>
                  <a:schemeClr val="tx1"/>
                </a:solidFill>
              </a:rPr>
              <a:t>.</a:t>
            </a:r>
          </a:p>
          <a:p>
            <a:r>
              <a:rPr lang="nl-NL" sz="2400" dirty="0">
                <a:solidFill>
                  <a:schemeClr val="tx1"/>
                </a:solidFill>
              </a:rPr>
              <a:t>25%: low		50%: moderate	75%: high</a:t>
            </a:r>
          </a:p>
          <a:p>
            <a:r>
              <a:rPr lang="nl-NL" sz="2400" dirty="0">
                <a:solidFill>
                  <a:schemeClr val="tx1"/>
                </a:solidFill>
              </a:rPr>
              <a:t>(complex </a:t>
            </a:r>
            <a:r>
              <a:rPr lang="nl-NL" sz="2400" dirty="0" err="1">
                <a:solidFill>
                  <a:schemeClr val="tx1"/>
                </a:solidFill>
              </a:rPr>
              <a:t>formulas</a:t>
            </a:r>
            <a:r>
              <a:rPr lang="nl-NL" sz="2400" dirty="0">
                <a:solidFill>
                  <a:schemeClr val="tx1"/>
                </a:solidFill>
              </a:rPr>
              <a:t> for </a:t>
            </a:r>
            <a:r>
              <a:rPr lang="nl-NL" sz="2400" dirty="0" err="1">
                <a:solidFill>
                  <a:schemeClr val="tx1"/>
                </a:solidFill>
              </a:rPr>
              <a:t>Confidence</a:t>
            </a:r>
            <a:r>
              <a:rPr lang="nl-NL" sz="2400" dirty="0">
                <a:solidFill>
                  <a:schemeClr val="tx1"/>
                </a:solidFill>
              </a:rPr>
              <a:t> Intervals)</a:t>
            </a:r>
            <a:endParaRPr lang="en-US" sz="2400" dirty="0">
              <a:solidFill>
                <a:schemeClr val="tx1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0092772"/>
              </p:ext>
            </p:extLst>
          </p:nvPr>
        </p:nvGraphicFramePr>
        <p:xfrm>
          <a:off x="2843808" y="3717032"/>
          <a:ext cx="2638425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Equation" r:id="rId3" imgW="1180588" imgH="418918" progId="Equation.3">
                  <p:embed/>
                </p:oleObj>
              </mc:Choice>
              <mc:Fallback>
                <p:oleObj name="Equation" r:id="rId3" imgW="1180588" imgH="418918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3717032"/>
                        <a:ext cx="2638425" cy="935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24575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How </a:t>
            </a:r>
            <a:r>
              <a:rPr lang="nl-NL" dirty="0" err="1" smtClean="0">
                <a:solidFill>
                  <a:schemeClr val="tx2"/>
                </a:solidFill>
              </a:rPr>
              <a:t>to</a:t>
            </a:r>
            <a:r>
              <a:rPr lang="nl-NL" dirty="0" smtClean="0">
                <a:solidFill>
                  <a:schemeClr val="tx2"/>
                </a:solidFill>
              </a:rPr>
              <a:t> deal with </a:t>
            </a:r>
            <a:r>
              <a:rPr lang="nl-NL" dirty="0" err="1" smtClean="0">
                <a:solidFill>
                  <a:schemeClr val="tx2"/>
                </a:solidFill>
              </a:rPr>
              <a:t>heterogeneity</a:t>
            </a:r>
            <a:r>
              <a:rPr lang="nl-NL" dirty="0" smtClean="0">
                <a:solidFill>
                  <a:schemeClr val="tx2"/>
                </a:solidFill>
              </a:rPr>
              <a:t>?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467544" y="1772816"/>
            <a:ext cx="8208912" cy="468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2400" dirty="0" smtClean="0">
              <a:solidFill>
                <a:schemeClr val="tx1"/>
              </a:solidFill>
            </a:endParaRPr>
          </a:p>
          <a:p>
            <a:pPr marL="457200" indent="-457200">
              <a:buAutoNum type="arabicPeriod"/>
            </a:pPr>
            <a:endParaRPr lang="nl-NL" sz="2400" dirty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/>
          <p:nvPr/>
        </p:nvPicPr>
        <p:blipFill>
          <a:blip r:embed="rId2" cstate="print"/>
          <a:srcRect l="24519" t="30219" r="25900" b="22222"/>
          <a:stretch>
            <a:fillRect/>
          </a:stretch>
        </p:blipFill>
        <p:spPr bwMode="auto">
          <a:xfrm>
            <a:off x="899592" y="1556792"/>
            <a:ext cx="7344816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hthoek 4"/>
          <p:cNvSpPr/>
          <p:nvPr/>
        </p:nvSpPr>
        <p:spPr>
          <a:xfrm>
            <a:off x="395536" y="5373216"/>
            <a:ext cx="1440160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hthoek 5"/>
          <p:cNvSpPr/>
          <p:nvPr/>
        </p:nvSpPr>
        <p:spPr>
          <a:xfrm>
            <a:off x="539552" y="1484784"/>
            <a:ext cx="1368152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3851920" y="6093296"/>
            <a:ext cx="511256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Example</a:t>
            </a:r>
            <a:r>
              <a:rPr lang="nl-NL" dirty="0" smtClean="0"/>
              <a:t> </a:t>
            </a:r>
            <a:r>
              <a:rPr lang="nl-NL" dirty="0" err="1" smtClean="0"/>
              <a:t>from</a:t>
            </a:r>
            <a:r>
              <a:rPr lang="nl-NL" dirty="0" smtClean="0"/>
              <a:t> “Comprehensive Meta Analysis”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8214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1. </a:t>
            </a:r>
            <a:r>
              <a:rPr lang="nl-NL" dirty="0" err="1" smtClean="0">
                <a:solidFill>
                  <a:schemeClr val="tx2"/>
                </a:solidFill>
              </a:rPr>
              <a:t>Subgroup</a:t>
            </a:r>
            <a:r>
              <a:rPr lang="nl-NL" dirty="0" smtClean="0">
                <a:solidFill>
                  <a:schemeClr val="tx2"/>
                </a:solidFill>
              </a:rPr>
              <a:t> analyses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467544" y="1772816"/>
            <a:ext cx="8208912" cy="468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2400" dirty="0" smtClean="0">
              <a:solidFill>
                <a:schemeClr val="tx1"/>
              </a:solidFill>
            </a:endParaRPr>
          </a:p>
          <a:p>
            <a:pPr marL="457200" indent="-457200">
              <a:buAutoNum type="arabicPeriod"/>
            </a:pPr>
            <a:endParaRPr lang="nl-NL" sz="2400" dirty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/>
          <p:nvPr/>
        </p:nvPicPr>
        <p:blipFill>
          <a:blip r:embed="rId2" cstate="print"/>
          <a:srcRect l="10897" t="24217" r="25160" b="27920"/>
          <a:stretch>
            <a:fillRect/>
          </a:stretch>
        </p:blipFill>
        <p:spPr bwMode="auto">
          <a:xfrm>
            <a:off x="1043608" y="1556792"/>
            <a:ext cx="6840759" cy="3960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8616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97768"/>
            <a:ext cx="8229600" cy="114300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b="1" dirty="0"/>
              <a:t> </a:t>
            </a:r>
            <a:r>
              <a:rPr lang="en-US" b="1" dirty="0">
                <a:solidFill>
                  <a:schemeClr val="tx2"/>
                </a:solidFill>
              </a:rPr>
              <a:t>Help! Statistics! Lunchtime Lectures</a:t>
            </a:r>
            <a:endParaRPr lang="nl-NL" dirty="0">
              <a:solidFill>
                <a:schemeClr val="tx2"/>
              </a:solidFill>
            </a:endParaRP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4345236"/>
              </p:ext>
            </p:extLst>
          </p:nvPr>
        </p:nvGraphicFramePr>
        <p:xfrm>
          <a:off x="215516" y="3573017"/>
          <a:ext cx="8712968" cy="11903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3333"/>
                <a:gridCol w="1474546"/>
                <a:gridCol w="3616847"/>
                <a:gridCol w="2178242"/>
              </a:tblGrid>
              <a:tr h="5949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When?</a:t>
                      </a:r>
                      <a:endParaRPr lang="nl-N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Where?</a:t>
                      </a:r>
                      <a:endParaRPr lang="nl-N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What?</a:t>
                      </a:r>
                      <a:endParaRPr lang="nl-NL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Who?</a:t>
                      </a:r>
                      <a:endParaRPr lang="nl-N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Sep</a:t>
                      </a:r>
                      <a:r>
                        <a:rPr lang="nl-NL" sz="16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10 2019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Room 16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*</a:t>
                      </a:r>
                      <a:endParaRPr lang="nl-NL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H. Burgerhof</a:t>
                      </a:r>
                    </a:p>
                  </a:txBody>
                  <a:tcPr marL="68580" marR="68580" marT="0" marB="0"/>
                </a:tc>
              </a:tr>
              <a:tr h="297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Nov 12 2019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Room 16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?</a:t>
                      </a:r>
                      <a:endParaRPr lang="nl-NL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323528" y="1340768"/>
            <a:ext cx="79208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What? </a:t>
            </a:r>
            <a:r>
              <a:rPr lang="en-US" dirty="0" smtClean="0"/>
              <a:t>	frequently </a:t>
            </a:r>
            <a:r>
              <a:rPr lang="en-US" dirty="0"/>
              <a:t>used statistical methods and questions in a manageable </a:t>
            </a:r>
            <a:r>
              <a:rPr lang="en-US" dirty="0" smtClean="0"/>
              <a:t>	timeframe </a:t>
            </a:r>
            <a:r>
              <a:rPr lang="en-US" dirty="0"/>
              <a:t>for all researchers at the </a:t>
            </a:r>
            <a:r>
              <a:rPr lang="en-US" dirty="0" smtClean="0"/>
              <a:t>UMCG </a:t>
            </a:r>
          </a:p>
          <a:p>
            <a:r>
              <a:rPr lang="en-US" dirty="0" smtClean="0"/>
              <a:t>	No </a:t>
            </a:r>
            <a:r>
              <a:rPr lang="en-US" dirty="0"/>
              <a:t>knowledge of advanced statistics is required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u="sng" dirty="0" smtClean="0"/>
              <a:t>When? </a:t>
            </a:r>
            <a:r>
              <a:rPr lang="en-US" dirty="0" smtClean="0"/>
              <a:t>	Lectures </a:t>
            </a:r>
            <a:r>
              <a:rPr lang="en-US" dirty="0"/>
              <a:t>take place every 2</a:t>
            </a:r>
            <a:r>
              <a:rPr lang="en-US" baseline="30000" dirty="0"/>
              <a:t>nd</a:t>
            </a:r>
            <a:r>
              <a:rPr lang="en-US" dirty="0"/>
              <a:t> Tuesday of the month, 12.00-13.00 hrs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u="sng" dirty="0" smtClean="0"/>
              <a:t>Who? </a:t>
            </a:r>
            <a:r>
              <a:rPr lang="en-US" dirty="0" smtClean="0"/>
              <a:t>	Unit for Medical Statistics and Decision Making</a:t>
            </a:r>
            <a:endParaRPr lang="nl-NL" dirty="0"/>
          </a:p>
          <a:p>
            <a:endParaRPr lang="nl-NL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2A2B-0270-4A2E-9CDD-96AA83E87E3E}" type="slidenum">
              <a:rPr lang="nl-NL" smtClean="0"/>
              <a:t>2</a:t>
            </a:fld>
            <a:endParaRPr lang="nl-NL"/>
          </a:p>
        </p:txBody>
      </p:sp>
      <p:sp>
        <p:nvSpPr>
          <p:cNvPr id="3" name="Textfeld 2"/>
          <p:cNvSpPr txBox="1"/>
          <p:nvPr/>
        </p:nvSpPr>
        <p:spPr>
          <a:xfrm>
            <a:off x="251520" y="6232853"/>
            <a:ext cx="8663654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nl-NL" dirty="0" smtClean="0"/>
              <a:t>Slides </a:t>
            </a:r>
            <a:r>
              <a:rPr lang="nl-NL" dirty="0" err="1" smtClean="0"/>
              <a:t>can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downloaded</a:t>
            </a:r>
            <a:r>
              <a:rPr lang="nl-NL" dirty="0" smtClean="0"/>
              <a:t> </a:t>
            </a:r>
            <a:r>
              <a:rPr lang="nl-NL" dirty="0" err="1" smtClean="0"/>
              <a:t>from</a:t>
            </a:r>
            <a:r>
              <a:rPr lang="nl-NL" dirty="0"/>
              <a:t> http://www.rug.nl/research/epidemiology/download-area</a:t>
            </a:r>
          </a:p>
        </p:txBody>
      </p:sp>
      <p:sp>
        <p:nvSpPr>
          <p:cNvPr id="5" name="Lijntoelichting 1 4"/>
          <p:cNvSpPr/>
          <p:nvPr/>
        </p:nvSpPr>
        <p:spPr>
          <a:xfrm>
            <a:off x="2483768" y="2246380"/>
            <a:ext cx="824984" cy="218058"/>
          </a:xfrm>
          <a:prstGeom prst="borderCallout1">
            <a:avLst>
              <a:gd name="adj1" fmla="val 14831"/>
              <a:gd name="adj2" fmla="val -2118"/>
              <a:gd name="adj3" fmla="val 167366"/>
              <a:gd name="adj4" fmla="val -41440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rgbClr val="FF0000"/>
                </a:solidFill>
              </a:rPr>
              <a:t>d</a:t>
            </a:r>
            <a:r>
              <a:rPr lang="nl-NL" dirty="0" smtClean="0">
                <a:solidFill>
                  <a:srgbClr val="FF0000"/>
                </a:solidFill>
              </a:rPr>
              <a:t>o </a:t>
            </a:r>
            <a:r>
              <a:rPr lang="nl-NL" dirty="0" err="1" smtClean="0">
                <a:solidFill>
                  <a:srgbClr val="FF0000"/>
                </a:solidFill>
              </a:rPr>
              <a:t>not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1331640" y="5157192"/>
            <a:ext cx="7200800" cy="72008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bg1"/>
                </a:solidFill>
              </a:rPr>
              <a:t>* </a:t>
            </a:r>
            <a:r>
              <a:rPr lang="nl-NL" dirty="0" err="1" smtClean="0">
                <a:solidFill>
                  <a:schemeClr val="bg1"/>
                </a:solidFill>
              </a:rPr>
              <a:t>Send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 err="1" smtClean="0">
                <a:solidFill>
                  <a:schemeClr val="bg1"/>
                </a:solidFill>
              </a:rPr>
              <a:t>your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 err="1" smtClean="0">
                <a:solidFill>
                  <a:schemeClr val="bg1"/>
                </a:solidFill>
              </a:rPr>
              <a:t>favourite</a:t>
            </a:r>
            <a:r>
              <a:rPr lang="nl-NL" dirty="0" smtClean="0">
                <a:solidFill>
                  <a:schemeClr val="bg1"/>
                </a:solidFill>
              </a:rPr>
              <a:t> subject </a:t>
            </a:r>
            <a:r>
              <a:rPr lang="nl-NL" dirty="0" err="1" smtClean="0">
                <a:solidFill>
                  <a:schemeClr val="bg1"/>
                </a:solidFill>
              </a:rPr>
              <a:t>to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 err="1" smtClean="0">
                <a:solidFill>
                  <a:schemeClr val="bg1"/>
                </a:solidFill>
                <a:hlinkClick r:id="rId2"/>
              </a:rPr>
              <a:t>j.g.m.burgerhof@umcg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 err="1" smtClean="0">
                <a:solidFill>
                  <a:schemeClr val="bg1"/>
                </a:solidFill>
              </a:rPr>
              <a:t>before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 err="1" smtClean="0">
                <a:solidFill>
                  <a:schemeClr val="bg1"/>
                </a:solidFill>
              </a:rPr>
              <a:t>July</a:t>
            </a:r>
            <a:r>
              <a:rPr lang="nl-NL" dirty="0" smtClean="0">
                <a:solidFill>
                  <a:schemeClr val="bg1"/>
                </a:solidFill>
              </a:rPr>
              <a:t> 1!   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889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 err="1" smtClean="0">
                <a:solidFill>
                  <a:schemeClr val="tx2"/>
                </a:solidFill>
              </a:rPr>
              <a:t>Fixed</a:t>
            </a:r>
            <a:r>
              <a:rPr lang="nl-NL" dirty="0" smtClean="0">
                <a:solidFill>
                  <a:schemeClr val="tx2"/>
                </a:solidFill>
              </a:rPr>
              <a:t> or Random Effects?</a:t>
            </a:r>
            <a:br>
              <a:rPr lang="nl-NL" dirty="0" smtClean="0">
                <a:solidFill>
                  <a:schemeClr val="tx2"/>
                </a:solidFill>
              </a:rPr>
            </a:br>
            <a:r>
              <a:rPr lang="nl-NL" dirty="0" err="1" smtClean="0">
                <a:solidFill>
                  <a:schemeClr val="tx2"/>
                </a:solidFill>
              </a:rPr>
              <a:t>Difference</a:t>
            </a:r>
            <a:r>
              <a:rPr lang="nl-NL" dirty="0" smtClean="0">
                <a:solidFill>
                  <a:schemeClr val="tx2"/>
                </a:solidFill>
              </a:rPr>
              <a:t> in </a:t>
            </a:r>
            <a:r>
              <a:rPr lang="nl-NL" dirty="0" err="1" smtClean="0">
                <a:solidFill>
                  <a:schemeClr val="tx2"/>
                </a:solidFill>
              </a:rPr>
              <a:t>weights</a:t>
            </a:r>
            <a:r>
              <a:rPr lang="nl-NL" dirty="0" smtClean="0">
                <a:solidFill>
                  <a:schemeClr val="tx2"/>
                </a:solidFill>
              </a:rPr>
              <a:t>! (1)</a:t>
            </a:r>
            <a:endParaRPr lang="nl-NL" dirty="0">
              <a:solidFill>
                <a:schemeClr val="tx2"/>
              </a:solidFill>
            </a:endParaRPr>
          </a:p>
        </p:txBody>
      </p:sp>
      <p:pic>
        <p:nvPicPr>
          <p:cNvPr id="6" name="Afbeelding 5"/>
          <p:cNvPicPr/>
          <p:nvPr/>
        </p:nvPicPr>
        <p:blipFill rotWithShape="1">
          <a:blip r:embed="rId2"/>
          <a:srcRect l="19192" t="7058" r="16062" b="13166"/>
          <a:stretch/>
        </p:blipFill>
        <p:spPr bwMode="auto">
          <a:xfrm>
            <a:off x="1475656" y="1490662"/>
            <a:ext cx="6696744" cy="503468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3924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 err="1">
                <a:solidFill>
                  <a:schemeClr val="tx2"/>
                </a:solidFill>
              </a:rPr>
              <a:t>Fixed</a:t>
            </a:r>
            <a:r>
              <a:rPr lang="nl-NL" dirty="0">
                <a:solidFill>
                  <a:schemeClr val="tx2"/>
                </a:solidFill>
              </a:rPr>
              <a:t> or Random Effects?</a:t>
            </a:r>
            <a:br>
              <a:rPr lang="nl-NL" dirty="0">
                <a:solidFill>
                  <a:schemeClr val="tx2"/>
                </a:solidFill>
              </a:rPr>
            </a:br>
            <a:r>
              <a:rPr lang="nl-NL" dirty="0" err="1">
                <a:solidFill>
                  <a:schemeClr val="tx2"/>
                </a:solidFill>
              </a:rPr>
              <a:t>Difference</a:t>
            </a:r>
            <a:r>
              <a:rPr lang="nl-NL" dirty="0">
                <a:solidFill>
                  <a:schemeClr val="tx2"/>
                </a:solidFill>
              </a:rPr>
              <a:t> </a:t>
            </a:r>
            <a:r>
              <a:rPr lang="nl-NL" dirty="0" smtClean="0">
                <a:solidFill>
                  <a:schemeClr val="tx2"/>
                </a:solidFill>
              </a:rPr>
              <a:t>in </a:t>
            </a:r>
            <a:r>
              <a:rPr lang="nl-NL" dirty="0" err="1">
                <a:solidFill>
                  <a:schemeClr val="tx2"/>
                </a:solidFill>
              </a:rPr>
              <a:t>weights</a:t>
            </a:r>
            <a:r>
              <a:rPr lang="nl-NL" dirty="0" smtClean="0">
                <a:solidFill>
                  <a:schemeClr val="tx2"/>
                </a:solidFill>
              </a:rPr>
              <a:t>! (2)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467544" y="1772816"/>
            <a:ext cx="8208912" cy="468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2400" dirty="0" smtClean="0">
              <a:solidFill>
                <a:schemeClr val="tx1"/>
              </a:solidFill>
            </a:endParaRPr>
          </a:p>
          <a:p>
            <a:pPr marL="457200" indent="-457200">
              <a:buAutoNum type="arabicPeriod"/>
            </a:pPr>
            <a:endParaRPr lang="nl-NL" sz="2400" dirty="0">
              <a:solidFill>
                <a:schemeClr val="tx1"/>
              </a:solidFill>
            </a:endParaRPr>
          </a:p>
        </p:txBody>
      </p:sp>
      <p:pic>
        <p:nvPicPr>
          <p:cNvPr id="5" name="Afbeelding 4"/>
          <p:cNvPicPr/>
          <p:nvPr/>
        </p:nvPicPr>
        <p:blipFill rotWithShape="1">
          <a:blip r:embed="rId2"/>
          <a:srcRect l="21839" t="7941" r="13247" b="13164"/>
          <a:stretch/>
        </p:blipFill>
        <p:spPr bwMode="auto">
          <a:xfrm>
            <a:off x="1475656" y="1556792"/>
            <a:ext cx="6624735" cy="460851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26322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 err="1">
                <a:solidFill>
                  <a:schemeClr val="tx2"/>
                </a:solidFill>
              </a:rPr>
              <a:t>Fixed</a:t>
            </a:r>
            <a:r>
              <a:rPr lang="nl-NL" dirty="0">
                <a:solidFill>
                  <a:schemeClr val="tx2"/>
                </a:solidFill>
              </a:rPr>
              <a:t> or Random Effects?</a:t>
            </a:r>
            <a:br>
              <a:rPr lang="nl-NL" dirty="0">
                <a:solidFill>
                  <a:schemeClr val="tx2"/>
                </a:solidFill>
              </a:rPr>
            </a:br>
            <a:r>
              <a:rPr lang="nl-NL" dirty="0" err="1">
                <a:solidFill>
                  <a:schemeClr val="tx2"/>
                </a:solidFill>
              </a:rPr>
              <a:t>Difference</a:t>
            </a:r>
            <a:r>
              <a:rPr lang="nl-NL" dirty="0">
                <a:solidFill>
                  <a:schemeClr val="tx2"/>
                </a:solidFill>
              </a:rPr>
              <a:t> </a:t>
            </a:r>
            <a:r>
              <a:rPr lang="nl-NL" dirty="0" smtClean="0">
                <a:solidFill>
                  <a:schemeClr val="tx2"/>
                </a:solidFill>
              </a:rPr>
              <a:t>in </a:t>
            </a:r>
            <a:r>
              <a:rPr lang="nl-NL" dirty="0" err="1">
                <a:solidFill>
                  <a:schemeClr val="tx2"/>
                </a:solidFill>
              </a:rPr>
              <a:t>weights</a:t>
            </a:r>
            <a:r>
              <a:rPr lang="nl-NL" dirty="0" smtClean="0">
                <a:solidFill>
                  <a:schemeClr val="tx2"/>
                </a:solidFill>
              </a:rPr>
              <a:t>! (3)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467544" y="1772816"/>
            <a:ext cx="8208912" cy="468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2400" dirty="0" smtClean="0">
              <a:solidFill>
                <a:schemeClr val="tx1"/>
              </a:solidFill>
            </a:endParaRPr>
          </a:p>
          <a:p>
            <a:pPr marL="457200" indent="-457200">
              <a:buAutoNum type="arabicPeriod"/>
            </a:pPr>
            <a:endParaRPr lang="nl-NL" sz="2400" dirty="0">
              <a:solidFill>
                <a:schemeClr val="tx1"/>
              </a:solidFill>
            </a:endParaRPr>
          </a:p>
        </p:txBody>
      </p:sp>
      <p:pic>
        <p:nvPicPr>
          <p:cNvPr id="5" name="Afbeelding 4"/>
          <p:cNvPicPr/>
          <p:nvPr/>
        </p:nvPicPr>
        <p:blipFill rotWithShape="1">
          <a:blip r:embed="rId2"/>
          <a:srcRect l="18860" t="8824" r="14241" b="13166"/>
          <a:stretch/>
        </p:blipFill>
        <p:spPr bwMode="auto">
          <a:xfrm>
            <a:off x="1331640" y="1556792"/>
            <a:ext cx="6768752" cy="453650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8146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 err="1">
                <a:solidFill>
                  <a:schemeClr val="tx2"/>
                </a:solidFill>
              </a:rPr>
              <a:t>Fixed</a:t>
            </a:r>
            <a:r>
              <a:rPr lang="nl-NL" dirty="0">
                <a:solidFill>
                  <a:schemeClr val="tx2"/>
                </a:solidFill>
              </a:rPr>
              <a:t> or Random Effects?</a:t>
            </a:r>
            <a:br>
              <a:rPr lang="nl-NL" dirty="0">
                <a:solidFill>
                  <a:schemeClr val="tx2"/>
                </a:solidFill>
              </a:rPr>
            </a:br>
            <a:r>
              <a:rPr lang="nl-NL" dirty="0" err="1">
                <a:solidFill>
                  <a:schemeClr val="tx2"/>
                </a:solidFill>
              </a:rPr>
              <a:t>Difference</a:t>
            </a:r>
            <a:r>
              <a:rPr lang="nl-NL" dirty="0">
                <a:solidFill>
                  <a:schemeClr val="tx2"/>
                </a:solidFill>
              </a:rPr>
              <a:t> </a:t>
            </a:r>
            <a:r>
              <a:rPr lang="nl-NL" dirty="0" smtClean="0">
                <a:solidFill>
                  <a:schemeClr val="tx2"/>
                </a:solidFill>
              </a:rPr>
              <a:t>in </a:t>
            </a:r>
            <a:r>
              <a:rPr lang="nl-NL" dirty="0" err="1">
                <a:solidFill>
                  <a:schemeClr val="tx2"/>
                </a:solidFill>
              </a:rPr>
              <a:t>weights</a:t>
            </a:r>
            <a:r>
              <a:rPr lang="nl-NL" dirty="0" smtClean="0">
                <a:solidFill>
                  <a:schemeClr val="tx2"/>
                </a:solidFill>
              </a:rPr>
              <a:t>! (4)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467544" y="1772816"/>
            <a:ext cx="8208912" cy="468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2400" dirty="0" smtClean="0">
              <a:solidFill>
                <a:schemeClr val="tx1"/>
              </a:solidFill>
            </a:endParaRPr>
          </a:p>
          <a:p>
            <a:pPr marL="457200" indent="-457200">
              <a:buAutoNum type="arabicPeriod"/>
            </a:pPr>
            <a:endParaRPr lang="nl-NL" sz="2400" dirty="0">
              <a:solidFill>
                <a:schemeClr val="tx1"/>
              </a:solidFill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107504" y="5661248"/>
            <a:ext cx="8928992" cy="79208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err="1" smtClean="0">
                <a:solidFill>
                  <a:schemeClr val="tx1"/>
                </a:solidFill>
              </a:rPr>
              <a:t>You</a:t>
            </a:r>
            <a:r>
              <a:rPr lang="nl-NL" sz="2400" dirty="0" smtClean="0">
                <a:solidFill>
                  <a:schemeClr val="tx1"/>
                </a:solidFill>
              </a:rPr>
              <a:t> have </a:t>
            </a:r>
            <a:r>
              <a:rPr lang="nl-NL" sz="2400" dirty="0" err="1" smtClean="0">
                <a:solidFill>
                  <a:schemeClr val="tx1"/>
                </a:solidFill>
              </a:rPr>
              <a:t>to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decide</a:t>
            </a:r>
            <a:r>
              <a:rPr lang="nl-NL" sz="2400" dirty="0" smtClean="0">
                <a:solidFill>
                  <a:schemeClr val="tx1"/>
                </a:solidFill>
              </a:rPr>
              <a:t> on </a:t>
            </a:r>
            <a:r>
              <a:rPr lang="nl-NL" sz="2400" dirty="0" err="1" smtClean="0">
                <a:solidFill>
                  <a:schemeClr val="tx1"/>
                </a:solidFill>
              </a:rPr>
              <a:t>fixed</a:t>
            </a:r>
            <a:r>
              <a:rPr lang="nl-NL" sz="2400" dirty="0" smtClean="0">
                <a:solidFill>
                  <a:schemeClr val="tx1"/>
                </a:solidFill>
              </a:rPr>
              <a:t> / random on </a:t>
            </a:r>
            <a:r>
              <a:rPr lang="nl-NL" sz="2400" dirty="0" err="1" smtClean="0">
                <a:solidFill>
                  <a:schemeClr val="tx1"/>
                </a:solidFill>
              </a:rPr>
              <a:t>theory</a:t>
            </a:r>
            <a:r>
              <a:rPr lang="nl-NL" sz="2400" dirty="0" smtClean="0">
                <a:solidFill>
                  <a:schemeClr val="tx1"/>
                </a:solidFill>
              </a:rPr>
              <a:t>, </a:t>
            </a:r>
            <a:r>
              <a:rPr lang="nl-NL" sz="2400" dirty="0" err="1" smtClean="0">
                <a:solidFill>
                  <a:schemeClr val="tx1"/>
                </a:solidFill>
              </a:rPr>
              <a:t>not</a:t>
            </a:r>
            <a:r>
              <a:rPr lang="nl-NL" sz="2400" dirty="0" smtClean="0">
                <a:solidFill>
                  <a:schemeClr val="tx1"/>
                </a:solidFill>
              </a:rPr>
              <a:t> on </a:t>
            </a:r>
            <a:r>
              <a:rPr lang="nl-NL" sz="2400" dirty="0" err="1" smtClean="0">
                <a:solidFill>
                  <a:schemeClr val="tx1"/>
                </a:solidFill>
              </a:rPr>
              <a:t>heterogeneity</a:t>
            </a:r>
            <a:r>
              <a:rPr lang="nl-NL" sz="2400" dirty="0" smtClean="0">
                <a:solidFill>
                  <a:schemeClr val="tx1"/>
                </a:solidFill>
              </a:rPr>
              <a:t>!</a:t>
            </a:r>
            <a:endParaRPr lang="nl-NL" sz="2400" dirty="0">
              <a:solidFill>
                <a:schemeClr val="tx1"/>
              </a:solidFill>
            </a:endParaRPr>
          </a:p>
        </p:txBody>
      </p:sp>
      <p:pic>
        <p:nvPicPr>
          <p:cNvPr id="6" name="Afbeelding 5"/>
          <p:cNvPicPr/>
          <p:nvPr/>
        </p:nvPicPr>
        <p:blipFill rotWithShape="1">
          <a:blip r:embed="rId2"/>
          <a:srcRect l="21342" t="6177" r="13911" b="14634"/>
          <a:stretch/>
        </p:blipFill>
        <p:spPr bwMode="auto">
          <a:xfrm>
            <a:off x="1691680" y="1556792"/>
            <a:ext cx="5904656" cy="396043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59585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 err="1">
                <a:solidFill>
                  <a:schemeClr val="tx2"/>
                </a:solidFill>
              </a:rPr>
              <a:t>Fixed</a:t>
            </a:r>
            <a:r>
              <a:rPr lang="nl-NL" dirty="0">
                <a:solidFill>
                  <a:schemeClr val="tx2"/>
                </a:solidFill>
              </a:rPr>
              <a:t> or Random Effects?</a:t>
            </a:r>
            <a:br>
              <a:rPr lang="nl-NL" dirty="0">
                <a:solidFill>
                  <a:schemeClr val="tx2"/>
                </a:solidFill>
              </a:rPr>
            </a:br>
            <a:r>
              <a:rPr lang="nl-NL" dirty="0" err="1">
                <a:solidFill>
                  <a:schemeClr val="tx2"/>
                </a:solidFill>
              </a:rPr>
              <a:t>Difference</a:t>
            </a:r>
            <a:r>
              <a:rPr lang="nl-NL" dirty="0">
                <a:solidFill>
                  <a:schemeClr val="tx2"/>
                </a:solidFill>
              </a:rPr>
              <a:t> </a:t>
            </a:r>
            <a:r>
              <a:rPr lang="nl-NL" dirty="0" smtClean="0">
                <a:solidFill>
                  <a:schemeClr val="tx2"/>
                </a:solidFill>
              </a:rPr>
              <a:t>in </a:t>
            </a:r>
            <a:r>
              <a:rPr lang="nl-NL" dirty="0" err="1">
                <a:solidFill>
                  <a:schemeClr val="tx2"/>
                </a:solidFill>
              </a:rPr>
              <a:t>weights</a:t>
            </a:r>
            <a:r>
              <a:rPr lang="nl-NL" dirty="0" smtClean="0">
                <a:solidFill>
                  <a:schemeClr val="tx2"/>
                </a:solidFill>
              </a:rPr>
              <a:t>! (5)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467544" y="1772816"/>
            <a:ext cx="8208912" cy="468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2400" dirty="0" smtClean="0">
              <a:solidFill>
                <a:schemeClr val="tx1"/>
              </a:solidFill>
            </a:endParaRPr>
          </a:p>
          <a:p>
            <a:pPr marL="457200" indent="-457200">
              <a:buAutoNum type="arabicPeriod"/>
            </a:pPr>
            <a:endParaRPr lang="nl-NL" sz="2400" dirty="0">
              <a:solidFill>
                <a:schemeClr val="tx1"/>
              </a:solidFill>
            </a:endParaRPr>
          </a:p>
        </p:txBody>
      </p:sp>
      <p:pic>
        <p:nvPicPr>
          <p:cNvPr id="7" name="Afbeelding 6"/>
          <p:cNvPicPr/>
          <p:nvPr/>
        </p:nvPicPr>
        <p:blipFill rotWithShape="1">
          <a:blip r:embed="rId2"/>
          <a:srcRect l="24486" t="7059" r="12254" b="15515"/>
          <a:stretch/>
        </p:blipFill>
        <p:spPr bwMode="auto">
          <a:xfrm>
            <a:off x="1619673" y="1550352"/>
            <a:ext cx="6408712" cy="46869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1783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2. Meta </a:t>
            </a:r>
            <a:r>
              <a:rPr lang="nl-NL" dirty="0" err="1" smtClean="0">
                <a:solidFill>
                  <a:schemeClr val="tx2"/>
                </a:solidFill>
              </a:rPr>
              <a:t>regression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467544" y="1772816"/>
            <a:ext cx="8208912" cy="468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2400" dirty="0" smtClean="0">
              <a:solidFill>
                <a:schemeClr val="tx1"/>
              </a:solidFill>
            </a:endParaRPr>
          </a:p>
          <a:p>
            <a:pPr marL="457200" indent="-457200">
              <a:buAutoNum type="arabicPeriod"/>
            </a:pPr>
            <a:endParaRPr lang="nl-NL" sz="2400" dirty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/>
          <p:nvPr/>
        </p:nvPicPr>
        <p:blipFill>
          <a:blip r:embed="rId2" cstate="print"/>
          <a:srcRect l="11438" t="18118" r="25946" b="22474"/>
          <a:stretch>
            <a:fillRect/>
          </a:stretch>
        </p:blipFill>
        <p:spPr bwMode="auto">
          <a:xfrm>
            <a:off x="1331640" y="1556792"/>
            <a:ext cx="6408712" cy="316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hthoek 4"/>
          <p:cNvSpPr/>
          <p:nvPr/>
        </p:nvSpPr>
        <p:spPr>
          <a:xfrm>
            <a:off x="1403648" y="4797152"/>
            <a:ext cx="6336704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err="1" smtClean="0"/>
              <a:t>Study</a:t>
            </a:r>
            <a:r>
              <a:rPr lang="nl-NL" sz="2800" dirty="0" smtClean="0"/>
              <a:t> = unit (</a:t>
            </a:r>
            <a:r>
              <a:rPr lang="nl-NL" sz="2800" dirty="0" err="1" smtClean="0"/>
              <a:t>so</a:t>
            </a:r>
            <a:r>
              <a:rPr lang="nl-NL" sz="2800" dirty="0" smtClean="0"/>
              <a:t> n = 13)</a:t>
            </a:r>
          </a:p>
          <a:p>
            <a:pPr algn="ctr"/>
            <a:endParaRPr lang="nl-NL" sz="2800" dirty="0" smtClean="0"/>
          </a:p>
          <a:p>
            <a:pPr algn="ctr"/>
            <a:r>
              <a:rPr lang="nl-NL" sz="2800" dirty="0" err="1" smtClean="0"/>
              <a:t>Ln</a:t>
            </a:r>
            <a:r>
              <a:rPr lang="nl-NL" sz="2800" dirty="0" smtClean="0"/>
              <a:t>(RR) = b</a:t>
            </a:r>
            <a:r>
              <a:rPr lang="nl-NL" sz="2800" baseline="-25000" dirty="0" smtClean="0"/>
              <a:t>0</a:t>
            </a:r>
            <a:r>
              <a:rPr lang="nl-NL" sz="2800" dirty="0" smtClean="0"/>
              <a:t> + b</a:t>
            </a:r>
            <a:r>
              <a:rPr lang="nl-NL" sz="2800" baseline="-25000" dirty="0" smtClean="0"/>
              <a:t>1</a:t>
            </a:r>
            <a:r>
              <a:rPr lang="nl-NL" sz="2800" dirty="0" smtClean="0"/>
              <a:t>∙</a:t>
            </a:r>
            <a:r>
              <a:rPr lang="nl-NL" sz="2800" dirty="0" err="1" smtClean="0"/>
              <a:t>Latitude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7908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Meta analysis on </a:t>
            </a:r>
            <a:r>
              <a:rPr lang="nl-NL" dirty="0" err="1" smtClean="0">
                <a:solidFill>
                  <a:schemeClr val="tx2"/>
                </a:solidFill>
              </a:rPr>
              <a:t>diagnostic</a:t>
            </a:r>
            <a:r>
              <a:rPr lang="nl-NL" dirty="0" smtClean="0">
                <a:solidFill>
                  <a:schemeClr val="tx2"/>
                </a:solidFill>
              </a:rPr>
              <a:t> tests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467544" y="1628800"/>
            <a:ext cx="8208912" cy="468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3200" dirty="0" smtClean="0">
              <a:solidFill>
                <a:schemeClr val="tx1"/>
              </a:solidFill>
            </a:endParaRPr>
          </a:p>
          <a:p>
            <a:r>
              <a:rPr lang="nl-NL" sz="3200" dirty="0" smtClean="0">
                <a:solidFill>
                  <a:schemeClr val="tx1"/>
                </a:solidFill>
              </a:rPr>
              <a:t>For </a:t>
            </a:r>
            <a:r>
              <a:rPr lang="nl-NL" sz="3200" dirty="0" err="1" smtClean="0">
                <a:solidFill>
                  <a:schemeClr val="tx1"/>
                </a:solidFill>
              </a:rPr>
              <a:t>diagnosing</a:t>
            </a:r>
            <a:r>
              <a:rPr lang="nl-NL" sz="3200" dirty="0" smtClean="0">
                <a:solidFill>
                  <a:schemeClr val="tx1"/>
                </a:solidFill>
              </a:rPr>
              <a:t> Dementia, </a:t>
            </a:r>
            <a:r>
              <a:rPr lang="nl-NL" sz="3200" dirty="0" err="1" smtClean="0">
                <a:solidFill>
                  <a:schemeClr val="tx1"/>
                </a:solidFill>
              </a:rPr>
              <a:t>several</a:t>
            </a:r>
            <a:r>
              <a:rPr lang="nl-NL" sz="3200" dirty="0" smtClean="0">
                <a:solidFill>
                  <a:schemeClr val="tx1"/>
                </a:solidFill>
              </a:rPr>
              <a:t> </a:t>
            </a:r>
            <a:r>
              <a:rPr lang="nl-NL" sz="3200" dirty="0" err="1" smtClean="0">
                <a:solidFill>
                  <a:schemeClr val="tx1"/>
                </a:solidFill>
              </a:rPr>
              <a:t>diagnostic</a:t>
            </a:r>
            <a:r>
              <a:rPr lang="nl-NL" sz="3200" dirty="0" smtClean="0">
                <a:solidFill>
                  <a:schemeClr val="tx1"/>
                </a:solidFill>
              </a:rPr>
              <a:t> tests </a:t>
            </a:r>
            <a:r>
              <a:rPr lang="nl-NL" sz="3200" dirty="0" err="1" smtClean="0">
                <a:solidFill>
                  <a:schemeClr val="tx1"/>
                </a:solidFill>
              </a:rPr>
              <a:t>exist</a:t>
            </a:r>
            <a:r>
              <a:rPr lang="nl-NL" sz="3200" dirty="0" smtClean="0">
                <a:solidFill>
                  <a:schemeClr val="tx1"/>
                </a:solidFill>
              </a:rPr>
              <a:t>.</a:t>
            </a:r>
          </a:p>
          <a:p>
            <a:r>
              <a:rPr lang="nl-NL" sz="3200" dirty="0" smtClean="0">
                <a:solidFill>
                  <a:schemeClr val="tx1"/>
                </a:solidFill>
              </a:rPr>
              <a:t>The </a:t>
            </a:r>
            <a:r>
              <a:rPr lang="nl-NL" sz="3200" dirty="0" err="1" smtClean="0">
                <a:solidFill>
                  <a:schemeClr val="tx1"/>
                </a:solidFill>
              </a:rPr>
              <a:t>sensitivity</a:t>
            </a:r>
            <a:r>
              <a:rPr lang="nl-NL" sz="3200" dirty="0" smtClean="0">
                <a:solidFill>
                  <a:schemeClr val="tx1"/>
                </a:solidFill>
              </a:rPr>
              <a:t> of </a:t>
            </a:r>
            <a:r>
              <a:rPr lang="nl-NL" sz="3200" dirty="0" err="1" smtClean="0">
                <a:solidFill>
                  <a:schemeClr val="tx1"/>
                </a:solidFill>
              </a:rPr>
              <a:t>diagnostic</a:t>
            </a:r>
            <a:r>
              <a:rPr lang="nl-NL" sz="3200" dirty="0" smtClean="0">
                <a:solidFill>
                  <a:schemeClr val="tx1"/>
                </a:solidFill>
              </a:rPr>
              <a:t> test T is P(T+ | D+)</a:t>
            </a:r>
          </a:p>
          <a:p>
            <a:r>
              <a:rPr lang="nl-NL" sz="3200" dirty="0" smtClean="0">
                <a:solidFill>
                  <a:schemeClr val="tx1"/>
                </a:solidFill>
              </a:rPr>
              <a:t>The </a:t>
            </a:r>
            <a:r>
              <a:rPr lang="nl-NL" sz="3200" dirty="0" err="1" smtClean="0">
                <a:solidFill>
                  <a:schemeClr val="tx1"/>
                </a:solidFill>
              </a:rPr>
              <a:t>specificity</a:t>
            </a:r>
            <a:r>
              <a:rPr lang="nl-NL" sz="3200" dirty="0" smtClean="0">
                <a:solidFill>
                  <a:schemeClr val="tx1"/>
                </a:solidFill>
              </a:rPr>
              <a:t> of </a:t>
            </a:r>
            <a:r>
              <a:rPr lang="nl-NL" sz="3200" dirty="0" err="1" smtClean="0">
                <a:solidFill>
                  <a:schemeClr val="tx1"/>
                </a:solidFill>
              </a:rPr>
              <a:t>diagnostic</a:t>
            </a:r>
            <a:r>
              <a:rPr lang="nl-NL" sz="3200" dirty="0" smtClean="0">
                <a:solidFill>
                  <a:schemeClr val="tx1"/>
                </a:solidFill>
              </a:rPr>
              <a:t> test T is P(T- | D-)</a:t>
            </a:r>
          </a:p>
          <a:p>
            <a:endParaRPr lang="nl-NL" sz="3200" dirty="0">
              <a:solidFill>
                <a:schemeClr val="tx1"/>
              </a:solidFill>
            </a:endParaRPr>
          </a:p>
          <a:p>
            <a:r>
              <a:rPr lang="nl-NL" sz="3200" dirty="0" err="1" smtClean="0">
                <a:solidFill>
                  <a:schemeClr val="tx1"/>
                </a:solidFill>
              </a:rPr>
              <a:t>So</a:t>
            </a:r>
            <a:r>
              <a:rPr lang="nl-NL" sz="3200" dirty="0" smtClean="0">
                <a:solidFill>
                  <a:schemeClr val="tx1"/>
                </a:solidFill>
              </a:rPr>
              <a:t> the </a:t>
            </a:r>
            <a:r>
              <a:rPr lang="nl-NL" sz="3200" dirty="0" err="1" smtClean="0">
                <a:solidFill>
                  <a:schemeClr val="tx1"/>
                </a:solidFill>
              </a:rPr>
              <a:t>quality</a:t>
            </a:r>
            <a:r>
              <a:rPr lang="nl-NL" sz="3200" dirty="0" smtClean="0">
                <a:solidFill>
                  <a:schemeClr val="tx1"/>
                </a:solidFill>
              </a:rPr>
              <a:t> of a </a:t>
            </a:r>
            <a:r>
              <a:rPr lang="nl-NL" sz="3200" dirty="0" err="1" smtClean="0">
                <a:solidFill>
                  <a:schemeClr val="tx1"/>
                </a:solidFill>
              </a:rPr>
              <a:t>diagnostic</a:t>
            </a:r>
            <a:r>
              <a:rPr lang="nl-NL" sz="3200" dirty="0" smtClean="0">
                <a:solidFill>
                  <a:schemeClr val="tx1"/>
                </a:solidFill>
              </a:rPr>
              <a:t> test has </a:t>
            </a:r>
            <a:r>
              <a:rPr lang="nl-NL" sz="3200" dirty="0" err="1" smtClean="0">
                <a:solidFill>
                  <a:schemeClr val="tx1"/>
                </a:solidFill>
              </a:rPr>
              <a:t>two</a:t>
            </a:r>
            <a:r>
              <a:rPr lang="nl-NL" sz="3200" dirty="0" smtClean="0">
                <a:solidFill>
                  <a:schemeClr val="tx1"/>
                </a:solidFill>
              </a:rPr>
              <a:t>, </a:t>
            </a:r>
            <a:r>
              <a:rPr lang="nl-NL" sz="3200" dirty="0" err="1" smtClean="0">
                <a:solidFill>
                  <a:schemeClr val="tx1"/>
                </a:solidFill>
              </a:rPr>
              <a:t>correlated</a:t>
            </a:r>
            <a:r>
              <a:rPr lang="nl-NL" sz="3200" dirty="0" smtClean="0">
                <a:solidFill>
                  <a:schemeClr val="tx1"/>
                </a:solidFill>
              </a:rPr>
              <a:t>, features.</a:t>
            </a:r>
          </a:p>
          <a:p>
            <a:endParaRPr lang="nl-NL" sz="3200" dirty="0">
              <a:solidFill>
                <a:schemeClr val="tx1"/>
              </a:solidFill>
            </a:endParaRPr>
          </a:p>
          <a:p>
            <a:r>
              <a:rPr lang="nl-NL" sz="3200" dirty="0" err="1" smtClean="0">
                <a:solidFill>
                  <a:schemeClr val="tx1"/>
                </a:solidFill>
              </a:rPr>
              <a:t>This</a:t>
            </a:r>
            <a:r>
              <a:rPr lang="nl-NL" sz="3200" dirty="0" smtClean="0">
                <a:solidFill>
                  <a:schemeClr val="tx1"/>
                </a:solidFill>
              </a:rPr>
              <a:t> </a:t>
            </a:r>
            <a:r>
              <a:rPr lang="nl-NL" sz="3200" dirty="0" err="1" smtClean="0">
                <a:solidFill>
                  <a:schemeClr val="tx1"/>
                </a:solidFill>
              </a:rPr>
              <a:t>makes</a:t>
            </a:r>
            <a:r>
              <a:rPr lang="nl-NL" sz="3200" dirty="0" smtClean="0">
                <a:solidFill>
                  <a:schemeClr val="tx1"/>
                </a:solidFill>
              </a:rPr>
              <a:t> a meta analysis (even) more </a:t>
            </a:r>
            <a:r>
              <a:rPr lang="nl-NL" sz="3200" dirty="0" err="1" smtClean="0">
                <a:solidFill>
                  <a:schemeClr val="tx1"/>
                </a:solidFill>
              </a:rPr>
              <a:t>challenging</a:t>
            </a:r>
            <a:endParaRPr lang="nl-NL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16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nl-NL" dirty="0" err="1" smtClean="0">
                <a:solidFill>
                  <a:schemeClr val="tx2"/>
                </a:solidFill>
              </a:rPr>
              <a:t>Linked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forest</a:t>
            </a:r>
            <a:r>
              <a:rPr lang="nl-NL" dirty="0" smtClean="0">
                <a:solidFill>
                  <a:schemeClr val="tx2"/>
                </a:solidFill>
              </a:rPr>
              <a:t> plots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467544" y="1772816"/>
            <a:ext cx="8208912" cy="468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2400" dirty="0" smtClean="0">
              <a:solidFill>
                <a:schemeClr val="tx1"/>
              </a:solidFill>
            </a:endParaRPr>
          </a:p>
          <a:p>
            <a:pPr marL="457200" indent="-457200">
              <a:buAutoNum type="arabicPeriod"/>
            </a:pPr>
            <a:endParaRPr lang="nl-NL" sz="2400" dirty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/>
          <p:nvPr/>
        </p:nvPicPr>
        <p:blipFill>
          <a:blip r:embed="rId2"/>
          <a:stretch>
            <a:fillRect/>
          </a:stretch>
        </p:blipFill>
        <p:spPr>
          <a:xfrm>
            <a:off x="755576" y="1556792"/>
            <a:ext cx="7704856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92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Summary </a:t>
            </a:r>
            <a:r>
              <a:rPr lang="nl-NL" dirty="0" err="1" smtClean="0">
                <a:solidFill>
                  <a:schemeClr val="tx2"/>
                </a:solidFill>
              </a:rPr>
              <a:t>measure</a:t>
            </a:r>
            <a:r>
              <a:rPr lang="nl-NL" dirty="0" smtClean="0">
                <a:solidFill>
                  <a:schemeClr val="tx2"/>
                </a:solidFill>
              </a:rPr>
              <a:t>: the DOR</a:t>
            </a:r>
            <a:endParaRPr lang="nl-NL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hthoek 2"/>
              <p:cNvSpPr/>
              <p:nvPr/>
            </p:nvSpPr>
            <p:spPr>
              <a:xfrm>
                <a:off x="467544" y="1772816"/>
                <a:ext cx="8208912" cy="468052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nl-NL" sz="2400" dirty="0" smtClean="0">
                  <a:solidFill>
                    <a:schemeClr val="tx1"/>
                  </a:solidFill>
                </a:endParaRPr>
              </a:p>
              <a:p>
                <a:endParaRPr lang="nl-NL" sz="2400" dirty="0">
                  <a:solidFill>
                    <a:schemeClr val="tx1"/>
                  </a:solidFill>
                </a:endParaRPr>
              </a:p>
              <a:p>
                <a:endParaRPr lang="nl-NL" sz="2400" dirty="0" smtClean="0">
                  <a:solidFill>
                    <a:schemeClr val="tx1"/>
                  </a:solidFill>
                </a:endParaRPr>
              </a:p>
              <a:p>
                <a:r>
                  <a:rPr lang="nl-NL" sz="2400" dirty="0" smtClean="0">
                    <a:solidFill>
                      <a:schemeClr val="tx1"/>
                    </a:solidFill>
                  </a:rPr>
                  <a:t>For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univariate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analysis, the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Diagnostic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Odds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Ratio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can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be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used</a:t>
                </a:r>
                <a:endParaRPr lang="nl-NL" sz="2400" dirty="0" smtClean="0">
                  <a:solidFill>
                    <a:schemeClr val="tx1"/>
                  </a:solidFill>
                </a:endParaRPr>
              </a:p>
              <a:p>
                <a:endParaRPr lang="nl-NL" sz="2400" dirty="0" smtClean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2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𝐷𝑂𝑅</m:t>
                      </m:r>
                      <m:r>
                        <a:rPr lang="nl-NL" sz="2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nl-NL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nl-NL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𝑇𝑃</m:t>
                          </m:r>
                          <m:r>
                            <a:rPr lang="nl-NL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∗</m:t>
                          </m:r>
                          <m:r>
                            <a:rPr lang="nl-NL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𝑇𝑁</m:t>
                          </m:r>
                        </m:num>
                        <m:den>
                          <m:r>
                            <a:rPr lang="nl-NL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𝐹𝑃</m:t>
                          </m:r>
                          <m:r>
                            <a:rPr lang="nl-NL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∗</m:t>
                          </m:r>
                          <m:r>
                            <a:rPr lang="nl-NL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𝐹𝑁</m:t>
                          </m:r>
                        </m:den>
                      </m:f>
                      <m:r>
                        <a:rPr lang="nl-NL" sz="2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nl-NL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nl-NL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𝑠𝑒𝑛𝑠</m:t>
                          </m:r>
                          <m:r>
                            <a:rPr lang="nl-NL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∗</m:t>
                          </m:r>
                          <m:r>
                            <a:rPr lang="nl-NL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𝑠𝑝𝑒𝑐</m:t>
                          </m:r>
                        </m:num>
                        <m:den>
                          <m:d>
                            <m:dPr>
                              <m:ctrlPr>
                                <a:rPr lang="nl-NL" sz="2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nl-NL" sz="2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1−</m:t>
                              </m:r>
                              <m:r>
                                <a:rPr lang="nl-NL" sz="2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𝑠𝑒𝑛𝑠</m:t>
                              </m:r>
                            </m:e>
                          </m:d>
                          <m:r>
                            <a:rPr lang="nl-NL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∗(1−</m:t>
                          </m:r>
                          <m:r>
                            <a:rPr lang="nl-NL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𝑠𝑝𝑒𝑐</m:t>
                          </m:r>
                          <m:r>
                            <a:rPr lang="nl-NL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nl-NL" sz="2400" dirty="0" smtClean="0">
                  <a:solidFill>
                    <a:schemeClr val="tx1"/>
                  </a:solidFill>
                </a:endParaRPr>
              </a:p>
              <a:p>
                <a:endParaRPr lang="nl-NL" sz="2400" dirty="0">
                  <a:solidFill>
                    <a:schemeClr val="tx1"/>
                  </a:solidFill>
                </a:endParaRPr>
              </a:p>
              <a:p>
                <a:r>
                  <a:rPr lang="nl-NL" sz="2400" dirty="0" smtClean="0">
                    <a:solidFill>
                      <a:schemeClr val="tx1"/>
                    </a:solidFill>
                  </a:rPr>
                  <a:t>(the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higher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the DOR, the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better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the test)</a:t>
                </a:r>
                <a:endParaRPr lang="nl-NL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Rechthoek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772816"/>
                <a:ext cx="8208912" cy="4680520"/>
              </a:xfrm>
              <a:prstGeom prst="rect">
                <a:avLst/>
              </a:prstGeom>
              <a:blipFill rotWithShape="1">
                <a:blip r:embed="rId2"/>
                <a:stretch>
                  <a:fillRect l="-118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2597123"/>
              </p:ext>
            </p:extLst>
          </p:nvPr>
        </p:nvGraphicFramePr>
        <p:xfrm>
          <a:off x="1331640" y="1700809"/>
          <a:ext cx="6096000" cy="1251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509776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Diseased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Non-</a:t>
                      </a:r>
                      <a:r>
                        <a:rPr lang="nl-NL" dirty="0" err="1" smtClean="0"/>
                        <a:t>diseased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Test </a:t>
                      </a:r>
                      <a:r>
                        <a:rPr lang="nl-NL" dirty="0" err="1" smtClean="0"/>
                        <a:t>positive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TP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FP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Test </a:t>
                      </a:r>
                      <a:r>
                        <a:rPr lang="nl-NL" dirty="0" err="1" smtClean="0"/>
                        <a:t>negative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FN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TN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06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chemeClr val="tx2"/>
                </a:solidFill>
              </a:rPr>
              <a:t>More complex analyses: </a:t>
            </a:r>
            <a:r>
              <a:rPr lang="nl-NL" dirty="0" err="1" smtClean="0">
                <a:solidFill>
                  <a:schemeClr val="tx2"/>
                </a:solidFill>
              </a:rPr>
              <a:t>both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sensitivity</a:t>
            </a:r>
            <a:r>
              <a:rPr lang="nl-NL" dirty="0" smtClean="0">
                <a:solidFill>
                  <a:schemeClr val="tx2"/>
                </a:solidFill>
              </a:rPr>
              <a:t> and </a:t>
            </a:r>
            <a:r>
              <a:rPr lang="nl-NL" dirty="0" err="1" smtClean="0">
                <a:solidFill>
                  <a:schemeClr val="tx2"/>
                </a:solidFill>
              </a:rPr>
              <a:t>specificity</a:t>
            </a:r>
            <a:r>
              <a:rPr lang="nl-NL" dirty="0" smtClean="0">
                <a:solidFill>
                  <a:schemeClr val="tx2"/>
                </a:solidFill>
              </a:rPr>
              <a:t> as </a:t>
            </a:r>
            <a:r>
              <a:rPr lang="nl-NL" dirty="0" err="1" smtClean="0">
                <a:solidFill>
                  <a:schemeClr val="tx2"/>
                </a:solidFill>
              </a:rPr>
              <a:t>outcome</a:t>
            </a:r>
            <a:endParaRPr lang="nl-NL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hthoek 2"/>
              <p:cNvSpPr/>
              <p:nvPr/>
            </p:nvSpPr>
            <p:spPr>
              <a:xfrm>
                <a:off x="467544" y="1772816"/>
                <a:ext cx="8208912" cy="468052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nl-NL" sz="2400" dirty="0" smtClean="0">
                  <a:solidFill>
                    <a:schemeClr val="tx1"/>
                  </a:solidFill>
                </a:endParaRPr>
              </a:p>
              <a:p>
                <a:r>
                  <a:rPr lang="nl-NL" sz="2400" dirty="0" smtClean="0">
                    <a:solidFill>
                      <a:schemeClr val="tx1"/>
                    </a:solidFill>
                  </a:rPr>
                  <a:t>R Package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mada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(Meta Analysis of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Diagnostic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Accuracy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)</a:t>
                </a:r>
              </a:p>
              <a:p>
                <a:endParaRPr lang="nl-NL" sz="2400" dirty="0">
                  <a:solidFill>
                    <a:schemeClr val="tx1"/>
                  </a:solidFill>
                </a:endParaRPr>
              </a:p>
              <a:p>
                <a:r>
                  <a:rPr lang="nl-NL" sz="2400" dirty="0" err="1" smtClean="0">
                    <a:solidFill>
                      <a:schemeClr val="tx1"/>
                    </a:solidFill>
                  </a:rPr>
                  <a:t>To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see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if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, and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how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,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explanatory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vaiables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influence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sensitivity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and/or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specificity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,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use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function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“Reitsma” in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mada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.</a:t>
                </a:r>
              </a:p>
              <a:p>
                <a:endParaRPr lang="nl-NL" sz="2400" dirty="0" smtClean="0">
                  <a:solidFill>
                    <a:schemeClr val="tx1"/>
                  </a:solidFill>
                </a:endParaRPr>
              </a:p>
              <a:p>
                <a:r>
                  <a:rPr lang="nl-NL" sz="2400" dirty="0" smtClean="0">
                    <a:solidFill>
                      <a:schemeClr val="tx1"/>
                    </a:solidFill>
                  </a:rPr>
                  <a:t>(multivariate meta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regression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,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using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a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linear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mixed model) </a:t>
                </a:r>
              </a:p>
              <a:p>
                <a:endParaRPr lang="nl-NL" sz="2400" dirty="0" smtClean="0">
                  <a:solidFill>
                    <a:schemeClr val="tx1"/>
                  </a:solidFill>
                </a:endParaRPr>
              </a:p>
              <a:p>
                <a:endParaRPr lang="nl-NL" sz="2400" dirty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nl-NL" sz="2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nl-NL" sz="2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nl-NL" sz="2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𝑙𝑜𝑔𝑖𝑡</m:t>
                              </m:r>
                              <m:r>
                                <a:rPr lang="nl-NL" sz="2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nl-NL" sz="2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nl-NL" sz="2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𝑠𝑒𝑛𝑠</m:t>
                                  </m:r>
                                </m:e>
                                <m:sub>
                                  <m:r>
                                    <a:rPr lang="nl-NL" sz="2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nl-NL" sz="2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)</m:t>
                              </m:r>
                            </m:e>
                            <m:e>
                              <m:r>
                                <a:rPr lang="nl-NL" sz="2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𝑙𝑜𝑔𝑖𝑡</m:t>
                              </m:r>
                              <m:r>
                                <a:rPr lang="nl-NL" sz="2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(1 −</m:t>
                              </m:r>
                              <m:sSub>
                                <m:sSubPr>
                                  <m:ctrlPr>
                                    <a:rPr lang="nl-NL" sz="2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nl-NL" sz="2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𝑠𝑝𝑒𝑐</m:t>
                                  </m:r>
                                </m:e>
                                <m:sub>
                                  <m:r>
                                    <a:rPr lang="nl-NL" sz="2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nl-NL" sz="2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)</m:t>
                              </m:r>
                            </m:e>
                          </m:eqArr>
                        </m:e>
                      </m:d>
                      <m:r>
                        <a:rPr lang="nl-NL" sz="24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~</m:t>
                      </m:r>
                      <m:r>
                        <m:rPr>
                          <m:sty m:val="p"/>
                        </m:rPr>
                        <a:rPr lang="nl-NL" sz="24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N</m:t>
                      </m:r>
                      <m:d>
                        <m:dPr>
                          <m:ctrlPr>
                            <a:rPr lang="nl-NL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nl-NL" sz="2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nl-NL" sz="2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nl-NL" sz="2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nl-NL" sz="2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nl-NL" sz="2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nl-NL" sz="2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nl-NL" sz="2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eqArr>
                          <m:r>
                            <a:rPr lang="nl-NL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, </m:t>
                          </m:r>
                          <m:r>
                            <m:rPr>
                              <m:sty m:val="p"/>
                            </m:rPr>
                            <a:rPr lang="el-GR" sz="2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Σ</m:t>
                          </m:r>
                          <m:r>
                            <a:rPr lang="nl-NL" sz="2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nl-NL" sz="2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nl-NL" sz="2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nl-NL" sz="2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nl-NL" sz="2400" dirty="0">
                  <a:solidFill>
                    <a:schemeClr val="tx1"/>
                  </a:solidFill>
                </a:endParaRPr>
              </a:p>
              <a:p>
                <a:endParaRPr lang="nl-NL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Rechthoek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772816"/>
                <a:ext cx="8208912" cy="4680520"/>
              </a:xfrm>
              <a:prstGeom prst="rect">
                <a:avLst/>
              </a:prstGeom>
              <a:blipFill rotWithShape="1">
                <a:blip r:embed="rId2"/>
                <a:stretch>
                  <a:fillRect l="-118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3875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Program </a:t>
            </a:r>
            <a:r>
              <a:rPr lang="nl-NL" dirty="0" err="1" smtClean="0">
                <a:solidFill>
                  <a:schemeClr val="tx2"/>
                </a:solidFill>
              </a:rPr>
              <a:t>Today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467544" y="1772816"/>
            <a:ext cx="8208912" cy="468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AutoNum type="arabicPeriod"/>
            </a:pPr>
            <a:r>
              <a:rPr lang="nl-NL" sz="2400" dirty="0" smtClean="0">
                <a:solidFill>
                  <a:schemeClr val="tx1"/>
                </a:solidFill>
              </a:rPr>
              <a:t>Meta Analysis. </a:t>
            </a:r>
            <a:r>
              <a:rPr lang="nl-NL" sz="2400" dirty="0" err="1" smtClean="0">
                <a:solidFill>
                  <a:schemeClr val="tx1"/>
                </a:solidFill>
              </a:rPr>
              <a:t>What</a:t>
            </a:r>
            <a:r>
              <a:rPr lang="nl-NL" sz="2400" dirty="0" smtClean="0">
                <a:solidFill>
                  <a:schemeClr val="tx1"/>
                </a:solidFill>
              </a:rPr>
              <a:t> is </a:t>
            </a:r>
            <a:r>
              <a:rPr lang="nl-NL" sz="2400" dirty="0" err="1" smtClean="0">
                <a:solidFill>
                  <a:schemeClr val="tx1"/>
                </a:solidFill>
              </a:rPr>
              <a:t>it</a:t>
            </a:r>
            <a:r>
              <a:rPr lang="nl-NL" sz="2400" dirty="0" smtClean="0">
                <a:solidFill>
                  <a:schemeClr val="tx1"/>
                </a:solidFill>
              </a:rPr>
              <a:t>?</a:t>
            </a:r>
          </a:p>
          <a:p>
            <a:pPr marL="457200" indent="-457200">
              <a:buAutoNum type="arabicPeriod"/>
            </a:pPr>
            <a:endParaRPr lang="nl-NL" sz="2400" dirty="0" smtClean="0">
              <a:solidFill>
                <a:schemeClr val="tx1"/>
              </a:solidFill>
            </a:endParaRPr>
          </a:p>
          <a:p>
            <a:pPr marL="457200" indent="-457200">
              <a:buAutoNum type="arabicPeriod"/>
            </a:pPr>
            <a:r>
              <a:rPr lang="nl-NL" sz="2400" dirty="0" err="1" smtClean="0">
                <a:solidFill>
                  <a:schemeClr val="tx1"/>
                </a:solidFill>
              </a:rPr>
              <a:t>Several</a:t>
            </a:r>
            <a:r>
              <a:rPr lang="nl-NL" sz="2400" dirty="0" smtClean="0">
                <a:solidFill>
                  <a:schemeClr val="tx1"/>
                </a:solidFill>
              </a:rPr>
              <a:t> types of </a:t>
            </a:r>
            <a:r>
              <a:rPr lang="nl-NL" sz="2400" dirty="0" err="1" smtClean="0">
                <a:solidFill>
                  <a:schemeClr val="tx1"/>
                </a:solidFill>
              </a:rPr>
              <a:t>outcome</a:t>
            </a:r>
            <a:r>
              <a:rPr lang="nl-NL" sz="2400" dirty="0" smtClean="0">
                <a:solidFill>
                  <a:schemeClr val="tx1"/>
                </a:solidFill>
              </a:rPr>
              <a:t> variables</a:t>
            </a:r>
          </a:p>
          <a:p>
            <a:endParaRPr lang="nl-NL" sz="2400" dirty="0">
              <a:solidFill>
                <a:schemeClr val="tx1"/>
              </a:solidFill>
            </a:endParaRPr>
          </a:p>
          <a:p>
            <a:r>
              <a:rPr lang="nl-NL" sz="2400" dirty="0" smtClean="0">
                <a:solidFill>
                  <a:schemeClr val="tx1"/>
                </a:solidFill>
              </a:rPr>
              <a:t>3.    “Effect </a:t>
            </a:r>
            <a:r>
              <a:rPr lang="nl-NL" sz="2400" dirty="0" err="1" smtClean="0">
                <a:solidFill>
                  <a:schemeClr val="tx1"/>
                </a:solidFill>
              </a:rPr>
              <a:t>size</a:t>
            </a:r>
            <a:r>
              <a:rPr lang="nl-NL" sz="2400" dirty="0" smtClean="0">
                <a:solidFill>
                  <a:schemeClr val="tx1"/>
                </a:solidFill>
              </a:rPr>
              <a:t>”</a:t>
            </a:r>
          </a:p>
          <a:p>
            <a:pPr marL="457200" indent="-457200">
              <a:buAutoNum type="arabicPeriod"/>
            </a:pPr>
            <a:endParaRPr lang="nl-NL" sz="2400" dirty="0">
              <a:solidFill>
                <a:schemeClr val="tx1"/>
              </a:solidFill>
            </a:endParaRPr>
          </a:p>
          <a:p>
            <a:pPr marL="457200" indent="-457200">
              <a:buAutoNum type="arabicPeriod" startAt="4"/>
            </a:pPr>
            <a:r>
              <a:rPr lang="nl-NL" sz="2400" dirty="0" err="1" smtClean="0">
                <a:solidFill>
                  <a:schemeClr val="tx1"/>
                </a:solidFill>
              </a:rPr>
              <a:t>Heterogeneity</a:t>
            </a:r>
            <a:endParaRPr lang="nl-NL" sz="2400" dirty="0" smtClean="0">
              <a:solidFill>
                <a:schemeClr val="tx1"/>
              </a:solidFill>
            </a:endParaRPr>
          </a:p>
          <a:p>
            <a:pPr marL="457200" indent="-457200">
              <a:buAutoNum type="arabicPeriod" startAt="4"/>
            </a:pPr>
            <a:endParaRPr lang="nl-NL" sz="2400" dirty="0">
              <a:solidFill>
                <a:schemeClr val="tx1"/>
              </a:solidFill>
            </a:endParaRPr>
          </a:p>
          <a:p>
            <a:pPr marL="457200" indent="-457200">
              <a:buAutoNum type="arabicPeriod" startAt="4"/>
            </a:pPr>
            <a:r>
              <a:rPr lang="nl-NL" sz="2400" dirty="0" err="1" smtClean="0">
                <a:solidFill>
                  <a:schemeClr val="tx1"/>
                </a:solidFill>
              </a:rPr>
              <a:t>Some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examples</a:t>
            </a:r>
            <a:r>
              <a:rPr lang="nl-NL" sz="2400" dirty="0" smtClean="0">
                <a:solidFill>
                  <a:schemeClr val="tx1"/>
                </a:solidFill>
              </a:rPr>
              <a:t>, focus on </a:t>
            </a:r>
            <a:r>
              <a:rPr lang="nl-NL" sz="2400" dirty="0" err="1" smtClean="0">
                <a:solidFill>
                  <a:schemeClr val="tx1"/>
                </a:solidFill>
              </a:rPr>
              <a:t>diagnostic</a:t>
            </a:r>
            <a:r>
              <a:rPr lang="nl-NL" sz="2400" dirty="0" smtClean="0">
                <a:solidFill>
                  <a:schemeClr val="tx1"/>
                </a:solidFill>
              </a:rPr>
              <a:t> tests</a:t>
            </a:r>
          </a:p>
          <a:p>
            <a:pPr marL="457200" indent="-457200">
              <a:buAutoNum type="arabicPeriod"/>
            </a:pPr>
            <a:endParaRPr lang="nl-NL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33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Summary ROC plot (in R)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467544" y="1772816"/>
            <a:ext cx="8208912" cy="468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2400" dirty="0" smtClean="0">
              <a:solidFill>
                <a:schemeClr val="tx1"/>
              </a:solidFill>
            </a:endParaRPr>
          </a:p>
          <a:p>
            <a:pPr marL="457200" indent="-457200">
              <a:buAutoNum type="arabicPeriod"/>
            </a:pPr>
            <a:endParaRPr lang="nl-NL" sz="2400" dirty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/>
          <p:nvPr/>
        </p:nvPicPr>
        <p:blipFill>
          <a:blip r:embed="rId2"/>
          <a:stretch>
            <a:fillRect/>
          </a:stretch>
        </p:blipFill>
        <p:spPr>
          <a:xfrm>
            <a:off x="971600" y="1628800"/>
            <a:ext cx="7344816" cy="3960440"/>
          </a:xfrm>
          <a:prstGeom prst="rect">
            <a:avLst/>
          </a:prstGeom>
        </p:spPr>
      </p:pic>
      <p:sp>
        <p:nvSpPr>
          <p:cNvPr id="5" name="Rechthoek 4"/>
          <p:cNvSpPr/>
          <p:nvPr/>
        </p:nvSpPr>
        <p:spPr>
          <a:xfrm>
            <a:off x="1475656" y="5589240"/>
            <a:ext cx="6552728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Comparing</a:t>
            </a:r>
            <a:r>
              <a:rPr lang="nl-NL" dirty="0" smtClean="0"/>
              <a:t> 6 </a:t>
            </a:r>
            <a:r>
              <a:rPr lang="nl-NL" dirty="0" err="1" smtClean="0"/>
              <a:t>diagnostic</a:t>
            </a:r>
            <a:r>
              <a:rPr lang="nl-NL" dirty="0" smtClean="0"/>
              <a:t> tests for </a:t>
            </a:r>
            <a:r>
              <a:rPr lang="nl-NL" dirty="0" err="1" smtClean="0"/>
              <a:t>diagnosing</a:t>
            </a:r>
            <a:r>
              <a:rPr lang="nl-NL" dirty="0" smtClean="0"/>
              <a:t> </a:t>
            </a:r>
            <a:r>
              <a:rPr lang="nl-NL" dirty="0" err="1" smtClean="0"/>
              <a:t>Cognitive</a:t>
            </a:r>
            <a:r>
              <a:rPr lang="nl-NL" dirty="0" smtClean="0"/>
              <a:t> </a:t>
            </a:r>
            <a:r>
              <a:rPr lang="nl-NL" dirty="0" err="1" smtClean="0"/>
              <a:t>Impairment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164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Summary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467544" y="1772816"/>
            <a:ext cx="8208912" cy="468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2400" dirty="0" smtClean="0">
              <a:solidFill>
                <a:schemeClr val="tx1"/>
              </a:solidFill>
            </a:endParaRPr>
          </a:p>
          <a:p>
            <a:r>
              <a:rPr lang="nl-NL" sz="2800" dirty="0" smtClean="0">
                <a:solidFill>
                  <a:schemeClr val="tx1"/>
                </a:solidFill>
              </a:rPr>
              <a:t>It takes a lot of time and effort </a:t>
            </a:r>
            <a:r>
              <a:rPr lang="nl-NL" sz="2800" dirty="0" err="1" smtClean="0">
                <a:solidFill>
                  <a:schemeClr val="tx1"/>
                </a:solidFill>
              </a:rPr>
              <a:t>to</a:t>
            </a:r>
            <a:r>
              <a:rPr lang="nl-NL" sz="2800" dirty="0" smtClean="0">
                <a:solidFill>
                  <a:schemeClr val="tx1"/>
                </a:solidFill>
              </a:rPr>
              <a:t> </a:t>
            </a:r>
            <a:r>
              <a:rPr lang="nl-NL" sz="2800" dirty="0" err="1" smtClean="0">
                <a:solidFill>
                  <a:schemeClr val="tx1"/>
                </a:solidFill>
              </a:rPr>
              <a:t>perform</a:t>
            </a:r>
            <a:r>
              <a:rPr lang="nl-NL" sz="2800" dirty="0" smtClean="0">
                <a:solidFill>
                  <a:schemeClr val="tx1"/>
                </a:solidFill>
              </a:rPr>
              <a:t> a </a:t>
            </a:r>
            <a:r>
              <a:rPr lang="nl-NL" sz="2800" dirty="0" err="1" smtClean="0">
                <a:solidFill>
                  <a:schemeClr val="tx1"/>
                </a:solidFill>
              </a:rPr>
              <a:t>systematic</a:t>
            </a:r>
            <a:r>
              <a:rPr lang="nl-NL" sz="2800" dirty="0" smtClean="0">
                <a:solidFill>
                  <a:schemeClr val="tx1"/>
                </a:solidFill>
              </a:rPr>
              <a:t> review</a:t>
            </a:r>
          </a:p>
          <a:p>
            <a:endParaRPr lang="nl-NL" sz="2800" dirty="0">
              <a:solidFill>
                <a:schemeClr val="tx1"/>
              </a:solidFill>
            </a:endParaRPr>
          </a:p>
          <a:p>
            <a:r>
              <a:rPr lang="nl-NL" sz="2800" dirty="0" err="1" smtClean="0">
                <a:solidFill>
                  <a:schemeClr val="tx1"/>
                </a:solidFill>
              </a:rPr>
              <a:t>Not</a:t>
            </a:r>
            <a:r>
              <a:rPr lang="nl-NL" sz="2800" dirty="0" smtClean="0">
                <a:solidFill>
                  <a:schemeClr val="tx1"/>
                </a:solidFill>
              </a:rPr>
              <a:t> </a:t>
            </a:r>
            <a:r>
              <a:rPr lang="nl-NL" sz="2800" dirty="0" err="1" smtClean="0">
                <a:solidFill>
                  <a:schemeClr val="tx1"/>
                </a:solidFill>
              </a:rPr>
              <a:t>all</a:t>
            </a:r>
            <a:r>
              <a:rPr lang="nl-NL" sz="2800" dirty="0" smtClean="0">
                <a:solidFill>
                  <a:schemeClr val="tx1"/>
                </a:solidFill>
              </a:rPr>
              <a:t> </a:t>
            </a:r>
            <a:r>
              <a:rPr lang="nl-NL" sz="2800" dirty="0" err="1" smtClean="0">
                <a:solidFill>
                  <a:schemeClr val="tx1"/>
                </a:solidFill>
              </a:rPr>
              <a:t>selected</a:t>
            </a:r>
            <a:r>
              <a:rPr lang="nl-NL" sz="2800" dirty="0" smtClean="0">
                <a:solidFill>
                  <a:schemeClr val="tx1"/>
                </a:solidFill>
              </a:rPr>
              <a:t> </a:t>
            </a:r>
            <a:r>
              <a:rPr lang="nl-NL" sz="2800" dirty="0" err="1" smtClean="0">
                <a:solidFill>
                  <a:schemeClr val="tx1"/>
                </a:solidFill>
              </a:rPr>
              <a:t>articles</a:t>
            </a:r>
            <a:r>
              <a:rPr lang="nl-NL" sz="2800" dirty="0" smtClean="0">
                <a:solidFill>
                  <a:schemeClr val="tx1"/>
                </a:solidFill>
              </a:rPr>
              <a:t> </a:t>
            </a:r>
            <a:r>
              <a:rPr lang="nl-NL" sz="2800" dirty="0" err="1" smtClean="0">
                <a:solidFill>
                  <a:schemeClr val="tx1"/>
                </a:solidFill>
              </a:rPr>
              <a:t>give</a:t>
            </a:r>
            <a:r>
              <a:rPr lang="nl-NL" sz="2800" dirty="0" smtClean="0">
                <a:solidFill>
                  <a:schemeClr val="tx1"/>
                </a:solidFill>
              </a:rPr>
              <a:t> the </a:t>
            </a:r>
            <a:r>
              <a:rPr lang="nl-NL" sz="2800" dirty="0" err="1" smtClean="0">
                <a:solidFill>
                  <a:schemeClr val="tx1"/>
                </a:solidFill>
              </a:rPr>
              <a:t>measure</a:t>
            </a:r>
            <a:r>
              <a:rPr lang="nl-NL" sz="2800" dirty="0" smtClean="0">
                <a:solidFill>
                  <a:schemeClr val="tx1"/>
                </a:solidFill>
              </a:rPr>
              <a:t> of interest </a:t>
            </a:r>
            <a:r>
              <a:rPr lang="nl-NL" sz="2800" dirty="0" err="1" smtClean="0">
                <a:solidFill>
                  <a:schemeClr val="tx1"/>
                </a:solidFill>
              </a:rPr>
              <a:t>directly</a:t>
            </a:r>
            <a:endParaRPr lang="nl-NL" sz="2800" dirty="0" smtClean="0">
              <a:solidFill>
                <a:schemeClr val="tx1"/>
              </a:solidFill>
            </a:endParaRPr>
          </a:p>
          <a:p>
            <a:endParaRPr lang="nl-NL" sz="2800" dirty="0" smtClean="0">
              <a:solidFill>
                <a:schemeClr val="tx1"/>
              </a:solidFill>
            </a:endParaRPr>
          </a:p>
          <a:p>
            <a:r>
              <a:rPr lang="nl-NL" sz="2800" dirty="0" smtClean="0">
                <a:solidFill>
                  <a:schemeClr val="tx1"/>
                </a:solidFill>
              </a:rPr>
              <a:t>Complex </a:t>
            </a:r>
            <a:r>
              <a:rPr lang="nl-NL" sz="2800" dirty="0" err="1" smtClean="0">
                <a:solidFill>
                  <a:schemeClr val="tx1"/>
                </a:solidFill>
              </a:rPr>
              <a:t>statistical</a:t>
            </a:r>
            <a:r>
              <a:rPr lang="nl-NL" sz="2800" dirty="0" smtClean="0">
                <a:solidFill>
                  <a:schemeClr val="tx1"/>
                </a:solidFill>
              </a:rPr>
              <a:t> </a:t>
            </a:r>
            <a:r>
              <a:rPr lang="nl-NL" sz="2800" dirty="0" err="1" smtClean="0">
                <a:solidFill>
                  <a:schemeClr val="tx1"/>
                </a:solidFill>
              </a:rPr>
              <a:t>techniques</a:t>
            </a:r>
            <a:r>
              <a:rPr lang="nl-NL" sz="2800" dirty="0" smtClean="0">
                <a:solidFill>
                  <a:schemeClr val="tx1"/>
                </a:solidFill>
              </a:rPr>
              <a:t> </a:t>
            </a:r>
            <a:r>
              <a:rPr lang="nl-NL" sz="2800" dirty="0" err="1" smtClean="0">
                <a:solidFill>
                  <a:schemeClr val="tx1"/>
                </a:solidFill>
              </a:rPr>
              <a:t>might</a:t>
            </a:r>
            <a:r>
              <a:rPr lang="nl-NL" sz="2800" dirty="0" smtClean="0">
                <a:solidFill>
                  <a:schemeClr val="tx1"/>
                </a:solidFill>
              </a:rPr>
              <a:t> </a:t>
            </a:r>
            <a:r>
              <a:rPr lang="nl-NL" sz="2800" dirty="0" err="1" smtClean="0">
                <a:solidFill>
                  <a:schemeClr val="tx1"/>
                </a:solidFill>
              </a:rPr>
              <a:t>be</a:t>
            </a:r>
            <a:r>
              <a:rPr lang="nl-NL" sz="2800" dirty="0" smtClean="0">
                <a:solidFill>
                  <a:schemeClr val="tx1"/>
                </a:solidFill>
              </a:rPr>
              <a:t> </a:t>
            </a:r>
            <a:r>
              <a:rPr lang="nl-NL" sz="2800" dirty="0" err="1" smtClean="0">
                <a:solidFill>
                  <a:schemeClr val="tx1"/>
                </a:solidFill>
              </a:rPr>
              <a:t>needed</a:t>
            </a:r>
            <a:endParaRPr lang="nl-NL" sz="2800" dirty="0" smtClean="0">
              <a:solidFill>
                <a:schemeClr val="tx1"/>
              </a:solidFill>
            </a:endParaRPr>
          </a:p>
          <a:p>
            <a:endParaRPr lang="nl-NL" sz="2800" dirty="0">
              <a:solidFill>
                <a:schemeClr val="tx1"/>
              </a:solidFill>
            </a:endParaRPr>
          </a:p>
          <a:p>
            <a:r>
              <a:rPr lang="nl-NL" sz="2800" dirty="0" err="1" smtClean="0">
                <a:solidFill>
                  <a:schemeClr val="tx1"/>
                </a:solidFill>
              </a:rPr>
              <a:t>Individual</a:t>
            </a:r>
            <a:r>
              <a:rPr lang="nl-NL" sz="2800" dirty="0" smtClean="0">
                <a:solidFill>
                  <a:schemeClr val="tx1"/>
                </a:solidFill>
              </a:rPr>
              <a:t> </a:t>
            </a:r>
            <a:r>
              <a:rPr lang="nl-NL" sz="2800" dirty="0" err="1" smtClean="0">
                <a:solidFill>
                  <a:schemeClr val="tx1"/>
                </a:solidFill>
              </a:rPr>
              <a:t>Patient</a:t>
            </a:r>
            <a:r>
              <a:rPr lang="nl-NL" sz="2800" dirty="0" smtClean="0">
                <a:solidFill>
                  <a:schemeClr val="tx1"/>
                </a:solidFill>
              </a:rPr>
              <a:t> Data (IPD) </a:t>
            </a:r>
            <a:r>
              <a:rPr lang="nl-NL" sz="2800" dirty="0" err="1" smtClean="0">
                <a:solidFill>
                  <a:schemeClr val="tx1"/>
                </a:solidFill>
              </a:rPr>
              <a:t>can</a:t>
            </a:r>
            <a:r>
              <a:rPr lang="nl-NL" sz="2800" dirty="0" smtClean="0">
                <a:solidFill>
                  <a:schemeClr val="tx1"/>
                </a:solidFill>
              </a:rPr>
              <a:t> </a:t>
            </a:r>
            <a:r>
              <a:rPr lang="nl-NL" sz="2800" dirty="0" err="1" smtClean="0">
                <a:solidFill>
                  <a:schemeClr val="tx1"/>
                </a:solidFill>
              </a:rPr>
              <a:t>give</a:t>
            </a:r>
            <a:r>
              <a:rPr lang="nl-NL" sz="2800" dirty="0" smtClean="0">
                <a:solidFill>
                  <a:schemeClr val="tx1"/>
                </a:solidFill>
              </a:rPr>
              <a:t> more information!</a:t>
            </a:r>
          </a:p>
          <a:p>
            <a:endParaRPr lang="nl-NL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7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err="1" smtClean="0">
                <a:solidFill>
                  <a:schemeClr val="tx2"/>
                </a:solidFill>
              </a:rPr>
              <a:t>Some</a:t>
            </a:r>
            <a:r>
              <a:rPr lang="nl-NL" dirty="0" smtClean="0">
                <a:solidFill>
                  <a:schemeClr val="tx2"/>
                </a:solidFill>
              </a:rPr>
              <a:t> more information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467544" y="1772816"/>
            <a:ext cx="8208912" cy="468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2400" dirty="0" smtClean="0">
              <a:solidFill>
                <a:schemeClr val="tx1"/>
              </a:solidFill>
            </a:endParaRPr>
          </a:p>
          <a:p>
            <a:pPr marL="457200" indent="-457200">
              <a:buAutoNum type="arabicPeriod"/>
            </a:pPr>
            <a:r>
              <a:rPr lang="nl-NL" sz="2400" dirty="0" smtClean="0">
                <a:solidFill>
                  <a:schemeClr val="tx1"/>
                </a:solidFill>
              </a:rPr>
              <a:t>PhD Course on </a:t>
            </a:r>
            <a:r>
              <a:rPr lang="nl-NL" sz="2400" dirty="0" err="1" smtClean="0">
                <a:solidFill>
                  <a:schemeClr val="tx1"/>
                </a:solidFill>
              </a:rPr>
              <a:t>Systematic</a:t>
            </a:r>
            <a:r>
              <a:rPr lang="nl-NL" sz="2400" dirty="0" smtClean="0">
                <a:solidFill>
                  <a:schemeClr val="tx1"/>
                </a:solidFill>
              </a:rPr>
              <a:t> Reviews and Meta Analysis (</a:t>
            </a:r>
            <a:r>
              <a:rPr lang="nl-NL" sz="2400" dirty="0" err="1" smtClean="0">
                <a:solidFill>
                  <a:schemeClr val="tx1"/>
                </a:solidFill>
              </a:rPr>
              <a:t>coordinated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by</a:t>
            </a:r>
            <a:r>
              <a:rPr lang="nl-NL" sz="2400" dirty="0" smtClean="0">
                <a:solidFill>
                  <a:schemeClr val="tx1"/>
                </a:solidFill>
              </a:rPr>
              <a:t> Nynke Smidt); </a:t>
            </a:r>
            <a:r>
              <a:rPr lang="nl-NL" sz="2400" dirty="0" err="1" smtClean="0">
                <a:solidFill>
                  <a:schemeClr val="tx1"/>
                </a:solidFill>
              </a:rPr>
              <a:t>twice</a:t>
            </a:r>
            <a:r>
              <a:rPr lang="nl-NL" sz="2400" dirty="0" smtClean="0">
                <a:solidFill>
                  <a:schemeClr val="tx1"/>
                </a:solidFill>
              </a:rPr>
              <a:t> a </a:t>
            </a:r>
            <a:r>
              <a:rPr lang="nl-NL" sz="2400" dirty="0" err="1" smtClean="0">
                <a:solidFill>
                  <a:schemeClr val="tx1"/>
                </a:solidFill>
              </a:rPr>
              <a:t>year</a:t>
            </a:r>
            <a:endParaRPr lang="nl-NL" sz="2400" dirty="0" smtClean="0">
              <a:solidFill>
                <a:schemeClr val="tx1"/>
              </a:solidFill>
            </a:endParaRPr>
          </a:p>
          <a:p>
            <a:pPr marL="457200" indent="-457200">
              <a:buAutoNum type="arabicPeriod"/>
            </a:pPr>
            <a:r>
              <a:rPr lang="nl-NL" sz="2400" dirty="0" err="1" smtClean="0">
                <a:solidFill>
                  <a:schemeClr val="tx1"/>
                </a:solidFill>
              </a:rPr>
              <a:t>Cochrane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library</a:t>
            </a:r>
            <a:r>
              <a:rPr lang="nl-NL" sz="2400" dirty="0" smtClean="0">
                <a:solidFill>
                  <a:schemeClr val="tx1"/>
                </a:solidFill>
              </a:rPr>
              <a:t> and Review Manager (</a:t>
            </a:r>
            <a:r>
              <a:rPr lang="nl-NL" sz="2400" dirty="0" err="1" smtClean="0">
                <a:solidFill>
                  <a:schemeClr val="tx1"/>
                </a:solidFill>
              </a:rPr>
              <a:t>RevMan</a:t>
            </a:r>
            <a:r>
              <a:rPr lang="nl-NL" sz="2400" dirty="0" smtClean="0">
                <a:solidFill>
                  <a:schemeClr val="tx1"/>
                </a:solidFill>
              </a:rPr>
              <a:t>)</a:t>
            </a:r>
          </a:p>
          <a:p>
            <a:endParaRPr lang="nl-NL" sz="2400" dirty="0">
              <a:solidFill>
                <a:schemeClr val="tx1"/>
              </a:solidFill>
            </a:endParaRPr>
          </a:p>
          <a:p>
            <a:r>
              <a:rPr lang="nl-NL" sz="2400" dirty="0">
                <a:solidFill>
                  <a:schemeClr val="tx1"/>
                </a:solidFill>
                <a:hlinkClick r:id="rId2"/>
              </a:rPr>
              <a:t>https://</a:t>
            </a:r>
            <a:r>
              <a:rPr lang="nl-NL" sz="2400" dirty="0" smtClean="0">
                <a:solidFill>
                  <a:schemeClr val="tx1"/>
                </a:solidFill>
                <a:hlinkClick r:id="rId2"/>
              </a:rPr>
              <a:t>www.cochranelibrary.com/about/about-cochrane-reviews</a:t>
            </a:r>
            <a:endParaRPr lang="nl-NL" sz="2400" dirty="0" smtClean="0">
              <a:solidFill>
                <a:schemeClr val="tx1"/>
              </a:solidFill>
            </a:endParaRPr>
          </a:p>
          <a:p>
            <a:r>
              <a:rPr lang="nl-NL" sz="2400" dirty="0" smtClean="0">
                <a:solidFill>
                  <a:schemeClr val="tx1"/>
                </a:solidFill>
              </a:rPr>
              <a:t> </a:t>
            </a:r>
          </a:p>
          <a:p>
            <a:r>
              <a:rPr lang="nl-NL" sz="2400" dirty="0" smtClean="0">
                <a:solidFill>
                  <a:schemeClr val="tx1"/>
                </a:solidFill>
                <a:hlinkClick r:id="rId3"/>
              </a:rPr>
              <a:t>https</a:t>
            </a:r>
            <a:r>
              <a:rPr lang="nl-NL" sz="2400" dirty="0">
                <a:solidFill>
                  <a:schemeClr val="tx1"/>
                </a:solidFill>
                <a:hlinkClick r:id="rId3"/>
              </a:rPr>
              <a:t>://</a:t>
            </a:r>
            <a:r>
              <a:rPr lang="nl-NL" sz="2400" dirty="0" smtClean="0">
                <a:solidFill>
                  <a:schemeClr val="tx1"/>
                </a:solidFill>
                <a:hlinkClick r:id="rId3"/>
              </a:rPr>
              <a:t>training.cochrane.org/resource/introduction-revman</a:t>
            </a:r>
            <a:endParaRPr lang="nl-NL" sz="2400" dirty="0" smtClean="0">
              <a:solidFill>
                <a:schemeClr val="tx1"/>
              </a:solidFill>
            </a:endParaRPr>
          </a:p>
          <a:p>
            <a:endParaRPr lang="nl-NL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74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1904</a:t>
            </a:r>
            <a:endParaRPr lang="nl-NL" dirty="0">
              <a:solidFill>
                <a:schemeClr val="tx2"/>
              </a:solidFill>
            </a:endParaRPr>
          </a:p>
        </p:txBody>
      </p:sp>
      <p:pic>
        <p:nvPicPr>
          <p:cNvPr id="4" name="Picture 7" descr="pearson_bmj_p12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5664" y="1484784"/>
            <a:ext cx="6455032" cy="1872208"/>
          </a:xfrm>
          <a:prstGeom prst="rect">
            <a:avLst/>
          </a:prstGeom>
          <a:noFill/>
        </p:spPr>
      </p:pic>
      <p:pic>
        <p:nvPicPr>
          <p:cNvPr id="5" name="Picture 5" descr="pearson_bmj_p12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3501008"/>
            <a:ext cx="5680764" cy="31683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30602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The </a:t>
            </a:r>
            <a:r>
              <a:rPr lang="nl-NL" dirty="0" err="1" smtClean="0">
                <a:solidFill>
                  <a:schemeClr val="tx2"/>
                </a:solidFill>
              </a:rPr>
              <a:t>early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years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467544" y="1772816"/>
            <a:ext cx="8208912" cy="468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>
                <a:solidFill>
                  <a:schemeClr val="tx1"/>
                </a:solidFill>
              </a:rPr>
              <a:t>1932: Fisher’s inverse chi-square to combine several </a:t>
            </a:r>
            <a:r>
              <a:rPr lang="en-GB" sz="2400" dirty="0" smtClean="0">
                <a:solidFill>
                  <a:schemeClr val="tx1"/>
                </a:solidFill>
              </a:rPr>
              <a:t>P-values</a:t>
            </a:r>
            <a:endParaRPr lang="en-GB" sz="2400" dirty="0">
              <a:solidFill>
                <a:schemeClr val="tx1"/>
              </a:solidFill>
            </a:endParaRPr>
          </a:p>
          <a:p>
            <a:pPr>
              <a:buFontTx/>
              <a:buNone/>
            </a:pPr>
            <a:endParaRPr lang="en-GB" sz="2400" dirty="0">
              <a:solidFill>
                <a:schemeClr val="tx1"/>
              </a:solidFill>
            </a:endParaRPr>
          </a:p>
          <a:p>
            <a:pPr>
              <a:buFontTx/>
              <a:buNone/>
            </a:pPr>
            <a:endParaRPr lang="en-GB" sz="2400" dirty="0">
              <a:solidFill>
                <a:schemeClr val="tx1"/>
              </a:solidFill>
            </a:endParaRPr>
          </a:p>
          <a:p>
            <a:pPr>
              <a:buFontTx/>
              <a:buNone/>
            </a:pPr>
            <a:endParaRPr lang="en-GB" sz="2400" dirty="0" smtClean="0">
              <a:solidFill>
                <a:schemeClr val="tx1"/>
              </a:solidFill>
            </a:endParaRPr>
          </a:p>
          <a:p>
            <a:pPr>
              <a:buFontTx/>
              <a:buNone/>
            </a:pPr>
            <a:r>
              <a:rPr lang="en-GB" sz="2400" dirty="0" smtClean="0">
                <a:solidFill>
                  <a:schemeClr val="tx1"/>
                </a:solidFill>
              </a:rPr>
              <a:t>1935</a:t>
            </a:r>
            <a:r>
              <a:rPr lang="en-GB" sz="2400" dirty="0">
                <a:solidFill>
                  <a:schemeClr val="tx1"/>
                </a:solidFill>
              </a:rPr>
              <a:t>: combined study on the effect of fertilizing (dung)</a:t>
            </a:r>
          </a:p>
          <a:p>
            <a:endParaRPr lang="en-GB" sz="2400" dirty="0" smtClean="0">
              <a:solidFill>
                <a:schemeClr val="tx1"/>
              </a:solidFill>
            </a:endParaRPr>
          </a:p>
          <a:p>
            <a:r>
              <a:rPr lang="en-GB" sz="2400" dirty="0" smtClean="0">
                <a:solidFill>
                  <a:schemeClr val="tx1"/>
                </a:solidFill>
              </a:rPr>
              <a:t>1940</a:t>
            </a:r>
            <a:r>
              <a:rPr lang="en-GB" sz="2400" dirty="0">
                <a:solidFill>
                  <a:schemeClr val="tx1"/>
                </a:solidFill>
              </a:rPr>
              <a:t>: Pratt and Rhine (psychologists) </a:t>
            </a:r>
            <a:r>
              <a:rPr lang="en-GB" sz="2400" dirty="0" smtClean="0">
                <a:solidFill>
                  <a:schemeClr val="tx1"/>
                </a:solidFill>
              </a:rPr>
              <a:t>reviewed </a:t>
            </a:r>
            <a:r>
              <a:rPr lang="en-GB" sz="2400" dirty="0">
                <a:solidFill>
                  <a:schemeClr val="tx1"/>
                </a:solidFill>
              </a:rPr>
              <a:t>145 articles (including a notion of “unpublished results”)</a:t>
            </a:r>
          </a:p>
          <a:p>
            <a:endParaRPr lang="en-GB" sz="2400" dirty="0" smtClean="0">
              <a:solidFill>
                <a:schemeClr val="tx1"/>
              </a:solidFill>
            </a:endParaRPr>
          </a:p>
          <a:p>
            <a:r>
              <a:rPr lang="en-GB" sz="2400" dirty="0" smtClean="0">
                <a:solidFill>
                  <a:schemeClr val="tx1"/>
                </a:solidFill>
              </a:rPr>
              <a:t>1976</a:t>
            </a:r>
            <a:r>
              <a:rPr lang="en-GB" sz="2400" dirty="0">
                <a:solidFill>
                  <a:schemeClr val="tx1"/>
                </a:solidFill>
              </a:rPr>
              <a:t>: Glass introduces the term “meta analysis” </a:t>
            </a:r>
            <a:r>
              <a:rPr lang="en-GB" sz="2400" dirty="0" smtClean="0">
                <a:solidFill>
                  <a:schemeClr val="tx1"/>
                </a:solidFill>
              </a:rPr>
              <a:t>in the literature (although </a:t>
            </a:r>
            <a:r>
              <a:rPr lang="en-GB" sz="2400" dirty="0">
                <a:solidFill>
                  <a:schemeClr val="tx1"/>
                </a:solidFill>
              </a:rPr>
              <a:t>Cochran laid out foundation in 1953)</a:t>
            </a:r>
          </a:p>
          <a:p>
            <a:endParaRPr lang="en-US" sz="2400" dirty="0">
              <a:solidFill>
                <a:schemeClr val="tx1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8729967"/>
              </p:ext>
            </p:extLst>
          </p:nvPr>
        </p:nvGraphicFramePr>
        <p:xfrm>
          <a:off x="2987824" y="2492896"/>
          <a:ext cx="2243137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Equation" r:id="rId3" imgW="1143000" imgH="431800" progId="Equation.3">
                  <p:embed/>
                </p:oleObj>
              </mc:Choice>
              <mc:Fallback>
                <p:oleObj name="Equation" r:id="rId3" imgW="1143000" imgH="4318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2492896"/>
                        <a:ext cx="2243137" cy="847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6658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err="1">
                <a:solidFill>
                  <a:schemeClr val="tx2"/>
                </a:solidFill>
                <a:latin typeface="Arial" charset="0"/>
              </a:rPr>
              <a:t>Glass</a:t>
            </a:r>
            <a:r>
              <a:rPr lang="nl-NL" dirty="0">
                <a:solidFill>
                  <a:schemeClr val="tx2"/>
                </a:solidFill>
                <a:latin typeface="Arial" charset="0"/>
              </a:rPr>
              <a:t> (1976)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467544" y="1772816"/>
            <a:ext cx="8208912" cy="3600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800" dirty="0">
                <a:solidFill>
                  <a:schemeClr val="tx1"/>
                </a:solidFill>
              </a:rPr>
              <a:t>“Meta-analysis refers to the analysis of analyses. I use it to refer to the statistical analysis of a large collection of results from individual studies for the purpose of integrating the findings. It connotes a rigorous alternative to the casual, narrative discussions of research studies which typify our attempts to make sense of the rapidly expanding research literature.”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899592" y="5445224"/>
            <a:ext cx="7488832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 smtClean="0"/>
              <a:t>1940: 2,300 biomedical journals</a:t>
            </a:r>
          </a:p>
          <a:p>
            <a:r>
              <a:rPr lang="en-GB" sz="2400" dirty="0" smtClean="0"/>
              <a:t>1990: 23,000 biomedical journals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324091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28184" y="332656"/>
            <a:ext cx="2736304" cy="4824536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sz="2800" dirty="0" err="1" smtClean="0">
                <a:solidFill>
                  <a:schemeClr val="tx2"/>
                </a:solidFill>
              </a:rPr>
              <a:t>From</a:t>
            </a:r>
            <a:r>
              <a:rPr lang="nl-NL" sz="2800" dirty="0" smtClean="0">
                <a:solidFill>
                  <a:schemeClr val="tx2"/>
                </a:solidFill>
              </a:rPr>
              <a:t> Kuiper et al, </a:t>
            </a:r>
            <a:r>
              <a:rPr lang="nl-NL" sz="2800" dirty="0" err="1" smtClean="0">
                <a:solidFill>
                  <a:schemeClr val="tx2"/>
                </a:solidFill>
              </a:rPr>
              <a:t>Social</a:t>
            </a:r>
            <a:r>
              <a:rPr lang="nl-NL" sz="2800" dirty="0" smtClean="0">
                <a:solidFill>
                  <a:schemeClr val="tx2"/>
                </a:solidFill>
              </a:rPr>
              <a:t> </a:t>
            </a:r>
            <a:r>
              <a:rPr lang="nl-NL" sz="2800" dirty="0" err="1" smtClean="0">
                <a:solidFill>
                  <a:schemeClr val="tx2"/>
                </a:solidFill>
              </a:rPr>
              <a:t>relationships</a:t>
            </a:r>
            <a:r>
              <a:rPr lang="nl-NL" sz="2800" dirty="0" smtClean="0">
                <a:solidFill>
                  <a:schemeClr val="tx2"/>
                </a:solidFill>
              </a:rPr>
              <a:t> and </a:t>
            </a:r>
            <a:r>
              <a:rPr lang="nl-NL" sz="2800" dirty="0" err="1" smtClean="0">
                <a:solidFill>
                  <a:schemeClr val="tx2"/>
                </a:solidFill>
              </a:rPr>
              <a:t>cognitive</a:t>
            </a:r>
            <a:r>
              <a:rPr lang="nl-NL" sz="2800" dirty="0" smtClean="0">
                <a:solidFill>
                  <a:schemeClr val="tx2"/>
                </a:solidFill>
              </a:rPr>
              <a:t> </a:t>
            </a:r>
            <a:r>
              <a:rPr lang="nl-NL" sz="2800" dirty="0" err="1" smtClean="0">
                <a:solidFill>
                  <a:schemeClr val="tx2"/>
                </a:solidFill>
              </a:rPr>
              <a:t>decline</a:t>
            </a:r>
            <a:r>
              <a:rPr lang="nl-NL" sz="2800" dirty="0" smtClean="0">
                <a:solidFill>
                  <a:schemeClr val="tx2"/>
                </a:solidFill>
              </a:rPr>
              <a:t>: a </a:t>
            </a:r>
            <a:r>
              <a:rPr lang="nl-NL" sz="2800" dirty="0" err="1" smtClean="0">
                <a:solidFill>
                  <a:schemeClr val="tx2"/>
                </a:solidFill>
              </a:rPr>
              <a:t>systematic</a:t>
            </a:r>
            <a:r>
              <a:rPr lang="nl-NL" sz="2800" dirty="0" smtClean="0">
                <a:solidFill>
                  <a:schemeClr val="tx2"/>
                </a:solidFill>
              </a:rPr>
              <a:t> review and meta analysis of </a:t>
            </a:r>
            <a:r>
              <a:rPr lang="nl-NL" sz="2800" dirty="0" err="1" smtClean="0">
                <a:solidFill>
                  <a:schemeClr val="tx2"/>
                </a:solidFill>
              </a:rPr>
              <a:t>longitudinal</a:t>
            </a:r>
            <a:r>
              <a:rPr lang="nl-NL" sz="2800" dirty="0" smtClean="0">
                <a:solidFill>
                  <a:schemeClr val="tx2"/>
                </a:solidFill>
              </a:rPr>
              <a:t> cohort studies.</a:t>
            </a:r>
            <a:br>
              <a:rPr lang="nl-NL" sz="2800" dirty="0" smtClean="0">
                <a:solidFill>
                  <a:schemeClr val="tx2"/>
                </a:solidFill>
              </a:rPr>
            </a:br>
            <a:r>
              <a:rPr lang="nl-NL" sz="2800" i="1" dirty="0" smtClean="0">
                <a:solidFill>
                  <a:schemeClr val="tx2"/>
                </a:solidFill>
              </a:rPr>
              <a:t>International Journal of </a:t>
            </a:r>
            <a:r>
              <a:rPr lang="nl-NL" sz="2800" i="1" dirty="0" err="1" smtClean="0">
                <a:solidFill>
                  <a:schemeClr val="tx2"/>
                </a:solidFill>
              </a:rPr>
              <a:t>Epidemiology</a:t>
            </a:r>
            <a:r>
              <a:rPr lang="nl-NL" sz="2800" i="1" dirty="0" smtClean="0">
                <a:solidFill>
                  <a:schemeClr val="tx2"/>
                </a:solidFill>
              </a:rPr>
              <a:t>. </a:t>
            </a:r>
            <a:r>
              <a:rPr lang="nl-NL" sz="2800" i="1" smtClean="0">
                <a:solidFill>
                  <a:schemeClr val="tx2"/>
                </a:solidFill>
              </a:rPr>
              <a:t>2016 45(4); 1169 - 1206</a:t>
            </a:r>
            <a:endParaRPr lang="nl-NL" sz="2800" dirty="0">
              <a:solidFill>
                <a:schemeClr val="tx2"/>
              </a:solidFill>
            </a:endParaRPr>
          </a:p>
        </p:txBody>
      </p:sp>
      <p:pic>
        <p:nvPicPr>
          <p:cNvPr id="4" name="Afbeelding 3"/>
          <p:cNvPicPr/>
          <p:nvPr/>
        </p:nvPicPr>
        <p:blipFill rotWithShape="1">
          <a:blip r:embed="rId2"/>
          <a:srcRect l="32427" t="16765" r="34118" b="7567"/>
          <a:stretch/>
        </p:blipFill>
        <p:spPr bwMode="auto">
          <a:xfrm>
            <a:off x="467544" y="-163484"/>
            <a:ext cx="5562178" cy="7029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Ovaal 2"/>
          <p:cNvSpPr/>
          <p:nvPr/>
        </p:nvSpPr>
        <p:spPr>
          <a:xfrm>
            <a:off x="1979712" y="404664"/>
            <a:ext cx="576064" cy="21602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Ovaal 4"/>
          <p:cNvSpPr/>
          <p:nvPr/>
        </p:nvSpPr>
        <p:spPr>
          <a:xfrm>
            <a:off x="1763688" y="6021288"/>
            <a:ext cx="648072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hthoek 5"/>
          <p:cNvSpPr/>
          <p:nvPr/>
        </p:nvSpPr>
        <p:spPr>
          <a:xfrm>
            <a:off x="179512" y="404664"/>
            <a:ext cx="1656184" cy="21602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All</a:t>
            </a:r>
            <a:r>
              <a:rPr lang="nl-NL" dirty="0" smtClean="0"/>
              <a:t> kinds of sources:</a:t>
            </a:r>
          </a:p>
          <a:p>
            <a:pPr algn="ctr"/>
            <a:r>
              <a:rPr lang="nl-NL" dirty="0" err="1" smtClean="0"/>
              <a:t>Pubmed</a:t>
            </a:r>
            <a:r>
              <a:rPr lang="nl-NL" dirty="0" smtClean="0"/>
              <a:t>, </a:t>
            </a:r>
          </a:p>
          <a:p>
            <a:pPr algn="ctr"/>
            <a:r>
              <a:rPr lang="nl-NL" dirty="0" err="1" smtClean="0"/>
              <a:t>Cochrane</a:t>
            </a:r>
            <a:r>
              <a:rPr lang="nl-NL" dirty="0" smtClean="0"/>
              <a:t> </a:t>
            </a:r>
            <a:r>
              <a:rPr lang="nl-NL" dirty="0" err="1" smtClean="0"/>
              <a:t>collaboration</a:t>
            </a:r>
            <a:r>
              <a:rPr lang="nl-NL" dirty="0" smtClean="0"/>
              <a:t>,</a:t>
            </a:r>
          </a:p>
          <a:p>
            <a:pPr algn="ctr"/>
            <a:r>
              <a:rPr lang="nl-NL" dirty="0" err="1" smtClean="0"/>
              <a:t>Medline</a:t>
            </a:r>
            <a:r>
              <a:rPr lang="nl-NL" dirty="0" smtClean="0"/>
              <a:t>,</a:t>
            </a:r>
          </a:p>
          <a:p>
            <a:pPr algn="ctr"/>
            <a:r>
              <a:rPr lang="nl-NL" dirty="0" smtClean="0"/>
              <a:t>….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70393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>
                <a:solidFill>
                  <a:schemeClr val="tx2"/>
                </a:solidFill>
                <a:latin typeface="Arial" charset="0"/>
              </a:rPr>
              <a:t>Effect </a:t>
            </a:r>
            <a:r>
              <a:rPr lang="nl-NL" dirty="0" err="1">
                <a:solidFill>
                  <a:schemeClr val="tx2"/>
                </a:solidFill>
                <a:latin typeface="Arial" charset="0"/>
              </a:rPr>
              <a:t>size</a:t>
            </a:r>
            <a:r>
              <a:rPr lang="nl-NL" dirty="0">
                <a:solidFill>
                  <a:schemeClr val="tx2"/>
                </a:solidFill>
                <a:latin typeface="Arial" charset="0"/>
              </a:rPr>
              <a:t>: </a:t>
            </a:r>
            <a:r>
              <a:rPr lang="nl-NL" dirty="0" err="1">
                <a:solidFill>
                  <a:schemeClr val="tx2"/>
                </a:solidFill>
                <a:latin typeface="Arial" charset="0"/>
              </a:rPr>
              <a:t>quantifying</a:t>
            </a:r>
            <a:r>
              <a:rPr lang="nl-NL" dirty="0">
                <a:solidFill>
                  <a:schemeClr val="tx2"/>
                </a:solidFill>
                <a:latin typeface="Arial" charset="0"/>
              </a:rPr>
              <a:t> the </a:t>
            </a:r>
            <a:r>
              <a:rPr lang="nl-NL" dirty="0" err="1">
                <a:solidFill>
                  <a:schemeClr val="tx2"/>
                </a:solidFill>
                <a:latin typeface="Arial" charset="0"/>
              </a:rPr>
              <a:t>results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467544" y="1772816"/>
            <a:ext cx="8208912" cy="468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>
                <a:solidFill>
                  <a:schemeClr val="tx1"/>
                </a:solidFill>
              </a:rPr>
              <a:t>To make results of several studies comparable, we need </a:t>
            </a:r>
            <a:r>
              <a:rPr lang="en-US" sz="2800" u="sng" dirty="0">
                <a:solidFill>
                  <a:schemeClr val="tx1"/>
                </a:solidFill>
              </a:rPr>
              <a:t>the same outcome variable </a:t>
            </a:r>
            <a:r>
              <a:rPr lang="en-US" sz="2800" dirty="0">
                <a:solidFill>
                  <a:schemeClr val="tx1"/>
                </a:solidFill>
              </a:rPr>
              <a:t>in all studies, e.g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endParaRPr lang="en-US" sz="2800" dirty="0">
              <a:solidFill>
                <a:schemeClr val="tx1"/>
              </a:solidFill>
            </a:endParaRPr>
          </a:p>
          <a:p>
            <a:pPr marL="914400" lvl="1" indent="-457200">
              <a:buFontTx/>
              <a:buChar char="-"/>
            </a:pPr>
            <a:r>
              <a:rPr lang="nl-NL" sz="2800" dirty="0" err="1" smtClean="0">
                <a:solidFill>
                  <a:schemeClr val="tx1"/>
                </a:solidFill>
              </a:rPr>
              <a:t>Standardized</a:t>
            </a:r>
            <a:r>
              <a:rPr lang="nl-NL" sz="2800" dirty="0" smtClean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mean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difference</a:t>
            </a:r>
            <a:r>
              <a:rPr lang="nl-NL" sz="2800" dirty="0">
                <a:solidFill>
                  <a:schemeClr val="tx1"/>
                </a:solidFill>
              </a:rPr>
              <a:t> (“effect </a:t>
            </a:r>
            <a:r>
              <a:rPr lang="nl-NL" sz="2800" dirty="0" err="1">
                <a:solidFill>
                  <a:schemeClr val="tx1"/>
                </a:solidFill>
              </a:rPr>
              <a:t>size</a:t>
            </a:r>
            <a:r>
              <a:rPr lang="nl-NL" sz="2800" dirty="0">
                <a:solidFill>
                  <a:schemeClr val="tx1"/>
                </a:solidFill>
              </a:rPr>
              <a:t>”) for a </a:t>
            </a:r>
            <a:r>
              <a:rPr lang="nl-NL" sz="2800" dirty="0" smtClean="0">
                <a:solidFill>
                  <a:schemeClr val="tx1"/>
                </a:solidFill>
              </a:rPr>
              <a:t>  	</a:t>
            </a:r>
            <a:r>
              <a:rPr lang="nl-NL" sz="2800" dirty="0" err="1" smtClean="0">
                <a:solidFill>
                  <a:schemeClr val="tx1"/>
                </a:solidFill>
              </a:rPr>
              <a:t>continuous</a:t>
            </a:r>
            <a:r>
              <a:rPr lang="nl-NL" sz="2800" dirty="0" smtClean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outcome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endParaRPr lang="nl-NL" sz="2800" dirty="0" smtClean="0">
              <a:solidFill>
                <a:schemeClr val="tx1"/>
              </a:solidFill>
            </a:endParaRPr>
          </a:p>
          <a:p>
            <a:pPr marL="914400" lvl="1" indent="-457200">
              <a:buFontTx/>
              <a:buChar char="-"/>
            </a:pPr>
            <a:r>
              <a:rPr lang="nl-NL" sz="2800" dirty="0" err="1" smtClean="0">
                <a:solidFill>
                  <a:schemeClr val="tx1"/>
                </a:solidFill>
              </a:rPr>
              <a:t>Odds</a:t>
            </a:r>
            <a:r>
              <a:rPr lang="nl-NL" sz="2800" dirty="0" smtClean="0">
                <a:solidFill>
                  <a:schemeClr val="tx1"/>
                </a:solidFill>
              </a:rPr>
              <a:t> </a:t>
            </a:r>
            <a:r>
              <a:rPr lang="nl-NL" sz="2800" dirty="0">
                <a:solidFill>
                  <a:schemeClr val="tx1"/>
                </a:solidFill>
              </a:rPr>
              <a:t>Ratio for a </a:t>
            </a:r>
            <a:r>
              <a:rPr lang="nl-NL" sz="2800" dirty="0" err="1">
                <a:solidFill>
                  <a:schemeClr val="tx1"/>
                </a:solidFill>
              </a:rPr>
              <a:t>binary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outcome</a:t>
            </a:r>
            <a:r>
              <a:rPr lang="nl-NL" sz="2800" dirty="0">
                <a:solidFill>
                  <a:schemeClr val="tx1"/>
                </a:solidFill>
              </a:rPr>
              <a:t> (or RR or RD)</a:t>
            </a:r>
          </a:p>
          <a:p>
            <a:pPr lvl="1"/>
            <a:r>
              <a:rPr lang="nl-NL" sz="2800" dirty="0" smtClean="0">
                <a:solidFill>
                  <a:schemeClr val="tx1"/>
                </a:solidFill>
              </a:rPr>
              <a:t>- 	</a:t>
            </a:r>
            <a:r>
              <a:rPr lang="nl-NL" sz="2800" dirty="0" err="1" smtClean="0">
                <a:solidFill>
                  <a:schemeClr val="tx1"/>
                </a:solidFill>
              </a:rPr>
              <a:t>Correlation</a:t>
            </a:r>
            <a:r>
              <a:rPr lang="nl-NL" sz="2800" dirty="0" smtClean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coefficient</a:t>
            </a:r>
            <a:endParaRPr lang="nl-NL" sz="2800" dirty="0">
              <a:solidFill>
                <a:schemeClr val="tx1"/>
              </a:solidFill>
            </a:endParaRPr>
          </a:p>
          <a:p>
            <a:pPr marL="914400" lvl="1" indent="-457200">
              <a:buFontTx/>
              <a:buChar char="-"/>
            </a:pPr>
            <a:r>
              <a:rPr lang="nl-NL" sz="2800" dirty="0" err="1" smtClean="0">
                <a:solidFill>
                  <a:schemeClr val="tx1"/>
                </a:solidFill>
              </a:rPr>
              <a:t>Any</a:t>
            </a:r>
            <a:r>
              <a:rPr lang="nl-NL" sz="2800" dirty="0" smtClean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standardized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smtClean="0">
                <a:solidFill>
                  <a:schemeClr val="tx1"/>
                </a:solidFill>
              </a:rPr>
              <a:t>index</a:t>
            </a:r>
          </a:p>
          <a:p>
            <a:pPr marL="914400" lvl="1" indent="-457200">
              <a:buFontTx/>
              <a:buChar char="-"/>
            </a:pPr>
            <a:r>
              <a:rPr lang="nl-NL" sz="2800" dirty="0" err="1" smtClean="0">
                <a:solidFill>
                  <a:schemeClr val="tx1"/>
                </a:solidFill>
              </a:rPr>
              <a:t>Diagnostic</a:t>
            </a:r>
            <a:r>
              <a:rPr lang="nl-NL" sz="2800" dirty="0" smtClean="0">
                <a:solidFill>
                  <a:schemeClr val="tx1"/>
                </a:solidFill>
              </a:rPr>
              <a:t> tests</a:t>
            </a:r>
            <a:endParaRPr lang="nl-NL" sz="2800" dirty="0">
              <a:solidFill>
                <a:schemeClr val="tx1"/>
              </a:solidFill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5220072" y="5517232"/>
            <a:ext cx="3816424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Generally, </a:t>
            </a:r>
            <a:r>
              <a:rPr lang="nl-NL" sz="2400" dirty="0" err="1" smtClean="0"/>
              <a:t>not</a:t>
            </a:r>
            <a:r>
              <a:rPr lang="nl-NL" sz="2400" dirty="0" smtClean="0"/>
              <a:t> </a:t>
            </a:r>
            <a:r>
              <a:rPr lang="nl-NL" sz="2400" dirty="0" err="1" smtClean="0"/>
              <a:t>all</a:t>
            </a:r>
            <a:r>
              <a:rPr lang="nl-NL" sz="2400" dirty="0" smtClean="0"/>
              <a:t> </a:t>
            </a:r>
            <a:r>
              <a:rPr lang="nl-NL" sz="2400" dirty="0" err="1" smtClean="0"/>
              <a:t>selected</a:t>
            </a:r>
            <a:r>
              <a:rPr lang="nl-NL" sz="2400" dirty="0" smtClean="0"/>
              <a:t> </a:t>
            </a:r>
            <a:r>
              <a:rPr lang="nl-NL" sz="2400" dirty="0" err="1" smtClean="0"/>
              <a:t>articles</a:t>
            </a:r>
            <a:r>
              <a:rPr lang="nl-NL" sz="2400" dirty="0" smtClean="0"/>
              <a:t> </a:t>
            </a:r>
            <a:r>
              <a:rPr lang="nl-NL" sz="2400" dirty="0" err="1" smtClean="0"/>
              <a:t>use</a:t>
            </a:r>
            <a:r>
              <a:rPr lang="nl-NL" sz="2400" dirty="0" smtClean="0"/>
              <a:t> the </a:t>
            </a:r>
            <a:r>
              <a:rPr lang="nl-NL" sz="2400" dirty="0" err="1" smtClean="0"/>
              <a:t>same</a:t>
            </a:r>
            <a:r>
              <a:rPr lang="nl-NL" sz="2400" dirty="0" smtClean="0"/>
              <a:t> </a:t>
            </a:r>
            <a:r>
              <a:rPr lang="nl-NL" sz="2400" dirty="0" err="1" smtClean="0"/>
              <a:t>outcome</a:t>
            </a:r>
            <a:r>
              <a:rPr lang="nl-NL" sz="2400" dirty="0" smtClean="0"/>
              <a:t> </a:t>
            </a:r>
            <a:r>
              <a:rPr lang="nl-NL" sz="2400" dirty="0" err="1" smtClean="0"/>
              <a:t>variable</a:t>
            </a:r>
            <a:r>
              <a:rPr lang="nl-NL" sz="2400" dirty="0" smtClean="0"/>
              <a:t> 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263154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Summary </a:t>
            </a:r>
            <a:r>
              <a:rPr lang="nl-NL" dirty="0" err="1" smtClean="0">
                <a:solidFill>
                  <a:schemeClr val="tx2"/>
                </a:solidFill>
              </a:rPr>
              <a:t>measure</a:t>
            </a:r>
            <a:r>
              <a:rPr lang="nl-NL" dirty="0" smtClean="0">
                <a:solidFill>
                  <a:schemeClr val="tx2"/>
                </a:solidFill>
              </a:rPr>
              <a:t> for effect E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467544" y="1741886"/>
            <a:ext cx="8208912" cy="468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400" dirty="0">
                <a:solidFill>
                  <a:schemeClr val="tx1"/>
                </a:solidFill>
              </a:rPr>
              <a:t>More </a:t>
            </a:r>
            <a:r>
              <a:rPr lang="nl-NL" sz="2400" dirty="0" err="1">
                <a:solidFill>
                  <a:schemeClr val="tx1"/>
                </a:solidFill>
              </a:rPr>
              <a:t>precise</a:t>
            </a:r>
            <a:r>
              <a:rPr lang="nl-NL" sz="2400" dirty="0">
                <a:solidFill>
                  <a:schemeClr val="tx1"/>
                </a:solidFill>
              </a:rPr>
              <a:t> studies </a:t>
            </a:r>
            <a:r>
              <a:rPr lang="nl-NL" sz="2400" dirty="0" err="1">
                <a:solidFill>
                  <a:schemeClr val="tx1"/>
                </a:solidFill>
              </a:rPr>
              <a:t>should</a:t>
            </a:r>
            <a:r>
              <a:rPr lang="nl-NL" sz="2400" dirty="0">
                <a:solidFill>
                  <a:schemeClr val="tx1"/>
                </a:solidFill>
              </a:rPr>
              <a:t> have </a:t>
            </a:r>
            <a:r>
              <a:rPr lang="nl-NL" sz="2400" dirty="0" err="1">
                <a:solidFill>
                  <a:schemeClr val="tx1"/>
                </a:solidFill>
              </a:rPr>
              <a:t>larger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weight</a:t>
            </a:r>
            <a:endParaRPr lang="nl-NL" sz="2400" dirty="0" smtClean="0">
              <a:solidFill>
                <a:schemeClr val="tx1"/>
              </a:solidFill>
            </a:endParaRPr>
          </a:p>
          <a:p>
            <a:endParaRPr lang="nl-NL" sz="2400" dirty="0">
              <a:solidFill>
                <a:schemeClr val="tx1"/>
              </a:solidFill>
            </a:endParaRPr>
          </a:p>
          <a:p>
            <a:endParaRPr lang="nl-NL" sz="2400" dirty="0"/>
          </a:p>
          <a:p>
            <a:endParaRPr lang="nl-NL" sz="2400" dirty="0">
              <a:solidFill>
                <a:schemeClr val="tx1"/>
              </a:solidFill>
            </a:endParaRPr>
          </a:p>
          <a:p>
            <a:endParaRPr lang="nl-NL" sz="2400" dirty="0"/>
          </a:p>
          <a:p>
            <a:r>
              <a:rPr lang="nl-NL" sz="2400" dirty="0">
                <a:solidFill>
                  <a:schemeClr val="tx1"/>
                </a:solidFill>
              </a:rPr>
              <a:t>(inverse </a:t>
            </a:r>
            <a:r>
              <a:rPr lang="nl-NL" sz="2400" dirty="0" err="1">
                <a:solidFill>
                  <a:schemeClr val="tx1"/>
                </a:solidFill>
              </a:rPr>
              <a:t>variance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weighting</a:t>
            </a:r>
            <a:r>
              <a:rPr lang="nl-NL" sz="2400" dirty="0">
                <a:solidFill>
                  <a:schemeClr val="tx1"/>
                </a:solidFill>
              </a:rPr>
              <a:t>). Precision is </a:t>
            </a:r>
            <a:r>
              <a:rPr lang="nl-NL" sz="2400" dirty="0" err="1">
                <a:solidFill>
                  <a:schemeClr val="tx1"/>
                </a:solidFill>
              </a:rPr>
              <a:t>determined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by</a:t>
            </a:r>
            <a:r>
              <a:rPr lang="nl-NL" sz="2400" dirty="0">
                <a:solidFill>
                  <a:schemeClr val="tx1"/>
                </a:solidFill>
              </a:rPr>
              <a:t> sample </a:t>
            </a:r>
            <a:r>
              <a:rPr lang="nl-NL" sz="2400" dirty="0" err="1">
                <a:solidFill>
                  <a:schemeClr val="tx1"/>
                </a:solidFill>
              </a:rPr>
              <a:t>size</a:t>
            </a:r>
            <a:r>
              <a:rPr lang="nl-NL" sz="2400" dirty="0">
                <a:solidFill>
                  <a:schemeClr val="tx1"/>
                </a:solidFill>
              </a:rPr>
              <a:t> and </a:t>
            </a:r>
            <a:r>
              <a:rPr lang="nl-NL" sz="2400" dirty="0" err="1">
                <a:solidFill>
                  <a:schemeClr val="tx1"/>
                </a:solidFill>
              </a:rPr>
              <a:t>within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study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variation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el-GR" sz="2400" dirty="0">
                <a:solidFill>
                  <a:schemeClr val="tx1"/>
                </a:solidFill>
              </a:rPr>
              <a:t>σ</a:t>
            </a:r>
            <a:r>
              <a:rPr lang="nl-NL" sz="2400" dirty="0">
                <a:solidFill>
                  <a:schemeClr val="tx1"/>
                </a:solidFill>
              </a:rPr>
              <a:t>. </a:t>
            </a:r>
            <a:r>
              <a:rPr lang="nl-NL" sz="2400" dirty="0" err="1">
                <a:solidFill>
                  <a:schemeClr val="tx1"/>
                </a:solidFill>
              </a:rPr>
              <a:t>If</a:t>
            </a:r>
            <a:r>
              <a:rPr lang="nl-NL" sz="2400" dirty="0">
                <a:solidFill>
                  <a:schemeClr val="tx1"/>
                </a:solidFill>
              </a:rPr>
              <a:t> the studies have the </a:t>
            </a:r>
            <a:r>
              <a:rPr lang="nl-NL" sz="2400" dirty="0" err="1">
                <a:solidFill>
                  <a:schemeClr val="tx1"/>
                </a:solidFill>
              </a:rPr>
              <a:t>same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el-GR" sz="2400" dirty="0">
                <a:solidFill>
                  <a:schemeClr val="tx1"/>
                </a:solidFill>
              </a:rPr>
              <a:t>σ</a:t>
            </a:r>
            <a:r>
              <a:rPr lang="nl-NL" sz="2400" dirty="0">
                <a:solidFill>
                  <a:schemeClr val="tx1"/>
                </a:solidFill>
              </a:rPr>
              <a:t>, </a:t>
            </a:r>
            <a:r>
              <a:rPr lang="nl-NL" sz="2400" dirty="0" err="1">
                <a:solidFill>
                  <a:schemeClr val="tx1"/>
                </a:solidFill>
              </a:rPr>
              <a:t>larger</a:t>
            </a:r>
            <a:r>
              <a:rPr lang="nl-NL" sz="2400" dirty="0">
                <a:solidFill>
                  <a:schemeClr val="tx1"/>
                </a:solidFill>
              </a:rPr>
              <a:t> studies have more effect </a:t>
            </a:r>
            <a:r>
              <a:rPr lang="nl-NL" sz="2400" dirty="0" err="1">
                <a:solidFill>
                  <a:schemeClr val="tx1"/>
                </a:solidFill>
              </a:rPr>
              <a:t>than</a:t>
            </a:r>
            <a:r>
              <a:rPr lang="nl-NL" sz="2400" dirty="0">
                <a:solidFill>
                  <a:schemeClr val="tx1"/>
                </a:solidFill>
              </a:rPr>
              <a:t> smaller </a:t>
            </a:r>
            <a:r>
              <a:rPr lang="nl-NL" sz="2400" dirty="0" err="1">
                <a:solidFill>
                  <a:schemeClr val="tx1"/>
                </a:solidFill>
              </a:rPr>
              <a:t>ones</a:t>
            </a:r>
            <a:r>
              <a:rPr lang="nl-NL" sz="2400" dirty="0">
                <a:solidFill>
                  <a:schemeClr val="tx1"/>
                </a:solidFill>
              </a:rPr>
              <a:t>. </a:t>
            </a:r>
            <a:endParaRPr lang="en-US" sz="2400" dirty="0">
              <a:solidFill>
                <a:schemeClr val="tx1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1995228"/>
              </p:ext>
            </p:extLst>
          </p:nvPr>
        </p:nvGraphicFramePr>
        <p:xfrm>
          <a:off x="2195736" y="3284984"/>
          <a:ext cx="3440112" cy="96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1" name="Equation" r:id="rId3" imgW="1726451" imgH="482391" progId="Equation.3">
                  <p:embed/>
                </p:oleObj>
              </mc:Choice>
              <mc:Fallback>
                <p:oleObj name="Equation" r:id="rId3" imgW="1726451" imgH="482391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3284984"/>
                        <a:ext cx="3440112" cy="962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665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995</Words>
  <Application>Microsoft Office PowerPoint</Application>
  <PresentationFormat>Diavoorstelling (4:3)</PresentationFormat>
  <Paragraphs>189</Paragraphs>
  <Slides>32</Slides>
  <Notes>0</Notes>
  <HiddenSlides>0</HiddenSlides>
  <MMClips>0</MMClips>
  <ScaleCrop>false</ScaleCrop>
  <HeadingPairs>
    <vt:vector size="6" baseType="variant">
      <vt:variant>
        <vt:lpstr>Thema</vt:lpstr>
      </vt:variant>
      <vt:variant>
        <vt:i4>1</vt:i4>
      </vt:variant>
      <vt:variant>
        <vt:lpstr>Ingesloten OLE-bronprogramma's</vt:lpstr>
      </vt:variant>
      <vt:variant>
        <vt:i4>3</vt:i4>
      </vt:variant>
      <vt:variant>
        <vt:lpstr>Diatitels</vt:lpstr>
      </vt:variant>
      <vt:variant>
        <vt:i4>32</vt:i4>
      </vt:variant>
    </vt:vector>
  </HeadingPairs>
  <TitlesOfParts>
    <vt:vector size="36" baseType="lpstr">
      <vt:lpstr>Kantoorthema</vt:lpstr>
      <vt:lpstr>Equation</vt:lpstr>
      <vt:lpstr>Document</vt:lpstr>
      <vt:lpstr>Vergelijking</vt:lpstr>
      <vt:lpstr>Help! Statistics! Meta analysis on continuous outcomes, OR’s and diagnostic tests</vt:lpstr>
      <vt:lpstr> Help! Statistics! Lunchtime Lectures</vt:lpstr>
      <vt:lpstr>Program Today</vt:lpstr>
      <vt:lpstr>1904</vt:lpstr>
      <vt:lpstr>The early years</vt:lpstr>
      <vt:lpstr>Glass (1976)</vt:lpstr>
      <vt:lpstr>From Kuiper et al, Social relationships and cognitive decline: a systematic review and meta analysis of longitudinal cohort studies. International Journal of Epidemiology. 2016 45(4); 1169 - 1206</vt:lpstr>
      <vt:lpstr>Effect size: quantifying the results</vt:lpstr>
      <vt:lpstr>Summary measure for effect E</vt:lpstr>
      <vt:lpstr>Publication bias (pitfall in M.A.)</vt:lpstr>
      <vt:lpstr>Standardized mean difference (SMD)</vt:lpstr>
      <vt:lpstr>Example: difference in QoL (study by D. Dobre 2007)</vt:lpstr>
      <vt:lpstr>Odds Ratio</vt:lpstr>
      <vt:lpstr>Transforming RR to OR</vt:lpstr>
      <vt:lpstr>Example from Kuiper et al. (2016) (Social relationships and cognitive decline)</vt:lpstr>
      <vt:lpstr>Heterogeneity: Q</vt:lpstr>
      <vt:lpstr>Heterogeneity: I2</vt:lpstr>
      <vt:lpstr>How to deal with heterogeneity?</vt:lpstr>
      <vt:lpstr>1. Subgroup analyses</vt:lpstr>
      <vt:lpstr>Fixed or Random Effects? Difference in weights! (1)</vt:lpstr>
      <vt:lpstr>Fixed or Random Effects? Difference in weights! (2)</vt:lpstr>
      <vt:lpstr>Fixed or Random Effects? Difference in weights! (3)</vt:lpstr>
      <vt:lpstr>Fixed or Random Effects? Difference in weights! (4)</vt:lpstr>
      <vt:lpstr>Fixed or Random Effects? Difference in weights! (5)</vt:lpstr>
      <vt:lpstr>2. Meta regression</vt:lpstr>
      <vt:lpstr>Meta analysis on diagnostic tests</vt:lpstr>
      <vt:lpstr>Linked forest plots</vt:lpstr>
      <vt:lpstr>Summary measure: the DOR</vt:lpstr>
      <vt:lpstr>More complex analyses: both sensitivity and specificity as outcome</vt:lpstr>
      <vt:lpstr>Summary ROC plot (in R)</vt:lpstr>
      <vt:lpstr>Summary</vt:lpstr>
      <vt:lpstr>Some more information</vt:lpstr>
    </vt:vector>
  </TitlesOfParts>
  <Company>Universitair Medisch Centrum Groningen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Help! Statistics! Meta analysis on continuous outcomes, OR’s and diagnostic tests</dc:title>
  <dc:creator>Burgerhof, JGM</dc:creator>
  <cp:lastModifiedBy>Burgerhof, JGM</cp:lastModifiedBy>
  <cp:revision>47</cp:revision>
  <dcterms:created xsi:type="dcterms:W3CDTF">2019-05-28T08:20:16Z</dcterms:created>
  <dcterms:modified xsi:type="dcterms:W3CDTF">2019-06-11T06:31:54Z</dcterms:modified>
</cp:coreProperties>
</file>