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305" r:id="rId3"/>
    <p:sldId id="313" r:id="rId4"/>
    <p:sldId id="269" r:id="rId5"/>
    <p:sldId id="314" r:id="rId6"/>
    <p:sldId id="285" r:id="rId7"/>
    <p:sldId id="286" r:id="rId8"/>
    <p:sldId id="289" r:id="rId9"/>
    <p:sldId id="268" r:id="rId10"/>
    <p:sldId id="284" r:id="rId11"/>
    <p:sldId id="293" r:id="rId12"/>
    <p:sldId id="326" r:id="rId13"/>
    <p:sldId id="328" r:id="rId14"/>
    <p:sldId id="274" r:id="rId15"/>
    <p:sldId id="257" r:id="rId16"/>
    <p:sldId id="307" r:id="rId17"/>
    <p:sldId id="308" r:id="rId18"/>
    <p:sldId id="310" r:id="rId19"/>
    <p:sldId id="270" r:id="rId20"/>
    <p:sldId id="316" r:id="rId21"/>
    <p:sldId id="317" r:id="rId22"/>
    <p:sldId id="318" r:id="rId23"/>
    <p:sldId id="325" r:id="rId24"/>
    <p:sldId id="324" r:id="rId25"/>
    <p:sldId id="271" r:id="rId26"/>
    <p:sldId id="298" r:id="rId27"/>
    <p:sldId id="287" r:id="rId28"/>
    <p:sldId id="291" r:id="rId29"/>
    <p:sldId id="301" r:id="rId30"/>
    <p:sldId id="319" r:id="rId31"/>
    <p:sldId id="299" r:id="rId32"/>
    <p:sldId id="288" r:id="rId33"/>
    <p:sldId id="295" r:id="rId34"/>
    <p:sldId id="300" r:id="rId35"/>
    <p:sldId id="281" r:id="rId36"/>
    <p:sldId id="303" r:id="rId37"/>
    <p:sldId id="282" r:id="rId38"/>
    <p:sldId id="266" r:id="rId39"/>
  </p:sldIdLst>
  <p:sldSz cx="9144000" cy="6858000" type="screen4x3"/>
  <p:notesSz cx="6805613" cy="99441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5" autoAdjust="0"/>
    <p:restoredTop sz="80704" autoAdjust="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70" y="7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F04488F-1DEE-A473-8DFE-A7345B2FE0D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D2A6711-1821-6970-2248-0E0280D0D0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fld id="{93C30542-761D-A447-925B-86D1DACC57E4}" type="datetime1">
              <a:rPr lang="nl-NL"/>
              <a:pPr>
                <a:defRPr/>
              </a:pPr>
              <a:t>04-10-2022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8269A63-757A-7BAC-C465-5CBCD59CF2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50B4DE-7A5E-3457-A64C-B5912B14A7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anose="020B0503030404040204" pitchFamily="34" charset="0"/>
                <a:cs typeface="Geneva" panose="020B0503030404040204" pitchFamily="34" charset="0"/>
              </a:defRPr>
            </a:lvl1pPr>
          </a:lstStyle>
          <a:p>
            <a:fld id="{0FF4510B-8CBE-2C4A-9D6F-A2179FAE6E42}" type="slidenum">
              <a:rPr lang="nl-NL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8DF6088-FBF7-CDD2-47D3-E5EB63717B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C9C28A7-398F-9F50-948E-7D88398658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fld id="{0926C89B-8C9B-E346-B0ED-726D87BE9FE7}" type="datetime1">
              <a:rPr lang="nl-NL"/>
              <a:pPr>
                <a:defRPr/>
              </a:pPr>
              <a:t>04-10-2022</a:t>
            </a:fld>
            <a:endParaRPr lang="en-GB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655CFE07-CD6C-E55C-4136-B228C21799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95081C5B-1BC4-4952-4A29-303EF0DFE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/>
              <a:t>Klik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FB61E5F-91DB-EC5D-A54B-E8403B8A708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706F3FB-6BD3-86FD-3551-941D7AF990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anose="020B0503030404040204" pitchFamily="34" charset="0"/>
                <a:cs typeface="Geneva" panose="020B0503030404040204" pitchFamily="34" charset="0"/>
              </a:defRPr>
            </a:lvl1pPr>
          </a:lstStyle>
          <a:p>
            <a:fld id="{EDAF1D50-3F04-384F-9D81-573AD7C33484}" type="slidenum">
              <a:rPr lang="nl-NL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MS PGothic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D65DEF5-7024-139E-23B9-442B38E490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B4091C3A-5CF9-018C-1F53-6EBF0198C5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nl-NL"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F33B6-D4D3-BE44-9DD3-6625F9E67372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8473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1.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Sequential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Organ</a:t>
            </a:r>
            <a:r>
              <a:rPr kumimoji="1" lang="zh-CN" altLang="en-US" dirty="0"/>
              <a:t> </a:t>
            </a:r>
            <a:r>
              <a:rPr kumimoji="1" lang="en-US" altLang="zh-CN" dirty="0"/>
              <a:t>Failure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Assessment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(SOFA)</a:t>
            </a:r>
            <a:r>
              <a:rPr kumimoji="1" lang="zh-CN" altLang="en-US" dirty="0"/>
              <a:t> </a:t>
            </a:r>
            <a:r>
              <a:rPr kumimoji="1" lang="en-US" altLang="zh-CN" dirty="0"/>
              <a:t>score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as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outcome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describe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deterioration.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F33B6-D4D3-BE44-9DD3-6625F9E67372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6455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F33B6-D4D3-BE44-9DD3-6625F9E67372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1207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Impute with healthy value for missing values: clinician decision to not measure (which is not observed</a:t>
            </a:r>
            <a:r>
              <a:rPr kumimoji="1" lang="en-US" altLang="zh-CN"/>
              <a:t>/in data!)</a:t>
            </a:r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F33B6-D4D3-BE44-9DD3-6625F9E67372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48380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5932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Reason for missingness is </a:t>
            </a:r>
            <a:r>
              <a:rPr lang="en-US" b="1" dirty="0"/>
              <a:t>independent</a:t>
            </a:r>
            <a:r>
              <a:rPr lang="en-US" dirty="0"/>
              <a:t> of observed AND unobserved values</a:t>
            </a:r>
          </a:p>
          <a:p>
            <a:r>
              <a:rPr lang="en-US" dirty="0">
                <a:solidFill>
                  <a:srgbClr val="00B050"/>
                </a:solidFill>
              </a:rPr>
              <a:t>No </a:t>
            </a:r>
            <a:r>
              <a:rPr lang="en-US" b="1" dirty="0">
                <a:solidFill>
                  <a:srgbClr val="00B050"/>
                </a:solidFill>
              </a:rPr>
              <a:t>bias</a:t>
            </a:r>
          </a:p>
          <a:p>
            <a:r>
              <a:rPr lang="en-US" dirty="0">
                <a:solidFill>
                  <a:srgbClr val="FF0000"/>
                </a:solidFill>
              </a:rPr>
              <a:t>Loss </a:t>
            </a:r>
            <a:r>
              <a:rPr lang="en-US" b="1" dirty="0">
                <a:solidFill>
                  <a:srgbClr val="FF0000"/>
                </a:solidFill>
              </a:rPr>
              <a:t>power</a:t>
            </a:r>
            <a:r>
              <a:rPr lang="en-US" dirty="0"/>
              <a:t>, but can be regained with proper treatment: larger SE</a:t>
            </a:r>
          </a:p>
          <a:p>
            <a:endParaRPr lang="en-US" dirty="0"/>
          </a:p>
          <a:p>
            <a:r>
              <a:rPr lang="en-US" dirty="0"/>
              <a:t>Machine malfunctions randomly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2934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Missingness depends on other observed variables</a:t>
            </a:r>
          </a:p>
          <a:p>
            <a:r>
              <a:rPr lang="en-US" dirty="0"/>
              <a:t>Missingness does NOT depend on value of variable itself</a:t>
            </a:r>
          </a:p>
          <a:p>
            <a:r>
              <a:rPr lang="en-US" dirty="0"/>
              <a:t>Missing value can be predicted using observed variables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Biased sample!</a:t>
            </a:r>
            <a:r>
              <a:rPr lang="en-US" dirty="0"/>
              <a:t> Bias is recoverable</a:t>
            </a:r>
          </a:p>
          <a:p>
            <a:endParaRPr lang="en-US" dirty="0"/>
          </a:p>
          <a:p>
            <a:r>
              <a:rPr lang="en-US" dirty="0"/>
              <a:t>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9811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Missingness depends on outcome of variable itself</a:t>
            </a:r>
          </a:p>
          <a:p>
            <a:r>
              <a:rPr lang="en-US" dirty="0"/>
              <a:t>Results in </a:t>
            </a:r>
            <a:r>
              <a:rPr lang="en-US" b="1" dirty="0">
                <a:solidFill>
                  <a:srgbClr val="FF0000"/>
                </a:solidFill>
              </a:rPr>
              <a:t>bias</a:t>
            </a:r>
            <a:r>
              <a:rPr lang="en-US" dirty="0"/>
              <a:t> that can not be corrected</a:t>
            </a:r>
          </a:p>
          <a:p>
            <a:r>
              <a:rPr lang="en-US" dirty="0"/>
              <a:t>PREVENT! Careful planning of study can reduce MNAR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Non-ignorable</a:t>
            </a:r>
          </a:p>
          <a:p>
            <a:r>
              <a:rPr lang="en-US" dirty="0">
                <a:solidFill>
                  <a:srgbClr val="FF0000"/>
                </a:solidFill>
              </a:rPr>
              <a:t>Models unverifiable: sensitivity analysis!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Clinician judgement (not observed!) and based on value/outcome itself!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305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if 1% observed, other missing?</a:t>
            </a:r>
          </a:p>
          <a:p>
            <a:endParaRPr lang="en-US" dirty="0"/>
          </a:p>
          <a:p>
            <a:r>
              <a:rPr lang="en-US" dirty="0"/>
              <a:t>And what if I observe 95%</a:t>
            </a:r>
          </a:p>
          <a:p>
            <a:endParaRPr lang="en-US" dirty="0"/>
          </a:p>
          <a:p>
            <a:r>
              <a:rPr lang="en-US" dirty="0"/>
              <a:t>What is the maximum fraction of missingness we can work with?</a:t>
            </a:r>
          </a:p>
          <a:p>
            <a:endParaRPr lang="en-US" dirty="0"/>
          </a:p>
          <a:p>
            <a:r>
              <a:rPr lang="en-US" dirty="0"/>
              <a:t>Goal: use maximum available information, while maintaining reliability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1983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Complete cases analysis: Loss of information</a:t>
            </a:r>
          </a:p>
          <a:p>
            <a:r>
              <a:rPr lang="en-US" dirty="0"/>
              <a:t>Available case analysis: Loss of information (bias for MAR/MNAR)</a:t>
            </a:r>
          </a:p>
          <a:p>
            <a:r>
              <a:rPr lang="en-US" dirty="0"/>
              <a:t>Summary measures: longitudinal (bias for MAR/MNAR)</a:t>
            </a:r>
          </a:p>
          <a:p>
            <a:r>
              <a:rPr lang="en-US" dirty="0"/>
              <a:t>Single imputation (not accounted for uncertainty, underestimates SE, bias for MAR/MNAR)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Methods &amp; Assumptions (mechanism cause)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114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not so bad?</a:t>
            </a:r>
          </a:p>
          <a:p>
            <a:r>
              <a:rPr lang="en-US" dirty="0"/>
              <a:t>Delete 1 variable, or two? Importance of variable?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11412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ACACD049-2058-C582-7552-5D48A8DA6B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B2918577-A9AC-BC44-A858-E08558B9A3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nl-NL"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the raw data…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7585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Non-response (unit, item)</a:t>
            </a:r>
          </a:p>
          <a:p>
            <a:r>
              <a:rPr lang="en-US" dirty="0"/>
              <a:t>1. covariates</a:t>
            </a:r>
          </a:p>
          <a:p>
            <a:r>
              <a:rPr lang="en-US" dirty="0"/>
              <a:t>2. outcome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3312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3. per patient (drop-out)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904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Bias introduced? Missing disease outcome for diseased patients!</a:t>
            </a:r>
          </a:p>
          <a:p>
            <a:endParaRPr lang="en-US" dirty="0"/>
          </a:p>
          <a:p>
            <a:r>
              <a:rPr lang="en-US" dirty="0"/>
              <a:t>Possible introduction of bias: difference in completers, non-completers (too ill to answer)</a:t>
            </a:r>
          </a:p>
          <a:p>
            <a:r>
              <a:rPr lang="en-US" dirty="0"/>
              <a:t>We need to know why data is missing, before deciding on how to deal with it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4186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Missing entire samples (similar to doing complete case analysis!)</a:t>
            </a:r>
          </a:p>
          <a:p>
            <a:endParaRPr lang="en-US" dirty="0"/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Dropout: smaller sample size, thus less precision lower power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5244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 fraction of missingness for one variable.</a:t>
            </a:r>
          </a:p>
          <a:p>
            <a:r>
              <a:rPr lang="en-US" dirty="0"/>
              <a:t>Think about possible reasons:</a:t>
            </a:r>
          </a:p>
          <a:p>
            <a:pPr marL="228600" indent="-228600">
              <a:buAutoNum type="arabicPeriod"/>
            </a:pPr>
            <a:r>
              <a:rPr lang="en-US" dirty="0"/>
              <a:t>Random</a:t>
            </a:r>
          </a:p>
          <a:p>
            <a:pPr marL="228600" indent="-228600">
              <a:buAutoNum type="arabicPeriod"/>
            </a:pPr>
            <a:r>
              <a:rPr lang="en-US" dirty="0"/>
              <a:t>Non-random: high/low income less likely to disclose?</a:t>
            </a:r>
          </a:p>
          <a:p>
            <a:pPr marL="228600" indent="-228600">
              <a:buAutoNum type="arabicPeriod"/>
            </a:pPr>
            <a:r>
              <a:rPr lang="en-US" dirty="0"/>
              <a:t>Maybe with children less </a:t>
            </a:r>
            <a:r>
              <a:rPr lang="en-US" dirty="0" err="1"/>
              <a:t>likeliy</a:t>
            </a:r>
            <a:r>
              <a:rPr lang="en-US" dirty="0"/>
              <a:t> to disclose income?</a:t>
            </a:r>
          </a:p>
          <a:p>
            <a:pPr marL="228600" indent="-228600">
              <a:buAutoNum type="arabicPeriod"/>
            </a:pPr>
            <a:r>
              <a:rPr lang="en-US" dirty="0"/>
              <a:t>Maybe income only registered if below/above some value</a:t>
            </a:r>
          </a:p>
          <a:p>
            <a:pPr marL="228600" indent="-228600">
              <a:buAutoNum type="arabicPeriod"/>
            </a:pPr>
            <a:r>
              <a:rPr lang="en-US" dirty="0"/>
              <a:t>Or only if relevant for outcome?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6954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of these only possible to figure out by THINKING about data collection process!</a:t>
            </a:r>
          </a:p>
          <a:p>
            <a:r>
              <a:rPr lang="en-US" dirty="0"/>
              <a:t>Document missingness</a:t>
            </a:r>
          </a:p>
          <a:p>
            <a:r>
              <a:rPr lang="en-US" dirty="0"/>
              <a:t>Recover where possible</a:t>
            </a:r>
          </a:p>
          <a:p>
            <a:r>
              <a:rPr lang="en-US" dirty="0"/>
              <a:t>Use underlying reasons for missingness to impute appropriately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AF1D50-3F04-384F-9D81-573AD7C33484}" type="slidenum">
              <a:rPr lang="nl-NL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515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000" y="540000"/>
            <a:ext cx="7848000" cy="615553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34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000" y="2196000"/>
            <a:ext cx="77760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x-none" dirty="0"/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13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428400"/>
            <a:ext cx="7992000" cy="50364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buFont typeface="Arial"/>
              <a:buChar char="•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45A3FA32-6CB2-E977-7FC7-785E5A6D58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49491332-523D-734C-B406-366E32CD6753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3" name="Tijdelijke aanduiding voor voettekst 3">
            <a:extLst>
              <a:ext uri="{FF2B5EF4-FFF2-40B4-BE49-F238E27FC236}">
                <a16:creationId xmlns:a16="http://schemas.microsoft.com/office/drawing/2014/main" id="{6BE54E7C-3796-91AA-3064-64E4C293CC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4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13BB-B475-13F7-71B0-419CC5E2B9EB}"/>
              </a:ext>
            </a:extLst>
          </p:cNvPr>
          <p:cNvSpPr txBox="1">
            <a:spLocks/>
          </p:cNvSpPr>
          <p:nvPr userDrawn="1"/>
        </p:nvSpPr>
        <p:spPr>
          <a:xfrm>
            <a:off x="647700" y="3924300"/>
            <a:ext cx="7848600" cy="615950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 i="0">
                <a:solidFill>
                  <a:schemeClr val="bg1"/>
                </a:solidFill>
                <a:latin typeface="Verdana"/>
                <a:ea typeface="Geneva" charset="-128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9pPr>
          </a:lstStyle>
          <a:p>
            <a:pPr>
              <a:defRPr/>
            </a:pPr>
            <a:r>
              <a:rPr dirty="0"/>
              <a:t>www.umcg.nl</a:t>
            </a:r>
            <a:endParaRPr lang="en-GB" dirty="0"/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2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5"/>
          </p:nvPr>
        </p:nvSpPr>
        <p:spPr>
          <a:xfrm>
            <a:off x="648000" y="4428000"/>
            <a:ext cx="7848000" cy="615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400" b="1" i="0">
                <a:solidFill>
                  <a:srgbClr val="223A75"/>
                </a:solidFill>
                <a:latin typeface=""/>
              </a:defRPr>
            </a:lvl1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2B3EC27D-4BD6-DF2B-9899-0FED007F681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6C9063E-150A-8C45-AF0F-B3B8E3E4E52D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276259F-9B50-44E0-77E6-4669E7D1743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413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EE022ACE-C3FA-855E-0FBD-B25FE0A134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6AD068-38B9-AB42-ABCD-BC37EABA6A70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3" name="Tijdelijke aanduiding voor voettekst 3">
            <a:extLst>
              <a:ext uri="{FF2B5EF4-FFF2-40B4-BE49-F238E27FC236}">
                <a16:creationId xmlns:a16="http://schemas.microsoft.com/office/drawing/2014/main" id="{C3B57135-C9A9-B00C-B69F-A6B1AC7D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60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148CB-7D1E-D741-AC12-A65B3C6BD415}" type="datetime1">
              <a:rPr kumimoji="1" lang="zh-CN" altLang="en-US" smtClean="0"/>
              <a:t>2022/10/4</a:t>
            </a:fld>
            <a:endParaRPr kumimoji="1"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B31A-9A41-404E-B3E2-B7E0C7ED4ED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0395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89F37-A3FC-9849-9A28-0305A73D20C0}" type="datetime1">
              <a:rPr kumimoji="1" lang="zh-CN" altLang="en-US" smtClean="0"/>
              <a:t>2022/10/4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B31A-9A41-404E-B3E2-B7E0C7ED4ED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4617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7992000" cy="4320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buFont typeface="Arial"/>
              <a:buChar char="•"/>
              <a:defRPr sz="10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F1D88599-23C0-4555-C2AF-1B2B9D0313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1132EF4-BE8F-3545-AB4E-DCB191A3E576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3" name="Tijdelijke aanduiding voor voettekst 3">
            <a:extLst>
              <a:ext uri="{FF2B5EF4-FFF2-40B4-BE49-F238E27FC236}">
                <a16:creationId xmlns:a16="http://schemas.microsoft.com/office/drawing/2014/main" id="{041AACE4-F453-94AB-2F79-0FCAA32B97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24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7992000" cy="4320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buFont typeface="Arial"/>
              <a:buChar char="•"/>
              <a:defRPr sz="10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F73137B1-D4F2-DB02-C861-F5106243D8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C97D8819-3CF4-EF40-98DC-A57A57C5A0D3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3" name="Tijdelijke aanduiding voor voettekst 3">
            <a:extLst>
              <a:ext uri="{FF2B5EF4-FFF2-40B4-BE49-F238E27FC236}">
                <a16:creationId xmlns:a16="http://schemas.microsoft.com/office/drawing/2014/main" id="{7A41BD51-FA2C-5966-63EE-3B64FB0367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3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3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92000"/>
            <a:ext cx="7992000" cy="37728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576000" y="1031557"/>
            <a:ext cx="7992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Clr>
                <a:srgbClr val="FF7D00"/>
              </a:buClr>
              <a:buNone/>
              <a:defRPr sz="240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titelstijl van het model te bewerken</a:t>
            </a:r>
            <a:endParaRPr lang="x-none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5" name="Tijdelijke aanduiding voor dianummer 2">
            <a:extLst>
              <a:ext uri="{FF2B5EF4-FFF2-40B4-BE49-F238E27FC236}">
                <a16:creationId xmlns:a16="http://schemas.microsoft.com/office/drawing/2014/main" id="{3A5AA890-B908-12A9-99F2-271F01CB68D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1D7F4D39-24CA-9F4B-9402-693BE2BED37A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09568E0F-1286-DDB9-8685-ACBE6C037CF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89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92000"/>
            <a:ext cx="7992000" cy="37728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576000" y="1031557"/>
            <a:ext cx="7992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Clr>
                <a:srgbClr val="FF7D00"/>
              </a:buClr>
              <a:buNone/>
              <a:defRPr sz="240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titelstijl van het model te bewerken</a:t>
            </a:r>
            <a:endParaRPr lang="x-none" dirty="0"/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F0B7A196-CDFF-2411-166E-57B535473D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E46A0670-49E8-C042-BE61-02D76852F75C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5" name="Tijdelijke aanduiding voor voettekst 3">
            <a:extLst>
              <a:ext uri="{FF2B5EF4-FFF2-40B4-BE49-F238E27FC236}">
                <a16:creationId xmlns:a16="http://schemas.microsoft.com/office/drawing/2014/main" id="{56B67197-0C37-0DB6-5D64-F896D30C6FA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082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3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3816000" cy="4320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4" name="Tijdelijke aanduiding voor inhoud 4"/>
          <p:cNvSpPr>
            <a:spLocks noGrp="1"/>
          </p:cNvSpPr>
          <p:nvPr>
            <p:ph sz="quarter" idx="14"/>
          </p:nvPr>
        </p:nvSpPr>
        <p:spPr>
          <a:xfrm>
            <a:off x="4752000" y="1143000"/>
            <a:ext cx="3816000" cy="4320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5" name="Tijdelijke aanduiding voor dianummer 2">
            <a:extLst>
              <a:ext uri="{FF2B5EF4-FFF2-40B4-BE49-F238E27FC236}">
                <a16:creationId xmlns:a16="http://schemas.microsoft.com/office/drawing/2014/main" id="{2ACB99CC-C571-FD44-8140-4FEB62F0CCF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D672385F-F697-F248-9CB8-A58017C1664B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7F3285A1-7947-DCE2-0505-EA63373E78C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967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3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05600"/>
            <a:ext cx="3816000" cy="38592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76000" y="406137"/>
            <a:ext cx="3816000" cy="1200328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Clr>
                <a:srgbClr val="FF7D00"/>
              </a:buClr>
              <a:buNone/>
              <a:defRPr sz="2400" b="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ijdelijke aanduiding voor inhoud 4"/>
          <p:cNvSpPr>
            <a:spLocks noGrp="1"/>
          </p:cNvSpPr>
          <p:nvPr>
            <p:ph sz="quarter" idx="14"/>
          </p:nvPr>
        </p:nvSpPr>
        <p:spPr>
          <a:xfrm>
            <a:off x="4752000" y="1603800"/>
            <a:ext cx="3816000" cy="38592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752000" y="404337"/>
            <a:ext cx="3816000" cy="1200328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Clr>
                <a:srgbClr val="FF7D00"/>
              </a:buClr>
              <a:buNone/>
              <a:defRPr sz="2400" b="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3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4" name="Tijdelijke aanduiding voor dianummer 2">
            <a:extLst>
              <a:ext uri="{FF2B5EF4-FFF2-40B4-BE49-F238E27FC236}">
                <a16:creationId xmlns:a16="http://schemas.microsoft.com/office/drawing/2014/main" id="{19226AEB-8AAB-7424-F57D-AC2F84A166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D5343EE-53F3-6C40-990D-BAEED9BA64A4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2984DCE9-B045-1C6E-5618-FBB401866CC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58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 dirty="0"/>
              <a:t>Titelstijl van model bewerken</a:t>
            </a:r>
            <a:endParaRPr lang="x-none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F05409CB-55EF-B19C-63D1-E2FD8B6E3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CFB42-696D-B542-8226-F881A986C6AF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994307D-F993-8737-63BF-C14F817D3E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500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ijdelijke aanduiding voor dianummer 2">
            <a:extLst>
              <a:ext uri="{FF2B5EF4-FFF2-40B4-BE49-F238E27FC236}">
                <a16:creationId xmlns:a16="http://schemas.microsoft.com/office/drawing/2014/main" id="{116B69B9-735B-FF4F-F83A-96E90782A8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051B93-1BFF-134E-B3D2-6E28878D1F77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3" name="Tijdelijke aanduiding voor voettekst 3">
            <a:extLst>
              <a:ext uri="{FF2B5EF4-FFF2-40B4-BE49-F238E27FC236}">
                <a16:creationId xmlns:a16="http://schemas.microsoft.com/office/drawing/2014/main" id="{C7900C24-B4EB-23EE-9013-E4DC583835F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394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2">
            <a:extLst>
              <a:ext uri="{FF2B5EF4-FFF2-40B4-BE49-F238E27FC236}">
                <a16:creationId xmlns:a16="http://schemas.microsoft.com/office/drawing/2014/main" id="{5DCD7097-D7BE-E8DE-8497-4F4884D9D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624638"/>
            <a:ext cx="576263" cy="2333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chemeClr val="bg1"/>
                </a:solidFill>
                <a:latin typeface="Verdana" panose="020B0604030504040204" pitchFamily="34" charset="0"/>
                <a:ea typeface="Geneva" panose="020B0503030404040204" pitchFamily="34" charset="0"/>
                <a:cs typeface="Verdana" panose="020B0604030504040204" pitchFamily="34" charset="0"/>
              </a:defRPr>
            </a:lvl1pPr>
          </a:lstStyle>
          <a:p>
            <a:fld id="{948C251D-9EF1-F24C-90BE-2F00C85C1D84}" type="slidenum">
              <a:rPr lang="nl-NL" altLang="en-US"/>
              <a:pPr/>
              <a:t>‹#›</a:t>
            </a:fld>
            <a:endParaRPr lang="nl-NL" altLang="en-US"/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802F2B1F-4CE5-6343-037A-4D6B8B9D1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6263" y="6624638"/>
            <a:ext cx="5438775" cy="233362"/>
          </a:xfrm>
          <a:prstGeom prst="rect">
            <a:avLst/>
          </a:prstGeom>
        </p:spPr>
        <p:txBody>
          <a:bodyPr vert="horz" lIns="91440" tIns="45720" rIns="91440" bIns="45720" numCol="1" spcCol="0" rtlCol="0" anchor="ctr"/>
          <a:lstStyle>
            <a:lvl1pPr algn="l">
              <a:defRPr sz="1100" b="1" i="0">
                <a:solidFill>
                  <a:schemeClr val="bg1"/>
                </a:solidFill>
                <a:latin typeface="Verdana"/>
                <a:ea typeface="Geneva" charset="0"/>
                <a:cs typeface="Verdana"/>
              </a:defRPr>
            </a:lvl1pPr>
          </a:lstStyle>
          <a:p>
            <a:pPr>
              <a:defRPr/>
            </a:pPr>
            <a:endParaRPr lang="nl-NL"/>
          </a:p>
        </p:txBody>
      </p:sp>
      <p:pic>
        <p:nvPicPr>
          <p:cNvPr id="1028" name="Afbeelding 3">
            <a:extLst>
              <a:ext uri="{FF2B5EF4-FFF2-40B4-BE49-F238E27FC236}">
                <a16:creationId xmlns:a16="http://schemas.microsoft.com/office/drawing/2014/main" id="{C80F0B3C-A775-CBC0-3D89-6B8E8CCE81A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741988"/>
            <a:ext cx="172878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4" r:id="rId11"/>
    <p:sldLayoutId id="2147483952" r:id="rId12"/>
    <p:sldLayoutId id="2147483955" r:id="rId13"/>
    <p:sldLayoutId id="2147483956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Geneva" charset="-128"/>
          <a:cs typeface="Geneva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Geneva" charset="-128"/>
          <a:cs typeface="Genev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Geneva" charset="-128"/>
          <a:cs typeface="Genev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Geneva" charset="-128"/>
          <a:cs typeface="Genev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Geneva" charset="-128"/>
          <a:cs typeface="Geneva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Geneva" charset="-128"/>
          <a:cs typeface="Geneva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Geneva" charset="0"/>
          <a:cs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ncbi.nlm.nih.gov/core/lw/2.0/html/tileshop_pmc/tileshop_pmc_inline.html?title=Click%20on%20image%20to%20zoom&amp;p=PMC3&amp;id=4121561_dyu080f1p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ncbi.nlm.nih.gov/pmc/articles/PMC4121561/figure/dyu080-F2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jf0ifOmvwg" TargetMode="External"/><Relationship Id="rId2" Type="http://schemas.openxmlformats.org/officeDocument/2006/relationships/hyperlink" Target="http://bayes.acs.unt.edu:8083/BayesContent/class/Jon/SPSS_SC/Manuals/v18/PASW%20Missing%20Values%2018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cbi.nlm.nih.gov/pmc/articles/PMC4731595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A43FCEF4-655F-8E81-6D7C-00E44C6F210A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23850" y="539750"/>
            <a:ext cx="8496300" cy="11387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nl-NL" dirty="0">
                <a:latin typeface="Verdana" panose="020B0604030504040204" pitchFamily="34" charset="0"/>
                <a:ea typeface="Geneva" panose="020B0503030404040204" pitchFamily="34" charset="0"/>
                <a:cs typeface="Geneva" panose="020B0503030404040204" pitchFamily="34" charset="0"/>
              </a:rPr>
              <a:t>Help statistics!</a:t>
            </a:r>
            <a:br>
              <a:rPr lang="en-US" altLang="nl-NL" dirty="0">
                <a:latin typeface="Verdana" panose="020B0604030504040204" pitchFamily="34" charset="0"/>
                <a:ea typeface="Geneva" panose="020B0503030404040204" pitchFamily="34" charset="0"/>
                <a:cs typeface="Geneva" panose="020B0503030404040204" pitchFamily="34" charset="0"/>
              </a:rPr>
            </a:br>
            <a:r>
              <a:rPr lang="en-US" altLang="nl-NL" dirty="0">
                <a:latin typeface="Verdana" panose="020B0604030504040204" pitchFamily="34" charset="0"/>
                <a:ea typeface="Geneva" panose="020B0503030404040204" pitchFamily="34" charset="0"/>
                <a:cs typeface="Geneva" panose="020B0503030404040204" pitchFamily="34" charset="0"/>
              </a:rPr>
              <a:t>Missing data</a:t>
            </a:r>
            <a:endParaRPr lang="en-GB" altLang="nl-NL" sz="2400" b="0" dirty="0">
              <a:latin typeface="Verdana" panose="020B0604030504040204" pitchFamily="34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4099" name="Tijdelijke aanduiding voor tekst 3">
            <a:extLst>
              <a:ext uri="{FF2B5EF4-FFF2-40B4-BE49-F238E27FC236}">
                <a16:creationId xmlns:a16="http://schemas.microsoft.com/office/drawing/2014/main" id="{7D7684B7-FF45-4846-DAA4-BAF06FF7EE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576262" y="5951538"/>
            <a:ext cx="6516017" cy="36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88"/>
              </a:spcBef>
            </a:pPr>
            <a:r>
              <a:rPr lang="en-US" altLang="nl-NL" sz="1800" dirty="0" err="1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Dorien</a:t>
            </a:r>
            <a:r>
              <a:rPr lang="en-US" altLang="nl-NL" sz="1800" dirty="0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 </a:t>
            </a:r>
            <a:r>
              <a:rPr lang="en-US" altLang="nl-NL" sz="1800" dirty="0" err="1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Neijzen</a:t>
            </a:r>
            <a:r>
              <a:rPr lang="en-US" altLang="nl-NL" sz="1800" dirty="0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, </a:t>
            </a:r>
            <a:r>
              <a:rPr lang="en-US" altLang="nl-NL" sz="1800" dirty="0" err="1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d.neijzen@umcg.nl</a:t>
            </a:r>
            <a:endParaRPr lang="en-US" altLang="nl-NL" sz="1800" dirty="0">
              <a:latin typeface="AZGCaspariT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  <a:p>
            <a:pPr>
              <a:spcBef>
                <a:spcPts val="388"/>
              </a:spcBef>
            </a:pPr>
            <a:r>
              <a:rPr lang="en-US" altLang="nl-NL" sz="1800" dirty="0">
                <a:latin typeface="AZGCaspariT" pitchFamily="2" charset="0"/>
                <a:ea typeface="Geneva" panose="020B0503030404040204" pitchFamily="34" charset="0"/>
                <a:cs typeface="Geneva" panose="020B0503030404040204" pitchFamily="34" charset="0"/>
              </a:rPr>
              <a:t>Dept. Epidemiology, Unit Medical statistics and decision making</a:t>
            </a:r>
            <a:endParaRPr lang="en-GB" altLang="nl-NL" sz="1800" dirty="0">
              <a:latin typeface="AZGCaspariT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  <a:p>
            <a:pPr>
              <a:spcBef>
                <a:spcPts val="388"/>
              </a:spcBef>
            </a:pPr>
            <a:endParaRPr lang="en-GB" altLang="nl-NL" b="1" dirty="0"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71A68-421F-1F91-DC91-40EED3905A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Longitudinal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016ED0B-D635-AC67-B58E-9603BE30F9AA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0948382"/>
              </p:ext>
            </p:extLst>
          </p:nvPr>
        </p:nvGraphicFramePr>
        <p:xfrm>
          <a:off x="576262" y="1143000"/>
          <a:ext cx="7991736" cy="437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34">
                  <a:extLst>
                    <a:ext uri="{9D8B030D-6E8A-4147-A177-3AD203B41FA5}">
                      <a16:colId xmlns:a16="http://schemas.microsoft.com/office/drawing/2014/main" val="2213289623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06986990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96821439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4008213333"/>
                    </a:ext>
                  </a:extLst>
                </a:gridCol>
              </a:tblGrid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Patient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16977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8862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05711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06846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9642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AED9-6250-6CDF-2611-FD2F82C636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FC71-AE9C-4AFD-19E9-D2EBF80186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10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7D7FA-0106-444E-156E-74315B528E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D0A3797-37C7-C1B4-A315-012E077E6F04}"/>
              </a:ext>
            </a:extLst>
          </p:cNvPr>
          <p:cNvSpPr/>
          <p:nvPr/>
        </p:nvSpPr>
        <p:spPr>
          <a:xfrm>
            <a:off x="4355976" y="1772816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B03E4E-2011-AAC9-0F10-5D1787AFB3F7}"/>
              </a:ext>
            </a:extLst>
          </p:cNvPr>
          <p:cNvSpPr/>
          <p:nvPr/>
        </p:nvSpPr>
        <p:spPr>
          <a:xfrm>
            <a:off x="6300192" y="4329859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9882A3-480E-281F-7968-97415937BB6A}"/>
              </a:ext>
            </a:extLst>
          </p:cNvPr>
          <p:cNvSpPr/>
          <p:nvPr/>
        </p:nvSpPr>
        <p:spPr>
          <a:xfrm>
            <a:off x="4355976" y="4406065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74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D970A-444C-C5E2-1C7F-7B340BBCE6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451D1D-8607-4EA7-66CD-5B752A3246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5CE94-2436-907F-CAE0-7D70F1D36A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11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3F14A0-1C29-BD9E-2A9D-1DA1C17C0C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273F2D2-B518-85DD-0875-959028B32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6806" b="2675"/>
          <a:stretch/>
        </p:blipFill>
        <p:spPr bwMode="auto">
          <a:xfrm>
            <a:off x="2051916" y="822898"/>
            <a:ext cx="1512168" cy="530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76B07-40AF-ECCE-A1BE-BD8B2EC4C851}"/>
              </a:ext>
            </a:extLst>
          </p:cNvPr>
          <p:cNvSpPr txBox="1"/>
          <p:nvPr/>
        </p:nvSpPr>
        <p:spPr>
          <a:xfrm>
            <a:off x="4014571" y="3095631"/>
            <a:ext cx="4229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Household equivalent income</a:t>
            </a:r>
          </a:p>
        </p:txBody>
      </p:sp>
    </p:spTree>
    <p:extLst>
      <p:ext uri="{BB962C8B-B14F-4D97-AF65-F5344CB8AC3E}">
        <p14:creationId xmlns:p14="http://schemas.microsoft.com/office/powerpoint/2010/main" val="566084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BC8B7F-7B59-CF22-011A-1A02B7C8EE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A3D04-F685-5052-06EF-ECD54EC5D50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12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631FA7-2DFF-4F78-5775-A71A3DA1C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0A61C5D-90C3-1485-E8F3-A92B0EC31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/>
          <a:lstStyle/>
          <a:p>
            <a:r>
              <a:rPr lang="en-US"/>
              <a:t>Distribution age</a:t>
            </a:r>
            <a:endParaRPr lang="en-US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13ED5B48-4DB8-574E-85D7-E744ADE41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896" y="1460036"/>
            <a:ext cx="6136208" cy="393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929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DE7B9-AA58-1D32-94C2-5E23BEB5F9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Distribution multimorbidity score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8CD3FE-37D7-6D7B-A735-4851A271B4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85E742-B0A3-DB1D-5575-BF9B34B965A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13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0F536-25E8-9FE0-E99A-CF9C89ADF8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9EEE8AC1-CBA4-024B-C0AB-DB1163AA7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06" y="1603000"/>
            <a:ext cx="5757788" cy="365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300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BDCB6-B351-F0F4-5ECB-6B78F041F0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Why?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53BF8-1978-1849-F640-1257C93B38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Natural processes (drop-out/death)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Non-applicability (skip question if no on previous)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Informative</a:t>
            </a:r>
            <a:r>
              <a:rPr lang="en-US" dirty="0"/>
              <a:t> non-response (too ill to answer)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Logistic/administrative (data management, patient recruiting)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D4AEDB-53E7-D009-793E-A15A4A35B8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A472CE-69CF-12E9-46B7-3B580D61C9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14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C666A-00DD-D0EC-DAD2-30B00E547B2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0269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2">
            <a:extLst>
              <a:ext uri="{FF2B5EF4-FFF2-40B4-BE49-F238E27FC236}">
                <a16:creationId xmlns:a16="http://schemas.microsoft.com/office/drawing/2014/main" id="{FAE22150-94C0-4840-930C-58689F1AC15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2852936"/>
            <a:ext cx="7838256" cy="27363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 fontAlgn="base">
              <a:buNone/>
            </a:pPr>
            <a:r>
              <a:rPr lang="en-US" b="0" i="0" u="none" strike="noStrike" dirty="0" err="1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Wenbo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Zhang</a:t>
            </a:r>
            <a:r>
              <a:rPr lang="en-US" b="0" i="0" dirty="0"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effectLst/>
            </a:endParaRPr>
          </a:p>
          <a:p>
            <a:pPr marL="0" indent="0" algn="ctr" rtl="0" fontAlgn="base">
              <a:buNone/>
            </a:pP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Supervisor: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Prof.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Harold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Snieder</a:t>
            </a:r>
            <a:r>
              <a:rPr lang="en-US" b="0" i="0" dirty="0"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effectLst/>
            </a:endParaRPr>
          </a:p>
          <a:p>
            <a:pPr marL="0" indent="0" algn="ctr" rtl="0" fontAlgn="base">
              <a:buNone/>
            </a:pP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Co-supervisor: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Prof.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Gerton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Lunter</a:t>
            </a:r>
            <a:r>
              <a:rPr lang="en-US" b="0" i="0" dirty="0"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effectLst/>
            </a:endParaRPr>
          </a:p>
          <a:p>
            <a:pPr marL="0" indent="0" algn="ctr" rtl="0" fontAlgn="base">
              <a:buNone/>
            </a:pP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Daily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supervisor: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Dr.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Eric</a:t>
            </a:r>
            <a:r>
              <a:rPr lang="zh-CN" b="0" i="0" u="none" strike="noStrike" dirty="0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3183"/>
                </a:solidFill>
                <a:effectLst/>
                <a:latin typeface="Arial" panose="020B0604020202020204" pitchFamily="34" charset="0"/>
              </a:rPr>
              <a:t>Keus</a:t>
            </a:r>
            <a:endParaRPr lang="en-US" b="0" i="0" dirty="0">
              <a:effectLst/>
            </a:endParaRPr>
          </a:p>
          <a:p>
            <a:endParaRPr lang="en-US" dirty="0">
              <a:solidFill>
                <a:srgbClr val="0031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F22A43A-29BA-AE43-A893-00E90492130D}"/>
              </a:ext>
            </a:extLst>
          </p:cNvPr>
          <p:cNvSpPr txBox="1"/>
          <p:nvPr/>
        </p:nvSpPr>
        <p:spPr>
          <a:xfrm>
            <a:off x="-37011" y="1542885"/>
            <a:ext cx="9144000" cy="699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000" b="1" dirty="0">
                <a:solidFill>
                  <a:srgbClr val="003183"/>
                </a:solidFill>
              </a:rPr>
              <a:t>Missing</a:t>
            </a:r>
            <a:r>
              <a:rPr lang="zh-CN" altLang="en-US" sz="3000" b="1" dirty="0">
                <a:solidFill>
                  <a:srgbClr val="003183"/>
                </a:solidFill>
              </a:rPr>
              <a:t> </a:t>
            </a:r>
            <a:r>
              <a:rPr lang="en-US" altLang="zh-CN" sz="3000" b="1" dirty="0">
                <a:solidFill>
                  <a:srgbClr val="003183"/>
                </a:solidFill>
              </a:rPr>
              <a:t>values</a:t>
            </a:r>
            <a:r>
              <a:rPr lang="zh-CN" altLang="en-US" sz="3000" b="1" dirty="0">
                <a:solidFill>
                  <a:srgbClr val="003183"/>
                </a:solidFill>
              </a:rPr>
              <a:t> </a:t>
            </a:r>
            <a:r>
              <a:rPr lang="en-US" altLang="zh-CN" sz="3000" b="1" dirty="0">
                <a:solidFill>
                  <a:srgbClr val="003183"/>
                </a:solidFill>
              </a:rPr>
              <a:t>in</a:t>
            </a:r>
            <a:r>
              <a:rPr lang="zh-CN" altLang="en-US" sz="3000" b="1" dirty="0">
                <a:solidFill>
                  <a:srgbClr val="003183"/>
                </a:solidFill>
              </a:rPr>
              <a:t> </a:t>
            </a:r>
            <a:r>
              <a:rPr lang="en-US" altLang="zh-CN" sz="3000" b="1" dirty="0">
                <a:solidFill>
                  <a:srgbClr val="003183"/>
                </a:solidFill>
              </a:rPr>
              <a:t>the</a:t>
            </a:r>
            <a:r>
              <a:rPr lang="zh-CN" altLang="en-US" sz="3000" b="1" dirty="0">
                <a:solidFill>
                  <a:srgbClr val="003183"/>
                </a:solidFill>
              </a:rPr>
              <a:t> </a:t>
            </a:r>
            <a:r>
              <a:rPr lang="en-US" altLang="zh-CN" sz="3000" b="1" dirty="0">
                <a:solidFill>
                  <a:srgbClr val="003183"/>
                </a:solidFill>
              </a:rPr>
              <a:t>SICS-II</a:t>
            </a:r>
            <a:r>
              <a:rPr lang="zh-CN" altLang="en-US" sz="3000" b="1" dirty="0">
                <a:solidFill>
                  <a:srgbClr val="003183"/>
                </a:solidFill>
              </a:rPr>
              <a:t> </a:t>
            </a:r>
            <a:r>
              <a:rPr lang="en-US" altLang="zh-CN" sz="3000" b="1" dirty="0">
                <a:solidFill>
                  <a:srgbClr val="003183"/>
                </a:solidFill>
              </a:rPr>
              <a:t>models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15FF25B-2533-B151-F394-289FA33B2A2C}"/>
              </a:ext>
            </a:extLst>
          </p:cNvPr>
          <p:cNvSpPr txBox="1">
            <a:spLocks/>
          </p:cNvSpPr>
          <p:nvPr/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Geneva" charset="-128"/>
                <a:cs typeface="Geneva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9pPr>
          </a:lstStyle>
          <a:p>
            <a:r>
              <a:rPr lang="en-US" sz="3200" b="1" kern="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499527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5653556E-C3BA-E844-A048-4402B841C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B31A-9A41-404E-B3E2-B7E0C7ED4ED9}" type="slidenum">
              <a:rPr kumimoji="1" lang="zh-CN" altLang="en-US" smtClean="0"/>
              <a:t>16</a:t>
            </a:fld>
            <a:endParaRPr kumimoji="1"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CEAD380-2DB6-FA4C-96E8-D2627DDC4669}"/>
              </a:ext>
            </a:extLst>
          </p:cNvPr>
          <p:cNvSpPr/>
          <p:nvPr/>
        </p:nvSpPr>
        <p:spPr>
          <a:xfrm flipV="1">
            <a:off x="-7454" y="1720642"/>
            <a:ext cx="5235855" cy="34289"/>
          </a:xfrm>
          <a:prstGeom prst="rect">
            <a:avLst/>
          </a:prstGeom>
          <a:solidFill>
            <a:srgbClr val="003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5D6D9C4-5ACE-544D-B1C8-01D88BFEE2E7}"/>
              </a:ext>
            </a:extLst>
          </p:cNvPr>
          <p:cNvSpPr/>
          <p:nvPr/>
        </p:nvSpPr>
        <p:spPr>
          <a:xfrm>
            <a:off x="409855" y="843945"/>
            <a:ext cx="184283" cy="729000"/>
          </a:xfrm>
          <a:prstGeom prst="rect">
            <a:avLst/>
          </a:prstGeom>
          <a:solidFill>
            <a:srgbClr val="0031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rgbClr val="003183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3DE1C7E-3972-2149-8206-90A3E8DB1B13}"/>
              </a:ext>
            </a:extLst>
          </p:cNvPr>
          <p:cNvSpPr/>
          <p:nvPr/>
        </p:nvSpPr>
        <p:spPr>
          <a:xfrm>
            <a:off x="800031" y="1018129"/>
            <a:ext cx="5946327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003183"/>
                </a:solidFill>
              </a:rPr>
              <a:t>Simple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intensive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care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study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(SICS)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-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II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B460853-0662-5540-B1E2-A5A3CC282FF5}"/>
              </a:ext>
            </a:extLst>
          </p:cNvPr>
          <p:cNvSpPr txBox="1"/>
          <p:nvPr/>
        </p:nvSpPr>
        <p:spPr>
          <a:xfrm>
            <a:off x="578349" y="1912134"/>
            <a:ext cx="8328584" cy="1971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lnSpc>
                <a:spcPct val="150000"/>
              </a:lnSpc>
              <a:buClr>
                <a:srgbClr val="003183"/>
              </a:buClr>
              <a:buSzPct val="60000"/>
              <a:buFont typeface="Wingdings" pitchFamily="2" charset="2"/>
              <a:buChar char="l"/>
            </a:pPr>
            <a:r>
              <a:rPr lang="en-US" altLang="zh-CN" sz="2100" dirty="0">
                <a:solidFill>
                  <a:srgbClr val="003183"/>
                </a:solidFill>
              </a:rPr>
              <a:t>Adult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patients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were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all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from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the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UMCG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intensive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care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units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(ICU)</a:t>
            </a:r>
          </a:p>
          <a:p>
            <a:pPr marL="257175" indent="-257175">
              <a:lnSpc>
                <a:spcPct val="150000"/>
              </a:lnSpc>
              <a:buClr>
                <a:srgbClr val="003183"/>
              </a:buClr>
              <a:buSzPct val="60000"/>
              <a:buFont typeface="Wingdings" pitchFamily="2" charset="2"/>
              <a:buChar char="l"/>
            </a:pPr>
            <a:r>
              <a:rPr lang="en-US" altLang="zh-CN" sz="2100" dirty="0">
                <a:solidFill>
                  <a:srgbClr val="003183"/>
                </a:solidFill>
              </a:rPr>
              <a:t>We collected basic information about the patient and the first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7-day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clinical variables after admission to the ICU</a:t>
            </a:r>
          </a:p>
          <a:p>
            <a:pPr marL="257175" indent="-257175">
              <a:lnSpc>
                <a:spcPct val="150000"/>
              </a:lnSpc>
              <a:buClr>
                <a:srgbClr val="003183"/>
              </a:buClr>
              <a:buSzPct val="60000"/>
              <a:buFont typeface="Wingdings" pitchFamily="2" charset="2"/>
              <a:buChar char="l"/>
            </a:pPr>
            <a:r>
              <a:rPr lang="en-US" altLang="zh-CN" sz="2100" dirty="0">
                <a:solidFill>
                  <a:srgbClr val="003183"/>
                </a:solidFill>
              </a:rPr>
              <a:t>Goal: predict patient deterioration</a:t>
            </a:r>
            <a:r>
              <a:rPr lang="en-US" altLang="zh-CN" sz="2100" baseline="30000" dirty="0">
                <a:solidFill>
                  <a:srgbClr val="003183"/>
                </a:solidFill>
              </a:rPr>
              <a:t>1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within</a:t>
            </a:r>
            <a:r>
              <a:rPr lang="zh-CN" altLang="en-US" sz="2100" dirty="0">
                <a:solidFill>
                  <a:srgbClr val="003183"/>
                </a:solidFill>
              </a:rPr>
              <a:t> </a:t>
            </a:r>
            <a:r>
              <a:rPr lang="en-US" altLang="zh-CN" sz="2100" dirty="0">
                <a:solidFill>
                  <a:srgbClr val="003183"/>
                </a:solidFill>
              </a:rPr>
              <a:t>ICU</a:t>
            </a:r>
          </a:p>
        </p:txBody>
      </p:sp>
    </p:spTree>
    <p:extLst>
      <p:ext uri="{BB962C8B-B14F-4D97-AF65-F5344CB8AC3E}">
        <p14:creationId xmlns:p14="http://schemas.microsoft.com/office/powerpoint/2010/main" val="950859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5653556E-C3BA-E844-A048-4402B841C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B31A-9A41-404E-B3E2-B7E0C7ED4ED9}" type="slidenum">
              <a:rPr kumimoji="1" lang="zh-CN" altLang="en-US" smtClean="0"/>
              <a:t>17</a:t>
            </a:fld>
            <a:endParaRPr kumimoji="1"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CEAD380-2DB6-FA4C-96E8-D2627DDC4669}"/>
              </a:ext>
            </a:extLst>
          </p:cNvPr>
          <p:cNvSpPr/>
          <p:nvPr/>
        </p:nvSpPr>
        <p:spPr>
          <a:xfrm flipV="1">
            <a:off x="-7454" y="1720642"/>
            <a:ext cx="5235855" cy="34289"/>
          </a:xfrm>
          <a:prstGeom prst="rect">
            <a:avLst/>
          </a:prstGeom>
          <a:solidFill>
            <a:srgbClr val="003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5D6D9C4-5ACE-544D-B1C8-01D88BFEE2E7}"/>
              </a:ext>
            </a:extLst>
          </p:cNvPr>
          <p:cNvSpPr/>
          <p:nvPr/>
        </p:nvSpPr>
        <p:spPr>
          <a:xfrm>
            <a:off x="409855" y="843945"/>
            <a:ext cx="184283" cy="729000"/>
          </a:xfrm>
          <a:prstGeom prst="rect">
            <a:avLst/>
          </a:prstGeom>
          <a:solidFill>
            <a:srgbClr val="0031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rgbClr val="003183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3DE1C7E-3972-2149-8206-90A3E8DB1B13}"/>
              </a:ext>
            </a:extLst>
          </p:cNvPr>
          <p:cNvSpPr/>
          <p:nvPr/>
        </p:nvSpPr>
        <p:spPr>
          <a:xfrm>
            <a:off x="800031" y="1018129"/>
            <a:ext cx="5946327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003183"/>
                </a:solidFill>
              </a:rPr>
              <a:t>Overall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missing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values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of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the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model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18C8E37A-178E-714E-A69D-8D59688A8189}"/>
              </a:ext>
            </a:extLst>
          </p:cNvPr>
          <p:cNvGraphicFramePr>
            <a:graphicFrameLocks noGrp="1"/>
          </p:cNvGraphicFramePr>
          <p:nvPr/>
        </p:nvGraphicFramePr>
        <p:xfrm>
          <a:off x="594139" y="2082789"/>
          <a:ext cx="3671805" cy="3188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517">
                  <a:extLst>
                    <a:ext uri="{9D8B030D-6E8A-4147-A177-3AD203B41FA5}">
                      <a16:colId xmlns:a16="http://schemas.microsoft.com/office/drawing/2014/main" val="1978254344"/>
                    </a:ext>
                  </a:extLst>
                </a:gridCol>
                <a:gridCol w="695676">
                  <a:extLst>
                    <a:ext uri="{9D8B030D-6E8A-4147-A177-3AD203B41FA5}">
                      <a16:colId xmlns:a16="http://schemas.microsoft.com/office/drawing/2014/main" val="3998327770"/>
                    </a:ext>
                  </a:extLst>
                </a:gridCol>
                <a:gridCol w="1421612">
                  <a:extLst>
                    <a:ext uri="{9D8B030D-6E8A-4147-A177-3AD203B41FA5}">
                      <a16:colId xmlns:a16="http://schemas.microsoft.com/office/drawing/2014/main" val="703321265"/>
                    </a:ext>
                  </a:extLst>
                </a:gridCol>
              </a:tblGrid>
              <a:tr h="31163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r>
                        <a:rPr lang="zh-CN" alt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issing</a:t>
                      </a:r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extLst>
                  <a:ext uri="{0D108BD9-81ED-4DB2-BD59-A6C34878D82A}">
                    <a16:rowId xmlns:a16="http://schemas.microsoft.com/office/drawing/2014/main" val="3970446871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totSOFA_d1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157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(16.27)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02466832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totSOFA_d2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25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(3.75)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835439135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totSOFA_d3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46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(10.00)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91678047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(2.32)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589487218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(2.32)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39087711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tempcentr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522</a:t>
                      </a:r>
                      <a:r>
                        <a:rPr lang="en-US" altLang="zh-CN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(50.48)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239926754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481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(46.50)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70388708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481</a:t>
                      </a:r>
                      <a:r>
                        <a:rPr lang="en-US" altLang="zh-CN" sz="14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(46.50)</a:t>
                      </a:r>
                      <a:endParaRPr lang="en-US" altLang="zh-CN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408685369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485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(46.91)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8953473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mechvent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(9.28)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026804473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fio2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(9.19)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15476233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apco2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488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(47.20)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836154818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488</a:t>
                      </a:r>
                      <a:r>
                        <a:rPr lang="en-US" altLang="zh-CN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(47.20)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332452754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7364F7AF-2C0E-504B-96EE-0761C4BCDE19}"/>
              </a:ext>
            </a:extLst>
          </p:cNvPr>
          <p:cNvGraphicFramePr>
            <a:graphicFrameLocks noGrp="1"/>
          </p:cNvGraphicFramePr>
          <p:nvPr/>
        </p:nvGraphicFramePr>
        <p:xfrm>
          <a:off x="4622048" y="2082790"/>
          <a:ext cx="3671805" cy="25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517">
                  <a:extLst>
                    <a:ext uri="{9D8B030D-6E8A-4147-A177-3AD203B41FA5}">
                      <a16:colId xmlns:a16="http://schemas.microsoft.com/office/drawing/2014/main" val="1978254344"/>
                    </a:ext>
                  </a:extLst>
                </a:gridCol>
                <a:gridCol w="695676">
                  <a:extLst>
                    <a:ext uri="{9D8B030D-6E8A-4147-A177-3AD203B41FA5}">
                      <a16:colId xmlns:a16="http://schemas.microsoft.com/office/drawing/2014/main" val="3998327770"/>
                    </a:ext>
                  </a:extLst>
                </a:gridCol>
                <a:gridCol w="1421612">
                  <a:extLst>
                    <a:ext uri="{9D8B030D-6E8A-4147-A177-3AD203B41FA5}">
                      <a16:colId xmlns:a16="http://schemas.microsoft.com/office/drawing/2014/main" val="703321265"/>
                    </a:ext>
                  </a:extLst>
                </a:gridCol>
              </a:tblGrid>
              <a:tr h="31163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r>
                        <a:rPr lang="zh-CN" alt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issing</a:t>
                      </a:r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extLst>
                  <a:ext uri="{0D108BD9-81ED-4DB2-BD59-A6C34878D82A}">
                    <a16:rowId xmlns:a16="http://schemas.microsoft.com/office/drawing/2014/main" val="3970446871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natrium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(3.68)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17403507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(4.84)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525810709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urea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(6.48)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693539785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gluc_low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84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(8.12)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269339726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gluc_high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84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(8.12)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225063345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bili</a:t>
                      </a:r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rubin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117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(11.32)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905403841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wbc_low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337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(32.59)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241682105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wbc_high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337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(32.59)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964921968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(4.16)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998623716"/>
                  </a:ext>
                </a:extLst>
              </a:tr>
              <a:tr h="213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</a:t>
                      </a:r>
                      <a:r>
                        <a:rPr lang="en-US" altLang="zh-CN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(9.19)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04344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151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6100A506-3C1F-9A43-9244-84C20262DA5D}"/>
              </a:ext>
            </a:extLst>
          </p:cNvPr>
          <p:cNvSpPr/>
          <p:nvPr/>
        </p:nvSpPr>
        <p:spPr>
          <a:xfrm>
            <a:off x="7421672" y="2019872"/>
            <a:ext cx="63346" cy="359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C9BA59A-AF94-9843-AAF0-E492BB112E30}"/>
              </a:ext>
            </a:extLst>
          </p:cNvPr>
          <p:cNvSpPr/>
          <p:nvPr/>
        </p:nvSpPr>
        <p:spPr>
          <a:xfrm>
            <a:off x="7421672" y="2896654"/>
            <a:ext cx="63346" cy="359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CA5220F-0315-7E43-8E52-E7904C028A30}"/>
              </a:ext>
            </a:extLst>
          </p:cNvPr>
          <p:cNvSpPr/>
          <p:nvPr/>
        </p:nvSpPr>
        <p:spPr>
          <a:xfrm>
            <a:off x="7421671" y="3776916"/>
            <a:ext cx="63346" cy="359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BB58205-5E0D-494E-8A50-1B1FA597FA1F}"/>
              </a:ext>
            </a:extLst>
          </p:cNvPr>
          <p:cNvSpPr/>
          <p:nvPr/>
        </p:nvSpPr>
        <p:spPr>
          <a:xfrm>
            <a:off x="7421670" y="4660292"/>
            <a:ext cx="63346" cy="359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5653556E-C3BA-E844-A048-4402B841C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B31A-9A41-404E-B3E2-B7E0C7ED4ED9}" type="slidenum">
              <a:rPr kumimoji="1" lang="zh-CN" altLang="en-US" smtClean="0"/>
              <a:t>18</a:t>
            </a:fld>
            <a:endParaRPr kumimoji="1"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299599F-F898-0242-8490-529636D8DA90}"/>
              </a:ext>
            </a:extLst>
          </p:cNvPr>
          <p:cNvSpPr/>
          <p:nvPr/>
        </p:nvSpPr>
        <p:spPr>
          <a:xfrm flipV="1">
            <a:off x="-6635" y="1688242"/>
            <a:ext cx="4785635" cy="34289"/>
          </a:xfrm>
          <a:prstGeom prst="rect">
            <a:avLst/>
          </a:prstGeom>
          <a:solidFill>
            <a:srgbClr val="003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EFF4BC5-74E6-FC42-BBC4-EE79180E6FB8}"/>
              </a:ext>
            </a:extLst>
          </p:cNvPr>
          <p:cNvSpPr/>
          <p:nvPr/>
        </p:nvSpPr>
        <p:spPr>
          <a:xfrm>
            <a:off x="232066" y="846859"/>
            <a:ext cx="184283" cy="729000"/>
          </a:xfrm>
          <a:prstGeom prst="rect">
            <a:avLst/>
          </a:prstGeom>
          <a:solidFill>
            <a:srgbClr val="0031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rgbClr val="003183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91DFC86-5C53-394B-AC50-356115B110F4}"/>
              </a:ext>
            </a:extLst>
          </p:cNvPr>
          <p:cNvSpPr/>
          <p:nvPr/>
        </p:nvSpPr>
        <p:spPr>
          <a:xfrm>
            <a:off x="561316" y="1018129"/>
            <a:ext cx="7439684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003183"/>
                </a:solidFill>
              </a:rPr>
              <a:t>Risk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factors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of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δSOFA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score</a:t>
            </a:r>
            <a:r>
              <a:rPr lang="zh-CN" altLang="en-US" b="1" dirty="0">
                <a:solidFill>
                  <a:srgbClr val="003183"/>
                </a:solidFill>
              </a:rPr>
              <a:t> ≥ </a:t>
            </a:r>
            <a:r>
              <a:rPr lang="en-US" altLang="zh-CN" b="1" dirty="0">
                <a:solidFill>
                  <a:srgbClr val="003183"/>
                </a:solidFill>
              </a:rPr>
              <a:t>2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in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the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next</a:t>
            </a:r>
            <a:r>
              <a:rPr lang="zh-CN" altLang="en-US" b="1" dirty="0">
                <a:solidFill>
                  <a:srgbClr val="003183"/>
                </a:solidFill>
              </a:rPr>
              <a:t> </a:t>
            </a:r>
            <a:r>
              <a:rPr lang="en-US" altLang="zh-CN" b="1" dirty="0">
                <a:solidFill>
                  <a:srgbClr val="003183"/>
                </a:solidFill>
              </a:rPr>
              <a:t>24h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11BDBA-3813-288A-AE2E-2075EF2B5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89" y="-1914940"/>
            <a:ext cx="8618140" cy="1034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28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A3D0-334E-798B-B2E2-31FA7BECE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Categories for missing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4308E-FC81-9F39-3AE1-CDD64928AC3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MCAR</a:t>
            </a:r>
            <a:r>
              <a:rPr lang="en-US" dirty="0"/>
              <a:t>: missing completely at random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MAR</a:t>
            </a:r>
            <a:r>
              <a:rPr lang="en-US" dirty="0"/>
              <a:t>: missing at random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MNAR</a:t>
            </a:r>
            <a:r>
              <a:rPr lang="en-US" dirty="0"/>
              <a:t>: missing not at random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54488-1E10-4238-AFEC-81F9E22F01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3D1E2-7715-4E3B-FA6A-53725ABD45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19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84352-39E8-5D51-4D58-10A9C0D8B5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160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4309-54E9-683A-1C33-ABE97CA54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Lifelines missingness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1B10FE-9544-39C2-9A44-641EE9B417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53FC3-535F-60E8-0CF3-58B7E761F1C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46157-E2AF-3E4C-94DE-7283C42090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FADCC5-C348-7F80-0114-9FD3DB846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57209"/>
            <a:ext cx="6519524" cy="545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74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CC3B1-E9F4-76A7-9DD8-29D81A52E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1. MCAR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C1802-6E4C-DD73-5EBA-4D7F20CD68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Outcome (Y) </a:t>
            </a:r>
            <a:r>
              <a:rPr lang="en-US" b="1" dirty="0"/>
              <a:t>independent</a:t>
            </a:r>
            <a:r>
              <a:rPr lang="en-US" dirty="0"/>
              <a:t> of missingness</a:t>
            </a:r>
          </a:p>
          <a:p>
            <a:r>
              <a:rPr lang="en-US" dirty="0"/>
              <a:t>Covariates (X) </a:t>
            </a:r>
            <a:r>
              <a:rPr lang="en-US" b="1" dirty="0"/>
              <a:t>independent</a:t>
            </a:r>
            <a:r>
              <a:rPr lang="en-US" dirty="0"/>
              <a:t> of missingness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8D52E1-AAB5-EEC3-7D78-382286F732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FAF135-E803-55A7-DB94-3BFB7936B85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20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136AF5-2C92-8B8C-AD81-C66DA1EE1A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705BF8-A267-F416-28C4-4E498BFC0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356" y="2188440"/>
            <a:ext cx="2767682" cy="31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19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613CD-43D2-752C-68A6-B782D9F59C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2. MAR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686E7-D6D6-A4F1-6A20-333696588A6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Outcome </a:t>
            </a:r>
            <a:r>
              <a:rPr lang="en-US" b="1" dirty="0"/>
              <a:t>independent</a:t>
            </a:r>
          </a:p>
          <a:p>
            <a:r>
              <a:rPr lang="en-US" dirty="0"/>
              <a:t>Covariates </a:t>
            </a:r>
            <a:r>
              <a:rPr lang="en-US" b="1" dirty="0"/>
              <a:t>dependent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45F03F-F08B-8326-EA42-0EE4308E94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4CC4B-00FB-04FF-F022-E4B3231362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21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3F14D-9CE9-F789-D28B-03818933BE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9254B9-7D3B-6D00-0B3B-94F4A027D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328" y="2348880"/>
            <a:ext cx="2817344" cy="295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28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F6E6B-D692-D1BE-075E-CE12AA249F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3. MNAR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8E490-56E8-B7DE-77B8-9337FAEE1DF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Outcome dependent on missingness</a:t>
            </a:r>
          </a:p>
          <a:p>
            <a:r>
              <a:rPr lang="en-US" dirty="0"/>
              <a:t>Covariates dependent on missingness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79F32-353C-3989-6AA4-BA8E5ECB8E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FECCFE-98E4-612F-EA34-A4F0B8D1E2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22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0E6F0-EEA2-72EA-7646-7E87C4DA4E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95B8C2-5DC9-5EBF-D61F-D24842C6A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968" y="2121411"/>
            <a:ext cx="2574064" cy="33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651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F7E04-EF6E-1DB6-1887-704659D728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50E90-FB83-AB49-4650-44804EF479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5868208" cy="360387"/>
          </a:xfrm>
        </p:spPr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/articles/PMC4121561/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76F783-62F2-D008-BC5D-89F1A0CD12F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23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B7FF4-A881-B01A-EE2C-9F39FFE938C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Picture 4">
            <a:hlinkClick r:id="rId2"/>
            <a:extLst>
              <a:ext uri="{FF2B5EF4-FFF2-40B4-BE49-F238E27FC236}">
                <a16:creationId xmlns:a16="http://schemas.microsoft.com/office/drawing/2014/main" id="{2F9D8792-D1D5-3419-1799-62BFDE660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00" y="248500"/>
            <a:ext cx="8128000" cy="57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097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110421-7B7F-15F3-FA10-D88B8AAD78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5868208" cy="360387"/>
          </a:xfrm>
        </p:spPr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www.ncbi.nlm.nih.gov</a:t>
            </a:r>
            <a:r>
              <a:rPr lang="en-US" dirty="0"/>
              <a:t>/</a:t>
            </a:r>
            <a:r>
              <a:rPr lang="en-US" dirty="0" err="1"/>
              <a:t>pmc</a:t>
            </a:r>
            <a:r>
              <a:rPr lang="en-US" dirty="0"/>
              <a:t>/articles/PMC4121561/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96684-4F1A-DD52-73D6-F40A8F0152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24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3405EE-3F54-A2AD-BEA1-8F1580417F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358CF6E8-F24C-858C-D733-89841F61C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27384"/>
            <a:ext cx="4684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702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6EEB6-E696-2673-7904-3C2FAFE4C2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Can we use what we observed?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9CFCD9-73E9-CD27-4266-CF264BEFB9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85C6C-FBF5-08DB-B271-24C8730D161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25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6EFD4-88C4-9A23-7990-F6512EAEEB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A60CAEE0-4693-FAB6-6B5C-030F7F3E6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857503"/>
            <a:ext cx="7128792" cy="514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5D2DF0-2AF7-3FA3-AD9F-8B235DB561A9}"/>
              </a:ext>
            </a:extLst>
          </p:cNvPr>
          <p:cNvSpPr txBox="1"/>
          <p:nvPr/>
        </p:nvSpPr>
        <p:spPr>
          <a:xfrm>
            <a:off x="5868144" y="1284664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Missing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11A4B7-575B-6532-E3F0-9E3A78E9EFF1}"/>
              </a:ext>
            </a:extLst>
          </p:cNvPr>
          <p:cNvSpPr txBox="1"/>
          <p:nvPr/>
        </p:nvSpPr>
        <p:spPr>
          <a:xfrm>
            <a:off x="2493186" y="4725144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Observed</a:t>
            </a:r>
          </a:p>
        </p:txBody>
      </p:sp>
    </p:spTree>
    <p:extLst>
      <p:ext uri="{BB962C8B-B14F-4D97-AF65-F5344CB8AC3E}">
        <p14:creationId xmlns:p14="http://schemas.microsoft.com/office/powerpoint/2010/main" val="1252295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C567C-0C3C-8C40-1E45-D9734DA33A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Testing missing data mechanisms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5B52F-E6A9-7799-E9ED-48405B64EE7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Visualize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- differences between groups with/without missing values</a:t>
            </a:r>
            <a:br>
              <a:rPr lang="en-US" dirty="0"/>
            </a:br>
            <a:r>
              <a:rPr lang="en-US" dirty="0"/>
              <a:t>- summary statistics (mean, std, distribution of features)</a:t>
            </a:r>
          </a:p>
          <a:p>
            <a:r>
              <a:rPr lang="en-US" b="1" dirty="0"/>
              <a:t>Think</a:t>
            </a:r>
            <a:endParaRPr lang="en-US" dirty="0"/>
          </a:p>
          <a:p>
            <a:pPr lvl="1"/>
            <a:r>
              <a:rPr lang="en-US" b="1" dirty="0"/>
              <a:t>What</a:t>
            </a:r>
            <a:r>
              <a:rPr lang="en-US" dirty="0"/>
              <a:t> observed and missing?</a:t>
            </a:r>
          </a:p>
          <a:p>
            <a:pPr lvl="1"/>
            <a:r>
              <a:rPr lang="en-US" b="1" dirty="0"/>
              <a:t>Cause</a:t>
            </a:r>
            <a:r>
              <a:rPr lang="en-US" dirty="0"/>
              <a:t> of missingness</a:t>
            </a:r>
          </a:p>
          <a:p>
            <a:pPr lvl="1"/>
            <a:r>
              <a:rPr lang="en-US" b="1" dirty="0"/>
              <a:t>Relation</a:t>
            </a:r>
            <a:r>
              <a:rPr lang="en-US" dirty="0"/>
              <a:t> observed versus missing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672E7-2326-5277-E8A5-D9B4C0CC78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51B0D-BA3D-7501-68C0-6709CB77E9D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26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8F78B-5850-246F-F4F2-EC311D27E6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7555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7E46D-6EBF-5E2F-4673-8FEECF1ECC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Can we use observations?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FAA7D-39A7-171D-A375-293CF77D67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Sample size affects </a:t>
            </a:r>
            <a:r>
              <a:rPr lang="en-US" b="1" dirty="0"/>
              <a:t>robustness</a:t>
            </a:r>
          </a:p>
          <a:p>
            <a:r>
              <a:rPr lang="en-US" dirty="0"/>
              <a:t>Imputation is more </a:t>
            </a:r>
            <a:r>
              <a:rPr lang="en-US" b="1" dirty="0"/>
              <a:t>accurate</a:t>
            </a:r>
            <a:r>
              <a:rPr lang="en-US" dirty="0"/>
              <a:t> if we observe sufficient variables related to the missing value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b="1" dirty="0"/>
              <a:t>Delete</a:t>
            </a:r>
            <a:r>
              <a:rPr lang="en-US" dirty="0"/>
              <a:t> samples/variables for item missingness?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32D140-C1B2-DB04-307B-BA36202F20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9AA5E-4249-D119-476B-F531AAFB5BA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27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0E8FA-E5C7-E495-73CB-2092A5BF05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16959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92486-B409-4B8F-0368-1BA749493B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8EEAE-6157-7F0F-7DD0-AB1FD86E7EA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Single imputation</a:t>
            </a:r>
          </a:p>
          <a:p>
            <a:pPr lvl="1"/>
            <a:r>
              <a:rPr lang="en-US" dirty="0"/>
              <a:t>Fill in median or mean</a:t>
            </a:r>
          </a:p>
          <a:p>
            <a:r>
              <a:rPr lang="en-US" dirty="0"/>
              <a:t>Complete/available case analysis</a:t>
            </a:r>
          </a:p>
          <a:p>
            <a:pPr lvl="1"/>
            <a:r>
              <a:rPr lang="en-US" dirty="0"/>
              <a:t>Ignore records with missing values</a:t>
            </a:r>
          </a:p>
          <a:p>
            <a:r>
              <a:rPr lang="en-US" dirty="0"/>
              <a:t>Summary measures (longitudinal)</a:t>
            </a:r>
          </a:p>
          <a:p>
            <a:pPr lvl="1"/>
            <a:r>
              <a:rPr lang="en-US" dirty="0"/>
              <a:t>Use mean across time, ignoring missing values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Multiple imputation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68B29-9F37-2CB1-13E5-F8FE58A3DF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B1C569-5DDC-8185-248A-1AF552E350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28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35ECA-B7F6-A09E-1135-486B351EB9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010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3D4CD-93DF-B2CD-5A96-DB5905EF6D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Multiple imputation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5C574-10D6-5092-4FDD-FB3AB490BF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Assumptions: MAR</a:t>
            </a:r>
          </a:p>
          <a:p>
            <a:r>
              <a:rPr lang="en-US" dirty="0"/>
              <a:t>Makes use of available information to predict missing</a:t>
            </a:r>
          </a:p>
          <a:p>
            <a:r>
              <a:rPr lang="en-US" dirty="0"/>
              <a:t>Narrower CI, not alter conclusions (no bias introduced)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E34328-5814-382A-FAA6-BD14659F52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AA58A-9556-E687-61D5-6279368853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29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EF4F3A-469C-BE69-FA69-B099A3EC515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AE2848-F103-CEFC-4F23-F6C12E433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997858"/>
            <a:ext cx="2339816" cy="245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3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F23AF-111C-FC94-2CCB-816D74EAE7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34F1C-7300-7AF4-4133-C5596DF4B1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09ABFF-0562-4B49-76FB-4BB237E6BC0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439A4D-FCFE-5222-93AE-A40E976009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289F5A53-E18B-DD50-9CD5-6150EBB7B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24"/>
            <a:ext cx="7047378" cy="742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984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A17F6-3C8D-E37A-D6F1-559C693B9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Analysis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C2FC6-81B8-E835-83C2-096D670BF9B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Report </a:t>
            </a:r>
            <a:r>
              <a:rPr lang="en-US" b="1" dirty="0"/>
              <a:t>fraction</a:t>
            </a:r>
            <a:r>
              <a:rPr lang="en-US" dirty="0"/>
              <a:t> of missing values</a:t>
            </a:r>
          </a:p>
          <a:p>
            <a:r>
              <a:rPr lang="en-US" dirty="0"/>
              <a:t>Document </a:t>
            </a:r>
            <a:r>
              <a:rPr lang="en-US" b="1" dirty="0"/>
              <a:t>cause</a:t>
            </a:r>
            <a:r>
              <a:rPr lang="en-US" dirty="0"/>
              <a:t> of missingness</a:t>
            </a:r>
          </a:p>
          <a:p>
            <a:r>
              <a:rPr lang="en-US" dirty="0"/>
              <a:t>Describe </a:t>
            </a:r>
            <a:r>
              <a:rPr lang="en-US" b="1" dirty="0"/>
              <a:t>imputation</a:t>
            </a:r>
            <a:r>
              <a:rPr lang="en-US" dirty="0"/>
              <a:t> method and/or </a:t>
            </a:r>
            <a:r>
              <a:rPr lang="en-US" b="1" dirty="0"/>
              <a:t>deletion</a:t>
            </a:r>
            <a:r>
              <a:rPr lang="en-US" dirty="0"/>
              <a:t> criteria</a:t>
            </a:r>
          </a:p>
          <a:p>
            <a:r>
              <a:rPr lang="en-US" dirty="0"/>
              <a:t>Perform </a:t>
            </a:r>
            <a:r>
              <a:rPr lang="en-US" b="1" dirty="0"/>
              <a:t>sensitivity 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594E9-DD73-3986-F9C6-DE023B3CC4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DBC6B-1B42-F271-2198-2F506F54FB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30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25879-47EB-31E4-E314-5C602FE514B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8027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99BB7-4EF6-4142-AADA-69FB37C878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CC529-BAB2-41EF-8355-96751A84756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Missing data: prevent, report</a:t>
            </a:r>
          </a:p>
          <a:p>
            <a:r>
              <a:rPr lang="en-US" dirty="0"/>
              <a:t>Mechanism for missing data: MCAR, MAR, MNAR</a:t>
            </a:r>
          </a:p>
          <a:p>
            <a:r>
              <a:rPr lang="en-US" dirty="0"/>
              <a:t>Methods: Multiple imputation (MAR)</a:t>
            </a:r>
          </a:p>
          <a:p>
            <a:r>
              <a:rPr lang="en-US" dirty="0"/>
              <a:t>Report on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</a:rPr>
              <a:t>-</a:t>
            </a:r>
            <a:r>
              <a:rPr lang="en-US" dirty="0"/>
              <a:t> </a:t>
            </a:r>
            <a:r>
              <a:rPr lang="en-US" b="1" dirty="0"/>
              <a:t>WHAT</a:t>
            </a:r>
            <a:r>
              <a:rPr lang="en-US" dirty="0"/>
              <a:t> is missing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</a:rPr>
              <a:t>-</a:t>
            </a:r>
            <a:r>
              <a:rPr lang="en-US" dirty="0"/>
              <a:t> </a:t>
            </a:r>
            <a:r>
              <a:rPr lang="en-US" b="1" dirty="0"/>
              <a:t>HOW</a:t>
            </a:r>
            <a:r>
              <a:rPr lang="en-US" dirty="0"/>
              <a:t> you dealt with missing values 		 	  (imputation/deletion)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</a:rPr>
              <a:t>-</a:t>
            </a:r>
            <a:r>
              <a:rPr lang="en-US" dirty="0"/>
              <a:t> </a:t>
            </a:r>
            <a:r>
              <a:rPr lang="en-US" b="1" dirty="0"/>
              <a:t>WHY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(assumptions, causes of missing values, 		  mechanism)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22E0E-2E5B-C88A-EEBC-412BCA9C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B6B70-D883-6779-B730-9B1059E7CD5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31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C8CB9-F48E-088F-1F9D-162A310B64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1566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3F537-30A4-8E7E-F148-0CF6467CD5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04DE9-EFC5-F367-86E0-B7003B36467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SPSS: </a:t>
            </a:r>
            <a:r>
              <a:rPr lang="en-US" dirty="0">
                <a:solidFill>
                  <a:schemeClr val="tx1"/>
                </a:solidFill>
              </a:rPr>
              <a:t>MULTIPLE IMPUTATION</a:t>
            </a: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  <a:hlinkClick r:id="rId2"/>
              </a:rPr>
              <a:t>http://bayes.acs.unt.edu:8083/BayesContent/class/Jon/SPSS_SC/Manuals/v18/PASW%20Missing%20Values%2018.pdf</a:t>
            </a: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  <a:hlinkClick r:id="rId3"/>
              </a:rPr>
              <a:t>https://www.youtube.com/watch?v=ujf0ifOmvwg</a:t>
            </a: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R package: MICE</a:t>
            </a: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  <a:hlinkClick r:id="rId4"/>
              </a:rPr>
              <a:t>https://www.ncbi.nlm.nih.gov/pmc/articles/PMC4731595/</a:t>
            </a:r>
            <a:endParaRPr lang="en-US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4E900-4E2F-A852-0414-C347243992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316F2-30BC-09E4-08A4-91D47A3A9E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32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82823-9BD4-84FE-5C7E-E51AD21471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2ECD7E47-1AA6-BAB9-9373-9CFFF25DF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577081"/>
            <a:ext cx="9144000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5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02001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05B7F-BBB4-9728-BAE7-C9D116005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Additional literature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8CD28-9E61-FDFB-DA49-41EB8AC0C61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Carpenter, James R., and Melanie </a:t>
            </a:r>
            <a:r>
              <a:rPr lang="en-US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Smuk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"Missing data: A statistical framework for practice." </a:t>
            </a:r>
            <a:r>
              <a:rPr lang="en-US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Biometrical Journal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63.5 (2021): 915-947.</a:t>
            </a:r>
          </a:p>
          <a:p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</a:t>
            </a:r>
            <a:r>
              <a:rPr lang="en-U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www.ncbi.nlm.nih.gov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pmc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/articles/PMC4121561/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Little, Todd D., et al. "On the joys of missing data." </a:t>
            </a:r>
            <a:r>
              <a:rPr lang="en-US" altLang="en-US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Journal of pediatric psychology</a:t>
            </a:r>
            <a:r>
              <a:rPr lang="en-US" alt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39.2 (2014): 151-162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7DE6D-011F-F6ED-773C-2619276F1A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B1028-2D4B-4F34-936D-FD24F13714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33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E5052-2DA7-45ED-6EE6-71A229D2FB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050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96E0E-8039-753B-DA90-644A0C168E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64752-B3FC-46C6-5031-EFAA1541DAB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10C9F6-E9AF-496C-4230-758C148D37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B8A23-7333-90F3-2C25-2ADDA072CE3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34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1EA5C-895E-DB8E-0ED4-7CD0D23992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28547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86FA1-5DF8-6832-45F4-E016DF87AF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Testing for MCAR, MAR, or MNAR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63234-E2F1-1570-6912-C8528AAD3F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MCAR versus MAR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Little’s test (but might be wrong, as all tests...)</a:t>
            </a:r>
            <a:br>
              <a:rPr lang="en-US" dirty="0"/>
            </a:br>
            <a:r>
              <a:rPr lang="en-US" dirty="0"/>
              <a:t>- use missingness-dummy variables and chi-square or t-tests to help suggest patterns</a:t>
            </a:r>
            <a:br>
              <a:rPr lang="en-US" dirty="0"/>
            </a:br>
            <a:r>
              <a:rPr lang="en-US" dirty="0"/>
              <a:t>(both available in SPSS missing value module)</a:t>
            </a:r>
          </a:p>
          <a:p>
            <a:r>
              <a:rPr lang="en-US" b="1" dirty="0"/>
              <a:t>MAR versus MNAR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– use information on the missing data whenever possible (</a:t>
            </a:r>
            <a:r>
              <a:rPr lang="en-US" dirty="0" err="1"/>
              <a:t>f.e</a:t>
            </a:r>
            <a:r>
              <a:rPr lang="en-US" dirty="0"/>
              <a:t>. follow-up phone-calls in a</a:t>
            </a:r>
            <a:br>
              <a:rPr lang="en-US" dirty="0"/>
            </a:br>
            <a:r>
              <a:rPr lang="en-US" dirty="0"/>
              <a:t>survey)</a:t>
            </a:r>
            <a:br>
              <a:rPr lang="en-US" dirty="0"/>
            </a:br>
            <a:r>
              <a:rPr lang="en-US" dirty="0"/>
              <a:t>– examine model fit of different patterns of missingness</a:t>
            </a:r>
            <a:br>
              <a:rPr lang="en-US" dirty="0"/>
            </a:br>
            <a:r>
              <a:rPr lang="en-US" dirty="0"/>
              <a:t>– use commonly known information on </a:t>
            </a:r>
            <a:r>
              <a:rPr lang="en-US" dirty="0" err="1"/>
              <a:t>ignorability</a:t>
            </a:r>
            <a:r>
              <a:rPr lang="en-US" dirty="0"/>
              <a:t> of missing data from your research field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7EB51-64F8-FF9B-9AAB-8A83DFDB6E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04FB0F-D635-2550-3C19-EA529512E1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35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6F32B-50B0-F714-D570-0AD24B6A2D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0291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7F3E6-F90E-B8F2-E296-764EC3F39B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Multiple Imputation intuition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14EB-5064-1BDD-3AD7-54B274DE15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X, Y, Z include missing observations</a:t>
            </a:r>
          </a:p>
          <a:p>
            <a:r>
              <a:rPr lang="en-US" dirty="0"/>
              <a:t>Split into observed (o) and missing (m)</a:t>
            </a:r>
          </a:p>
          <a:p>
            <a:r>
              <a:rPr lang="en-US" dirty="0"/>
              <a:t>Iteratively estimate models for Xo(</a:t>
            </a:r>
            <a:r>
              <a:rPr lang="en-US" dirty="0" err="1"/>
              <a:t>Yo,Zo</a:t>
            </a:r>
            <a:r>
              <a:rPr lang="en-US" dirty="0"/>
              <a:t>) and impute </a:t>
            </a:r>
            <a:r>
              <a:rPr lang="en-US" dirty="0" err="1"/>
              <a:t>Xm</a:t>
            </a:r>
            <a:r>
              <a:rPr lang="en-US" dirty="0"/>
              <a:t> using this model</a:t>
            </a:r>
          </a:p>
          <a:p>
            <a:r>
              <a:rPr lang="en-US" dirty="0"/>
              <a:t>Same for Y and Z</a:t>
            </a:r>
          </a:p>
          <a:p>
            <a:r>
              <a:rPr lang="en-US" dirty="0"/>
              <a:t>Keep an imputed dataset ever 10-20 cycles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Can be used for linear/Poisson/logistic/etc. to reflect type of variable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1AB57C-5E36-BA97-3CA0-26C095B560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5134419"/>
            <a:ext cx="8568000" cy="360387"/>
          </a:xfrm>
        </p:spPr>
        <p:txBody>
          <a:bodyPr/>
          <a:lstStyle/>
          <a:p>
            <a:r>
              <a:rPr lang="en-US" dirty="0"/>
              <a:t>Carpenter, James R., and Melanie </a:t>
            </a:r>
            <a:r>
              <a:rPr lang="en-US" dirty="0" err="1"/>
              <a:t>Smuk</a:t>
            </a:r>
            <a:r>
              <a:rPr lang="en-US" dirty="0"/>
              <a:t>. "Missing data: A statistical framework for practice."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926A11-A978-E0B8-9836-A66240DB35B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36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1D4EA-CCB3-F619-506B-2225DDBF73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74026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FDB94-E71F-9639-1893-48690AAA69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 sensitivity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374A5-BCE5-F3F2-943D-A2513B4D47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Y: outcome</a:t>
            </a:r>
          </a:p>
          <a:p>
            <a:r>
              <a:rPr lang="en-US" dirty="0"/>
              <a:t>X: covariates</a:t>
            </a:r>
          </a:p>
          <a:p>
            <a:r>
              <a:rPr lang="en-US" dirty="0"/>
              <a:t>Z: confounders with </a:t>
            </a:r>
            <a:r>
              <a:rPr lang="en-US" dirty="0" err="1"/>
              <a:t>missings</a:t>
            </a:r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GLM to regress Z on Y, X </a:t>
            </a:r>
            <a:r>
              <a:rPr lang="en-US" dirty="0">
                <a:sym typeface="Wingdings" pitchFamily="2" charset="2"/>
              </a:rPr>
              <a:t> Obtain pars b0, b1, b2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Change obtained parameters b0* = d+b0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Re-impute missing values in Z using b0* and leave imputed values of other vars unchanged.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59807C-39E0-479C-8233-2A8B2C0DDB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onlinelibrary.wiley.com</a:t>
            </a:r>
            <a:r>
              <a:rPr lang="en-US" dirty="0"/>
              <a:t>/</a:t>
            </a:r>
            <a:r>
              <a:rPr lang="en-US" dirty="0" err="1"/>
              <a:t>doi</a:t>
            </a:r>
            <a:r>
              <a:rPr lang="en-US" dirty="0"/>
              <a:t>/</a:t>
            </a:r>
            <a:r>
              <a:rPr lang="en-US" dirty="0" err="1"/>
              <a:t>pdfdirect</a:t>
            </a:r>
            <a:r>
              <a:rPr lang="en-US" dirty="0"/>
              <a:t>/10.1002/bimj.202000196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4FBCCE-5367-F677-7754-C245C1966F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37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2B057-C560-7BD5-0AE4-3032A23D6E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5325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nummer 2">
            <a:extLst>
              <a:ext uri="{FF2B5EF4-FFF2-40B4-BE49-F238E27FC236}">
                <a16:creationId xmlns:a16="http://schemas.microsoft.com/office/drawing/2014/main" id="{DE94D3DE-27EA-85EB-058F-503D003C55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67170B-3889-F940-B0DC-5438DD3218E7}" type="slidenum">
              <a:rPr lang="nl-NL" altLang="nl-NL" sz="1100">
                <a:solidFill>
                  <a:schemeClr val="bg1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pPr eaLnBrk="1" hangingPunct="1"/>
              <a:t>38</a:t>
            </a:fld>
            <a:endParaRPr lang="en-GB" altLang="nl-NL" sz="110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531" name="Tijdelijke aanduiding voor voettekst 3">
            <a:extLst>
              <a:ext uri="{FF2B5EF4-FFF2-40B4-BE49-F238E27FC236}">
                <a16:creationId xmlns:a16="http://schemas.microsoft.com/office/drawing/2014/main" id="{736030A6-51A4-E230-23AF-AC6A4EE6DDD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nl-NL" sz="1100">
              <a:solidFill>
                <a:schemeClr val="bg1"/>
              </a:solidFill>
              <a:latin typeface="Verdana" panose="020B0604030504040204" pitchFamily="34" charset="0"/>
              <a:ea typeface="Geneva" panose="020B05030304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jdelijke aanduiding voor tekst 3">
            <a:extLst>
              <a:ext uri="{FF2B5EF4-FFF2-40B4-BE49-F238E27FC236}">
                <a16:creationId xmlns:a16="http://schemas.microsoft.com/office/drawing/2014/main" id="{7633D413-C7C2-09AB-8C31-4E49670E46E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 bwMode="auto">
          <a:xfrm>
            <a:off x="576263" y="5951538"/>
            <a:ext cx="4464050" cy="3603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spcBef>
                <a:spcPts val="388"/>
              </a:spcBef>
              <a:buFontTx/>
              <a:buNone/>
              <a:defRPr/>
            </a:pPr>
            <a:r>
              <a:rPr lang="en-US" altLang="nl-NL" sz="1800" dirty="0">
                <a:solidFill>
                  <a:srgbClr val="003183"/>
                </a:solidFill>
                <a:latin typeface="AZGCaspariT" panose="02000503040000020003" pitchFamily="2" charset="0"/>
                <a:ea typeface="Geneva"/>
                <a:cs typeface="Geneva"/>
              </a:rPr>
              <a:t>Building the future of health</a:t>
            </a:r>
            <a:endParaRPr lang="en-GB" altLang="nl-NL" sz="1800" dirty="0">
              <a:solidFill>
                <a:srgbClr val="003183"/>
              </a:solidFill>
              <a:latin typeface="AZGCaspariT" panose="02000503040000020003" pitchFamily="2" charset="0"/>
              <a:ea typeface="Geneva"/>
              <a:cs typeface="Geneva"/>
            </a:endParaRPr>
          </a:p>
          <a:p>
            <a:pPr>
              <a:spcBef>
                <a:spcPts val="388"/>
              </a:spcBef>
              <a:defRPr/>
            </a:pPr>
            <a:endParaRPr lang="en-GB" altLang="nl-NL" b="1" dirty="0">
              <a:solidFill>
                <a:srgbClr val="003183"/>
              </a:solidFill>
              <a:ea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CFCEF-8192-D69D-351E-885B213658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32E79-6716-71A9-AFB7-54AA90C0784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What</a:t>
            </a:r>
            <a:r>
              <a:rPr lang="en-US" dirty="0"/>
              <a:t> is missing data?</a:t>
            </a:r>
          </a:p>
          <a:p>
            <a:r>
              <a:rPr lang="en-US" b="1" dirty="0"/>
              <a:t>Why</a:t>
            </a:r>
            <a:r>
              <a:rPr lang="en-US" dirty="0"/>
              <a:t>? Causes of missing data</a:t>
            </a:r>
          </a:p>
          <a:p>
            <a:r>
              <a:rPr lang="en-US" b="1" dirty="0"/>
              <a:t>How</a:t>
            </a:r>
            <a:r>
              <a:rPr lang="en-US" dirty="0"/>
              <a:t>: Use the observed data?</a:t>
            </a:r>
          </a:p>
          <a:p>
            <a:r>
              <a:rPr lang="en-US" b="1" dirty="0"/>
              <a:t>How: </a:t>
            </a:r>
            <a:r>
              <a:rPr lang="en-US" dirty="0"/>
              <a:t>Analysis with missing data</a:t>
            </a:r>
          </a:p>
          <a:p>
            <a:r>
              <a:rPr lang="en-US" dirty="0"/>
              <a:t>Summary</a:t>
            </a:r>
          </a:p>
          <a:p>
            <a:r>
              <a:rPr lang="en-US" dirty="0"/>
              <a:t>Questions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CE8B0-AB85-32B5-795A-A50EABB379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ADA413-94AC-E692-DD34-62CB1718F9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4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84366-6D0D-E7BD-95BC-C3229A2999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89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0D2E-ED37-6ED3-51A9-D9683241B8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A267B-66EB-8395-4AF3-2F9B1F11E04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883691-EAB1-F2A5-769E-09307A03E4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CD20D-F7A9-5BFC-F40A-46A25CC077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5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F418C-FB8D-3EC9-D351-2ECCE2285B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974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71A68-421F-1F91-DC91-40EED3905A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Missing: </a:t>
            </a:r>
            <a:r>
              <a:rPr lang="en-US" dirty="0" err="1"/>
              <a:t>cov</a:t>
            </a:r>
            <a:r>
              <a:rPr lang="en-US" dirty="0"/>
              <a:t>/outcome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016ED0B-D635-AC67-B58E-9603BE30F9AA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576262" y="1143000"/>
          <a:ext cx="7991736" cy="437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34">
                  <a:extLst>
                    <a:ext uri="{9D8B030D-6E8A-4147-A177-3AD203B41FA5}">
                      <a16:colId xmlns:a16="http://schemas.microsoft.com/office/drawing/2014/main" val="2213289623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06986990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96821439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4008213333"/>
                    </a:ext>
                  </a:extLst>
                </a:gridCol>
              </a:tblGrid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Patient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Blood pressure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16977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8862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05711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06846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9642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AED9-6250-6CDF-2611-FD2F82C636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FC71-AE9C-4AFD-19E9-D2EBF80186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6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7D7FA-0106-444E-156E-74315B528E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9882A3-480E-281F-7968-97415937BB6A}"/>
              </a:ext>
            </a:extLst>
          </p:cNvPr>
          <p:cNvSpPr/>
          <p:nvPr/>
        </p:nvSpPr>
        <p:spPr>
          <a:xfrm>
            <a:off x="2376206" y="1760517"/>
            <a:ext cx="2160240" cy="355320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outcome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DE1A11-6E01-B483-94A4-2F8C7E2F0B97}"/>
              </a:ext>
            </a:extLst>
          </p:cNvPr>
          <p:cNvSpPr/>
          <p:nvPr/>
        </p:nvSpPr>
        <p:spPr>
          <a:xfrm>
            <a:off x="4716018" y="2079595"/>
            <a:ext cx="3672408" cy="3098165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Covariates</a:t>
            </a:r>
          </a:p>
        </p:txBody>
      </p:sp>
    </p:spTree>
    <p:extLst>
      <p:ext uri="{BB962C8B-B14F-4D97-AF65-F5344CB8AC3E}">
        <p14:creationId xmlns:p14="http://schemas.microsoft.com/office/powerpoint/2010/main" val="109150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71A68-421F-1F91-DC91-40EED3905A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Missing: unit, item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016ED0B-D635-AC67-B58E-9603BE30F9AA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576262" y="1143000"/>
          <a:ext cx="7991736" cy="437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34">
                  <a:extLst>
                    <a:ext uri="{9D8B030D-6E8A-4147-A177-3AD203B41FA5}">
                      <a16:colId xmlns:a16="http://schemas.microsoft.com/office/drawing/2014/main" val="2213289623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06986990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96821439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4008213333"/>
                    </a:ext>
                  </a:extLst>
                </a:gridCol>
              </a:tblGrid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Patient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Blood pressure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16977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8862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05711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06846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9642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AED9-6250-6CDF-2611-FD2F82C636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FC71-AE9C-4AFD-19E9-D2EBF80186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7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7D7FA-0106-444E-156E-74315B528E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DE1A11-6E01-B483-94A4-2F8C7E2F0B97}"/>
              </a:ext>
            </a:extLst>
          </p:cNvPr>
          <p:cNvSpPr/>
          <p:nvPr/>
        </p:nvSpPr>
        <p:spPr>
          <a:xfrm>
            <a:off x="2699792" y="2079595"/>
            <a:ext cx="5688634" cy="77334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65CE98-91AF-2FD4-75EA-08CD2C49A85D}"/>
              </a:ext>
            </a:extLst>
          </p:cNvPr>
          <p:cNvSpPr/>
          <p:nvPr/>
        </p:nvSpPr>
        <p:spPr>
          <a:xfrm>
            <a:off x="2555776" y="4634063"/>
            <a:ext cx="2016224" cy="77334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1A650F-F5E8-1AAD-6BB5-21446DD4BE52}"/>
              </a:ext>
            </a:extLst>
          </p:cNvPr>
          <p:cNvSpPr/>
          <p:nvPr/>
        </p:nvSpPr>
        <p:spPr>
          <a:xfrm>
            <a:off x="6551514" y="4634063"/>
            <a:ext cx="2016224" cy="77334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</a:t>
            </a:r>
          </a:p>
        </p:txBody>
      </p:sp>
    </p:spTree>
    <p:extLst>
      <p:ext uri="{BB962C8B-B14F-4D97-AF65-F5344CB8AC3E}">
        <p14:creationId xmlns:p14="http://schemas.microsoft.com/office/powerpoint/2010/main" val="161079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71A68-421F-1F91-DC91-40EED3905A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Possible problems?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016ED0B-D635-AC67-B58E-9603BE30F9AA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51211238"/>
              </p:ext>
            </p:extLst>
          </p:nvPr>
        </p:nvGraphicFramePr>
        <p:xfrm>
          <a:off x="576262" y="1143000"/>
          <a:ext cx="7991736" cy="437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34">
                  <a:extLst>
                    <a:ext uri="{9D8B030D-6E8A-4147-A177-3AD203B41FA5}">
                      <a16:colId xmlns:a16="http://schemas.microsoft.com/office/drawing/2014/main" val="2213289623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06986990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96821439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4008213333"/>
                    </a:ext>
                  </a:extLst>
                </a:gridCol>
              </a:tblGrid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Patient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Blood pressure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16977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8862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05711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06846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9642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AED9-6250-6CDF-2611-FD2F82C636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FC71-AE9C-4AFD-19E9-D2EBF80186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8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7D7FA-0106-444E-156E-74315B528E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D0A3797-37C7-C1B4-A315-012E077E6F04}"/>
              </a:ext>
            </a:extLst>
          </p:cNvPr>
          <p:cNvSpPr/>
          <p:nvPr/>
        </p:nvSpPr>
        <p:spPr>
          <a:xfrm>
            <a:off x="2409535" y="2636912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9882A3-480E-281F-7968-97415937BB6A}"/>
              </a:ext>
            </a:extLst>
          </p:cNvPr>
          <p:cNvSpPr/>
          <p:nvPr/>
        </p:nvSpPr>
        <p:spPr>
          <a:xfrm>
            <a:off x="2409535" y="3658668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0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3CDB9-DE91-D9AA-FFA3-A4582615FE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Missing data (problems)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FD307-E769-070B-7658-CA116A7119F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E44701-5A5A-02AD-F7CB-0AC581652D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E094C-98D0-3A1B-DA95-A6C66CC06F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132EF4-BE8F-3545-AB4E-DCB191A3E576}" type="slidenum">
              <a:rPr lang="nl-NL" altLang="en-US" smtClean="0"/>
              <a:pPr/>
              <a:t>9</a:t>
            </a:fld>
            <a:endParaRPr lang="nl-N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FC49D-2727-E8B4-A628-E70D5E98B8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0BE4FF9-1E14-AB9C-B6B1-B592F58267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4122746"/>
              </p:ext>
            </p:extLst>
          </p:nvPr>
        </p:nvGraphicFramePr>
        <p:xfrm>
          <a:off x="540259" y="1088770"/>
          <a:ext cx="7991736" cy="437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34">
                  <a:extLst>
                    <a:ext uri="{9D8B030D-6E8A-4147-A177-3AD203B41FA5}">
                      <a16:colId xmlns:a16="http://schemas.microsoft.com/office/drawing/2014/main" val="2213289623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06986990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1596821439"/>
                    </a:ext>
                  </a:extLst>
                </a:gridCol>
                <a:gridCol w="1997934">
                  <a:extLst>
                    <a:ext uri="{9D8B030D-6E8A-4147-A177-3AD203B41FA5}">
                      <a16:colId xmlns:a16="http://schemas.microsoft.com/office/drawing/2014/main" val="4008213333"/>
                    </a:ext>
                  </a:extLst>
                </a:gridCol>
              </a:tblGrid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Patient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Blood pressure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16977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88629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05711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06846"/>
                  </a:ext>
                </a:extLst>
              </a:tr>
              <a:tr h="87484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96427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DBA8A544-37EE-3266-A4AB-F74B4CD29CC0}"/>
              </a:ext>
            </a:extLst>
          </p:cNvPr>
          <p:cNvSpPr/>
          <p:nvPr/>
        </p:nvSpPr>
        <p:spPr>
          <a:xfrm>
            <a:off x="4319973" y="1718586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240C40-DCDB-F8D6-8856-C8FCAB448125}"/>
              </a:ext>
            </a:extLst>
          </p:cNvPr>
          <p:cNvSpPr/>
          <p:nvPr/>
        </p:nvSpPr>
        <p:spPr>
          <a:xfrm>
            <a:off x="6303377" y="3491858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67DBCF1-8108-9595-F02E-D4F8D6F03E11}"/>
              </a:ext>
            </a:extLst>
          </p:cNvPr>
          <p:cNvSpPr/>
          <p:nvPr/>
        </p:nvSpPr>
        <p:spPr>
          <a:xfrm>
            <a:off x="2339948" y="3501009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59076E-6F87-5C67-280F-572E4EA11AAB}"/>
              </a:ext>
            </a:extLst>
          </p:cNvPr>
          <p:cNvSpPr/>
          <p:nvPr/>
        </p:nvSpPr>
        <p:spPr>
          <a:xfrm>
            <a:off x="179512" y="2113257"/>
            <a:ext cx="8964488" cy="30763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F67770-C588-DE88-B672-49875E8737CB}"/>
              </a:ext>
            </a:extLst>
          </p:cNvPr>
          <p:cNvSpPr/>
          <p:nvPr/>
        </p:nvSpPr>
        <p:spPr>
          <a:xfrm>
            <a:off x="272269" y="3815245"/>
            <a:ext cx="8964488" cy="30763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58357"/>
      </p:ext>
    </p:extLst>
  </p:cSld>
  <p:clrMapOvr>
    <a:masterClrMapping/>
  </p:clrMapOvr>
</p:sld>
</file>

<file path=ppt/theme/theme1.xml><?xml version="1.0" encoding="utf-8"?>
<a:theme xmlns:a="http://schemas.openxmlformats.org/drawingml/2006/main" name="UMCG">
  <a:themeElements>
    <a:clrScheme name="GASTER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6FA9"/>
      </a:accent1>
      <a:accent2>
        <a:srgbClr val="1A276D"/>
      </a:accent2>
      <a:accent3>
        <a:srgbClr val="2C1C65"/>
      </a:accent3>
      <a:accent4>
        <a:srgbClr val="A41528"/>
      </a:accent4>
      <a:accent5>
        <a:srgbClr val="C2004C"/>
      </a:accent5>
      <a:accent6>
        <a:srgbClr val="DF652C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4656</TotalTime>
  <Words>1676</Words>
  <Application>Microsoft Macintosh PowerPoint</Application>
  <PresentationFormat>On-screen Show (4:3)</PresentationFormat>
  <Paragraphs>417</Paragraphs>
  <Slides>38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AZGCaspariT</vt:lpstr>
      <vt:lpstr>Calibri</vt:lpstr>
      <vt:lpstr>Lucida Grande</vt:lpstr>
      <vt:lpstr>Verdana</vt:lpstr>
      <vt:lpstr>Wingdings</vt:lpstr>
      <vt:lpstr>UMCG</vt:lpstr>
      <vt:lpstr>Help statistics! Missing data</vt:lpstr>
      <vt:lpstr>Lifelines missingness</vt:lpstr>
      <vt:lpstr>PowerPoint Presentation</vt:lpstr>
      <vt:lpstr>Overview</vt:lpstr>
      <vt:lpstr>What</vt:lpstr>
      <vt:lpstr>Missing: cov/outcome</vt:lpstr>
      <vt:lpstr>Missing: unit, item</vt:lpstr>
      <vt:lpstr>Possible problems?</vt:lpstr>
      <vt:lpstr>Missing data (problems)</vt:lpstr>
      <vt:lpstr>Longitudinal</vt:lpstr>
      <vt:lpstr>Why?</vt:lpstr>
      <vt:lpstr>Distribution age</vt:lpstr>
      <vt:lpstr>Distribution multimorbidity score</vt:lpstr>
      <vt:lpstr>Why? Reasons</vt:lpstr>
      <vt:lpstr>PowerPoint Presentation</vt:lpstr>
      <vt:lpstr>PowerPoint Presentation</vt:lpstr>
      <vt:lpstr>PowerPoint Presentation</vt:lpstr>
      <vt:lpstr>PowerPoint Presentation</vt:lpstr>
      <vt:lpstr>Categories for missing data</vt:lpstr>
      <vt:lpstr>1. MCAR</vt:lpstr>
      <vt:lpstr>2. MAR</vt:lpstr>
      <vt:lpstr>3. MNAR</vt:lpstr>
      <vt:lpstr>PowerPoint Presentation</vt:lpstr>
      <vt:lpstr>PowerPoint Presentation</vt:lpstr>
      <vt:lpstr>Can we use what we observed?</vt:lpstr>
      <vt:lpstr>Testing missing data mechanisms</vt:lpstr>
      <vt:lpstr>Can we use observations?</vt:lpstr>
      <vt:lpstr>Methods</vt:lpstr>
      <vt:lpstr>Multiple imputation</vt:lpstr>
      <vt:lpstr>Analysis report</vt:lpstr>
      <vt:lpstr>Summary</vt:lpstr>
      <vt:lpstr>Software</vt:lpstr>
      <vt:lpstr>Additional literature recommendations</vt:lpstr>
      <vt:lpstr>Questions</vt:lpstr>
      <vt:lpstr>Testing for MCAR, MAR, or MNAR</vt:lpstr>
      <vt:lpstr>Multiple Imputation intuition</vt:lpstr>
      <vt:lpstr>Use sensitivity analysis</vt:lpstr>
      <vt:lpstr>PowerPoint Presentation</vt:lpstr>
    </vt:vector>
  </TitlesOfParts>
  <Company>..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bird’s eye view of GasTerra</dc:title>
  <dc:creator>.. ..</dc:creator>
  <cp:lastModifiedBy>Neijzen, D (epi)</cp:lastModifiedBy>
  <cp:revision>560</cp:revision>
  <cp:lastPrinted>2012-04-05T08:33:37Z</cp:lastPrinted>
  <dcterms:created xsi:type="dcterms:W3CDTF">2011-07-01T09:01:38Z</dcterms:created>
  <dcterms:modified xsi:type="dcterms:W3CDTF">2022-10-04T07:44:14Z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0x01010008EC5924ADD1584D90A6029A3AF959E9</vt:lpwstr>
  </property>
  <property fmtid="{D5CDD505-2E9C-101B-9397-08002B2CF9AE}" pid="3" name="TemplateUrl">
    <vt:lpwstr/>
  </property>
  <property fmtid="{D5CDD505-2E9C-101B-9397-08002B2CF9AE}" pid="4" name="_Sourc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