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2" r:id="rId5"/>
    <p:sldId id="260" r:id="rId6"/>
    <p:sldId id="261" r:id="rId7"/>
    <p:sldId id="264" r:id="rId8"/>
    <p:sldId id="284" r:id="rId9"/>
    <p:sldId id="283" r:id="rId10"/>
    <p:sldId id="263" r:id="rId11"/>
    <p:sldId id="265" r:id="rId12"/>
    <p:sldId id="282" r:id="rId13"/>
    <p:sldId id="269" r:id="rId14"/>
    <p:sldId id="285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67" r:id="rId26"/>
    <p:sldId id="268" r:id="rId2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89E3"/>
    <a:srgbClr val="F27E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DCF4-4596-435A-8009-E75D0414F901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D0CD-8C7B-47B6-8899-CA87CFE72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838765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DCF4-4596-435A-8009-E75D0414F901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D0CD-8C7B-47B6-8899-CA87CFE72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4931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DCF4-4596-435A-8009-E75D0414F901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D0CD-8C7B-47B6-8899-CA87CFE72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34233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DCF4-4596-435A-8009-E75D0414F901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D0CD-8C7B-47B6-8899-CA87CFE72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7797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DCF4-4596-435A-8009-E75D0414F901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D0CD-8C7B-47B6-8899-CA87CFE72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87350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DCF4-4596-435A-8009-E75D0414F901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D0CD-8C7B-47B6-8899-CA87CFE72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23386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DCF4-4596-435A-8009-E75D0414F901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D0CD-8C7B-47B6-8899-CA87CFE72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5146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DCF4-4596-435A-8009-E75D0414F901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D0CD-8C7B-47B6-8899-CA87CFE72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83711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DCF4-4596-435A-8009-E75D0414F901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D0CD-8C7B-47B6-8899-CA87CFE72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370095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DCF4-4596-435A-8009-E75D0414F901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D0CD-8C7B-47B6-8899-CA87CFE72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004140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B3DCF4-4596-435A-8009-E75D0414F901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02D0CD-8C7B-47B6-8899-CA87CFE72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1082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B3DCF4-4596-435A-8009-E75D0414F901}" type="datetimeFigureOut">
              <a:rPr lang="nl-NL" smtClean="0"/>
              <a:t>10-9-2019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2D0CD-8C7B-47B6-8899-CA87CFE72D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32261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j.g.m.burgerhof@umcg.n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nl/url?sa=i&amp;rct=j&amp;q=&amp;esrc=s&amp;source=images&amp;cd=&amp;ved=2ahUKEwj73NTbvqDkAhXByaQKHQEeBXYQjRx6BAgBEAQ&amp;url=https://www.instructables.com/id/How-to-Play-Speed-With-Cards/&amp;psig=AOvVaw1hVCpjF2PqbKmYJSw8K0Of&amp;ust=1566907280708935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s://www.google.nl/url?sa=i&amp;rct=j&amp;q=&amp;esrc=s&amp;source=images&amp;cd=&amp;ved=2ahUKEwj73NTbvqDkAhXByaQKHQEeBXYQjRx6BAgBEAQ&amp;url=https://www.instructables.com/id/How-to-Play-Speed-With-Cards/&amp;psig=AOvVaw1hVCpjF2PqbKmYJSw8K0Of&amp;ust=1566907280708935" TargetMode="Externa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1196753"/>
            <a:ext cx="7774632" cy="2403698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Help! Statistics!</a:t>
            </a:r>
            <a:r>
              <a:rPr lang="nl-NL" dirty="0" smtClean="0">
                <a:solidFill>
                  <a:schemeClr val="tx2"/>
                </a:solidFill>
              </a:rPr>
              <a:t/>
            </a:r>
            <a:br>
              <a:rPr lang="nl-NL" dirty="0" smtClean="0">
                <a:solidFill>
                  <a:schemeClr val="tx2"/>
                </a:solidFill>
              </a:rPr>
            </a:br>
            <a:r>
              <a:rPr lang="nl-NL" dirty="0" err="1" smtClean="0">
                <a:solidFill>
                  <a:schemeClr val="tx2"/>
                </a:solidFill>
              </a:rPr>
              <a:t>Gamification</a:t>
            </a:r>
            <a:r>
              <a:rPr lang="nl-NL" dirty="0" smtClean="0">
                <a:solidFill>
                  <a:schemeClr val="tx2"/>
                </a:solidFill>
              </a:rPr>
              <a:t> and </a:t>
            </a:r>
            <a:r>
              <a:rPr lang="nl-NL" dirty="0" err="1" smtClean="0">
                <a:solidFill>
                  <a:schemeClr val="tx2"/>
                </a:solidFill>
              </a:rPr>
              <a:t>Scientification</a:t>
            </a:r>
            <a:r>
              <a:rPr lang="nl-NL" dirty="0" smtClean="0">
                <a:solidFill>
                  <a:schemeClr val="tx2"/>
                </a:solidFill>
              </a:rPr>
              <a:t/>
            </a:r>
            <a:br>
              <a:rPr lang="nl-NL" dirty="0" smtClean="0">
                <a:solidFill>
                  <a:schemeClr val="tx2"/>
                </a:solidFill>
              </a:rPr>
            </a:br>
            <a:r>
              <a:rPr lang="nl-NL" sz="2400" dirty="0" smtClean="0">
                <a:solidFill>
                  <a:schemeClr val="tx2"/>
                </a:solidFill>
              </a:rPr>
              <a:t>The </a:t>
            </a:r>
            <a:r>
              <a:rPr lang="nl-NL" sz="2400" dirty="0" err="1" smtClean="0">
                <a:solidFill>
                  <a:schemeClr val="tx2"/>
                </a:solidFill>
              </a:rPr>
              <a:t>use</a:t>
            </a:r>
            <a:r>
              <a:rPr lang="nl-NL" sz="2400" dirty="0" smtClean="0">
                <a:solidFill>
                  <a:schemeClr val="tx2"/>
                </a:solidFill>
              </a:rPr>
              <a:t> of game </a:t>
            </a:r>
            <a:r>
              <a:rPr lang="nl-NL" sz="2400" dirty="0" err="1" smtClean="0">
                <a:solidFill>
                  <a:schemeClr val="tx2"/>
                </a:solidFill>
              </a:rPr>
              <a:t>playing</a:t>
            </a:r>
            <a:r>
              <a:rPr lang="nl-NL" sz="2400" dirty="0" smtClean="0">
                <a:solidFill>
                  <a:schemeClr val="tx2"/>
                </a:solidFill>
              </a:rPr>
              <a:t> in </a:t>
            </a:r>
            <a:r>
              <a:rPr lang="nl-NL" sz="2400" dirty="0" err="1" smtClean="0">
                <a:solidFill>
                  <a:schemeClr val="tx2"/>
                </a:solidFill>
              </a:rPr>
              <a:t>science</a:t>
            </a:r>
            <a:r>
              <a:rPr lang="nl-NL" sz="2400" dirty="0" smtClean="0">
                <a:solidFill>
                  <a:schemeClr val="tx2"/>
                </a:solidFill>
              </a:rPr>
              <a:t> and </a:t>
            </a:r>
            <a:r>
              <a:rPr lang="nl-NL" sz="2400" dirty="0" err="1" smtClean="0">
                <a:solidFill>
                  <a:schemeClr val="tx2"/>
                </a:solidFill>
              </a:rPr>
              <a:t>education</a:t>
            </a:r>
            <a:r>
              <a:rPr lang="nl-NL" sz="2400" dirty="0" smtClean="0">
                <a:solidFill>
                  <a:schemeClr val="tx2"/>
                </a:solidFill>
              </a:rPr>
              <a:t>,</a:t>
            </a:r>
            <a:br>
              <a:rPr lang="nl-NL" sz="2400" dirty="0" smtClean="0">
                <a:solidFill>
                  <a:schemeClr val="tx2"/>
                </a:solidFill>
              </a:rPr>
            </a:br>
            <a:r>
              <a:rPr lang="nl-NL" sz="2400" dirty="0" smtClean="0">
                <a:solidFill>
                  <a:schemeClr val="tx2"/>
                </a:solidFill>
              </a:rPr>
              <a:t>and the </a:t>
            </a:r>
            <a:r>
              <a:rPr lang="nl-NL" sz="2400" dirty="0" err="1" smtClean="0">
                <a:solidFill>
                  <a:schemeClr val="tx2"/>
                </a:solidFill>
              </a:rPr>
              <a:t>use</a:t>
            </a:r>
            <a:r>
              <a:rPr lang="nl-NL" sz="2400" dirty="0" smtClean="0">
                <a:solidFill>
                  <a:schemeClr val="tx2"/>
                </a:solidFill>
              </a:rPr>
              <a:t> of </a:t>
            </a:r>
            <a:r>
              <a:rPr lang="nl-NL" sz="2400" dirty="0" err="1" smtClean="0">
                <a:solidFill>
                  <a:schemeClr val="tx2"/>
                </a:solidFill>
              </a:rPr>
              <a:t>science</a:t>
            </a:r>
            <a:r>
              <a:rPr lang="nl-NL" sz="2400" dirty="0" smtClean="0">
                <a:solidFill>
                  <a:schemeClr val="tx2"/>
                </a:solidFill>
              </a:rPr>
              <a:t> in games and </a:t>
            </a:r>
            <a:r>
              <a:rPr lang="nl-NL" sz="2400" dirty="0" err="1" smtClean="0">
                <a:solidFill>
                  <a:schemeClr val="tx2"/>
                </a:solidFill>
              </a:rPr>
              <a:t>riddles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tx1"/>
                </a:solidFill>
              </a:rPr>
              <a:t>Hans Burgerhof</a:t>
            </a:r>
          </a:p>
          <a:p>
            <a:r>
              <a:rPr lang="nl-NL" dirty="0" smtClean="0">
                <a:solidFill>
                  <a:schemeClr val="tx1"/>
                </a:solidFill>
                <a:hlinkClick r:id="rId2"/>
              </a:rPr>
              <a:t>j.g.m.burgerhof@umcg.nl</a:t>
            </a:r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smtClean="0">
                <a:solidFill>
                  <a:schemeClr val="tx1"/>
                </a:solidFill>
              </a:rPr>
              <a:t>September 10 2019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3903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A </a:t>
            </a:r>
            <a:r>
              <a:rPr lang="nl-NL" dirty="0" err="1" smtClean="0">
                <a:solidFill>
                  <a:schemeClr val="tx2"/>
                </a:solidFill>
              </a:rPr>
              <a:t>riddle</a:t>
            </a:r>
            <a:endParaRPr lang="nl-NL" dirty="0">
              <a:solidFill>
                <a:schemeClr val="tx2"/>
              </a:solidFill>
            </a:endParaRPr>
          </a:p>
        </p:txBody>
      </p:sp>
      <p:pic>
        <p:nvPicPr>
          <p:cNvPr id="1030" name="Picture 6" descr="Bicycle 809 Mandolin Back Playing Cards - magic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28800"/>
            <a:ext cx="1368152" cy="1368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hoek 3"/>
          <p:cNvSpPr/>
          <p:nvPr/>
        </p:nvSpPr>
        <p:spPr>
          <a:xfrm>
            <a:off x="1835696" y="1598453"/>
            <a:ext cx="3527396" cy="88225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smtClean="0"/>
              <a:t>52 </a:t>
            </a:r>
            <a:r>
              <a:rPr lang="nl-NL" sz="3600" dirty="0" err="1" smtClean="0"/>
              <a:t>playing</a:t>
            </a:r>
            <a:r>
              <a:rPr lang="nl-NL" sz="3600" dirty="0" smtClean="0"/>
              <a:t> cards</a:t>
            </a:r>
            <a:endParaRPr lang="nl-NL" sz="3600" dirty="0"/>
          </a:p>
        </p:txBody>
      </p:sp>
      <p:sp>
        <p:nvSpPr>
          <p:cNvPr id="5" name="Rechthoek 4"/>
          <p:cNvSpPr/>
          <p:nvPr/>
        </p:nvSpPr>
        <p:spPr>
          <a:xfrm>
            <a:off x="4139952" y="2636912"/>
            <a:ext cx="3816424" cy="9641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200" dirty="0" smtClean="0"/>
              <a:t>13 cards are </a:t>
            </a:r>
            <a:r>
              <a:rPr lang="nl-NL" sz="3200" dirty="0" err="1" smtClean="0"/>
              <a:t>turned</a:t>
            </a:r>
            <a:r>
              <a:rPr lang="nl-NL" sz="3200" dirty="0" smtClean="0"/>
              <a:t> “face up”</a:t>
            </a:r>
            <a:endParaRPr lang="nl-NL" sz="3200" dirty="0"/>
          </a:p>
        </p:txBody>
      </p:sp>
      <p:sp>
        <p:nvSpPr>
          <p:cNvPr id="6" name="Rechthoek 5"/>
          <p:cNvSpPr/>
          <p:nvPr/>
        </p:nvSpPr>
        <p:spPr>
          <a:xfrm>
            <a:off x="286286" y="4950482"/>
            <a:ext cx="659589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Make two stacks, containing an equal number of “face up” cards</a:t>
            </a:r>
            <a:endParaRPr lang="en-GB" sz="3200" dirty="0"/>
          </a:p>
        </p:txBody>
      </p:sp>
      <p:sp>
        <p:nvSpPr>
          <p:cNvPr id="8" name="Rechthoek 7"/>
          <p:cNvSpPr/>
          <p:nvPr/>
        </p:nvSpPr>
        <p:spPr>
          <a:xfrm>
            <a:off x="298036" y="3789904"/>
            <a:ext cx="8136904" cy="9345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The deck is randomly shuffled, you are blinded. </a:t>
            </a:r>
            <a:endParaRPr lang="nl-NL" sz="3200" dirty="0"/>
          </a:p>
        </p:txBody>
      </p:sp>
      <p:pic>
        <p:nvPicPr>
          <p:cNvPr id="13" name="Afbeelding 12" descr="Afbeeldingsresultaat voor playing cards two stacks">
            <a:hlinkClick r:id="rId3" tgtFrame="&quot;_blank&quot;"/>
          </p:cNvPr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22" t="25885" r="27887" b="46017"/>
          <a:stretch/>
        </p:blipFill>
        <p:spPr bwMode="auto">
          <a:xfrm>
            <a:off x="7071296" y="4950482"/>
            <a:ext cx="2066925" cy="12096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hthoek 8"/>
          <p:cNvSpPr/>
          <p:nvPr/>
        </p:nvSpPr>
        <p:spPr>
          <a:xfrm>
            <a:off x="1331640" y="6249791"/>
            <a:ext cx="6506212" cy="581211"/>
          </a:xfrm>
          <a:prstGeom prst="rect">
            <a:avLst/>
          </a:prstGeom>
          <a:solidFill>
            <a:srgbClr val="F27E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Solution </a:t>
            </a:r>
            <a:r>
              <a:rPr lang="nl-NL" sz="2400" dirty="0" err="1" smtClean="0"/>
              <a:t>will</a:t>
            </a:r>
            <a:r>
              <a:rPr lang="nl-NL" sz="2400" dirty="0" smtClean="0"/>
              <a:t> </a:t>
            </a:r>
            <a:r>
              <a:rPr lang="nl-NL" sz="2400" dirty="0" err="1" smtClean="0"/>
              <a:t>be</a:t>
            </a:r>
            <a:r>
              <a:rPr lang="nl-NL" sz="2400" dirty="0" smtClean="0"/>
              <a:t> </a:t>
            </a:r>
            <a:r>
              <a:rPr lang="nl-NL" sz="2400" dirty="0" err="1" smtClean="0"/>
              <a:t>given</a:t>
            </a:r>
            <a:r>
              <a:rPr lang="nl-NL" sz="2400" dirty="0" smtClean="0"/>
              <a:t> at the end of </a:t>
            </a:r>
            <a:r>
              <a:rPr lang="nl-NL" sz="2400" dirty="0" err="1" smtClean="0"/>
              <a:t>this</a:t>
            </a:r>
            <a:r>
              <a:rPr lang="nl-NL" sz="2400" dirty="0" smtClean="0"/>
              <a:t> </a:t>
            </a:r>
            <a:r>
              <a:rPr lang="nl-NL" sz="2400" dirty="0" err="1" smtClean="0"/>
              <a:t>lecture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852836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Scientification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484784"/>
            <a:ext cx="8208912" cy="49685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dirty="0" smtClean="0">
                <a:solidFill>
                  <a:schemeClr val="tx1"/>
                </a:solidFill>
              </a:rPr>
              <a:t>According </a:t>
            </a:r>
            <a:r>
              <a:rPr lang="nl-NL" sz="2400" dirty="0" err="1" smtClean="0">
                <a:solidFill>
                  <a:schemeClr val="tx1"/>
                </a:solidFill>
              </a:rPr>
              <a:t>to</a:t>
            </a:r>
            <a:r>
              <a:rPr lang="nl-NL" sz="2400" dirty="0" smtClean="0">
                <a:solidFill>
                  <a:schemeClr val="tx1"/>
                </a:solidFill>
              </a:rPr>
              <a:t> the Urban Dictionary:  the act of </a:t>
            </a:r>
            <a:r>
              <a:rPr lang="nl-NL" sz="2400" dirty="0" err="1" smtClean="0">
                <a:solidFill>
                  <a:schemeClr val="tx1"/>
                </a:solidFill>
              </a:rPr>
              <a:t>turning</a:t>
            </a:r>
            <a:r>
              <a:rPr lang="nl-NL" sz="2400" dirty="0" smtClean="0">
                <a:solidFill>
                  <a:schemeClr val="tx1"/>
                </a:solidFill>
              </a:rPr>
              <a:t> a non-</a:t>
            </a:r>
            <a:r>
              <a:rPr lang="nl-NL" sz="2400" dirty="0" err="1" smtClean="0">
                <a:solidFill>
                  <a:schemeClr val="tx1"/>
                </a:solidFill>
              </a:rPr>
              <a:t>scientific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entity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into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an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enhanced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scientific</a:t>
            </a:r>
            <a:r>
              <a:rPr lang="nl-NL" sz="2400" dirty="0" smtClean="0">
                <a:solidFill>
                  <a:schemeClr val="tx1"/>
                </a:solidFill>
              </a:rPr>
              <a:t> property.</a:t>
            </a:r>
          </a:p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 err="1" smtClean="0">
                <a:solidFill>
                  <a:schemeClr val="tx1"/>
                </a:solidFill>
              </a:rPr>
              <a:t>During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this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presentation</a:t>
            </a:r>
            <a:r>
              <a:rPr lang="nl-NL" sz="2400" dirty="0" smtClean="0">
                <a:solidFill>
                  <a:schemeClr val="tx1"/>
                </a:solidFill>
              </a:rPr>
              <a:t> “</a:t>
            </a:r>
            <a:r>
              <a:rPr lang="nl-NL" sz="2400" dirty="0" err="1" smtClean="0">
                <a:solidFill>
                  <a:schemeClr val="tx1"/>
                </a:solidFill>
              </a:rPr>
              <a:t>science</a:t>
            </a:r>
            <a:r>
              <a:rPr lang="nl-NL" sz="2400" dirty="0" smtClean="0">
                <a:solidFill>
                  <a:schemeClr val="tx1"/>
                </a:solidFill>
              </a:rPr>
              <a:t>” </a:t>
            </a:r>
            <a:r>
              <a:rPr lang="nl-NL" sz="2400" dirty="0" err="1" smtClean="0">
                <a:solidFill>
                  <a:schemeClr val="tx1"/>
                </a:solidFill>
              </a:rPr>
              <a:t>will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be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represented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by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math</a:t>
            </a:r>
            <a:r>
              <a:rPr lang="nl-NL" sz="2400" dirty="0" smtClean="0">
                <a:solidFill>
                  <a:schemeClr val="tx1"/>
                </a:solidFill>
              </a:rPr>
              <a:t> and </a:t>
            </a:r>
            <a:r>
              <a:rPr lang="nl-NL" sz="2400" dirty="0" err="1" smtClean="0">
                <a:solidFill>
                  <a:schemeClr val="tx1"/>
                </a:solidFill>
              </a:rPr>
              <a:t>probability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theory</a:t>
            </a:r>
            <a:r>
              <a:rPr lang="nl-NL" sz="2400" dirty="0" smtClean="0">
                <a:solidFill>
                  <a:schemeClr val="tx1"/>
                </a:solidFill>
              </a:rPr>
              <a:t>. </a:t>
            </a:r>
          </a:p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 err="1" smtClean="0">
                <a:solidFill>
                  <a:schemeClr val="tx1"/>
                </a:solidFill>
              </a:rPr>
              <a:t>There</a:t>
            </a:r>
            <a:r>
              <a:rPr lang="nl-NL" sz="2400" dirty="0" smtClean="0">
                <a:solidFill>
                  <a:schemeClr val="tx1"/>
                </a:solidFill>
              </a:rPr>
              <a:t> are a lot of games, in </a:t>
            </a:r>
            <a:r>
              <a:rPr lang="nl-NL" sz="2400" dirty="0" err="1" smtClean="0">
                <a:solidFill>
                  <a:schemeClr val="tx1"/>
                </a:solidFill>
              </a:rPr>
              <a:t>which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probability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theory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can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play</a:t>
            </a:r>
            <a:r>
              <a:rPr lang="nl-NL" sz="2400" dirty="0" smtClean="0">
                <a:solidFill>
                  <a:schemeClr val="tx1"/>
                </a:solidFill>
              </a:rPr>
              <a:t> a </a:t>
            </a:r>
            <a:r>
              <a:rPr lang="nl-NL" sz="2400" dirty="0" err="1" smtClean="0">
                <a:solidFill>
                  <a:schemeClr val="tx1"/>
                </a:solidFill>
              </a:rPr>
              <a:t>useful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role</a:t>
            </a:r>
            <a:r>
              <a:rPr lang="nl-NL" sz="2400" dirty="0" smtClean="0">
                <a:solidFill>
                  <a:schemeClr val="tx1"/>
                </a:solidFill>
              </a:rPr>
              <a:t>: blackjack, poker, </a:t>
            </a:r>
            <a:r>
              <a:rPr lang="nl-NL" sz="2400" dirty="0" err="1" smtClean="0">
                <a:solidFill>
                  <a:schemeClr val="tx1"/>
                </a:solidFill>
              </a:rPr>
              <a:t>role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playing</a:t>
            </a:r>
            <a:r>
              <a:rPr lang="nl-NL" sz="2400" dirty="0" smtClean="0">
                <a:solidFill>
                  <a:schemeClr val="tx1"/>
                </a:solidFill>
              </a:rPr>
              <a:t> games </a:t>
            </a:r>
            <a:r>
              <a:rPr lang="nl-NL" sz="2400" dirty="0" err="1" smtClean="0">
                <a:solidFill>
                  <a:schemeClr val="tx1"/>
                </a:solidFill>
              </a:rPr>
              <a:t>like</a:t>
            </a:r>
            <a:r>
              <a:rPr lang="nl-NL" sz="2400" dirty="0" smtClean="0">
                <a:solidFill>
                  <a:schemeClr val="tx1"/>
                </a:solidFill>
              </a:rPr>
              <a:t> Dungeons and Dragons, …</a:t>
            </a:r>
          </a:p>
          <a:p>
            <a:endParaRPr lang="nl-NL" sz="2400" dirty="0">
              <a:solidFill>
                <a:schemeClr val="tx1"/>
              </a:solidFill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2915816" y="5391413"/>
            <a:ext cx="6120680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Most </a:t>
            </a:r>
            <a:r>
              <a:rPr lang="nl-NL" sz="2800" dirty="0" err="1" smtClean="0"/>
              <a:t>probability</a:t>
            </a:r>
            <a:r>
              <a:rPr lang="nl-NL" sz="2800" dirty="0" smtClean="0"/>
              <a:t> </a:t>
            </a:r>
            <a:r>
              <a:rPr lang="nl-NL" sz="2800" dirty="0" err="1" smtClean="0"/>
              <a:t>theory</a:t>
            </a:r>
            <a:r>
              <a:rPr lang="nl-NL" sz="2800" dirty="0" smtClean="0"/>
              <a:t> was </a:t>
            </a:r>
            <a:r>
              <a:rPr lang="nl-NL" sz="2800" dirty="0" err="1" smtClean="0"/>
              <a:t>developed</a:t>
            </a:r>
            <a:r>
              <a:rPr lang="nl-NL" sz="2800" dirty="0" smtClean="0"/>
              <a:t> </a:t>
            </a:r>
            <a:r>
              <a:rPr lang="nl-NL" sz="2800" dirty="0" err="1" smtClean="0"/>
              <a:t>based</a:t>
            </a:r>
            <a:r>
              <a:rPr lang="nl-NL" sz="2800" dirty="0" smtClean="0"/>
              <a:t> on </a:t>
            </a:r>
            <a:r>
              <a:rPr lang="nl-NL" sz="2800" dirty="0" err="1" smtClean="0"/>
              <a:t>problems</a:t>
            </a:r>
            <a:r>
              <a:rPr lang="nl-NL" sz="2800" dirty="0" smtClean="0"/>
              <a:t> </a:t>
            </a:r>
            <a:r>
              <a:rPr lang="nl-NL" sz="2800" dirty="0" err="1" smtClean="0"/>
              <a:t>from</a:t>
            </a:r>
            <a:r>
              <a:rPr lang="nl-NL" sz="2800" dirty="0" smtClean="0"/>
              <a:t> games of </a:t>
            </a:r>
            <a:r>
              <a:rPr lang="nl-NL" sz="2800" dirty="0" err="1" smtClean="0"/>
              <a:t>dice</a:t>
            </a:r>
            <a:r>
              <a:rPr lang="nl-NL" sz="2800" dirty="0" smtClean="0"/>
              <a:t> and cards (</a:t>
            </a:r>
            <a:r>
              <a:rPr lang="nl-NL" sz="2800" dirty="0" err="1" smtClean="0"/>
              <a:t>involving</a:t>
            </a:r>
            <a:r>
              <a:rPr lang="nl-NL" sz="2800" dirty="0" smtClean="0"/>
              <a:t> money …)</a:t>
            </a:r>
            <a:endParaRPr lang="nl-NL" sz="2800" dirty="0"/>
          </a:p>
        </p:txBody>
      </p:sp>
      <p:pic>
        <p:nvPicPr>
          <p:cNvPr id="1026" name="Picture 2" descr="Afbeeldingsresultaat voor pok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30" r="29866"/>
          <a:stretch/>
        </p:blipFill>
        <p:spPr bwMode="auto">
          <a:xfrm>
            <a:off x="483278" y="5405689"/>
            <a:ext cx="1476959" cy="1461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40731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Bridge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1026" name="Picture 2" descr="Afbeeldingsresultaat voor bridge finesse or drop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56" t="15563" r="1836" b="6531"/>
          <a:stretch/>
        </p:blipFill>
        <p:spPr bwMode="auto">
          <a:xfrm>
            <a:off x="4644008" y="1628800"/>
            <a:ext cx="4208530" cy="3024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hthoek 3"/>
          <p:cNvSpPr/>
          <p:nvPr/>
        </p:nvSpPr>
        <p:spPr>
          <a:xfrm>
            <a:off x="323528" y="1628800"/>
            <a:ext cx="4104456" cy="151216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Bridge is </a:t>
            </a:r>
            <a:r>
              <a:rPr lang="nl-NL" sz="2400" dirty="0" err="1" smtClean="0"/>
              <a:t>played</a:t>
            </a:r>
            <a:r>
              <a:rPr lang="nl-NL" sz="2400" dirty="0" smtClean="0"/>
              <a:t> </a:t>
            </a:r>
            <a:r>
              <a:rPr lang="nl-NL" sz="2400" dirty="0" err="1" smtClean="0"/>
              <a:t>by</a:t>
            </a:r>
            <a:r>
              <a:rPr lang="nl-NL" sz="2400" dirty="0" smtClean="0"/>
              <a:t> </a:t>
            </a:r>
            <a:r>
              <a:rPr lang="nl-NL" sz="2400" dirty="0" err="1" smtClean="0"/>
              <a:t>four</a:t>
            </a:r>
            <a:r>
              <a:rPr lang="nl-NL" sz="2400" dirty="0" smtClean="0"/>
              <a:t> </a:t>
            </a:r>
            <a:r>
              <a:rPr lang="nl-NL" sz="2400" dirty="0" err="1" smtClean="0"/>
              <a:t>players</a:t>
            </a:r>
            <a:r>
              <a:rPr lang="nl-NL" sz="2400" dirty="0" smtClean="0"/>
              <a:t>.</a:t>
            </a:r>
          </a:p>
          <a:p>
            <a:pPr algn="ctr"/>
            <a:r>
              <a:rPr lang="nl-NL" sz="2400" dirty="0" smtClean="0"/>
              <a:t>A deck of 52 cards is </a:t>
            </a:r>
            <a:r>
              <a:rPr lang="nl-NL" sz="2400" dirty="0" err="1" smtClean="0"/>
              <a:t>shuffled</a:t>
            </a:r>
            <a:r>
              <a:rPr lang="nl-NL" sz="2400" dirty="0" smtClean="0"/>
              <a:t> and </a:t>
            </a:r>
            <a:r>
              <a:rPr lang="nl-NL" sz="2400" dirty="0" err="1" smtClean="0"/>
              <a:t>randomly</a:t>
            </a:r>
            <a:r>
              <a:rPr lang="nl-NL" sz="2400" dirty="0" smtClean="0"/>
              <a:t> </a:t>
            </a:r>
            <a:r>
              <a:rPr lang="nl-NL" sz="2400" dirty="0" err="1" smtClean="0"/>
              <a:t>divided</a:t>
            </a:r>
            <a:r>
              <a:rPr lang="nl-NL" sz="2400" dirty="0" smtClean="0"/>
              <a:t> over the </a:t>
            </a:r>
            <a:r>
              <a:rPr lang="nl-NL" sz="2400" dirty="0" err="1" smtClean="0"/>
              <a:t>four</a:t>
            </a:r>
            <a:r>
              <a:rPr lang="nl-NL" sz="2400" dirty="0" smtClean="0"/>
              <a:t> </a:t>
            </a:r>
            <a:r>
              <a:rPr lang="nl-NL" sz="2400" dirty="0" err="1" smtClean="0"/>
              <a:t>players</a:t>
            </a:r>
            <a:r>
              <a:rPr lang="nl-NL" sz="2400" dirty="0" smtClean="0"/>
              <a:t>.</a:t>
            </a:r>
            <a:endParaRPr lang="nl-NL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hthoek 4"/>
              <p:cNvSpPr/>
              <p:nvPr/>
            </p:nvSpPr>
            <p:spPr>
              <a:xfrm>
                <a:off x="0" y="4797152"/>
                <a:ext cx="9144000" cy="100811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nl-NL" sz="2400" dirty="0" smtClean="0"/>
                  <a:t>There are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nl-NL" sz="2400" i="1" smtClean="0">
                            <a:latin typeface="Cambria Math"/>
                          </a:rPr>
                        </m:ctrlPr>
                      </m:dPr>
                      <m:e>
                        <m:eqArr>
                          <m:eqArrPr>
                            <m:ctrlPr>
                              <a:rPr lang="nl-NL" sz="2400" i="1" smtClean="0">
                                <a:latin typeface="Cambria Math"/>
                              </a:rPr>
                            </m:ctrlPr>
                          </m:eqArrPr>
                          <m:e>
                            <m:r>
                              <a:rPr lang="nl-NL" sz="2400" b="0" i="1" smtClean="0">
                                <a:latin typeface="Cambria Math"/>
                              </a:rPr>
                              <m:t>52</m:t>
                            </m:r>
                          </m:e>
                          <m:e>
                            <m:r>
                              <a:rPr lang="nl-NL" sz="2400" b="0" i="1" smtClean="0">
                                <a:latin typeface="Cambria Math"/>
                              </a:rPr>
                              <m:t>13</m:t>
                            </m:r>
                          </m:e>
                        </m:eqArr>
                      </m:e>
                    </m:d>
                  </m:oMath>
                </a14:m>
                <a:r>
                  <a:rPr lang="nl-NL" sz="2400" dirty="0" smtClean="0"/>
                  <a:t>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nl-NL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nl-NL" sz="2400" b="0" i="1" smtClean="0">
                            <a:latin typeface="Cambria Math"/>
                          </a:rPr>
                          <m:t>52!</m:t>
                        </m:r>
                      </m:num>
                      <m:den>
                        <m:r>
                          <a:rPr lang="nl-NL" sz="2400" b="0" i="1" smtClean="0">
                            <a:latin typeface="Cambria Math"/>
                          </a:rPr>
                          <m:t>39!</m:t>
                        </m:r>
                        <m:r>
                          <a:rPr lang="nl-NL" sz="2400" b="0" i="1" smtClean="0">
                            <a:latin typeface="Cambria Math"/>
                            <a:ea typeface="Cambria Math"/>
                          </a:rPr>
                          <m:t>∙13!</m:t>
                        </m:r>
                      </m:den>
                    </m:f>
                    <m:r>
                      <a:rPr lang="nl-NL" sz="2400" b="0" i="1" smtClean="0">
                        <a:latin typeface="Cambria Math"/>
                      </a:rPr>
                      <m:t>&gt; </m:t>
                    </m:r>
                  </m:oMath>
                </a14:m>
                <a:r>
                  <a:rPr lang="nl-NL" sz="2400" dirty="0" smtClean="0"/>
                  <a:t>635 </a:t>
                </a:r>
                <a:r>
                  <a:rPr lang="nl-NL" sz="2400" dirty="0" err="1" smtClean="0"/>
                  <a:t>billion</a:t>
                </a:r>
                <a:r>
                  <a:rPr lang="nl-NL" sz="2400" dirty="0" smtClean="0"/>
                  <a:t> </a:t>
                </a:r>
                <a:r>
                  <a:rPr lang="nl-NL" sz="2400" dirty="0" err="1" smtClean="0"/>
                  <a:t>possible</a:t>
                </a:r>
                <a:r>
                  <a:rPr lang="nl-NL" sz="2400" dirty="0" smtClean="0"/>
                  <a:t> hands.</a:t>
                </a:r>
              </a:p>
            </p:txBody>
          </p:sp>
        </mc:Choice>
        <mc:Fallback xmlns="">
          <p:sp>
            <p:nvSpPr>
              <p:cNvPr id="5" name="Rechthoek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797152"/>
                <a:ext cx="9144000" cy="1008112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echthoek 5"/>
          <p:cNvSpPr/>
          <p:nvPr/>
        </p:nvSpPr>
        <p:spPr>
          <a:xfrm>
            <a:off x="1619672" y="3717032"/>
            <a:ext cx="2880320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A “hand” of 13 cards</a:t>
            </a:r>
            <a:endParaRPr lang="nl-NL" sz="2400" dirty="0"/>
          </a:p>
        </p:txBody>
      </p:sp>
      <p:sp>
        <p:nvSpPr>
          <p:cNvPr id="7" name="Rechthoek 6"/>
          <p:cNvSpPr/>
          <p:nvPr/>
        </p:nvSpPr>
        <p:spPr>
          <a:xfrm>
            <a:off x="323528" y="5949280"/>
            <a:ext cx="8424936" cy="9087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/>
              <a:t>You</a:t>
            </a:r>
            <a:r>
              <a:rPr lang="nl-NL" sz="2800" dirty="0"/>
              <a:t> </a:t>
            </a:r>
            <a:r>
              <a:rPr lang="nl-NL" sz="2800" dirty="0" err="1"/>
              <a:t>can</a:t>
            </a:r>
            <a:r>
              <a:rPr lang="nl-NL" sz="2800" dirty="0"/>
              <a:t> </a:t>
            </a:r>
            <a:r>
              <a:rPr lang="nl-NL" sz="2800" dirty="0" err="1"/>
              <a:t>play</a:t>
            </a:r>
            <a:r>
              <a:rPr lang="nl-NL" sz="2800" dirty="0"/>
              <a:t> bridge for a </a:t>
            </a:r>
            <a:r>
              <a:rPr lang="nl-NL" sz="2800" dirty="0" err="1"/>
              <a:t>lifetime</a:t>
            </a:r>
            <a:r>
              <a:rPr lang="nl-NL" sz="2800" dirty="0"/>
              <a:t>, without </a:t>
            </a:r>
            <a:r>
              <a:rPr lang="nl-NL" sz="2800" dirty="0" err="1"/>
              <a:t>having</a:t>
            </a:r>
            <a:r>
              <a:rPr lang="nl-NL" sz="2800" dirty="0"/>
              <a:t> the </a:t>
            </a:r>
            <a:r>
              <a:rPr lang="nl-NL" sz="2800" dirty="0" err="1"/>
              <a:t>same</a:t>
            </a:r>
            <a:r>
              <a:rPr lang="nl-NL" sz="2800" dirty="0"/>
              <a:t> hand </a:t>
            </a:r>
            <a:r>
              <a:rPr lang="nl-NL" sz="2800" dirty="0" err="1"/>
              <a:t>twice</a:t>
            </a:r>
            <a:r>
              <a:rPr lang="nl-NL" sz="28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257897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Bridge: a mind sport</a:t>
            </a:r>
            <a:endParaRPr lang="nl-NL" dirty="0">
              <a:solidFill>
                <a:schemeClr val="tx2"/>
              </a:solidFill>
            </a:endParaRP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150" y="2018808"/>
            <a:ext cx="3332939" cy="4351338"/>
          </a:xfrm>
        </p:spPr>
      </p:pic>
      <p:pic>
        <p:nvPicPr>
          <p:cNvPr id="5" name="Afbeelding 4" descr="De bronafbeelding bekijken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66" t="-755" r="-875" b="19711"/>
          <a:stretch/>
        </p:blipFill>
        <p:spPr bwMode="auto">
          <a:xfrm>
            <a:off x="4286350" y="1485007"/>
            <a:ext cx="4260659" cy="255401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hthoek 5"/>
          <p:cNvSpPr/>
          <p:nvPr/>
        </p:nvSpPr>
        <p:spPr>
          <a:xfrm>
            <a:off x="1844899" y="1532587"/>
            <a:ext cx="309093" cy="309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N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3736748" y="3729933"/>
            <a:ext cx="309093" cy="309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chemeClr val="tx1"/>
                </a:solidFill>
              </a:rPr>
              <a:t>E</a:t>
            </a:r>
          </a:p>
        </p:txBody>
      </p:sp>
      <p:sp>
        <p:nvSpPr>
          <p:cNvPr id="8" name="Rechthoek 7"/>
          <p:cNvSpPr/>
          <p:nvPr/>
        </p:nvSpPr>
        <p:spPr>
          <a:xfrm>
            <a:off x="1751526" y="6521708"/>
            <a:ext cx="309093" cy="309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65738" y="3753723"/>
            <a:ext cx="309093" cy="30909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W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10" name="Rechthoek 9"/>
          <p:cNvSpPr/>
          <p:nvPr/>
        </p:nvSpPr>
        <p:spPr>
          <a:xfrm>
            <a:off x="4237835" y="5301208"/>
            <a:ext cx="4357688" cy="10927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Bridge has </a:t>
            </a:r>
            <a:r>
              <a:rPr lang="nl-NL" sz="2400" dirty="0" err="1" smtClean="0"/>
              <a:t>two</a:t>
            </a:r>
            <a:r>
              <a:rPr lang="nl-NL" sz="2400" dirty="0" smtClean="0"/>
              <a:t> </a:t>
            </a:r>
            <a:r>
              <a:rPr lang="nl-NL" sz="2400" dirty="0" err="1" smtClean="0"/>
              <a:t>phases</a:t>
            </a:r>
            <a:r>
              <a:rPr lang="nl-NL" sz="2400" dirty="0" smtClean="0"/>
              <a:t>: </a:t>
            </a:r>
            <a:r>
              <a:rPr lang="nl-NL" sz="2400" u="sng" dirty="0" err="1" smtClean="0"/>
              <a:t>bidding</a:t>
            </a:r>
            <a:r>
              <a:rPr lang="nl-NL" sz="2400" dirty="0" smtClean="0"/>
              <a:t> and </a:t>
            </a:r>
            <a:r>
              <a:rPr lang="nl-NL" sz="2400" dirty="0" err="1" smtClean="0"/>
              <a:t>playing</a:t>
            </a:r>
            <a:endParaRPr lang="nl-NL" sz="2400" dirty="0"/>
          </a:p>
        </p:txBody>
      </p:sp>
      <p:sp>
        <p:nvSpPr>
          <p:cNvPr id="3" name="Rechthoek 2"/>
          <p:cNvSpPr/>
          <p:nvPr/>
        </p:nvSpPr>
        <p:spPr>
          <a:xfrm>
            <a:off x="1316490" y="2898321"/>
            <a:ext cx="1555297" cy="1009947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Rechthoek 10"/>
          <p:cNvSpPr/>
          <p:nvPr/>
        </p:nvSpPr>
        <p:spPr>
          <a:xfrm>
            <a:off x="1218520" y="4062816"/>
            <a:ext cx="379640" cy="680635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2" name="Afbeelding 11" descr="De bronafbeelding bekijken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2403" b="19711"/>
          <a:stretch/>
        </p:blipFill>
        <p:spPr bwMode="auto">
          <a:xfrm>
            <a:off x="8470590" y="1508797"/>
            <a:ext cx="346895" cy="2530229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3" name="Rechthoek 12"/>
          <p:cNvSpPr/>
          <p:nvPr/>
        </p:nvSpPr>
        <p:spPr>
          <a:xfrm>
            <a:off x="4286350" y="4149080"/>
            <a:ext cx="4531135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err="1" smtClean="0"/>
              <a:t>Four</a:t>
            </a:r>
            <a:r>
              <a:rPr lang="nl-NL" sz="2400" dirty="0" smtClean="0"/>
              <a:t> “</a:t>
            </a:r>
            <a:r>
              <a:rPr lang="nl-NL" sz="2400" dirty="0" err="1" smtClean="0"/>
              <a:t>suits</a:t>
            </a:r>
            <a:r>
              <a:rPr lang="nl-NL" sz="2400" dirty="0" smtClean="0"/>
              <a:t>”: clubs, </a:t>
            </a:r>
            <a:r>
              <a:rPr lang="nl-NL" sz="2400" dirty="0" err="1" smtClean="0"/>
              <a:t>diamonds</a:t>
            </a:r>
            <a:r>
              <a:rPr lang="nl-NL" sz="2400" dirty="0" smtClean="0"/>
              <a:t>, </a:t>
            </a:r>
            <a:r>
              <a:rPr lang="nl-NL" sz="2400" dirty="0" err="1" smtClean="0"/>
              <a:t>hearts</a:t>
            </a:r>
            <a:r>
              <a:rPr lang="nl-NL" sz="2400" dirty="0" smtClean="0"/>
              <a:t> and spades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230991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 animBg="1"/>
      <p:bldP spid="11" grpId="0" animBg="1"/>
      <p:bldP spid="1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Goal of the game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Tx/>
              <a:buChar char="-"/>
            </a:pPr>
            <a:r>
              <a:rPr lang="nl-NL" sz="2400" dirty="0" err="1" smtClean="0">
                <a:solidFill>
                  <a:schemeClr val="tx1"/>
                </a:solidFill>
              </a:rPr>
              <a:t>One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player</a:t>
            </a:r>
            <a:r>
              <a:rPr lang="nl-NL" sz="2400" dirty="0" smtClean="0">
                <a:solidFill>
                  <a:schemeClr val="tx1"/>
                </a:solidFill>
              </a:rPr>
              <a:t> puts a card on the </a:t>
            </a:r>
            <a:r>
              <a:rPr lang="nl-NL" sz="2400" dirty="0" err="1" smtClean="0">
                <a:solidFill>
                  <a:schemeClr val="tx1"/>
                </a:solidFill>
              </a:rPr>
              <a:t>table</a:t>
            </a:r>
            <a:r>
              <a:rPr lang="nl-NL" sz="2400" dirty="0" smtClean="0">
                <a:solidFill>
                  <a:schemeClr val="tx1"/>
                </a:solidFill>
              </a:rPr>
              <a:t> (for </a:t>
            </a:r>
            <a:r>
              <a:rPr lang="nl-NL" sz="2400" dirty="0" err="1" smtClean="0">
                <a:solidFill>
                  <a:schemeClr val="tx1"/>
                </a:solidFill>
              </a:rPr>
              <a:t>example</a:t>
            </a:r>
            <a:r>
              <a:rPr lang="nl-NL" sz="2400" dirty="0" smtClean="0">
                <a:solidFill>
                  <a:schemeClr val="tx1"/>
                </a:solidFill>
              </a:rPr>
              <a:t> 6 of </a:t>
            </a:r>
            <a:r>
              <a:rPr lang="nl-NL" sz="2400" dirty="0" err="1" smtClean="0">
                <a:solidFill>
                  <a:schemeClr val="tx1"/>
                </a:solidFill>
              </a:rPr>
              <a:t>diamonds</a:t>
            </a:r>
            <a:r>
              <a:rPr lang="nl-NL" sz="2400" dirty="0" smtClean="0">
                <a:solidFill>
                  <a:schemeClr val="tx1"/>
                </a:solidFill>
              </a:rPr>
              <a:t>). </a:t>
            </a:r>
          </a:p>
          <a:p>
            <a:pPr marL="342900" indent="-342900">
              <a:buFontTx/>
              <a:buChar char="-"/>
            </a:pPr>
            <a:r>
              <a:rPr lang="nl-NL" sz="2400" dirty="0" smtClean="0">
                <a:solidFill>
                  <a:schemeClr val="tx1"/>
                </a:solidFill>
              </a:rPr>
              <a:t>The </a:t>
            </a:r>
            <a:r>
              <a:rPr lang="nl-NL" sz="2400" dirty="0" err="1" smtClean="0">
                <a:solidFill>
                  <a:schemeClr val="tx1"/>
                </a:solidFill>
              </a:rPr>
              <a:t>others</a:t>
            </a:r>
            <a:r>
              <a:rPr lang="nl-NL" sz="2400" dirty="0" smtClean="0">
                <a:solidFill>
                  <a:schemeClr val="tx1"/>
                </a:solidFill>
              </a:rPr>
              <a:t> have </a:t>
            </a:r>
            <a:r>
              <a:rPr lang="nl-NL" sz="2400" dirty="0" err="1" smtClean="0">
                <a:solidFill>
                  <a:schemeClr val="tx1"/>
                </a:solidFill>
              </a:rPr>
              <a:t>to</a:t>
            </a:r>
            <a:r>
              <a:rPr lang="nl-NL" sz="2400" dirty="0" smtClean="0">
                <a:solidFill>
                  <a:schemeClr val="tx1"/>
                </a:solidFill>
              </a:rPr>
              <a:t> “follow”. (</a:t>
            </a:r>
            <a:r>
              <a:rPr lang="nl-NL" sz="2400" dirty="0" err="1" smtClean="0">
                <a:solidFill>
                  <a:schemeClr val="tx1"/>
                </a:solidFill>
              </a:rPr>
              <a:t>If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you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cannot</a:t>
            </a:r>
            <a:r>
              <a:rPr lang="nl-NL" sz="2400" dirty="0" smtClean="0">
                <a:solidFill>
                  <a:schemeClr val="tx1"/>
                </a:solidFill>
              </a:rPr>
              <a:t> follow, </a:t>
            </a:r>
            <a:r>
              <a:rPr lang="nl-NL" sz="2400" dirty="0" err="1" smtClean="0">
                <a:solidFill>
                  <a:schemeClr val="tx1"/>
                </a:solidFill>
              </a:rPr>
              <a:t>because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you</a:t>
            </a:r>
            <a:r>
              <a:rPr lang="nl-NL" sz="2400" dirty="0" smtClean="0">
                <a:solidFill>
                  <a:schemeClr val="tx1"/>
                </a:solidFill>
              </a:rPr>
              <a:t> do </a:t>
            </a:r>
            <a:r>
              <a:rPr lang="nl-NL" sz="2400" dirty="0" err="1" smtClean="0">
                <a:solidFill>
                  <a:schemeClr val="tx1"/>
                </a:solidFill>
              </a:rPr>
              <a:t>not</a:t>
            </a:r>
            <a:r>
              <a:rPr lang="nl-NL" sz="2400" dirty="0" smtClean="0">
                <a:solidFill>
                  <a:schemeClr val="tx1"/>
                </a:solidFill>
              </a:rPr>
              <a:t> have </a:t>
            </a:r>
            <a:r>
              <a:rPr lang="nl-NL" sz="2400" dirty="0" err="1" smtClean="0">
                <a:solidFill>
                  <a:schemeClr val="tx1"/>
                </a:solidFill>
              </a:rPr>
              <a:t>any</a:t>
            </a:r>
            <a:r>
              <a:rPr lang="nl-NL" sz="2400" dirty="0" smtClean="0">
                <a:solidFill>
                  <a:schemeClr val="tx1"/>
                </a:solidFill>
              </a:rPr>
              <a:t> cards of </a:t>
            </a:r>
            <a:r>
              <a:rPr lang="nl-NL" sz="2400" dirty="0" err="1" smtClean="0">
                <a:solidFill>
                  <a:schemeClr val="tx1"/>
                </a:solidFill>
              </a:rPr>
              <a:t>diamonds</a:t>
            </a:r>
            <a:r>
              <a:rPr lang="nl-NL" sz="2400" dirty="0" smtClean="0">
                <a:solidFill>
                  <a:schemeClr val="tx1"/>
                </a:solidFill>
              </a:rPr>
              <a:t>, </a:t>
            </a:r>
            <a:r>
              <a:rPr lang="nl-NL" sz="2400" dirty="0" err="1" smtClean="0">
                <a:solidFill>
                  <a:schemeClr val="tx1"/>
                </a:solidFill>
              </a:rPr>
              <a:t>you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can</a:t>
            </a:r>
            <a:r>
              <a:rPr lang="nl-NL" sz="2400" dirty="0" smtClean="0">
                <a:solidFill>
                  <a:schemeClr val="tx1"/>
                </a:solidFill>
              </a:rPr>
              <a:t> put in </a:t>
            </a:r>
            <a:r>
              <a:rPr lang="nl-NL" sz="2400" dirty="0" err="1" smtClean="0">
                <a:solidFill>
                  <a:schemeClr val="tx1"/>
                </a:solidFill>
              </a:rPr>
              <a:t>any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other</a:t>
            </a:r>
            <a:r>
              <a:rPr lang="nl-NL" sz="2400" dirty="0" smtClean="0">
                <a:solidFill>
                  <a:schemeClr val="tx1"/>
                </a:solidFill>
              </a:rPr>
              <a:t> card).</a:t>
            </a:r>
          </a:p>
          <a:p>
            <a:pPr marL="342900" indent="-342900">
              <a:buFontTx/>
              <a:buChar char="-"/>
            </a:pPr>
            <a:r>
              <a:rPr lang="nl-NL" sz="2400" dirty="0" smtClean="0">
                <a:solidFill>
                  <a:schemeClr val="tx1"/>
                </a:solidFill>
              </a:rPr>
              <a:t>The </a:t>
            </a:r>
            <a:r>
              <a:rPr lang="nl-NL" sz="2400" dirty="0" err="1" smtClean="0">
                <a:solidFill>
                  <a:schemeClr val="tx1"/>
                </a:solidFill>
              </a:rPr>
              <a:t>highest</a:t>
            </a:r>
            <a:r>
              <a:rPr lang="nl-NL" sz="2400" dirty="0" smtClean="0">
                <a:solidFill>
                  <a:schemeClr val="tx1"/>
                </a:solidFill>
              </a:rPr>
              <a:t> card (in </a:t>
            </a:r>
            <a:r>
              <a:rPr lang="nl-NL" sz="2400" dirty="0" err="1" smtClean="0">
                <a:solidFill>
                  <a:schemeClr val="tx1"/>
                </a:solidFill>
              </a:rPr>
              <a:t>diamonds</a:t>
            </a:r>
            <a:r>
              <a:rPr lang="nl-NL" sz="2400" dirty="0" smtClean="0">
                <a:solidFill>
                  <a:schemeClr val="tx1"/>
                </a:solidFill>
              </a:rPr>
              <a:t>) wins the “trick”, </a:t>
            </a:r>
            <a:r>
              <a:rPr lang="nl-NL" sz="2400" dirty="0" err="1" smtClean="0">
                <a:solidFill>
                  <a:schemeClr val="tx1"/>
                </a:solidFill>
              </a:rPr>
              <a:t>except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if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one</a:t>
            </a:r>
            <a:r>
              <a:rPr lang="nl-NL" sz="2400" dirty="0" smtClean="0">
                <a:solidFill>
                  <a:schemeClr val="tx1"/>
                </a:solidFill>
              </a:rPr>
              <a:t> (or more) of the </a:t>
            </a:r>
            <a:r>
              <a:rPr lang="nl-NL" sz="2400" dirty="0" err="1" smtClean="0">
                <a:solidFill>
                  <a:schemeClr val="tx1"/>
                </a:solidFill>
              </a:rPr>
              <a:t>players</a:t>
            </a:r>
            <a:r>
              <a:rPr lang="nl-NL" sz="2400" dirty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plays</a:t>
            </a:r>
            <a:r>
              <a:rPr lang="nl-NL" sz="2400" dirty="0" smtClean="0">
                <a:solidFill>
                  <a:schemeClr val="tx1"/>
                </a:solidFill>
              </a:rPr>
              <a:t> a </a:t>
            </a:r>
            <a:r>
              <a:rPr lang="nl-NL" sz="2400" dirty="0" err="1" smtClean="0">
                <a:solidFill>
                  <a:schemeClr val="tx1"/>
                </a:solidFill>
              </a:rPr>
              <a:t>trump</a:t>
            </a:r>
            <a:r>
              <a:rPr lang="nl-NL" sz="24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Tx/>
              <a:buChar char="-"/>
            </a:pPr>
            <a:r>
              <a:rPr lang="nl-NL" sz="2400" dirty="0" err="1" smtClean="0">
                <a:solidFill>
                  <a:schemeClr val="tx1"/>
                </a:solidFill>
              </a:rPr>
              <a:t>There</a:t>
            </a:r>
            <a:r>
              <a:rPr lang="nl-NL" sz="2400" dirty="0" smtClean="0">
                <a:solidFill>
                  <a:schemeClr val="tx1"/>
                </a:solidFill>
              </a:rPr>
              <a:t> are 13 “tricks” in </a:t>
            </a:r>
            <a:r>
              <a:rPr lang="nl-NL" sz="2400" dirty="0" err="1" smtClean="0">
                <a:solidFill>
                  <a:schemeClr val="tx1"/>
                </a:solidFill>
              </a:rPr>
              <a:t>total</a:t>
            </a:r>
            <a:r>
              <a:rPr lang="nl-NL" sz="2400" dirty="0" smtClean="0">
                <a:solidFill>
                  <a:schemeClr val="tx1"/>
                </a:solidFill>
              </a:rPr>
              <a:t>. </a:t>
            </a:r>
          </a:p>
          <a:p>
            <a:pPr marL="342900" indent="-342900">
              <a:buFontTx/>
              <a:buChar char="-"/>
            </a:pPr>
            <a:endParaRPr lang="nl-NL" sz="2400" dirty="0" smtClean="0">
              <a:solidFill>
                <a:schemeClr val="tx1"/>
              </a:solidFill>
            </a:endParaRPr>
          </a:p>
          <a:p>
            <a:pPr marL="342900" indent="-342900">
              <a:buFontTx/>
              <a:buChar char="-"/>
            </a:pPr>
            <a:r>
              <a:rPr lang="nl-NL" sz="2400" b="1" dirty="0" smtClean="0">
                <a:solidFill>
                  <a:schemeClr val="tx1"/>
                </a:solidFill>
              </a:rPr>
              <a:t>Goal</a:t>
            </a:r>
            <a:r>
              <a:rPr lang="nl-NL" sz="2400" dirty="0" smtClean="0">
                <a:solidFill>
                  <a:schemeClr val="tx1"/>
                </a:solidFill>
              </a:rPr>
              <a:t>: </a:t>
            </a:r>
            <a:r>
              <a:rPr lang="nl-NL" sz="2400" dirty="0" err="1" smtClean="0">
                <a:solidFill>
                  <a:schemeClr val="tx1"/>
                </a:solidFill>
              </a:rPr>
              <a:t>to</a:t>
            </a:r>
            <a:r>
              <a:rPr lang="nl-NL" sz="2400" dirty="0" smtClean="0">
                <a:solidFill>
                  <a:schemeClr val="tx1"/>
                </a:solidFill>
              </a:rPr>
              <a:t> get as </a:t>
            </a:r>
            <a:r>
              <a:rPr lang="nl-NL" sz="2400" dirty="0" err="1" smtClean="0">
                <a:solidFill>
                  <a:schemeClr val="tx1"/>
                </a:solidFill>
              </a:rPr>
              <a:t>many</a:t>
            </a:r>
            <a:r>
              <a:rPr lang="nl-NL" sz="2400" dirty="0" smtClean="0">
                <a:solidFill>
                  <a:schemeClr val="tx1"/>
                </a:solidFill>
              </a:rPr>
              <a:t> tricks as </a:t>
            </a:r>
            <a:r>
              <a:rPr lang="nl-NL" sz="2400" dirty="0" err="1" smtClean="0">
                <a:solidFill>
                  <a:schemeClr val="tx1"/>
                </a:solidFill>
              </a:rPr>
              <a:t>possible</a:t>
            </a:r>
            <a:r>
              <a:rPr lang="nl-NL" sz="2400" dirty="0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Tx/>
              <a:buChar char="-"/>
            </a:pPr>
            <a:endParaRPr lang="nl-NL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892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Bidding</a:t>
            </a:r>
            <a:r>
              <a:rPr lang="nl-NL" dirty="0" smtClean="0">
                <a:solidFill>
                  <a:schemeClr val="tx2"/>
                </a:solidFill>
              </a:rPr>
              <a:t>: the opening bid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err="1" smtClean="0"/>
              <a:t>Count</a:t>
            </a:r>
            <a:r>
              <a:rPr lang="nl-NL" sz="2400" dirty="0" smtClean="0"/>
              <a:t> </a:t>
            </a:r>
            <a:r>
              <a:rPr lang="nl-NL" sz="2400" dirty="0" err="1" smtClean="0"/>
              <a:t>your</a:t>
            </a:r>
            <a:r>
              <a:rPr lang="nl-NL" sz="2400" dirty="0" smtClean="0"/>
              <a:t> “high card points”</a:t>
            </a:r>
          </a:p>
          <a:p>
            <a:pPr lvl="1"/>
            <a:r>
              <a:rPr lang="nl-NL" sz="2400" dirty="0" smtClean="0"/>
              <a:t>Ace: 4 points (</a:t>
            </a:r>
            <a:r>
              <a:rPr lang="nl-NL" sz="2400" dirty="0" err="1" smtClean="0"/>
              <a:t>highest</a:t>
            </a:r>
            <a:r>
              <a:rPr lang="nl-NL" sz="2400" dirty="0" smtClean="0"/>
              <a:t> card)</a:t>
            </a:r>
          </a:p>
          <a:p>
            <a:pPr lvl="1"/>
            <a:r>
              <a:rPr lang="nl-NL" sz="2400" dirty="0" smtClean="0"/>
              <a:t>King: 3 points </a:t>
            </a:r>
          </a:p>
          <a:p>
            <a:pPr lvl="1"/>
            <a:r>
              <a:rPr lang="nl-NL" sz="2400" dirty="0" smtClean="0"/>
              <a:t>Queen: 2 points </a:t>
            </a:r>
          </a:p>
          <a:p>
            <a:pPr lvl="1"/>
            <a:r>
              <a:rPr lang="nl-NL" sz="2400" dirty="0" smtClean="0"/>
              <a:t>Jack: 1 point</a:t>
            </a:r>
          </a:p>
          <a:p>
            <a:pPr lvl="1"/>
            <a:r>
              <a:rPr lang="nl-NL" sz="2400" dirty="0" smtClean="0"/>
              <a:t>(</a:t>
            </a:r>
            <a:r>
              <a:rPr lang="nl-NL" sz="2400" dirty="0" err="1" smtClean="0"/>
              <a:t>you</a:t>
            </a:r>
            <a:r>
              <a:rPr lang="nl-NL" sz="2400" dirty="0" smtClean="0"/>
              <a:t> </a:t>
            </a:r>
            <a:r>
              <a:rPr lang="nl-NL" sz="2400" dirty="0" err="1" smtClean="0"/>
              <a:t>can</a:t>
            </a:r>
            <a:r>
              <a:rPr lang="nl-NL" sz="2400" dirty="0" smtClean="0"/>
              <a:t> </a:t>
            </a:r>
            <a:r>
              <a:rPr lang="nl-NL" sz="2400" dirty="0" err="1" smtClean="0"/>
              <a:t>add</a:t>
            </a:r>
            <a:r>
              <a:rPr lang="nl-NL" sz="2400" dirty="0" smtClean="0"/>
              <a:t> </a:t>
            </a:r>
            <a:r>
              <a:rPr lang="nl-NL" sz="2400" dirty="0" err="1" smtClean="0"/>
              <a:t>additional</a:t>
            </a:r>
            <a:r>
              <a:rPr lang="nl-NL" sz="2400" dirty="0" smtClean="0"/>
              <a:t> point for long </a:t>
            </a:r>
            <a:r>
              <a:rPr lang="nl-NL" sz="2400" dirty="0" err="1" smtClean="0"/>
              <a:t>suits</a:t>
            </a:r>
            <a:r>
              <a:rPr lang="nl-NL" sz="2400" dirty="0" smtClean="0"/>
              <a:t> and/or renonce (zero)/singleton (</a:t>
            </a:r>
            <a:r>
              <a:rPr lang="nl-NL" sz="2400" dirty="0" err="1" smtClean="0"/>
              <a:t>one</a:t>
            </a:r>
            <a:r>
              <a:rPr lang="nl-NL" sz="2400" dirty="0" smtClean="0"/>
              <a:t> card </a:t>
            </a:r>
            <a:r>
              <a:rPr lang="nl-NL" sz="2400" dirty="0" err="1" smtClean="0"/>
              <a:t>only</a:t>
            </a:r>
            <a:r>
              <a:rPr lang="nl-NL" sz="2400" dirty="0" smtClean="0"/>
              <a:t>) in </a:t>
            </a:r>
            <a:r>
              <a:rPr lang="nl-NL" sz="2400" dirty="0" err="1" smtClean="0"/>
              <a:t>suits</a:t>
            </a:r>
            <a:r>
              <a:rPr lang="nl-NL" sz="2400" dirty="0" smtClean="0"/>
              <a:t>)</a:t>
            </a:r>
          </a:p>
          <a:p>
            <a:r>
              <a:rPr lang="nl-NL" sz="2400" dirty="0" err="1" smtClean="0"/>
              <a:t>You</a:t>
            </a:r>
            <a:r>
              <a:rPr lang="nl-NL" sz="2400" dirty="0" smtClean="0"/>
              <a:t> </a:t>
            </a:r>
            <a:r>
              <a:rPr lang="nl-NL" sz="2400" dirty="0" err="1" smtClean="0"/>
              <a:t>can</a:t>
            </a:r>
            <a:r>
              <a:rPr lang="nl-NL" sz="2400" dirty="0" smtClean="0"/>
              <a:t> open the </a:t>
            </a:r>
            <a:r>
              <a:rPr lang="nl-NL" sz="2400" dirty="0" err="1" smtClean="0"/>
              <a:t>bidding</a:t>
            </a:r>
            <a:r>
              <a:rPr lang="nl-NL" sz="2400" dirty="0" smtClean="0"/>
              <a:t> </a:t>
            </a:r>
            <a:r>
              <a:rPr lang="nl-NL" sz="2400" dirty="0" err="1" smtClean="0"/>
              <a:t>if</a:t>
            </a:r>
            <a:r>
              <a:rPr lang="nl-NL" sz="2400" dirty="0" smtClean="0"/>
              <a:t> </a:t>
            </a:r>
            <a:r>
              <a:rPr lang="nl-NL" sz="2400" dirty="0" err="1" smtClean="0"/>
              <a:t>you</a:t>
            </a:r>
            <a:r>
              <a:rPr lang="nl-NL" sz="2400" dirty="0" smtClean="0"/>
              <a:t> have at </a:t>
            </a:r>
            <a:r>
              <a:rPr lang="nl-NL" sz="2400" dirty="0" err="1" smtClean="0"/>
              <a:t>least</a:t>
            </a:r>
            <a:r>
              <a:rPr lang="nl-NL" sz="2400" dirty="0" smtClean="0"/>
              <a:t> 12 points </a:t>
            </a:r>
          </a:p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755576" y="5137647"/>
            <a:ext cx="2211947" cy="17128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South hand:</a:t>
            </a:r>
          </a:p>
          <a:p>
            <a:endParaRPr lang="nl-NL" dirty="0" smtClean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 KQ4</a:t>
            </a:r>
          </a:p>
          <a:p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 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AJ732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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 Q5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 J92</a:t>
            </a:r>
            <a:endParaRPr lang="nl-NL" dirty="0" smtClean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3203848" y="5085184"/>
            <a:ext cx="3384376" cy="170001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</a:rPr>
              <a:t>Total </a:t>
            </a:r>
            <a:r>
              <a:rPr lang="nl-NL" dirty="0" err="1" smtClean="0">
                <a:solidFill>
                  <a:schemeClr val="tx1"/>
                </a:solidFill>
              </a:rPr>
              <a:t>bidding</a:t>
            </a:r>
            <a:r>
              <a:rPr lang="nl-NL" dirty="0" smtClean="0">
                <a:solidFill>
                  <a:schemeClr val="tx1"/>
                </a:solidFill>
              </a:rPr>
              <a:t>: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sz="1400" dirty="0" smtClean="0">
                <a:solidFill>
                  <a:schemeClr val="tx1"/>
                </a:solidFill>
              </a:rPr>
              <a:t>N	E 	S	W</a:t>
            </a:r>
          </a:p>
          <a:p>
            <a:r>
              <a:rPr lang="nl-NL" sz="1400" dirty="0">
                <a:solidFill>
                  <a:schemeClr val="tx1"/>
                </a:solidFill>
              </a:rPr>
              <a:t>	</a:t>
            </a:r>
            <a:r>
              <a:rPr lang="nl-NL" sz="1400" dirty="0" smtClean="0">
                <a:solidFill>
                  <a:schemeClr val="tx1"/>
                </a:solidFill>
              </a:rPr>
              <a:t>	1 </a:t>
            </a:r>
            <a:r>
              <a:rPr lang="nl-NL" sz="1400" dirty="0" smtClean="0">
                <a:solidFill>
                  <a:srgbClr val="FF0000"/>
                </a:solidFill>
                <a:sym typeface="Symbol" panose="05050102010706020507" pitchFamily="18" charset="2"/>
              </a:rPr>
              <a:t>	</a:t>
            </a:r>
            <a:r>
              <a:rPr lang="nl-NL" sz="1400" dirty="0" smtClean="0">
                <a:solidFill>
                  <a:schemeClr val="tx1"/>
                </a:solidFill>
                <a:sym typeface="Symbol" panose="05050102010706020507" pitchFamily="18" charset="2"/>
              </a:rPr>
              <a:t>pass</a:t>
            </a:r>
          </a:p>
          <a:p>
            <a:r>
              <a:rPr lang="nl-NL" sz="1400" dirty="0">
                <a:solidFill>
                  <a:schemeClr val="tx1"/>
                </a:solidFill>
                <a:sym typeface="Symbol" panose="05050102010706020507" pitchFamily="18" charset="2"/>
              </a:rPr>
              <a:t>3</a:t>
            </a:r>
            <a:r>
              <a:rPr lang="nl-NL" sz="1400" dirty="0" smtClean="0">
                <a:solidFill>
                  <a:schemeClr val="tx1"/>
                </a:solidFill>
                <a:sym typeface="Symbol" panose="05050102010706020507" pitchFamily="18" charset="2"/>
              </a:rPr>
              <a:t> </a:t>
            </a:r>
            <a:r>
              <a:rPr lang="nl-NL" sz="1400" dirty="0" smtClean="0">
                <a:solidFill>
                  <a:srgbClr val="FF0000"/>
                </a:solidFill>
                <a:sym typeface="Symbol" panose="05050102010706020507" pitchFamily="18" charset="2"/>
              </a:rPr>
              <a:t></a:t>
            </a:r>
            <a:r>
              <a:rPr lang="nl-NL" sz="1400" dirty="0" smtClean="0">
                <a:solidFill>
                  <a:schemeClr val="tx1"/>
                </a:solidFill>
                <a:sym typeface="Symbol" panose="05050102010706020507" pitchFamily="18" charset="2"/>
              </a:rPr>
              <a:t>	pass	4 </a:t>
            </a:r>
            <a:r>
              <a:rPr lang="nl-NL" sz="1400" dirty="0">
                <a:solidFill>
                  <a:srgbClr val="FF0000"/>
                </a:solidFill>
                <a:sym typeface="Symbol" panose="05050102010706020507" pitchFamily="18" charset="2"/>
              </a:rPr>
              <a:t> </a:t>
            </a:r>
            <a:r>
              <a:rPr lang="nl-NL" sz="1400" dirty="0" smtClean="0">
                <a:solidFill>
                  <a:srgbClr val="FF0000"/>
                </a:solidFill>
                <a:sym typeface="Symbol" panose="05050102010706020507" pitchFamily="18" charset="2"/>
              </a:rPr>
              <a:t>	</a:t>
            </a:r>
            <a:r>
              <a:rPr lang="nl-NL" sz="1400" dirty="0" smtClean="0">
                <a:solidFill>
                  <a:schemeClr val="tx1"/>
                </a:solidFill>
                <a:sym typeface="Symbol" panose="05050102010706020507" pitchFamily="18" charset="2"/>
              </a:rPr>
              <a:t>pass</a:t>
            </a:r>
          </a:p>
          <a:p>
            <a:r>
              <a:rPr lang="nl-NL" sz="1400" dirty="0" smtClean="0">
                <a:solidFill>
                  <a:schemeClr val="tx1"/>
                </a:solidFill>
                <a:sym typeface="Symbol" panose="05050102010706020507" pitchFamily="18" charset="2"/>
              </a:rPr>
              <a:t>pass	pass	</a:t>
            </a:r>
            <a:endParaRPr lang="nl-NL" sz="1400" dirty="0">
              <a:solidFill>
                <a:schemeClr val="tx1"/>
              </a:solidFill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6711676" y="5013176"/>
            <a:ext cx="2432324" cy="18373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bg1"/>
                </a:solidFill>
              </a:rPr>
              <a:t>South </a:t>
            </a:r>
            <a:r>
              <a:rPr lang="nl-NL" dirty="0" err="1" smtClean="0">
                <a:solidFill>
                  <a:schemeClr val="bg1"/>
                </a:solidFill>
              </a:rPr>
              <a:t>becomes</a:t>
            </a:r>
            <a:r>
              <a:rPr lang="nl-NL" dirty="0" smtClean="0">
                <a:solidFill>
                  <a:schemeClr val="bg1"/>
                </a:solidFill>
              </a:rPr>
              <a:t> the “leader”.</a:t>
            </a:r>
          </a:p>
          <a:p>
            <a:pPr algn="ctr"/>
            <a:r>
              <a:rPr lang="nl-NL" dirty="0" err="1" smtClean="0">
                <a:solidFill>
                  <a:schemeClr val="bg1"/>
                </a:solidFill>
              </a:rPr>
              <a:t>South’s</a:t>
            </a:r>
            <a:r>
              <a:rPr lang="nl-NL" dirty="0" smtClean="0">
                <a:solidFill>
                  <a:schemeClr val="bg1"/>
                </a:solidFill>
              </a:rPr>
              <a:t> partner (North) </a:t>
            </a:r>
            <a:r>
              <a:rPr lang="nl-NL" dirty="0" err="1" smtClean="0">
                <a:solidFill>
                  <a:schemeClr val="bg1"/>
                </a:solidFill>
              </a:rPr>
              <a:t>becomes</a:t>
            </a:r>
            <a:r>
              <a:rPr lang="nl-NL" dirty="0" smtClean="0">
                <a:solidFill>
                  <a:schemeClr val="bg1"/>
                </a:solidFill>
              </a:rPr>
              <a:t> the “dummy”.</a:t>
            </a:r>
          </a:p>
          <a:p>
            <a:pPr algn="ctr"/>
            <a:r>
              <a:rPr lang="nl-NL" dirty="0" smtClean="0">
                <a:solidFill>
                  <a:schemeClr val="bg1"/>
                </a:solidFill>
              </a:rPr>
              <a:t>South has </a:t>
            </a:r>
            <a:r>
              <a:rPr lang="nl-NL" dirty="0" err="1" smtClean="0">
                <a:solidFill>
                  <a:schemeClr val="bg1"/>
                </a:solidFill>
              </a:rPr>
              <a:t>to</a:t>
            </a:r>
            <a:r>
              <a:rPr lang="nl-NL" dirty="0" smtClean="0">
                <a:solidFill>
                  <a:schemeClr val="bg1"/>
                </a:solidFill>
              </a:rPr>
              <a:t> get at </a:t>
            </a:r>
            <a:r>
              <a:rPr lang="nl-NL" dirty="0" err="1" smtClean="0">
                <a:solidFill>
                  <a:schemeClr val="bg1"/>
                </a:solidFill>
              </a:rPr>
              <a:t>least</a:t>
            </a:r>
            <a:r>
              <a:rPr lang="nl-NL" dirty="0" smtClean="0">
                <a:solidFill>
                  <a:schemeClr val="bg1"/>
                </a:solidFill>
              </a:rPr>
              <a:t> 6 + 4 = 10 tricks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5148064" y="1628800"/>
            <a:ext cx="3744416" cy="18722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err="1" smtClean="0">
                <a:solidFill>
                  <a:schemeClr val="bg1"/>
                </a:solidFill>
              </a:rPr>
              <a:t>There</a:t>
            </a:r>
            <a:r>
              <a:rPr lang="nl-NL" sz="2400" dirty="0" smtClean="0">
                <a:solidFill>
                  <a:schemeClr val="bg1"/>
                </a:solidFill>
              </a:rPr>
              <a:t> is a lot </a:t>
            </a:r>
            <a:r>
              <a:rPr lang="nl-NL" sz="2400" dirty="0" err="1" smtClean="0">
                <a:solidFill>
                  <a:schemeClr val="bg1"/>
                </a:solidFill>
              </a:rPr>
              <a:t>to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tell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about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bidding</a:t>
            </a:r>
            <a:r>
              <a:rPr lang="nl-NL" sz="2400" dirty="0" smtClean="0">
                <a:solidFill>
                  <a:schemeClr val="bg1"/>
                </a:solidFill>
              </a:rPr>
              <a:t> systems. In the </a:t>
            </a:r>
            <a:r>
              <a:rPr lang="nl-NL" sz="2400" dirty="0" err="1" smtClean="0">
                <a:solidFill>
                  <a:schemeClr val="bg1"/>
                </a:solidFill>
              </a:rPr>
              <a:t>Neherlands</a:t>
            </a:r>
            <a:r>
              <a:rPr lang="nl-NL" sz="2400" dirty="0" smtClean="0">
                <a:solidFill>
                  <a:schemeClr val="bg1"/>
                </a:solidFill>
              </a:rPr>
              <a:t>, most  systems are “</a:t>
            </a:r>
            <a:r>
              <a:rPr lang="nl-NL" sz="2400" dirty="0" err="1" smtClean="0">
                <a:solidFill>
                  <a:schemeClr val="bg1"/>
                </a:solidFill>
              </a:rPr>
              <a:t>natural</a:t>
            </a:r>
            <a:r>
              <a:rPr lang="nl-NL" sz="2400" dirty="0" smtClean="0">
                <a:solidFill>
                  <a:schemeClr val="bg1"/>
                </a:solidFill>
              </a:rPr>
              <a:t>”, </a:t>
            </a:r>
            <a:r>
              <a:rPr lang="nl-NL" sz="2400" dirty="0" err="1" smtClean="0">
                <a:solidFill>
                  <a:schemeClr val="bg1"/>
                </a:solidFill>
              </a:rPr>
              <a:t>based</a:t>
            </a:r>
            <a:r>
              <a:rPr lang="nl-NL" sz="2400" dirty="0" smtClean="0">
                <a:solidFill>
                  <a:schemeClr val="bg1"/>
                </a:solidFill>
              </a:rPr>
              <a:t> on ACOL.</a:t>
            </a:r>
            <a:endParaRPr lang="nl-NL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3360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Playing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The </a:t>
            </a:r>
            <a:r>
              <a:rPr lang="nl-NL" sz="2800" dirty="0" err="1" smtClean="0"/>
              <a:t>player</a:t>
            </a:r>
            <a:r>
              <a:rPr lang="nl-NL" sz="2800" dirty="0" smtClean="0"/>
              <a:t> on the </a:t>
            </a:r>
            <a:r>
              <a:rPr lang="nl-NL" sz="2800" dirty="0" err="1" smtClean="0"/>
              <a:t>left</a:t>
            </a:r>
            <a:r>
              <a:rPr lang="nl-NL" sz="2800" dirty="0" smtClean="0"/>
              <a:t> hand side of the leader starts (puts the first card on the </a:t>
            </a:r>
            <a:r>
              <a:rPr lang="nl-NL" sz="2800" dirty="0" err="1" smtClean="0"/>
              <a:t>table</a:t>
            </a:r>
            <a:r>
              <a:rPr lang="nl-NL" sz="2800" dirty="0" smtClean="0"/>
              <a:t>)</a:t>
            </a:r>
          </a:p>
          <a:p>
            <a:r>
              <a:rPr lang="nl-NL" sz="2800" dirty="0" err="1" smtClean="0"/>
              <a:t>If</a:t>
            </a:r>
            <a:r>
              <a:rPr lang="nl-NL" sz="2800" dirty="0" smtClean="0"/>
              <a:t> the first card is on the </a:t>
            </a:r>
            <a:r>
              <a:rPr lang="nl-NL" sz="2800" dirty="0" err="1" smtClean="0"/>
              <a:t>table</a:t>
            </a:r>
            <a:r>
              <a:rPr lang="nl-NL" sz="2800" dirty="0" smtClean="0"/>
              <a:t>, the dummy puts </a:t>
            </a:r>
            <a:r>
              <a:rPr lang="nl-NL" sz="2800" dirty="0" err="1" smtClean="0"/>
              <a:t>all</a:t>
            </a:r>
            <a:r>
              <a:rPr lang="nl-NL" sz="2800" dirty="0" smtClean="0"/>
              <a:t> his / her cards on the </a:t>
            </a:r>
            <a:r>
              <a:rPr lang="nl-NL" sz="2800" dirty="0" err="1" smtClean="0"/>
              <a:t>table</a:t>
            </a:r>
            <a:endParaRPr lang="nl-NL" sz="2800" dirty="0"/>
          </a:p>
        </p:txBody>
      </p:sp>
      <p:sp>
        <p:nvSpPr>
          <p:cNvPr id="5" name="Rechthoek 4"/>
          <p:cNvSpPr/>
          <p:nvPr/>
        </p:nvSpPr>
        <p:spPr>
          <a:xfrm>
            <a:off x="3023305" y="3588735"/>
            <a:ext cx="2211947" cy="17128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North hand (dummy):</a:t>
            </a:r>
          </a:p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 A975</a:t>
            </a:r>
          </a:p>
          <a:p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 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K1094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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 9742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 A5	   (open)</a:t>
            </a:r>
            <a:endParaRPr lang="nl-NL" dirty="0" smtClean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5" y="4213795"/>
            <a:ext cx="891786" cy="1663478"/>
          </a:xfrm>
          <a:prstGeom prst="rect">
            <a:avLst/>
          </a:prstGeom>
        </p:spPr>
      </p:pic>
      <p:sp>
        <p:nvSpPr>
          <p:cNvPr id="7" name="Rechthoek 6"/>
          <p:cNvSpPr/>
          <p:nvPr/>
        </p:nvSpPr>
        <p:spPr>
          <a:xfrm>
            <a:off x="3023304" y="5301625"/>
            <a:ext cx="2211947" cy="155679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South hand (leader):</a:t>
            </a:r>
          </a:p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 KQ4</a:t>
            </a:r>
          </a:p>
          <a:p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 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AJ732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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 Q5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 J92	(</a:t>
            </a:r>
            <a:r>
              <a:rPr lang="nl-NL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not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 open)</a:t>
            </a:r>
            <a:endParaRPr lang="nl-NL" dirty="0" smtClean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5790665" y="3140968"/>
            <a:ext cx="2405934" cy="15197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err="1" smtClean="0">
                <a:solidFill>
                  <a:schemeClr val="bg1"/>
                </a:solidFill>
              </a:rPr>
              <a:t>What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strategy</a:t>
            </a:r>
            <a:r>
              <a:rPr lang="nl-NL" sz="2400" dirty="0" smtClean="0">
                <a:solidFill>
                  <a:schemeClr val="bg1"/>
                </a:solidFill>
              </a:rPr>
              <a:t> </a:t>
            </a:r>
            <a:r>
              <a:rPr lang="nl-NL" sz="2400" dirty="0" err="1" smtClean="0">
                <a:solidFill>
                  <a:schemeClr val="bg1"/>
                </a:solidFill>
              </a:rPr>
              <a:t>should</a:t>
            </a:r>
            <a:r>
              <a:rPr lang="nl-NL" sz="2400" dirty="0" smtClean="0">
                <a:solidFill>
                  <a:schemeClr val="bg1"/>
                </a:solidFill>
              </a:rPr>
              <a:t> the leader follow </a:t>
            </a:r>
            <a:r>
              <a:rPr lang="nl-NL" sz="2400" dirty="0" err="1" smtClean="0">
                <a:solidFill>
                  <a:schemeClr val="bg1"/>
                </a:solidFill>
              </a:rPr>
              <a:t>to</a:t>
            </a:r>
            <a:r>
              <a:rPr lang="nl-NL" sz="2400" dirty="0" smtClean="0">
                <a:solidFill>
                  <a:schemeClr val="bg1"/>
                </a:solidFill>
              </a:rPr>
              <a:t> make at </a:t>
            </a:r>
            <a:r>
              <a:rPr lang="nl-NL" sz="2400" dirty="0" err="1" smtClean="0">
                <a:solidFill>
                  <a:schemeClr val="bg1"/>
                </a:solidFill>
              </a:rPr>
              <a:t>least</a:t>
            </a:r>
            <a:r>
              <a:rPr lang="nl-NL" sz="2400" dirty="0" smtClean="0">
                <a:solidFill>
                  <a:schemeClr val="bg1"/>
                </a:solidFill>
              </a:rPr>
              <a:t> 10 tricks?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5724128" y="5045534"/>
            <a:ext cx="3419872" cy="1471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smtClean="0"/>
              <a:t>Or: </a:t>
            </a:r>
            <a:r>
              <a:rPr lang="nl-NL" sz="2400" dirty="0" err="1" smtClean="0"/>
              <a:t>what</a:t>
            </a:r>
            <a:r>
              <a:rPr lang="nl-NL" sz="2400" dirty="0" smtClean="0"/>
              <a:t> </a:t>
            </a:r>
            <a:r>
              <a:rPr lang="nl-NL" sz="2400" dirty="0" err="1" smtClean="0"/>
              <a:t>strategy</a:t>
            </a:r>
            <a:r>
              <a:rPr lang="nl-NL" sz="2400" dirty="0" smtClean="0"/>
              <a:t> has the </a:t>
            </a:r>
            <a:r>
              <a:rPr lang="nl-NL" sz="2400" dirty="0" err="1" smtClean="0">
                <a:solidFill>
                  <a:srgbClr val="C00000"/>
                </a:solidFill>
              </a:rPr>
              <a:t>highest</a:t>
            </a:r>
            <a:r>
              <a:rPr lang="nl-NL" sz="2400" dirty="0" smtClean="0">
                <a:solidFill>
                  <a:srgbClr val="C00000"/>
                </a:solidFill>
              </a:rPr>
              <a:t> </a:t>
            </a:r>
            <a:r>
              <a:rPr lang="nl-NL" sz="2400" dirty="0" err="1" smtClean="0">
                <a:solidFill>
                  <a:srgbClr val="C00000"/>
                </a:solidFill>
              </a:rPr>
              <a:t>probability</a:t>
            </a:r>
            <a:r>
              <a:rPr lang="nl-NL" sz="2400" dirty="0" smtClean="0">
                <a:solidFill>
                  <a:srgbClr val="C00000"/>
                </a:solidFill>
              </a:rPr>
              <a:t> </a:t>
            </a:r>
            <a:r>
              <a:rPr lang="nl-NL" sz="2400" dirty="0" err="1">
                <a:solidFill>
                  <a:schemeClr val="bg1"/>
                </a:solidFill>
              </a:rPr>
              <a:t>to</a:t>
            </a:r>
            <a:r>
              <a:rPr lang="nl-NL" sz="2400" dirty="0">
                <a:solidFill>
                  <a:schemeClr val="bg1"/>
                </a:solidFill>
              </a:rPr>
              <a:t> make at </a:t>
            </a:r>
            <a:r>
              <a:rPr lang="nl-NL" sz="2400" dirty="0" err="1">
                <a:solidFill>
                  <a:schemeClr val="bg1"/>
                </a:solidFill>
              </a:rPr>
              <a:t>least</a:t>
            </a:r>
            <a:r>
              <a:rPr lang="nl-NL" sz="2400" dirty="0">
                <a:solidFill>
                  <a:schemeClr val="bg1"/>
                </a:solidFill>
              </a:rPr>
              <a:t> 10 tricks?</a:t>
            </a:r>
          </a:p>
        </p:txBody>
      </p:sp>
    </p:spTree>
    <p:extLst>
      <p:ext uri="{BB962C8B-B14F-4D97-AF65-F5344CB8AC3E}">
        <p14:creationId xmlns:p14="http://schemas.microsoft.com/office/powerpoint/2010/main" val="4235551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Playing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60232" y="1468193"/>
            <a:ext cx="7955119" cy="4708771"/>
          </a:xfrm>
        </p:spPr>
        <p:txBody>
          <a:bodyPr>
            <a:normAutofit/>
          </a:bodyPr>
          <a:lstStyle/>
          <a:p>
            <a:r>
              <a:rPr lang="nl-NL" sz="2400" dirty="0" err="1" smtClean="0"/>
              <a:t>Count</a:t>
            </a:r>
            <a:r>
              <a:rPr lang="nl-NL" sz="2400" dirty="0" smtClean="0"/>
              <a:t> the </a:t>
            </a:r>
            <a:r>
              <a:rPr lang="nl-NL" sz="2400" dirty="0" err="1" smtClean="0"/>
              <a:t>number</a:t>
            </a:r>
            <a:r>
              <a:rPr lang="nl-NL" sz="2400" dirty="0" smtClean="0"/>
              <a:t> of tricks </a:t>
            </a:r>
            <a:r>
              <a:rPr lang="nl-NL" sz="2400" dirty="0" err="1" smtClean="0"/>
              <a:t>you</a:t>
            </a:r>
            <a:r>
              <a:rPr lang="nl-NL" sz="2400" dirty="0" smtClean="0"/>
              <a:t> </a:t>
            </a:r>
            <a:r>
              <a:rPr lang="nl-NL" sz="2400" dirty="0" err="1" smtClean="0"/>
              <a:t>will</a:t>
            </a:r>
            <a:r>
              <a:rPr lang="nl-NL" sz="2400" dirty="0" smtClean="0"/>
              <a:t> </a:t>
            </a:r>
            <a:r>
              <a:rPr lang="nl-NL" sz="2400" dirty="0" err="1" smtClean="0"/>
              <a:t>probably</a:t>
            </a:r>
            <a:r>
              <a:rPr lang="nl-NL" sz="2400" dirty="0" smtClean="0"/>
              <a:t> </a:t>
            </a:r>
            <a:r>
              <a:rPr lang="nl-NL" sz="2400" dirty="0" err="1" smtClean="0"/>
              <a:t>lose</a:t>
            </a:r>
            <a:endParaRPr lang="nl-NL" sz="2400" dirty="0" smtClean="0"/>
          </a:p>
          <a:p>
            <a:r>
              <a:rPr lang="nl-NL" sz="2400" dirty="0" err="1" smtClean="0"/>
              <a:t>Two</a:t>
            </a:r>
            <a:r>
              <a:rPr lang="nl-NL" sz="2400" dirty="0" smtClean="0"/>
              <a:t> in </a:t>
            </a:r>
            <a:r>
              <a:rPr lang="nl-NL" sz="2400" dirty="0" err="1" smtClean="0"/>
              <a:t>diamonds</a:t>
            </a:r>
            <a:r>
              <a:rPr lang="nl-NL" sz="2400" dirty="0" smtClean="0"/>
              <a:t>, </a:t>
            </a:r>
            <a:r>
              <a:rPr lang="nl-NL" sz="2400" dirty="0" err="1" smtClean="0"/>
              <a:t>one</a:t>
            </a:r>
            <a:r>
              <a:rPr lang="nl-NL" sz="2400" dirty="0" smtClean="0"/>
              <a:t> in clubs. </a:t>
            </a:r>
            <a:r>
              <a:rPr lang="nl-NL" sz="2400" dirty="0" err="1" smtClean="0"/>
              <a:t>So</a:t>
            </a:r>
            <a:r>
              <a:rPr lang="nl-NL" sz="2400" dirty="0" smtClean="0"/>
              <a:t> </a:t>
            </a:r>
            <a:r>
              <a:rPr lang="nl-NL" sz="2400" dirty="0" err="1" smtClean="0"/>
              <a:t>you</a:t>
            </a:r>
            <a:r>
              <a:rPr lang="nl-NL" sz="2400" dirty="0" smtClean="0"/>
              <a:t> </a:t>
            </a:r>
            <a:r>
              <a:rPr lang="nl-NL" sz="2400" dirty="0" err="1" smtClean="0"/>
              <a:t>cannot</a:t>
            </a:r>
            <a:r>
              <a:rPr lang="nl-NL" sz="2400" dirty="0" smtClean="0"/>
              <a:t> </a:t>
            </a:r>
            <a:r>
              <a:rPr lang="nl-NL" sz="2400" dirty="0" err="1" smtClean="0"/>
              <a:t>afford</a:t>
            </a:r>
            <a:r>
              <a:rPr lang="nl-NL" sz="2400" dirty="0" smtClean="0"/>
              <a:t> </a:t>
            </a:r>
            <a:r>
              <a:rPr lang="nl-NL" sz="2400" dirty="0" err="1" smtClean="0"/>
              <a:t>to</a:t>
            </a:r>
            <a:r>
              <a:rPr lang="nl-NL" sz="2400" dirty="0" smtClean="0"/>
              <a:t> </a:t>
            </a:r>
            <a:r>
              <a:rPr lang="nl-NL" sz="2400" dirty="0" err="1" smtClean="0"/>
              <a:t>lose</a:t>
            </a:r>
            <a:r>
              <a:rPr lang="nl-NL" sz="2400" dirty="0" smtClean="0"/>
              <a:t> a trick in </a:t>
            </a:r>
            <a:r>
              <a:rPr lang="nl-NL" sz="2400" dirty="0" err="1" smtClean="0"/>
              <a:t>trump</a:t>
            </a:r>
            <a:r>
              <a:rPr lang="nl-NL" sz="2400" dirty="0" smtClean="0"/>
              <a:t> (</a:t>
            </a:r>
            <a:r>
              <a:rPr lang="nl-NL" sz="2400" dirty="0" err="1" smtClean="0"/>
              <a:t>hearts</a:t>
            </a:r>
            <a:r>
              <a:rPr lang="nl-NL" sz="2400" dirty="0" smtClean="0"/>
              <a:t>) nor in spades.</a:t>
            </a:r>
            <a:endParaRPr lang="nl-NL" sz="2400" dirty="0"/>
          </a:p>
        </p:txBody>
      </p:sp>
      <p:sp>
        <p:nvSpPr>
          <p:cNvPr id="5" name="Rechthoek 4"/>
          <p:cNvSpPr/>
          <p:nvPr/>
        </p:nvSpPr>
        <p:spPr>
          <a:xfrm>
            <a:off x="753413" y="3245476"/>
            <a:ext cx="2211947" cy="17128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chemeClr val="tx1"/>
                </a:solidFill>
                <a:sym typeface="Symbol" panose="05050102010706020507" pitchFamily="18" charset="2"/>
              </a:rPr>
              <a:t>North hand (dummy):</a:t>
            </a:r>
          </a:p>
          <a:p>
            <a:r>
              <a:rPr lang="nl-NL" dirty="0">
                <a:solidFill>
                  <a:schemeClr val="tx1"/>
                </a:solidFill>
                <a:sym typeface="Symbol" panose="05050102010706020507" pitchFamily="18" charset="2"/>
              </a:rPr>
              <a:t> A975</a:t>
            </a:r>
          </a:p>
          <a:p>
            <a:r>
              <a:rPr lang="nl-NL" dirty="0">
                <a:solidFill>
                  <a:srgbClr val="FF0000"/>
                </a:solidFill>
                <a:sym typeface="Symbol" panose="05050102010706020507" pitchFamily="18" charset="2"/>
              </a:rPr>
              <a:t> 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K1094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>
                <a:solidFill>
                  <a:srgbClr val="FF0000"/>
                </a:solidFill>
                <a:sym typeface="Symbol" panose="05050102010706020507" pitchFamily="18" charset="2"/>
              </a:rPr>
              <a:t></a:t>
            </a:r>
            <a:r>
              <a:rPr lang="nl-NL" dirty="0">
                <a:solidFill>
                  <a:schemeClr val="tx1"/>
                </a:solidFill>
                <a:sym typeface="Symbol" panose="05050102010706020507" pitchFamily="18" charset="2"/>
              </a:rPr>
              <a:t> 9742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>
                <a:solidFill>
                  <a:schemeClr val="tx1"/>
                </a:solidFill>
                <a:sym typeface="Symbol" panose="05050102010706020507" pitchFamily="18" charset="2"/>
              </a:rPr>
              <a:t> A5	   (open)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753413" y="5145110"/>
            <a:ext cx="2211947" cy="171289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chemeClr val="tx1"/>
                </a:solidFill>
                <a:sym typeface="Symbol" panose="05050102010706020507" pitchFamily="18" charset="2"/>
              </a:rPr>
              <a:t>South hand (leader):</a:t>
            </a:r>
          </a:p>
          <a:p>
            <a:r>
              <a:rPr lang="nl-NL" dirty="0">
                <a:solidFill>
                  <a:schemeClr val="tx1"/>
                </a:solidFill>
                <a:sym typeface="Symbol" panose="05050102010706020507" pitchFamily="18" charset="2"/>
              </a:rPr>
              <a:t> KQ4</a:t>
            </a:r>
          </a:p>
          <a:p>
            <a:r>
              <a:rPr lang="nl-NL" dirty="0">
                <a:solidFill>
                  <a:srgbClr val="FF0000"/>
                </a:solidFill>
                <a:sym typeface="Symbol" panose="05050102010706020507" pitchFamily="18" charset="2"/>
              </a:rPr>
              <a:t> </a:t>
            </a:r>
            <a:r>
              <a:rPr lang="nl-NL" dirty="0">
                <a:solidFill>
                  <a:schemeClr val="tx1"/>
                </a:solidFill>
                <a:sym typeface="Symbol" panose="05050102010706020507" pitchFamily="18" charset="2"/>
              </a:rPr>
              <a:t>AJ732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>
                <a:solidFill>
                  <a:srgbClr val="FF0000"/>
                </a:solidFill>
                <a:sym typeface="Symbol" panose="05050102010706020507" pitchFamily="18" charset="2"/>
              </a:rPr>
              <a:t></a:t>
            </a:r>
            <a:r>
              <a:rPr lang="nl-NL" dirty="0">
                <a:solidFill>
                  <a:schemeClr val="tx1"/>
                </a:solidFill>
                <a:sym typeface="Symbol" panose="05050102010706020507" pitchFamily="18" charset="2"/>
              </a:rPr>
              <a:t> Q5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>
                <a:solidFill>
                  <a:schemeClr val="tx1"/>
                </a:solidFill>
                <a:sym typeface="Symbol" panose="05050102010706020507" pitchFamily="18" charset="2"/>
              </a:rPr>
              <a:t> J92	(</a:t>
            </a:r>
            <a:r>
              <a:rPr lang="nl-NL" dirty="0" err="1">
                <a:solidFill>
                  <a:schemeClr val="tx1"/>
                </a:solidFill>
                <a:sym typeface="Symbol" panose="05050102010706020507" pitchFamily="18" charset="2"/>
              </a:rPr>
              <a:t>not</a:t>
            </a:r>
            <a:r>
              <a:rPr lang="nl-NL" dirty="0">
                <a:solidFill>
                  <a:schemeClr val="tx1"/>
                </a:solidFill>
                <a:sym typeface="Symbol" panose="05050102010706020507" pitchFamily="18" charset="2"/>
              </a:rPr>
              <a:t> open)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3032974" y="3245476"/>
            <a:ext cx="5715490" cy="36125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dirty="0" err="1" smtClean="0"/>
              <a:t>You</a:t>
            </a:r>
            <a:r>
              <a:rPr lang="nl-NL" sz="2000" dirty="0" smtClean="0"/>
              <a:t> </a:t>
            </a:r>
            <a:r>
              <a:rPr lang="nl-NL" sz="2000" dirty="0" err="1" smtClean="0"/>
              <a:t>will</a:t>
            </a:r>
            <a:r>
              <a:rPr lang="nl-NL" sz="2000" dirty="0" smtClean="0"/>
              <a:t> win </a:t>
            </a:r>
            <a:r>
              <a:rPr lang="nl-NL" sz="2000" dirty="0" err="1" smtClean="0"/>
              <a:t>three</a:t>
            </a:r>
            <a:r>
              <a:rPr lang="nl-NL" sz="2000" dirty="0" smtClean="0"/>
              <a:t> tricks in spades, and </a:t>
            </a:r>
            <a:r>
              <a:rPr lang="nl-NL" sz="2000" dirty="0" err="1" smtClean="0"/>
              <a:t>one</a:t>
            </a:r>
            <a:r>
              <a:rPr lang="nl-NL" sz="2000" dirty="0" smtClean="0"/>
              <a:t> in clubs. The </a:t>
            </a:r>
            <a:r>
              <a:rPr lang="nl-NL" sz="2000" dirty="0" err="1" smtClean="0"/>
              <a:t>third</a:t>
            </a:r>
            <a:r>
              <a:rPr lang="nl-NL" sz="2000" dirty="0" smtClean="0"/>
              <a:t> trick in clubs </a:t>
            </a:r>
            <a:r>
              <a:rPr lang="nl-NL" sz="2000" dirty="0" err="1" smtClean="0"/>
              <a:t>can</a:t>
            </a:r>
            <a:r>
              <a:rPr lang="nl-NL" sz="2000" dirty="0" smtClean="0"/>
              <a:t> </a:t>
            </a:r>
            <a:r>
              <a:rPr lang="nl-NL" sz="2000" dirty="0" err="1" smtClean="0"/>
              <a:t>be</a:t>
            </a:r>
            <a:r>
              <a:rPr lang="nl-NL" sz="2000" dirty="0" smtClean="0"/>
              <a:t> </a:t>
            </a:r>
            <a:r>
              <a:rPr lang="nl-NL" sz="2000" dirty="0" err="1" smtClean="0"/>
              <a:t>trumped</a:t>
            </a:r>
            <a:r>
              <a:rPr lang="nl-NL" sz="2000" dirty="0" smtClean="0"/>
              <a:t> </a:t>
            </a:r>
            <a:r>
              <a:rPr lang="nl-NL" sz="2000" dirty="0" err="1" smtClean="0"/>
              <a:t>by</a:t>
            </a:r>
            <a:r>
              <a:rPr lang="nl-NL" sz="2000" dirty="0" smtClean="0"/>
              <a:t> the dummy.</a:t>
            </a:r>
          </a:p>
          <a:p>
            <a:r>
              <a:rPr lang="nl-NL" sz="2000" dirty="0" err="1" smtClean="0"/>
              <a:t>If</a:t>
            </a:r>
            <a:r>
              <a:rPr lang="nl-NL" sz="2000" dirty="0" smtClean="0"/>
              <a:t> </a:t>
            </a:r>
            <a:r>
              <a:rPr lang="nl-NL" sz="2000" dirty="0" err="1" smtClean="0"/>
              <a:t>all</a:t>
            </a:r>
            <a:r>
              <a:rPr lang="nl-NL" sz="2000" dirty="0" smtClean="0"/>
              <a:t> </a:t>
            </a:r>
            <a:r>
              <a:rPr lang="nl-NL" sz="2000" dirty="0" err="1" smtClean="0"/>
              <a:t>trump</a:t>
            </a:r>
            <a:r>
              <a:rPr lang="nl-NL" sz="2000" dirty="0" smtClean="0"/>
              <a:t> cards of the leader </a:t>
            </a:r>
            <a:r>
              <a:rPr lang="nl-NL" sz="2000" dirty="0" err="1" smtClean="0"/>
              <a:t>will</a:t>
            </a:r>
            <a:r>
              <a:rPr lang="nl-NL" sz="2000" dirty="0" smtClean="0"/>
              <a:t> win </a:t>
            </a:r>
            <a:r>
              <a:rPr lang="nl-NL" sz="2000" dirty="0" err="1" smtClean="0"/>
              <a:t>their</a:t>
            </a:r>
            <a:r>
              <a:rPr lang="nl-NL" sz="2000" dirty="0" smtClean="0"/>
              <a:t> tricks, the leader </a:t>
            </a:r>
            <a:r>
              <a:rPr lang="nl-NL" sz="2000" dirty="0" err="1" smtClean="0"/>
              <a:t>will</a:t>
            </a:r>
            <a:r>
              <a:rPr lang="nl-NL" sz="2000" dirty="0" smtClean="0"/>
              <a:t> win 4 + 1 + 5 = 10 tricks.</a:t>
            </a:r>
          </a:p>
          <a:p>
            <a:endParaRPr lang="nl-NL" sz="2000" dirty="0" smtClean="0"/>
          </a:p>
          <a:p>
            <a:r>
              <a:rPr lang="nl-NL" sz="2000" dirty="0" smtClean="0"/>
              <a:t>(</a:t>
            </a:r>
            <a:r>
              <a:rPr lang="nl-NL" sz="2000" dirty="0" err="1" smtClean="0"/>
              <a:t>If</a:t>
            </a:r>
            <a:r>
              <a:rPr lang="nl-NL" sz="2000" dirty="0" smtClean="0"/>
              <a:t> </a:t>
            </a:r>
            <a:r>
              <a:rPr lang="nl-NL" sz="2000" dirty="0" err="1" smtClean="0"/>
              <a:t>you</a:t>
            </a:r>
            <a:r>
              <a:rPr lang="nl-NL" sz="2000" dirty="0" smtClean="0"/>
              <a:t> are </a:t>
            </a:r>
            <a:r>
              <a:rPr lang="nl-NL" sz="2000" dirty="0" err="1" smtClean="0"/>
              <a:t>lucky</a:t>
            </a:r>
            <a:r>
              <a:rPr lang="nl-NL" sz="2000" dirty="0" smtClean="0"/>
              <a:t>, </a:t>
            </a:r>
            <a:r>
              <a:rPr lang="nl-NL" sz="2000" dirty="0" err="1" smtClean="0"/>
              <a:t>both</a:t>
            </a:r>
            <a:r>
              <a:rPr lang="nl-NL" sz="2000" dirty="0" smtClean="0"/>
              <a:t> East and West </a:t>
            </a:r>
            <a:r>
              <a:rPr lang="nl-NL" sz="2000" dirty="0" err="1" smtClean="0"/>
              <a:t>possess</a:t>
            </a:r>
            <a:r>
              <a:rPr lang="nl-NL" sz="2000" dirty="0" smtClean="0"/>
              <a:t> </a:t>
            </a:r>
            <a:r>
              <a:rPr lang="nl-NL" sz="2000" dirty="0" err="1" smtClean="0"/>
              <a:t>three</a:t>
            </a:r>
            <a:r>
              <a:rPr lang="nl-NL" sz="2000" dirty="0" smtClean="0"/>
              <a:t> cards of spades and </a:t>
            </a:r>
            <a:r>
              <a:rPr lang="nl-NL" sz="2000" dirty="0" err="1" smtClean="0"/>
              <a:t>you</a:t>
            </a:r>
            <a:r>
              <a:rPr lang="nl-NL" sz="2000" dirty="0" smtClean="0"/>
              <a:t> </a:t>
            </a:r>
            <a:r>
              <a:rPr lang="nl-NL" sz="2000" dirty="0" err="1" smtClean="0"/>
              <a:t>can</a:t>
            </a:r>
            <a:r>
              <a:rPr lang="nl-NL" sz="2000" dirty="0" smtClean="0"/>
              <a:t> drop a card of </a:t>
            </a:r>
            <a:r>
              <a:rPr lang="nl-NL" sz="2000" dirty="0" err="1" smtClean="0"/>
              <a:t>diamonds</a:t>
            </a:r>
            <a:r>
              <a:rPr lang="nl-NL" sz="2000" dirty="0" smtClean="0"/>
              <a:t> on the </a:t>
            </a:r>
            <a:r>
              <a:rPr lang="nl-NL" sz="2000" dirty="0" err="1" smtClean="0"/>
              <a:t>thirteenth</a:t>
            </a:r>
            <a:r>
              <a:rPr lang="nl-NL" sz="2000" dirty="0" smtClean="0"/>
              <a:t> card of spades </a:t>
            </a:r>
            <a:r>
              <a:rPr lang="nl-NL" sz="2000" dirty="0" err="1" smtClean="0"/>
              <a:t>before</a:t>
            </a:r>
            <a:r>
              <a:rPr lang="nl-NL" sz="2000" dirty="0" smtClean="0"/>
              <a:t> the opponents collect </a:t>
            </a:r>
            <a:r>
              <a:rPr lang="nl-NL" sz="2000" dirty="0" err="1" smtClean="0"/>
              <a:t>their</a:t>
            </a:r>
            <a:r>
              <a:rPr lang="nl-NL" sz="2000" dirty="0" smtClean="0"/>
              <a:t> high cards in </a:t>
            </a:r>
            <a:r>
              <a:rPr lang="nl-NL" sz="2000" dirty="0" err="1" smtClean="0"/>
              <a:t>diamonds</a:t>
            </a:r>
            <a:r>
              <a:rPr lang="nl-NL" sz="2000" dirty="0" smtClean="0"/>
              <a:t>).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2616986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85010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Playing</a:t>
            </a:r>
            <a:r>
              <a:rPr lang="nl-NL" dirty="0" smtClean="0">
                <a:solidFill>
                  <a:schemeClr val="tx2"/>
                </a:solidFill>
              </a:rPr>
              <a:t> options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268760"/>
            <a:ext cx="8191822" cy="5400599"/>
          </a:xfrm>
        </p:spPr>
        <p:txBody>
          <a:bodyPr>
            <a:normAutofit fontScale="70000" lnSpcReduction="20000"/>
          </a:bodyPr>
          <a:lstStyle/>
          <a:p>
            <a:r>
              <a:rPr lang="nl-NL" dirty="0" err="1" smtClean="0"/>
              <a:t>Two</a:t>
            </a:r>
            <a:r>
              <a:rPr lang="nl-NL" dirty="0" smtClean="0"/>
              <a:t> </a:t>
            </a:r>
            <a:r>
              <a:rPr lang="nl-NL" dirty="0" err="1" smtClean="0"/>
              <a:t>main</a:t>
            </a:r>
            <a:r>
              <a:rPr lang="nl-NL" dirty="0" smtClean="0"/>
              <a:t> options for </a:t>
            </a:r>
            <a:r>
              <a:rPr lang="nl-NL" dirty="0" err="1" smtClean="0"/>
              <a:t>playing</a:t>
            </a:r>
            <a:r>
              <a:rPr lang="nl-NL" dirty="0" smtClean="0"/>
              <a:t> are “</a:t>
            </a:r>
            <a:r>
              <a:rPr lang="nl-NL" dirty="0" err="1" smtClean="0"/>
              <a:t>drawing</a:t>
            </a:r>
            <a:r>
              <a:rPr lang="nl-NL" dirty="0" smtClean="0"/>
              <a:t>” and “finesse”.</a:t>
            </a:r>
          </a:p>
          <a:p>
            <a:pPr marL="0" indent="0">
              <a:buNone/>
            </a:pPr>
            <a:r>
              <a:rPr lang="nl-NL" dirty="0" smtClean="0"/>
              <a:t>	- “</a:t>
            </a:r>
            <a:r>
              <a:rPr lang="nl-NL" dirty="0" err="1" smtClean="0"/>
              <a:t>Drawing</a:t>
            </a:r>
            <a:r>
              <a:rPr lang="nl-NL" dirty="0" smtClean="0"/>
              <a:t>” means: </a:t>
            </a:r>
            <a:r>
              <a:rPr lang="nl-NL" dirty="0" err="1" smtClean="0"/>
              <a:t>play</a:t>
            </a:r>
            <a:r>
              <a:rPr lang="nl-NL" dirty="0" smtClean="0"/>
              <a:t> </a:t>
            </a:r>
            <a:r>
              <a:rPr lang="nl-NL" dirty="0" err="1" smtClean="0"/>
              <a:t>your</a:t>
            </a:r>
            <a:r>
              <a:rPr lang="nl-NL" dirty="0" smtClean="0"/>
              <a:t> </a:t>
            </a:r>
            <a:r>
              <a:rPr lang="nl-NL" dirty="0" err="1" smtClean="0"/>
              <a:t>highest</a:t>
            </a:r>
            <a:r>
              <a:rPr lang="nl-NL" dirty="0" smtClean="0"/>
              <a:t> cards (Ace, King, Queen) 		and </a:t>
            </a:r>
            <a:r>
              <a:rPr lang="nl-NL" dirty="0" err="1" smtClean="0"/>
              <a:t>see</a:t>
            </a:r>
            <a:r>
              <a:rPr lang="nl-NL" dirty="0" smtClean="0"/>
              <a:t> </a:t>
            </a:r>
            <a:r>
              <a:rPr lang="nl-NL" dirty="0" err="1" smtClean="0"/>
              <a:t>what</a:t>
            </a:r>
            <a:r>
              <a:rPr lang="nl-NL" dirty="0" smtClean="0"/>
              <a:t> cards </a:t>
            </a:r>
            <a:r>
              <a:rPr lang="nl-NL" dirty="0" err="1" smtClean="0"/>
              <a:t>your</a:t>
            </a:r>
            <a:r>
              <a:rPr lang="nl-NL" dirty="0" smtClean="0"/>
              <a:t> opponents </a:t>
            </a:r>
            <a:r>
              <a:rPr lang="nl-NL" dirty="0" err="1" smtClean="0"/>
              <a:t>play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“finesse” means: </a:t>
            </a:r>
            <a:r>
              <a:rPr lang="nl-NL" dirty="0" err="1" smtClean="0"/>
              <a:t>playing</a:t>
            </a:r>
            <a:r>
              <a:rPr lang="nl-NL" dirty="0" smtClean="0"/>
              <a:t> </a:t>
            </a:r>
            <a:r>
              <a:rPr lang="nl-NL" dirty="0" err="1" smtClean="0"/>
              <a:t>towards</a:t>
            </a:r>
            <a:r>
              <a:rPr lang="nl-NL" dirty="0" smtClean="0"/>
              <a:t> the </a:t>
            </a:r>
            <a:r>
              <a:rPr lang="nl-NL" dirty="0" err="1" smtClean="0"/>
              <a:t>lowest</a:t>
            </a:r>
            <a:r>
              <a:rPr lang="nl-NL" dirty="0" smtClean="0"/>
              <a:t> card of a “</a:t>
            </a:r>
            <a:r>
              <a:rPr lang="nl-NL" dirty="0" err="1" smtClean="0"/>
              <a:t>forc</a:t>
            </a:r>
            <a:r>
              <a:rPr lang="nl-NL" dirty="0" smtClean="0"/>
              <a:t>”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Play a card of South (for </a:t>
            </a:r>
            <a:r>
              <a:rPr lang="nl-NL" dirty="0" err="1" smtClean="0"/>
              <a:t>example</a:t>
            </a:r>
            <a:r>
              <a:rPr lang="nl-NL" dirty="0" smtClean="0"/>
              <a:t> </a:t>
            </a:r>
            <a:r>
              <a:rPr lang="nl-NL" dirty="0" smtClean="0">
                <a:sym typeface="Symbol"/>
              </a:rPr>
              <a:t>2) </a:t>
            </a:r>
            <a:r>
              <a:rPr lang="nl-NL" dirty="0" err="1" smtClean="0">
                <a:sym typeface="Symbol"/>
              </a:rPr>
              <a:t>towards</a:t>
            </a:r>
            <a:r>
              <a:rPr lang="nl-NL" dirty="0" smtClean="0">
                <a:sym typeface="Symbol"/>
              </a:rPr>
              <a:t> the Queen. </a:t>
            </a:r>
            <a:r>
              <a:rPr lang="nl-NL" dirty="0" err="1" smtClean="0">
                <a:sym typeface="Symbol"/>
              </a:rPr>
              <a:t>You</a:t>
            </a:r>
            <a:r>
              <a:rPr lang="nl-NL" dirty="0" smtClean="0">
                <a:sym typeface="Symbol"/>
              </a:rPr>
              <a:t> </a:t>
            </a:r>
            <a:r>
              <a:rPr lang="nl-NL" dirty="0" err="1" smtClean="0">
                <a:sym typeface="Symbol"/>
              </a:rPr>
              <a:t>will</a:t>
            </a:r>
            <a:r>
              <a:rPr lang="nl-NL" dirty="0" smtClean="0">
                <a:sym typeface="Symbol"/>
              </a:rPr>
              <a:t> have </a:t>
            </a:r>
            <a:r>
              <a:rPr lang="nl-NL" dirty="0" err="1" smtClean="0">
                <a:sym typeface="Symbol"/>
              </a:rPr>
              <a:t>two</a:t>
            </a:r>
            <a:r>
              <a:rPr lang="nl-NL" dirty="0" smtClean="0">
                <a:sym typeface="Symbol"/>
              </a:rPr>
              <a:t> tricks in Spades </a:t>
            </a:r>
            <a:r>
              <a:rPr lang="nl-NL" dirty="0" err="1" smtClean="0">
                <a:sym typeface="Symbol"/>
              </a:rPr>
              <a:t>if</a:t>
            </a:r>
            <a:r>
              <a:rPr lang="nl-NL" dirty="0" smtClean="0">
                <a:sym typeface="Symbol"/>
              </a:rPr>
              <a:t> west </a:t>
            </a:r>
            <a:r>
              <a:rPr lang="nl-NL" dirty="0" err="1" smtClean="0">
                <a:sym typeface="Symbol"/>
              </a:rPr>
              <a:t>possesses</a:t>
            </a:r>
            <a:r>
              <a:rPr lang="nl-NL" dirty="0" smtClean="0">
                <a:sym typeface="Symbol"/>
              </a:rPr>
              <a:t> the King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2051720" y="2852936"/>
            <a:ext cx="5067534" cy="21823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dirty="0" err="1" smtClean="0">
                <a:solidFill>
                  <a:schemeClr val="bg1"/>
                </a:solidFill>
              </a:rPr>
              <a:t>Example</a:t>
            </a:r>
            <a:r>
              <a:rPr lang="nl-NL" sz="2000" dirty="0" smtClean="0">
                <a:solidFill>
                  <a:schemeClr val="bg1"/>
                </a:solidFill>
              </a:rPr>
              <a:t> of finesse:</a:t>
            </a:r>
          </a:p>
          <a:p>
            <a:endParaRPr lang="nl-NL" sz="2000" dirty="0">
              <a:solidFill>
                <a:schemeClr val="bg1"/>
              </a:solidFill>
            </a:endParaRPr>
          </a:p>
          <a:p>
            <a:r>
              <a:rPr lang="nl-NL" sz="2000" dirty="0" smtClean="0">
                <a:solidFill>
                  <a:schemeClr val="bg1"/>
                </a:solidFill>
              </a:rPr>
              <a:t>		North</a:t>
            </a:r>
          </a:p>
          <a:p>
            <a:r>
              <a:rPr lang="nl-NL" sz="2000" dirty="0">
                <a:solidFill>
                  <a:schemeClr val="bg1"/>
                </a:solidFill>
              </a:rPr>
              <a:t>	</a:t>
            </a:r>
            <a:r>
              <a:rPr lang="nl-NL" sz="2000" dirty="0" smtClean="0">
                <a:solidFill>
                  <a:schemeClr val="bg1"/>
                </a:solidFill>
              </a:rPr>
              <a:t>	</a:t>
            </a:r>
            <a:r>
              <a:rPr lang="nl-NL" sz="2000" dirty="0" smtClean="0">
                <a:solidFill>
                  <a:schemeClr val="bg1"/>
                </a:solidFill>
                <a:sym typeface="Symbol"/>
              </a:rPr>
              <a:t></a:t>
            </a:r>
            <a:r>
              <a:rPr lang="nl-NL" sz="2000" dirty="0" smtClean="0">
                <a:solidFill>
                  <a:schemeClr val="bg1"/>
                </a:solidFill>
              </a:rPr>
              <a:t>AQ76</a:t>
            </a:r>
          </a:p>
          <a:p>
            <a:r>
              <a:rPr lang="nl-NL" sz="2000" dirty="0" smtClean="0">
                <a:solidFill>
                  <a:schemeClr val="bg1"/>
                </a:solidFill>
              </a:rPr>
              <a:t>West ?				East ?</a:t>
            </a:r>
            <a:endParaRPr lang="nl-NL" sz="2000" dirty="0">
              <a:solidFill>
                <a:schemeClr val="bg1"/>
              </a:solidFill>
            </a:endParaRPr>
          </a:p>
          <a:p>
            <a:r>
              <a:rPr lang="nl-NL" sz="2000" dirty="0" smtClean="0">
                <a:solidFill>
                  <a:schemeClr val="bg1"/>
                </a:solidFill>
              </a:rPr>
              <a:t>		South</a:t>
            </a:r>
          </a:p>
          <a:p>
            <a:r>
              <a:rPr lang="nl-NL" sz="2000" dirty="0">
                <a:solidFill>
                  <a:schemeClr val="bg1"/>
                </a:solidFill>
              </a:rPr>
              <a:t>	</a:t>
            </a:r>
            <a:r>
              <a:rPr lang="nl-NL" sz="2000" dirty="0" smtClean="0">
                <a:solidFill>
                  <a:schemeClr val="bg1"/>
                </a:solidFill>
              </a:rPr>
              <a:t>	</a:t>
            </a:r>
            <a:r>
              <a:rPr lang="nl-NL" sz="2000" dirty="0" smtClean="0">
                <a:solidFill>
                  <a:schemeClr val="bg1"/>
                </a:solidFill>
                <a:sym typeface="Symbol"/>
              </a:rPr>
              <a:t></a:t>
            </a:r>
            <a:r>
              <a:rPr lang="nl-NL" sz="2000" dirty="0" smtClean="0">
                <a:solidFill>
                  <a:schemeClr val="bg1"/>
                </a:solidFill>
              </a:rPr>
              <a:t>9432</a:t>
            </a:r>
            <a:endParaRPr lang="nl-NL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203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nl-NL" dirty="0" err="1" smtClean="0">
                <a:solidFill>
                  <a:schemeClr val="tx2"/>
                </a:solidFill>
              </a:rPr>
              <a:t>If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you</a:t>
            </a:r>
            <a:r>
              <a:rPr lang="nl-NL" dirty="0" smtClean="0">
                <a:solidFill>
                  <a:schemeClr val="tx2"/>
                </a:solidFill>
              </a:rPr>
              <a:t> have </a:t>
            </a:r>
            <a:r>
              <a:rPr lang="nl-NL" dirty="0" smtClean="0">
                <a:solidFill>
                  <a:schemeClr val="tx2"/>
                </a:solidFill>
              </a:rPr>
              <a:t>Ace, King and Jack…</a:t>
            </a:r>
            <a:endParaRPr lang="nl-NL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77500" lnSpcReduction="20000"/>
              </a:bodyPr>
              <a:lstStyle/>
              <a:p>
                <a:r>
                  <a:rPr lang="nl-NL" dirty="0" smtClean="0"/>
                  <a:t>… the </a:t>
                </a:r>
                <a:r>
                  <a:rPr lang="nl-NL" dirty="0" err="1" smtClean="0"/>
                  <a:t>rule</a:t>
                </a:r>
                <a:r>
                  <a:rPr lang="nl-NL" dirty="0" smtClean="0"/>
                  <a:t> in bridge for finesse (</a:t>
                </a:r>
                <a:r>
                  <a:rPr lang="nl-NL" dirty="0" err="1" smtClean="0">
                    <a:solidFill>
                      <a:srgbClr val="C00000"/>
                    </a:solidFill>
                  </a:rPr>
                  <a:t>e</a:t>
                </a:r>
                <a:r>
                  <a:rPr lang="nl-NL" dirty="0" err="1" smtClean="0"/>
                  <a:t>ight</a:t>
                </a:r>
                <a:r>
                  <a:rPr lang="nl-NL" dirty="0" smtClean="0"/>
                  <a:t> </a:t>
                </a:r>
                <a:r>
                  <a:rPr lang="nl-NL" dirty="0" smtClean="0">
                    <a:solidFill>
                      <a:srgbClr val="C00000"/>
                    </a:solidFill>
                  </a:rPr>
                  <a:t>e</a:t>
                </a:r>
                <a:r>
                  <a:rPr lang="nl-NL" dirty="0" smtClean="0"/>
                  <a:t>ver, </a:t>
                </a:r>
                <a:r>
                  <a:rPr lang="nl-NL" dirty="0" err="1" smtClean="0">
                    <a:solidFill>
                      <a:srgbClr val="C00000"/>
                    </a:solidFill>
                  </a:rPr>
                  <a:t>n</a:t>
                </a:r>
                <a:r>
                  <a:rPr lang="nl-NL" dirty="0" err="1" smtClean="0"/>
                  <a:t>ine</a:t>
                </a:r>
                <a:r>
                  <a:rPr lang="nl-NL" dirty="0" smtClean="0"/>
                  <a:t> </a:t>
                </a:r>
                <a:r>
                  <a:rPr lang="nl-NL" dirty="0" smtClean="0">
                    <a:solidFill>
                      <a:srgbClr val="C00000"/>
                    </a:solidFill>
                  </a:rPr>
                  <a:t>n</a:t>
                </a:r>
                <a:r>
                  <a:rPr lang="nl-NL" dirty="0" smtClean="0"/>
                  <a:t>ever) </a:t>
                </a:r>
                <a:r>
                  <a:rPr lang="nl-NL" dirty="0" err="1" smtClean="0"/>
                  <a:t>says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that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you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better</a:t>
                </a:r>
                <a:r>
                  <a:rPr lang="nl-NL" dirty="0" smtClean="0"/>
                  <a:t> finesse with </a:t>
                </a:r>
                <a:r>
                  <a:rPr lang="nl-NL" dirty="0" err="1" smtClean="0"/>
                  <a:t>eight</a:t>
                </a:r>
                <a:r>
                  <a:rPr lang="nl-NL" dirty="0" smtClean="0"/>
                  <a:t> cards in </a:t>
                </a:r>
                <a:r>
                  <a:rPr lang="nl-NL" dirty="0" err="1" smtClean="0"/>
                  <a:t>total</a:t>
                </a:r>
                <a:r>
                  <a:rPr lang="nl-NL" dirty="0" smtClean="0"/>
                  <a:t>, but </a:t>
                </a:r>
                <a:r>
                  <a:rPr lang="nl-NL" dirty="0" err="1" smtClean="0"/>
                  <a:t>better</a:t>
                </a:r>
                <a:r>
                  <a:rPr lang="nl-NL" dirty="0" smtClean="0"/>
                  <a:t> draw with </a:t>
                </a:r>
                <a:r>
                  <a:rPr lang="nl-NL" dirty="0" err="1" smtClean="0"/>
                  <a:t>nine</a:t>
                </a:r>
                <a:r>
                  <a:rPr lang="nl-NL" dirty="0" smtClean="0"/>
                  <a:t> cards. </a:t>
                </a:r>
              </a:p>
              <a:p>
                <a:r>
                  <a:rPr lang="nl-NL" dirty="0" err="1" smtClean="0"/>
                  <a:t>You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can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calculate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this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by</a:t>
                </a:r>
                <a:r>
                  <a:rPr lang="nl-NL" dirty="0" smtClean="0"/>
                  <a:t> means of the </a:t>
                </a:r>
                <a:r>
                  <a:rPr lang="nl-NL" dirty="0" err="1" smtClean="0"/>
                  <a:t>hypergeometric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distribution</a:t>
                </a:r>
                <a:r>
                  <a:rPr lang="nl-NL" dirty="0" smtClean="0"/>
                  <a:t>: </a:t>
                </a:r>
                <a:r>
                  <a:rPr lang="nl-NL" dirty="0" err="1" smtClean="0"/>
                  <a:t>there</a:t>
                </a:r>
                <a:r>
                  <a:rPr lang="nl-NL" dirty="0" smtClean="0"/>
                  <a:t> are in </a:t>
                </a:r>
                <a:r>
                  <a:rPr lang="nl-NL" dirty="0" err="1" smtClean="0"/>
                  <a:t>total</a:t>
                </a:r>
                <a:r>
                  <a:rPr lang="nl-NL" dirty="0" smtClean="0"/>
                  <a:t> 26 </a:t>
                </a:r>
                <a:r>
                  <a:rPr lang="nl-NL" dirty="0" err="1" smtClean="0"/>
                  <a:t>unknown</a:t>
                </a:r>
                <a:r>
                  <a:rPr lang="nl-NL" dirty="0" smtClean="0"/>
                  <a:t> cards (13 in East and 13 in West). </a:t>
                </a:r>
                <a:r>
                  <a:rPr lang="nl-NL" dirty="0" err="1" smtClean="0"/>
                  <a:t>If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you</a:t>
                </a:r>
                <a:r>
                  <a:rPr lang="nl-NL" dirty="0" smtClean="0"/>
                  <a:t> have 9 cards in </a:t>
                </a:r>
                <a:r>
                  <a:rPr lang="nl-NL" dirty="0" err="1" smtClean="0"/>
                  <a:t>Hearts</a:t>
                </a:r>
                <a:r>
                  <a:rPr lang="nl-NL" dirty="0" smtClean="0"/>
                  <a:t> in </a:t>
                </a:r>
                <a:r>
                  <a:rPr lang="nl-NL" dirty="0" err="1" smtClean="0"/>
                  <a:t>total</a:t>
                </a:r>
                <a:r>
                  <a:rPr lang="nl-NL" dirty="0" smtClean="0"/>
                  <a:t>, the opponents have 4 cards of </a:t>
                </a:r>
                <a:r>
                  <a:rPr lang="nl-NL" dirty="0" err="1" smtClean="0"/>
                  <a:t>Hearts</a:t>
                </a:r>
                <a:r>
                  <a:rPr lang="nl-NL" dirty="0" smtClean="0"/>
                  <a:t>, </a:t>
                </a:r>
                <a:r>
                  <a:rPr lang="nl-NL" dirty="0" err="1" smtClean="0"/>
                  <a:t>among</a:t>
                </a:r>
                <a:r>
                  <a:rPr lang="nl-NL" dirty="0" smtClean="0"/>
                  <a:t> </a:t>
                </a:r>
                <a:r>
                  <a:rPr lang="nl-NL" dirty="0" err="1" smtClean="0"/>
                  <a:t>them</a:t>
                </a:r>
                <a:r>
                  <a:rPr lang="nl-NL" dirty="0" smtClean="0"/>
                  <a:t> the Queen. </a:t>
                </a:r>
              </a:p>
              <a:p>
                <a:r>
                  <a:rPr lang="nl-NL" dirty="0" smtClean="0"/>
                  <a:t>West </a:t>
                </a:r>
                <a:r>
                  <a:rPr lang="nl-NL" dirty="0" err="1" smtClean="0"/>
                  <a:t>can</a:t>
                </a:r>
                <a:r>
                  <a:rPr lang="nl-NL" dirty="0" smtClean="0"/>
                  <a:t> have k = 0, 1, 2, 3 or 4 cards of </a:t>
                </a:r>
                <a:r>
                  <a:rPr lang="nl-NL" dirty="0" err="1" smtClean="0"/>
                  <a:t>Hearts</a:t>
                </a:r>
                <a:r>
                  <a:rPr lang="nl-NL" dirty="0" smtClean="0"/>
                  <a:t>, </a:t>
                </a:r>
                <a:r>
                  <a:rPr lang="nl-NL" dirty="0"/>
                  <a:t>E</a:t>
                </a:r>
                <a:r>
                  <a:rPr lang="nl-NL" dirty="0" smtClean="0"/>
                  <a:t>ast </a:t>
                </a:r>
                <a:r>
                  <a:rPr lang="nl-NL" dirty="0" err="1" smtClean="0"/>
                  <a:t>will</a:t>
                </a:r>
                <a:r>
                  <a:rPr lang="nl-NL" dirty="0" smtClean="0"/>
                  <a:t> have the </a:t>
                </a:r>
                <a:r>
                  <a:rPr lang="nl-NL" dirty="0" err="1" smtClean="0"/>
                  <a:t>other</a:t>
                </a:r>
                <a:r>
                  <a:rPr lang="nl-NL" dirty="0" smtClean="0"/>
                  <a:t> 4 – k cards of </a:t>
                </a:r>
                <a:r>
                  <a:rPr lang="nl-NL" dirty="0" err="1" smtClean="0"/>
                  <a:t>Hearts</a:t>
                </a:r>
                <a:r>
                  <a:rPr lang="nl-NL" dirty="0" smtClean="0"/>
                  <a:t>.</a:t>
                </a:r>
              </a:p>
              <a:p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nl-NL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𝑊𝑒𝑠𝑡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h𝑎𝑠</m:t>
                        </m:r>
                        <m:r>
                          <a:rPr lang="nl-NL" b="0" i="1" smtClean="0">
                            <a:latin typeface="Cambria Math"/>
                          </a:rPr>
                          <m:t> 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b="0" i="1" smtClean="0">
                            <a:latin typeface="Cambria Math"/>
                          </a:rPr>
                          <m:t>𝑐𝑎𝑟𝑑𝑠</m:t>
                        </m:r>
                        <m:r>
                          <a:rPr lang="nl-NL" b="0" i="1" smtClean="0">
                            <a:latin typeface="Cambria Math"/>
                          </a:rPr>
                          <m:t> </m:t>
                        </m:r>
                        <m:r>
                          <a:rPr lang="nl-NL" b="0" i="1" smtClean="0">
                            <a:latin typeface="Cambria Math"/>
                          </a:rPr>
                          <m:t>𝑜𝑓</m:t>
                        </m:r>
                        <m:r>
                          <a:rPr lang="nl-NL" b="0" i="1" smtClean="0">
                            <a:latin typeface="Cambria Math"/>
                          </a:rPr>
                          <m:t> </m:t>
                        </m:r>
                        <m:r>
                          <a:rPr lang="nl-NL" b="0" i="1" smtClean="0">
                            <a:latin typeface="Cambria Math"/>
                          </a:rPr>
                          <m:t>𝐻𝑒𝑎𝑟𝑡𝑠</m:t>
                        </m:r>
                      </m:e>
                    </m:d>
                    <m:r>
                      <a:rPr lang="nl-NL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b="0" i="1" smtClean="0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nl-NL" b="0" i="1" smtClean="0">
                                <a:latin typeface="Cambria Math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nl-NL" b="0" i="1" smtClean="0">
                                    <a:latin typeface="Cambria Math"/>
                                  </a:rPr>
                                </m:ctrlPr>
                              </m:eqArrPr>
                              <m:e>
                                <m:r>
                                  <a:rPr lang="nl-NL" b="0" i="1" smtClean="0">
                                    <a:latin typeface="Cambria Math" panose="02040503050406030204" pitchFamily="18" charset="0"/>
                                  </a:rPr>
                                  <m:t>13</m:t>
                                </m:r>
                              </m:e>
                              <m:e>
                                <m:r>
                                  <a:rPr lang="nl-NL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eqArr>
                          </m:e>
                        </m:d>
                        <m:r>
                          <a:rPr lang="nl-NL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d>
                          <m:dPr>
                            <m:ctrlPr>
                              <a:rPr lang="nl-NL" b="0" i="1" smtClean="0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nl-NL" b="0" i="1" smtClean="0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nl-NL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13</m:t>
                                </m:r>
                              </m:e>
                              <m:e>
                                <m:r>
                                  <a:rPr lang="nl-NL" b="0" i="1" smtClean="0">
                                    <a:latin typeface="Cambria Math" panose="02040503050406030204" pitchFamily="18" charset="0"/>
                                  </a:rPr>
                                  <m:t>4−</m:t>
                                </m:r>
                                <m:r>
                                  <a:rPr lang="nl-NL" b="0" i="1" smtClean="0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eqArr>
                          </m:e>
                        </m:d>
                      </m:num>
                      <m:den>
                        <m:d>
                          <m:dPr>
                            <m:ctrlPr>
                              <a:rPr lang="nl-NL" b="0" i="1" smtClean="0">
                                <a:latin typeface="Cambria Math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nl-NL" b="0" i="1" smtClean="0">
                                    <a:latin typeface="Cambria Math"/>
                                  </a:rPr>
                                </m:ctrlPr>
                              </m:eqArrPr>
                              <m:e>
                                <m:r>
                                  <a:rPr lang="nl-NL" b="0" i="1" smtClean="0">
                                    <a:latin typeface="Cambria Math" panose="02040503050406030204" pitchFamily="18" charset="0"/>
                                  </a:rPr>
                                  <m:t>26</m:t>
                                </m:r>
                              </m:e>
                              <m:e>
                                <m:r>
                                  <a:rPr lang="nl-NL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eqArr>
                          </m:e>
                        </m:d>
                      </m:den>
                    </m:f>
                  </m:oMath>
                </a14:m>
                <a:endParaRPr lang="nl-NL" dirty="0" smtClean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037" t="-2426" r="-125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7953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97768"/>
            <a:ext cx="8229600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b="1" dirty="0"/>
              <a:t> </a:t>
            </a:r>
            <a:r>
              <a:rPr lang="en-US" b="1" dirty="0">
                <a:solidFill>
                  <a:schemeClr val="tx2"/>
                </a:solidFill>
              </a:rPr>
              <a:t>Help! Statistics! Lunchtime Lectures</a:t>
            </a:r>
            <a:endParaRPr lang="nl-NL" dirty="0">
              <a:solidFill>
                <a:schemeClr val="tx2"/>
              </a:solidFill>
            </a:endParaRPr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9371798"/>
              </p:ext>
            </p:extLst>
          </p:nvPr>
        </p:nvGraphicFramePr>
        <p:xfrm>
          <a:off x="215516" y="3573017"/>
          <a:ext cx="8712968" cy="17858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3333"/>
                <a:gridCol w="1474546"/>
                <a:gridCol w="3616847"/>
                <a:gridCol w="2178242"/>
              </a:tblGrid>
              <a:tr h="5949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When?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Where?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What?</a:t>
                      </a:r>
                      <a:endParaRPr lang="nl-NL" sz="1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Who?</a:t>
                      </a:r>
                      <a:endParaRPr lang="nl-NL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Nov 12 2019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Room 16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D. </a:t>
                      </a:r>
                      <a:r>
                        <a:rPr lang="nl-NL" sz="160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Postmus</a:t>
                      </a:r>
                      <a:endParaRPr lang="nl-NL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solidFill>
                            <a:srgbClr val="FF0000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Feb 4 </a:t>
                      </a: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2020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Room 16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S. la Bastide</a:t>
                      </a:r>
                      <a:endParaRPr lang="nl-NL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April 14 2020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Room 16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977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dirty="0" err="1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June</a:t>
                      </a:r>
                      <a:r>
                        <a:rPr lang="nl-NL" sz="1600" dirty="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 9 2020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600" smtClean="0">
                          <a:effectLst/>
                          <a:latin typeface="Calibri"/>
                          <a:ea typeface="Calibri"/>
                          <a:cs typeface="Times New Roman"/>
                        </a:rPr>
                        <a:t>Room 16</a:t>
                      </a: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6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323528" y="1340768"/>
            <a:ext cx="79208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What? </a:t>
            </a:r>
            <a:r>
              <a:rPr lang="en-US" dirty="0" smtClean="0"/>
              <a:t>	frequently </a:t>
            </a:r>
            <a:r>
              <a:rPr lang="en-US" dirty="0"/>
              <a:t>used statistical methods and questions in a manageable </a:t>
            </a:r>
            <a:r>
              <a:rPr lang="en-US" dirty="0" smtClean="0"/>
              <a:t>	timeframe </a:t>
            </a:r>
            <a:r>
              <a:rPr lang="en-US" dirty="0"/>
              <a:t>for all researchers at the </a:t>
            </a:r>
            <a:r>
              <a:rPr lang="en-US" dirty="0" smtClean="0"/>
              <a:t>UMCG </a:t>
            </a:r>
          </a:p>
          <a:p>
            <a:r>
              <a:rPr lang="en-US" dirty="0" smtClean="0"/>
              <a:t>	No </a:t>
            </a:r>
            <a:r>
              <a:rPr lang="en-US" dirty="0"/>
              <a:t>knowledge of advanced statistics is required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u="sng" dirty="0" smtClean="0"/>
              <a:t>When? </a:t>
            </a:r>
            <a:r>
              <a:rPr lang="en-US" dirty="0" smtClean="0"/>
              <a:t>	Lectures </a:t>
            </a:r>
            <a:r>
              <a:rPr lang="en-US" dirty="0"/>
              <a:t>take place every 2</a:t>
            </a:r>
            <a:r>
              <a:rPr lang="en-US" baseline="30000" dirty="0"/>
              <a:t>nd</a:t>
            </a:r>
            <a:r>
              <a:rPr lang="en-US" dirty="0"/>
              <a:t> Tuesday of the month, 12.00-13.00 hrs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u="sng" dirty="0" smtClean="0"/>
              <a:t>Who? </a:t>
            </a:r>
            <a:r>
              <a:rPr lang="en-US" dirty="0" smtClean="0"/>
              <a:t>	Unit for Medical Statistics and Decision Making</a:t>
            </a:r>
            <a:endParaRPr lang="nl-NL" dirty="0"/>
          </a:p>
          <a:p>
            <a:endParaRPr lang="nl-NL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F2A2B-0270-4A2E-9CDD-96AA83E87E3E}" type="slidenum">
              <a:rPr lang="nl-NL" smtClean="0"/>
              <a:t>2</a:t>
            </a:fld>
            <a:endParaRPr lang="nl-NL"/>
          </a:p>
        </p:txBody>
      </p:sp>
      <p:sp>
        <p:nvSpPr>
          <p:cNvPr id="3" name="Textfeld 2"/>
          <p:cNvSpPr txBox="1"/>
          <p:nvPr/>
        </p:nvSpPr>
        <p:spPr>
          <a:xfrm>
            <a:off x="251520" y="6232853"/>
            <a:ext cx="8663654" cy="3693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nl-NL" dirty="0" smtClean="0"/>
              <a:t>Slides </a:t>
            </a:r>
            <a:r>
              <a:rPr lang="nl-NL" dirty="0" err="1" smtClean="0"/>
              <a:t>can</a:t>
            </a:r>
            <a:r>
              <a:rPr lang="nl-NL" dirty="0" smtClean="0"/>
              <a:t> </a:t>
            </a:r>
            <a:r>
              <a:rPr lang="nl-NL" dirty="0" err="1" smtClean="0"/>
              <a:t>be</a:t>
            </a:r>
            <a:r>
              <a:rPr lang="nl-NL" dirty="0" smtClean="0"/>
              <a:t> </a:t>
            </a:r>
            <a:r>
              <a:rPr lang="nl-NL" dirty="0" err="1" smtClean="0"/>
              <a:t>downloaded</a:t>
            </a:r>
            <a:r>
              <a:rPr lang="nl-NL" dirty="0" smtClean="0"/>
              <a:t> </a:t>
            </a:r>
            <a:r>
              <a:rPr lang="nl-NL" dirty="0" err="1" smtClean="0"/>
              <a:t>from</a:t>
            </a:r>
            <a:r>
              <a:rPr lang="nl-NL" dirty="0"/>
              <a:t> http://www.rug.nl/research/epidemiology/download-area</a:t>
            </a:r>
          </a:p>
        </p:txBody>
      </p:sp>
      <p:sp>
        <p:nvSpPr>
          <p:cNvPr id="5" name="Lijntoelichting 1 4"/>
          <p:cNvSpPr/>
          <p:nvPr/>
        </p:nvSpPr>
        <p:spPr>
          <a:xfrm>
            <a:off x="2483768" y="2246380"/>
            <a:ext cx="824984" cy="218058"/>
          </a:xfrm>
          <a:prstGeom prst="borderCallout1">
            <a:avLst>
              <a:gd name="adj1" fmla="val 14831"/>
              <a:gd name="adj2" fmla="val -2118"/>
              <a:gd name="adj3" fmla="val 167366"/>
              <a:gd name="adj4" fmla="val -41440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>
                <a:solidFill>
                  <a:srgbClr val="FF0000"/>
                </a:solidFill>
              </a:rPr>
              <a:t>d</a:t>
            </a:r>
            <a:r>
              <a:rPr lang="nl-NL" dirty="0" smtClean="0">
                <a:solidFill>
                  <a:srgbClr val="FF0000"/>
                </a:solidFill>
              </a:rPr>
              <a:t>o </a:t>
            </a:r>
            <a:r>
              <a:rPr lang="nl-NL" dirty="0" err="1" smtClean="0">
                <a:solidFill>
                  <a:srgbClr val="FF0000"/>
                </a:solidFill>
              </a:rPr>
              <a:t>not</a:t>
            </a:r>
            <a:endParaRPr lang="nl-NL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181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184950"/>
            <a:ext cx="8229600" cy="1143000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The (</a:t>
            </a:r>
            <a:r>
              <a:rPr lang="nl-NL" dirty="0" err="1" smtClean="0">
                <a:solidFill>
                  <a:schemeClr val="tx2"/>
                </a:solidFill>
              </a:rPr>
              <a:t>symmetric</a:t>
            </a:r>
            <a:r>
              <a:rPr lang="nl-NL" dirty="0" smtClean="0">
                <a:solidFill>
                  <a:schemeClr val="tx2"/>
                </a:solidFill>
              </a:rPr>
              <a:t>) </a:t>
            </a:r>
            <a:r>
              <a:rPr lang="nl-NL" dirty="0" err="1" smtClean="0">
                <a:solidFill>
                  <a:schemeClr val="tx2"/>
                </a:solidFill>
              </a:rPr>
              <a:t>distribution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02276" y="1300767"/>
            <a:ext cx="8013074" cy="4876197"/>
          </a:xfrm>
        </p:spPr>
        <p:txBody>
          <a:bodyPr/>
          <a:lstStyle/>
          <a:p>
            <a:r>
              <a:rPr lang="nl-NL" sz="2800" dirty="0" smtClean="0"/>
              <a:t>P(west has 0 </a:t>
            </a:r>
            <a:r>
              <a:rPr lang="nl-NL" sz="2800" dirty="0" err="1" smtClean="0"/>
              <a:t>Hearts</a:t>
            </a:r>
            <a:r>
              <a:rPr lang="nl-NL" sz="2800" dirty="0" smtClean="0"/>
              <a:t>) ≈ 0.048</a:t>
            </a:r>
          </a:p>
          <a:p>
            <a:r>
              <a:rPr lang="nl-NL" sz="2800" dirty="0"/>
              <a:t>P(west has </a:t>
            </a:r>
            <a:r>
              <a:rPr lang="nl-NL" sz="2800" dirty="0" smtClean="0"/>
              <a:t>1 </a:t>
            </a:r>
            <a:r>
              <a:rPr lang="nl-NL" sz="2800" dirty="0" err="1"/>
              <a:t>Hearts</a:t>
            </a:r>
            <a:r>
              <a:rPr lang="nl-NL" sz="2800" dirty="0"/>
              <a:t>) ≈ </a:t>
            </a:r>
            <a:r>
              <a:rPr lang="nl-NL" sz="2800" dirty="0" smtClean="0"/>
              <a:t>0.249</a:t>
            </a:r>
          </a:p>
          <a:p>
            <a:r>
              <a:rPr lang="nl-NL" sz="2800" dirty="0" smtClean="0"/>
              <a:t>P(west </a:t>
            </a:r>
            <a:r>
              <a:rPr lang="nl-NL" sz="2800" dirty="0"/>
              <a:t>has </a:t>
            </a:r>
            <a:r>
              <a:rPr lang="nl-NL" sz="2800" dirty="0" smtClean="0"/>
              <a:t>2 </a:t>
            </a:r>
            <a:r>
              <a:rPr lang="nl-NL" sz="2800" dirty="0" err="1"/>
              <a:t>Hearts</a:t>
            </a:r>
            <a:r>
              <a:rPr lang="nl-NL" sz="2800" dirty="0"/>
              <a:t>) ≈ </a:t>
            </a:r>
            <a:r>
              <a:rPr lang="nl-NL" sz="2800" dirty="0" smtClean="0"/>
              <a:t>0.407</a:t>
            </a:r>
          </a:p>
          <a:p>
            <a:r>
              <a:rPr lang="nl-NL" sz="2800" dirty="0" smtClean="0"/>
              <a:t>P(west </a:t>
            </a:r>
            <a:r>
              <a:rPr lang="nl-NL" sz="2800" dirty="0"/>
              <a:t>has </a:t>
            </a:r>
            <a:r>
              <a:rPr lang="nl-NL" sz="2800" dirty="0" smtClean="0"/>
              <a:t>3 </a:t>
            </a:r>
            <a:r>
              <a:rPr lang="nl-NL" sz="2800" dirty="0" err="1"/>
              <a:t>Hearts</a:t>
            </a:r>
            <a:r>
              <a:rPr lang="nl-NL" sz="2800" dirty="0"/>
              <a:t>) ≈ </a:t>
            </a:r>
            <a:r>
              <a:rPr lang="nl-NL" sz="2800" dirty="0" smtClean="0"/>
              <a:t>0.249</a:t>
            </a:r>
          </a:p>
          <a:p>
            <a:r>
              <a:rPr lang="nl-NL" sz="2800" dirty="0" smtClean="0"/>
              <a:t>P(west </a:t>
            </a:r>
            <a:r>
              <a:rPr lang="nl-NL" sz="2800" dirty="0"/>
              <a:t>has </a:t>
            </a:r>
            <a:r>
              <a:rPr lang="nl-NL" sz="2800" dirty="0" smtClean="0"/>
              <a:t>4 </a:t>
            </a:r>
            <a:r>
              <a:rPr lang="nl-NL" sz="2800" dirty="0" err="1"/>
              <a:t>Hearts</a:t>
            </a:r>
            <a:r>
              <a:rPr lang="nl-NL" sz="2800" dirty="0"/>
              <a:t>) ≈ </a:t>
            </a:r>
            <a:r>
              <a:rPr lang="nl-NL" sz="2800" dirty="0" smtClean="0"/>
              <a:t>0.048</a:t>
            </a:r>
            <a:endParaRPr lang="nl-NL" sz="2800" dirty="0"/>
          </a:p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5652120" y="1340767"/>
            <a:ext cx="3491880" cy="241792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4000"/>
              </a:lnSpc>
            </a:pPr>
            <a:r>
              <a:rPr lang="nl-NL" sz="2400" dirty="0" smtClean="0">
                <a:solidFill>
                  <a:schemeClr val="bg1"/>
                </a:solidFill>
              </a:rPr>
              <a:t>Finesse East</a:t>
            </a:r>
          </a:p>
          <a:p>
            <a:pPr>
              <a:lnSpc>
                <a:spcPts val="4000"/>
              </a:lnSpc>
            </a:pPr>
            <a:r>
              <a:rPr lang="nl-NL" sz="2400" dirty="0">
                <a:solidFill>
                  <a:schemeClr val="bg1"/>
                </a:solidFill>
              </a:rPr>
              <a:t>Finesse East</a:t>
            </a:r>
          </a:p>
          <a:p>
            <a:pPr>
              <a:lnSpc>
                <a:spcPts val="4000"/>
              </a:lnSpc>
            </a:pPr>
            <a:r>
              <a:rPr lang="nl-NL" sz="2400" dirty="0" smtClean="0">
                <a:solidFill>
                  <a:schemeClr val="bg1"/>
                </a:solidFill>
              </a:rPr>
              <a:t>Draw</a:t>
            </a:r>
          </a:p>
          <a:p>
            <a:pPr>
              <a:lnSpc>
                <a:spcPts val="4000"/>
              </a:lnSpc>
            </a:pPr>
            <a:r>
              <a:rPr lang="nl-NL" sz="2400" dirty="0">
                <a:solidFill>
                  <a:schemeClr val="bg1"/>
                </a:solidFill>
              </a:rPr>
              <a:t>Finesse W</a:t>
            </a:r>
            <a:r>
              <a:rPr lang="nl-NL" sz="2400" dirty="0" smtClean="0">
                <a:solidFill>
                  <a:schemeClr val="bg1"/>
                </a:solidFill>
              </a:rPr>
              <a:t>est</a:t>
            </a:r>
            <a:endParaRPr lang="nl-NL" sz="2400" dirty="0">
              <a:solidFill>
                <a:schemeClr val="bg1"/>
              </a:solidFill>
            </a:endParaRPr>
          </a:p>
          <a:p>
            <a:pPr>
              <a:lnSpc>
                <a:spcPts val="4000"/>
              </a:lnSpc>
            </a:pPr>
            <a:r>
              <a:rPr lang="nl-NL" sz="2400" dirty="0">
                <a:solidFill>
                  <a:schemeClr val="bg1"/>
                </a:solidFill>
              </a:rPr>
              <a:t>Finesse </a:t>
            </a:r>
            <a:r>
              <a:rPr lang="nl-NL" sz="2400" dirty="0" smtClean="0">
                <a:solidFill>
                  <a:schemeClr val="bg1"/>
                </a:solidFill>
              </a:rPr>
              <a:t>West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985234" y="3915179"/>
            <a:ext cx="1980126" cy="14939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dirty="0">
                <a:solidFill>
                  <a:schemeClr val="tx1"/>
                </a:solidFill>
                <a:sym typeface="Symbol" panose="05050102010706020507" pitchFamily="18" charset="2"/>
              </a:rPr>
              <a:t>North hand (dummy):</a:t>
            </a:r>
          </a:p>
          <a:p>
            <a:r>
              <a:rPr lang="nl-NL" sz="1600" dirty="0">
                <a:solidFill>
                  <a:schemeClr val="tx1"/>
                </a:solidFill>
                <a:sym typeface="Symbol" panose="05050102010706020507" pitchFamily="18" charset="2"/>
              </a:rPr>
              <a:t> A975</a:t>
            </a:r>
          </a:p>
          <a:p>
            <a:r>
              <a:rPr lang="nl-NL" sz="1600" dirty="0">
                <a:solidFill>
                  <a:srgbClr val="FF0000"/>
                </a:solidFill>
                <a:sym typeface="Symbol" panose="05050102010706020507" pitchFamily="18" charset="2"/>
              </a:rPr>
              <a:t> </a:t>
            </a:r>
            <a:r>
              <a:rPr lang="nl-NL" sz="1600" dirty="0" smtClean="0">
                <a:solidFill>
                  <a:schemeClr val="tx1"/>
                </a:solidFill>
                <a:sym typeface="Symbol" panose="05050102010706020507" pitchFamily="18" charset="2"/>
              </a:rPr>
              <a:t>K1094</a:t>
            </a:r>
            <a:endParaRPr lang="nl-NL" sz="1600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sz="1600" dirty="0">
                <a:solidFill>
                  <a:srgbClr val="FF0000"/>
                </a:solidFill>
                <a:sym typeface="Symbol" panose="05050102010706020507" pitchFamily="18" charset="2"/>
              </a:rPr>
              <a:t></a:t>
            </a:r>
            <a:r>
              <a:rPr lang="nl-NL" sz="1600" dirty="0">
                <a:solidFill>
                  <a:schemeClr val="tx1"/>
                </a:solidFill>
                <a:sym typeface="Symbol" panose="05050102010706020507" pitchFamily="18" charset="2"/>
              </a:rPr>
              <a:t> 9742</a:t>
            </a:r>
            <a:endParaRPr lang="nl-NL" sz="1600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sz="1600" dirty="0">
                <a:solidFill>
                  <a:schemeClr val="tx1"/>
                </a:solidFill>
                <a:sym typeface="Symbol" panose="05050102010706020507" pitchFamily="18" charset="2"/>
              </a:rPr>
              <a:t> A5	   (open)</a:t>
            </a:r>
            <a:endParaRPr lang="nl-NL" sz="1600" dirty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985234" y="5409127"/>
            <a:ext cx="1980126" cy="144887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dirty="0">
                <a:solidFill>
                  <a:schemeClr val="tx1"/>
                </a:solidFill>
                <a:sym typeface="Symbol" panose="05050102010706020507" pitchFamily="18" charset="2"/>
              </a:rPr>
              <a:t>South hand (leader):</a:t>
            </a:r>
          </a:p>
          <a:p>
            <a:r>
              <a:rPr lang="nl-NL" sz="1600" dirty="0">
                <a:solidFill>
                  <a:schemeClr val="tx1"/>
                </a:solidFill>
                <a:sym typeface="Symbol" panose="05050102010706020507" pitchFamily="18" charset="2"/>
              </a:rPr>
              <a:t> KQ4</a:t>
            </a:r>
          </a:p>
          <a:p>
            <a:r>
              <a:rPr lang="nl-NL" sz="1600" dirty="0">
                <a:solidFill>
                  <a:srgbClr val="FF0000"/>
                </a:solidFill>
                <a:sym typeface="Symbol" panose="05050102010706020507" pitchFamily="18" charset="2"/>
              </a:rPr>
              <a:t> </a:t>
            </a:r>
            <a:r>
              <a:rPr lang="nl-NL" sz="1600" dirty="0">
                <a:solidFill>
                  <a:schemeClr val="tx1"/>
                </a:solidFill>
                <a:sym typeface="Symbol" panose="05050102010706020507" pitchFamily="18" charset="2"/>
              </a:rPr>
              <a:t>AJ732</a:t>
            </a:r>
            <a:endParaRPr lang="nl-NL" sz="1600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sz="1600" dirty="0">
                <a:solidFill>
                  <a:srgbClr val="FF0000"/>
                </a:solidFill>
                <a:sym typeface="Symbol" panose="05050102010706020507" pitchFamily="18" charset="2"/>
              </a:rPr>
              <a:t></a:t>
            </a:r>
            <a:r>
              <a:rPr lang="nl-NL" sz="1600" dirty="0">
                <a:solidFill>
                  <a:schemeClr val="tx1"/>
                </a:solidFill>
                <a:sym typeface="Symbol" panose="05050102010706020507" pitchFamily="18" charset="2"/>
              </a:rPr>
              <a:t> Q5</a:t>
            </a:r>
            <a:endParaRPr lang="nl-NL" sz="1600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sz="1600" dirty="0">
                <a:solidFill>
                  <a:schemeClr val="tx1"/>
                </a:solidFill>
                <a:sym typeface="Symbol" panose="05050102010706020507" pitchFamily="18" charset="2"/>
              </a:rPr>
              <a:t> J92	(</a:t>
            </a:r>
            <a:r>
              <a:rPr lang="nl-NL" sz="1600" dirty="0" err="1">
                <a:solidFill>
                  <a:schemeClr val="tx1"/>
                </a:solidFill>
                <a:sym typeface="Symbol" panose="05050102010706020507" pitchFamily="18" charset="2"/>
              </a:rPr>
              <a:t>not</a:t>
            </a:r>
            <a:r>
              <a:rPr lang="nl-NL" sz="1600" dirty="0">
                <a:solidFill>
                  <a:schemeClr val="tx1"/>
                </a:solidFill>
                <a:sym typeface="Symbol" panose="05050102010706020507" pitchFamily="18" charset="2"/>
              </a:rPr>
              <a:t> open)</a:t>
            </a:r>
            <a:endParaRPr lang="nl-NL" sz="1600" dirty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3419872" y="4077072"/>
            <a:ext cx="5688632" cy="2520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3600" dirty="0" err="1" smtClean="0"/>
              <a:t>Conclusion</a:t>
            </a:r>
            <a:r>
              <a:rPr lang="nl-NL" sz="3600" dirty="0" smtClean="0"/>
              <a:t>: </a:t>
            </a:r>
            <a:r>
              <a:rPr lang="nl-NL" sz="3600" dirty="0" err="1" smtClean="0"/>
              <a:t>if</a:t>
            </a:r>
            <a:r>
              <a:rPr lang="nl-NL" sz="3600" dirty="0" smtClean="0"/>
              <a:t> we have no information </a:t>
            </a:r>
            <a:r>
              <a:rPr lang="nl-NL" sz="3600" dirty="0" err="1" smtClean="0"/>
              <a:t>about</a:t>
            </a:r>
            <a:r>
              <a:rPr lang="nl-NL" sz="3600" dirty="0" smtClean="0"/>
              <a:t> the </a:t>
            </a:r>
            <a:r>
              <a:rPr lang="nl-NL" sz="3600" dirty="0" err="1" smtClean="0"/>
              <a:t>distribution</a:t>
            </a:r>
            <a:r>
              <a:rPr lang="nl-NL" sz="3600" dirty="0" smtClean="0"/>
              <a:t>, </a:t>
            </a:r>
            <a:r>
              <a:rPr lang="nl-NL" sz="3600" dirty="0" err="1" smtClean="0"/>
              <a:t>drawing</a:t>
            </a:r>
            <a:r>
              <a:rPr lang="nl-NL" sz="3600" dirty="0" smtClean="0"/>
              <a:t> has a </a:t>
            </a:r>
            <a:r>
              <a:rPr lang="nl-NL" sz="3600" dirty="0" err="1" smtClean="0"/>
              <a:t>higher</a:t>
            </a:r>
            <a:r>
              <a:rPr lang="nl-NL" sz="3600" dirty="0" smtClean="0"/>
              <a:t> </a:t>
            </a:r>
            <a:r>
              <a:rPr lang="nl-NL" sz="3600" dirty="0" err="1" smtClean="0"/>
              <a:t>probability</a:t>
            </a:r>
            <a:r>
              <a:rPr lang="nl-NL" sz="3600" dirty="0" smtClean="0"/>
              <a:t> of </a:t>
            </a:r>
            <a:r>
              <a:rPr lang="nl-NL" sz="3600" dirty="0" err="1" smtClean="0"/>
              <a:t>success</a:t>
            </a:r>
            <a:endParaRPr lang="nl-NL" sz="3600" dirty="0"/>
          </a:p>
        </p:txBody>
      </p:sp>
    </p:spTree>
    <p:extLst>
      <p:ext uri="{BB962C8B-B14F-4D97-AF65-F5344CB8AC3E}">
        <p14:creationId xmlns:p14="http://schemas.microsoft.com/office/powerpoint/2010/main" val="1043868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nl-NL" dirty="0" err="1" smtClean="0">
                <a:solidFill>
                  <a:schemeClr val="tx2"/>
                </a:solidFill>
              </a:rPr>
              <a:t>What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if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you</a:t>
            </a:r>
            <a:r>
              <a:rPr lang="nl-NL" dirty="0" smtClean="0">
                <a:solidFill>
                  <a:schemeClr val="tx2"/>
                </a:solidFill>
              </a:rPr>
              <a:t> have more information?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r>
              <a:rPr lang="nl-NL" dirty="0" err="1" smtClean="0">
                <a:solidFill>
                  <a:schemeClr val="tx1"/>
                </a:solidFill>
              </a:rPr>
              <a:t>Bidding</a:t>
            </a:r>
            <a:r>
              <a:rPr lang="nl-NL" dirty="0" smtClean="0">
                <a:solidFill>
                  <a:schemeClr val="tx1"/>
                </a:solidFill>
              </a:rPr>
              <a:t>:</a:t>
            </a:r>
          </a:p>
          <a:p>
            <a:endParaRPr lang="nl-NL" dirty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tx1"/>
                </a:solidFill>
              </a:rPr>
              <a:t>N	E 	S	W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tx1"/>
                </a:solidFill>
              </a:rPr>
              <a:t>		1 </a:t>
            </a:r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	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4 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4 </a:t>
            </a:r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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	pass	pass</a:t>
            </a:r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 	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pass</a:t>
            </a:r>
          </a:p>
          <a:p>
            <a:pPr marL="0" indent="0">
              <a:buNone/>
            </a:pPr>
            <a:endParaRPr lang="nl-NL" dirty="0">
              <a:solidFill>
                <a:schemeClr val="tx1"/>
              </a:solidFill>
              <a:sym typeface="Symbol" panose="05050102010706020507" pitchFamily="18" charset="2"/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West </a:t>
            </a:r>
            <a:r>
              <a:rPr lang="nl-NL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promisses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 a long </a:t>
            </a:r>
            <a:r>
              <a:rPr lang="nl-NL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suit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 in Clubs, </a:t>
            </a:r>
            <a:r>
              <a:rPr lang="nl-NL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probably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 7 or more cards in Clubs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	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46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What</a:t>
            </a:r>
            <a:r>
              <a:rPr lang="nl-NL" dirty="0" smtClean="0">
                <a:solidFill>
                  <a:schemeClr val="tx2"/>
                </a:solidFill>
              </a:rPr>
              <a:t> do we </a:t>
            </a:r>
            <a:r>
              <a:rPr lang="nl-NL" dirty="0" err="1" smtClean="0">
                <a:solidFill>
                  <a:schemeClr val="tx2"/>
                </a:solidFill>
              </a:rPr>
              <a:t>know</a:t>
            </a:r>
            <a:r>
              <a:rPr lang="nl-NL" dirty="0" smtClean="0">
                <a:solidFill>
                  <a:schemeClr val="tx2"/>
                </a:solidFill>
              </a:rPr>
              <a:t> </a:t>
            </a:r>
            <a:r>
              <a:rPr lang="nl-NL" dirty="0" err="1" smtClean="0">
                <a:solidFill>
                  <a:schemeClr val="tx2"/>
                </a:solidFill>
              </a:rPr>
              <a:t>now</a:t>
            </a:r>
            <a:r>
              <a:rPr lang="nl-NL" dirty="0" smtClean="0">
                <a:solidFill>
                  <a:schemeClr val="tx2"/>
                </a:solidFill>
              </a:rPr>
              <a:t>?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3332408" y="1628800"/>
            <a:ext cx="1980126" cy="16907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North hand (dummy):</a:t>
            </a:r>
          </a:p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 A975</a:t>
            </a:r>
          </a:p>
          <a:p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 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K1094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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 9732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 A5</a:t>
            </a:r>
            <a:endParaRPr lang="nl-NL" dirty="0" smtClean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3332408" y="4728091"/>
            <a:ext cx="1980126" cy="144887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Zuid hand (leader):</a:t>
            </a:r>
          </a:p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 KQ4</a:t>
            </a:r>
          </a:p>
          <a:p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 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AJ732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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 Q5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 J92</a:t>
            </a:r>
            <a:endParaRPr lang="nl-NL" dirty="0" smtClean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990467" y="3379932"/>
            <a:ext cx="1980126" cy="14939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West hand:</a:t>
            </a:r>
          </a:p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 ?</a:t>
            </a:r>
          </a:p>
          <a:p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 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?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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 ?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 </a:t>
            </a:r>
            <a:r>
              <a:rPr lang="nl-NL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xxxxxxx</a:t>
            </a:r>
            <a:endParaRPr lang="nl-NL" dirty="0" smtClean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5669118" y="3319573"/>
            <a:ext cx="1980126" cy="14939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>
                <a:solidFill>
                  <a:schemeClr val="tx1"/>
                </a:solidFill>
                <a:sym typeface="Symbol" panose="05050102010706020507" pitchFamily="18" charset="2"/>
              </a:rPr>
              <a:t>E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ast hand:</a:t>
            </a:r>
          </a:p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 ?</a:t>
            </a:r>
          </a:p>
          <a:p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 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?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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 ?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 x</a:t>
            </a:r>
            <a:endParaRPr lang="nl-NL" dirty="0" smtClean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0840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nl-NL" dirty="0" smtClean="0">
                <a:solidFill>
                  <a:schemeClr val="tx2"/>
                </a:solidFill>
              </a:rPr>
              <a:t>The (non-</a:t>
            </a:r>
            <a:r>
              <a:rPr lang="nl-NL" dirty="0" err="1" smtClean="0">
                <a:solidFill>
                  <a:schemeClr val="tx2"/>
                </a:solidFill>
              </a:rPr>
              <a:t>symmetric</a:t>
            </a:r>
            <a:r>
              <a:rPr lang="nl-NL" dirty="0" smtClean="0">
                <a:solidFill>
                  <a:schemeClr val="tx2"/>
                </a:solidFill>
              </a:rPr>
              <a:t>) </a:t>
            </a:r>
            <a:r>
              <a:rPr lang="nl-NL" dirty="0" err="1" smtClean="0">
                <a:solidFill>
                  <a:schemeClr val="tx2"/>
                </a:solidFill>
              </a:rPr>
              <a:t>distribution</a:t>
            </a:r>
            <a:endParaRPr lang="nl-NL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ijdelijke aanduiding voor inhoud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nl-NL" i="1" smtClean="0">
                        <a:latin typeface="Cambria Math" panose="02040503050406030204" pitchFamily="18" charset="0"/>
                      </a:rPr>
                      <m:t>𝑃</m:t>
                    </m:r>
                    <m:d>
                      <m:dPr>
                        <m:ctrlPr>
                          <a:rPr lang="nl-NL" i="1">
                            <a:latin typeface="Cambria Math"/>
                          </a:rPr>
                        </m:ctrlPr>
                      </m:dPr>
                      <m:e>
                        <m:r>
                          <a:rPr lang="nl-NL" b="0" i="1" smtClean="0">
                            <a:latin typeface="Cambria Math"/>
                          </a:rPr>
                          <m:t>𝑤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𝑒𝑠𝑡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h𝑎𝑠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𝑘</m:t>
                        </m:r>
                        <m:r>
                          <a:rPr lang="nl-NL" i="1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nl-NL" b="0" i="1" smtClean="0">
                            <a:latin typeface="Cambria Math"/>
                          </a:rPr>
                          <m:t>𝐻𝑒𝑎𝑟𝑡𝑠</m:t>
                        </m:r>
                      </m:e>
                    </m:d>
                    <m:r>
                      <a:rPr lang="nl-NL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nl-NL" i="1">
                            <a:latin typeface="Cambria Math"/>
                          </a:rPr>
                        </m:ctrlPr>
                      </m:fPr>
                      <m:num>
                        <m:d>
                          <m:dPr>
                            <m:ctrlPr>
                              <a:rPr lang="nl-NL" i="1">
                                <a:latin typeface="Cambria Math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nl-NL" i="1">
                                    <a:latin typeface="Cambria Math"/>
                                  </a:rPr>
                                </m:ctrlPr>
                              </m:eqArrPr>
                              <m:e>
                                <m:r>
                                  <a:rPr lang="nl-NL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e>
                                <m:r>
                                  <a:rPr lang="nl-NL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eqArr>
                          </m:e>
                        </m:d>
                        <m:r>
                          <a:rPr lang="nl-NL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d>
                          <m:dPr>
                            <m:ctrlPr>
                              <a:rPr lang="nl-NL" i="1">
                                <a:latin typeface="Cambria Math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nl-NL" i="1">
                                    <a:latin typeface="Cambria Math"/>
                                    <a:ea typeface="Cambria Math" panose="02040503050406030204" pitchFamily="18" charset="0"/>
                                  </a:rPr>
                                </m:ctrlPr>
                              </m:eqArrPr>
                              <m:e>
                                <m:r>
                                  <a:rPr lang="nl-NL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nl-NL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nl-NL" i="1">
                                    <a:latin typeface="Cambria Math" panose="02040503050406030204" pitchFamily="18" charset="0"/>
                                  </a:rPr>
                                  <m:t>4−</m:t>
                                </m:r>
                                <m:r>
                                  <a:rPr lang="nl-NL" i="1">
                                    <a:latin typeface="Cambria Math" panose="02040503050406030204" pitchFamily="18" charset="0"/>
                                  </a:rPr>
                                  <m:t>𝑘</m:t>
                                </m:r>
                              </m:e>
                            </m:eqArr>
                          </m:e>
                        </m:d>
                      </m:num>
                      <m:den>
                        <m:d>
                          <m:dPr>
                            <m:ctrlPr>
                              <a:rPr lang="nl-NL" i="1">
                                <a:latin typeface="Cambria Math"/>
                              </a:rPr>
                            </m:ctrlPr>
                          </m:dPr>
                          <m:e>
                            <m:eqArr>
                              <m:eqArrPr>
                                <m:ctrlPr>
                                  <a:rPr lang="nl-NL" i="1">
                                    <a:latin typeface="Cambria Math"/>
                                  </a:rPr>
                                </m:ctrlPr>
                              </m:eqArrPr>
                              <m:e>
                                <m:r>
                                  <a:rPr lang="nl-NL" b="0" i="1" smtClean="0">
                                    <a:latin typeface="Cambria Math" panose="02040503050406030204" pitchFamily="18" charset="0"/>
                                  </a:rPr>
                                  <m:t>18</m:t>
                                </m:r>
                              </m:e>
                              <m:e>
                                <m:r>
                                  <a:rPr lang="nl-NL" i="1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eqArr>
                          </m:e>
                        </m:d>
                      </m:den>
                    </m:f>
                  </m:oMath>
                </a14:m>
                <a:endParaRPr lang="nl-NL" dirty="0" smtClean="0"/>
              </a:p>
              <a:p>
                <a:endParaRPr lang="nl-NL" dirty="0" smtClean="0"/>
              </a:p>
              <a:p>
                <a:r>
                  <a:rPr lang="nl-NL" sz="2800" dirty="0" smtClean="0"/>
                  <a:t>P(west has </a:t>
                </a:r>
                <a:r>
                  <a:rPr lang="nl-NL" sz="2800" dirty="0"/>
                  <a:t>0 </a:t>
                </a:r>
                <a:r>
                  <a:rPr lang="nl-NL" sz="2800" dirty="0" err="1" smtClean="0"/>
                  <a:t>Hearts</a:t>
                </a:r>
                <a:r>
                  <a:rPr lang="nl-NL" sz="2800" dirty="0" smtClean="0"/>
                  <a:t>) </a:t>
                </a:r>
                <a:r>
                  <a:rPr lang="nl-NL" sz="2800" dirty="0"/>
                  <a:t>≈ </a:t>
                </a:r>
                <a:r>
                  <a:rPr lang="nl-NL" sz="2800" dirty="0" smtClean="0"/>
                  <a:t>0.162</a:t>
                </a:r>
                <a:endParaRPr lang="nl-NL" sz="2800" dirty="0"/>
              </a:p>
              <a:p>
                <a:r>
                  <a:rPr lang="nl-NL" sz="2800" dirty="0"/>
                  <a:t>P(west has </a:t>
                </a:r>
                <a:r>
                  <a:rPr lang="nl-NL" sz="2800" dirty="0" smtClean="0"/>
                  <a:t>1 </a:t>
                </a:r>
                <a:r>
                  <a:rPr lang="nl-NL" sz="2800" dirty="0" err="1"/>
                  <a:t>Hearts</a:t>
                </a:r>
                <a:r>
                  <a:rPr lang="nl-NL" sz="2800" dirty="0"/>
                  <a:t>) ≈ </a:t>
                </a:r>
                <a:r>
                  <a:rPr lang="nl-NL" sz="2800" dirty="0" smtClean="0"/>
                  <a:t>0.431</a:t>
                </a:r>
                <a:endParaRPr lang="nl-NL" sz="2800" dirty="0"/>
              </a:p>
              <a:p>
                <a:r>
                  <a:rPr lang="nl-NL" sz="2800" dirty="0"/>
                  <a:t>P(west has </a:t>
                </a:r>
                <a:r>
                  <a:rPr lang="nl-NL" sz="2800" dirty="0" smtClean="0"/>
                  <a:t>2 </a:t>
                </a:r>
                <a:r>
                  <a:rPr lang="nl-NL" sz="2800" dirty="0" err="1"/>
                  <a:t>Hearts</a:t>
                </a:r>
                <a:r>
                  <a:rPr lang="nl-NL" sz="2800" dirty="0"/>
                  <a:t>) ≈ </a:t>
                </a:r>
                <a:r>
                  <a:rPr lang="nl-NL" sz="2800" dirty="0" smtClean="0"/>
                  <a:t>0.324</a:t>
                </a:r>
                <a:endParaRPr lang="nl-NL" sz="2800" dirty="0"/>
              </a:p>
              <a:p>
                <a:r>
                  <a:rPr lang="nl-NL" sz="2800" dirty="0"/>
                  <a:t>P(west has </a:t>
                </a:r>
                <a:r>
                  <a:rPr lang="nl-NL" sz="2800" dirty="0" smtClean="0"/>
                  <a:t>3 </a:t>
                </a:r>
                <a:r>
                  <a:rPr lang="nl-NL" sz="2800" dirty="0" err="1"/>
                  <a:t>Hearts</a:t>
                </a:r>
                <a:r>
                  <a:rPr lang="nl-NL" sz="2800" dirty="0"/>
                  <a:t>) ≈ </a:t>
                </a:r>
                <a:r>
                  <a:rPr lang="nl-NL" sz="2800" dirty="0" smtClean="0"/>
                  <a:t>0.078</a:t>
                </a:r>
                <a:endParaRPr lang="nl-NL" sz="2800" dirty="0"/>
              </a:p>
              <a:p>
                <a:r>
                  <a:rPr lang="nl-NL" sz="2800" dirty="0"/>
                  <a:t>P(west has </a:t>
                </a:r>
                <a:r>
                  <a:rPr lang="nl-NL" sz="2800" dirty="0" smtClean="0"/>
                  <a:t>4 </a:t>
                </a:r>
                <a:r>
                  <a:rPr lang="nl-NL" sz="2800" dirty="0" err="1"/>
                  <a:t>Hearts</a:t>
                </a:r>
                <a:r>
                  <a:rPr lang="nl-NL" sz="2800" dirty="0"/>
                  <a:t>) ≈ </a:t>
                </a:r>
                <a:r>
                  <a:rPr lang="nl-NL" sz="2800" dirty="0" smtClean="0"/>
                  <a:t>0.005</a:t>
                </a:r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3" name="Tijdelijke aanduiding voor inhoud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5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hthoek 3"/>
          <p:cNvSpPr/>
          <p:nvPr/>
        </p:nvSpPr>
        <p:spPr>
          <a:xfrm>
            <a:off x="5436096" y="3365401"/>
            <a:ext cx="3792409" cy="26108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ts val="4000"/>
              </a:lnSpc>
            </a:pPr>
            <a:r>
              <a:rPr lang="nl-NL" sz="2800" dirty="0" smtClean="0">
                <a:solidFill>
                  <a:schemeClr val="bg1"/>
                </a:solidFill>
              </a:rPr>
              <a:t>Finesse East</a:t>
            </a:r>
          </a:p>
          <a:p>
            <a:pPr>
              <a:lnSpc>
                <a:spcPts val="4000"/>
              </a:lnSpc>
            </a:pPr>
            <a:r>
              <a:rPr lang="nl-NL" sz="2800" dirty="0">
                <a:solidFill>
                  <a:schemeClr val="bg1"/>
                </a:solidFill>
              </a:rPr>
              <a:t>Finesse East</a:t>
            </a:r>
          </a:p>
          <a:p>
            <a:pPr>
              <a:lnSpc>
                <a:spcPts val="4000"/>
              </a:lnSpc>
            </a:pPr>
            <a:r>
              <a:rPr lang="nl-NL" sz="2800" dirty="0" smtClean="0">
                <a:solidFill>
                  <a:schemeClr val="bg1"/>
                </a:solidFill>
              </a:rPr>
              <a:t>Draw</a:t>
            </a:r>
          </a:p>
          <a:p>
            <a:pPr>
              <a:lnSpc>
                <a:spcPts val="4000"/>
              </a:lnSpc>
            </a:pPr>
            <a:r>
              <a:rPr lang="nl-NL" sz="2800" dirty="0">
                <a:solidFill>
                  <a:schemeClr val="bg1"/>
                </a:solidFill>
              </a:rPr>
              <a:t>Finesse </a:t>
            </a:r>
            <a:r>
              <a:rPr lang="nl-NL" sz="2800" dirty="0" smtClean="0">
                <a:solidFill>
                  <a:schemeClr val="bg1"/>
                </a:solidFill>
              </a:rPr>
              <a:t>West</a:t>
            </a:r>
            <a:endParaRPr lang="nl-NL" sz="2800" dirty="0">
              <a:solidFill>
                <a:schemeClr val="bg1"/>
              </a:solidFill>
            </a:endParaRPr>
          </a:p>
          <a:p>
            <a:pPr>
              <a:lnSpc>
                <a:spcPts val="4000"/>
              </a:lnSpc>
            </a:pPr>
            <a:r>
              <a:rPr lang="nl-NL" sz="2800" dirty="0">
                <a:solidFill>
                  <a:schemeClr val="bg1"/>
                </a:solidFill>
              </a:rPr>
              <a:t>Finesse </a:t>
            </a:r>
            <a:r>
              <a:rPr lang="nl-NL" sz="2800" dirty="0" smtClean="0">
                <a:solidFill>
                  <a:schemeClr val="bg1"/>
                </a:solidFill>
              </a:rPr>
              <a:t>West</a:t>
            </a:r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1619672" y="6057900"/>
            <a:ext cx="6159953" cy="800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/>
              <a:t>Conclusion</a:t>
            </a:r>
            <a:r>
              <a:rPr lang="nl-NL" sz="2800" dirty="0" smtClean="0"/>
              <a:t>: Finesse East is the best </a:t>
            </a:r>
            <a:r>
              <a:rPr lang="nl-NL" sz="2800" dirty="0" err="1" smtClean="0"/>
              <a:t>strategy</a:t>
            </a:r>
            <a:r>
              <a:rPr lang="nl-NL" sz="2800" dirty="0" smtClean="0"/>
              <a:t>!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697488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53752"/>
            <a:ext cx="7992888" cy="926976"/>
          </a:xfrm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Best </a:t>
            </a:r>
            <a:r>
              <a:rPr lang="nl-NL" dirty="0" err="1" smtClean="0">
                <a:solidFill>
                  <a:schemeClr val="tx2"/>
                </a:solidFill>
              </a:rPr>
              <a:t>play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3131840" y="1556792"/>
            <a:ext cx="2180694" cy="176278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North hand (dummy):</a:t>
            </a:r>
          </a:p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 A975</a:t>
            </a:r>
          </a:p>
          <a:p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 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K1094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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 9732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 A5</a:t>
            </a:r>
            <a:endParaRPr lang="nl-NL" dirty="0" smtClean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sp>
        <p:nvSpPr>
          <p:cNvPr id="5" name="Rechthoek 4"/>
          <p:cNvSpPr/>
          <p:nvPr/>
        </p:nvSpPr>
        <p:spPr>
          <a:xfrm>
            <a:off x="3203848" y="4581129"/>
            <a:ext cx="2108686" cy="159583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South hand (leader):</a:t>
            </a:r>
          </a:p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 KQ4</a:t>
            </a:r>
          </a:p>
          <a:p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 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AJ732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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 Q5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 J92</a:t>
            </a:r>
            <a:endParaRPr lang="nl-NL" dirty="0" smtClean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990467" y="3379932"/>
            <a:ext cx="1980126" cy="14939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West hand:</a:t>
            </a:r>
          </a:p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 ?</a:t>
            </a:r>
          </a:p>
          <a:p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 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?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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 ?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 </a:t>
            </a:r>
            <a:r>
              <a:rPr lang="nl-NL" dirty="0" err="1" smtClean="0">
                <a:solidFill>
                  <a:schemeClr val="tx1"/>
                </a:solidFill>
                <a:sym typeface="Symbol" panose="05050102010706020507" pitchFamily="18" charset="2"/>
              </a:rPr>
              <a:t>xxxxxxx</a:t>
            </a:r>
            <a:endParaRPr lang="nl-NL" dirty="0" smtClean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sp>
        <p:nvSpPr>
          <p:cNvPr id="9" name="Rechthoek 8"/>
          <p:cNvSpPr/>
          <p:nvPr/>
        </p:nvSpPr>
        <p:spPr>
          <a:xfrm>
            <a:off x="5669118" y="3319573"/>
            <a:ext cx="1980126" cy="14939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East hand:</a:t>
            </a:r>
          </a:p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 ?</a:t>
            </a:r>
          </a:p>
          <a:p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 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?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rgbClr val="FF0000"/>
                </a:solidFill>
                <a:sym typeface="Symbol" panose="05050102010706020507" pitchFamily="18" charset="2"/>
              </a:rPr>
              <a:t></a:t>
            </a:r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 ?</a:t>
            </a:r>
            <a:endParaRPr lang="nl-NL" dirty="0">
              <a:solidFill>
                <a:srgbClr val="FF0000"/>
              </a:solidFill>
              <a:sym typeface="Symbol" panose="05050102010706020507" pitchFamily="18" charset="2"/>
            </a:endParaRPr>
          </a:p>
          <a:p>
            <a:r>
              <a:rPr lang="nl-NL" dirty="0" smtClean="0">
                <a:solidFill>
                  <a:schemeClr val="tx1"/>
                </a:solidFill>
                <a:sym typeface="Symbol" panose="05050102010706020507" pitchFamily="18" charset="2"/>
              </a:rPr>
              <a:t> x</a:t>
            </a:r>
            <a:endParaRPr lang="nl-NL" dirty="0" smtClean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sp>
        <p:nvSpPr>
          <p:cNvPr id="6" name="Rechthoek 5"/>
          <p:cNvSpPr/>
          <p:nvPr/>
        </p:nvSpPr>
        <p:spPr>
          <a:xfrm>
            <a:off x="5868144" y="1343024"/>
            <a:ext cx="3019723" cy="167367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>
                <a:solidFill>
                  <a:schemeClr val="bg1"/>
                </a:solidFill>
              </a:rPr>
              <a:t>Start </a:t>
            </a:r>
            <a:r>
              <a:rPr lang="nl-NL" sz="2800" dirty="0" err="1" smtClean="0">
                <a:solidFill>
                  <a:schemeClr val="bg1"/>
                </a:solidFill>
              </a:rPr>
              <a:t>by</a:t>
            </a:r>
            <a:r>
              <a:rPr lang="nl-NL" sz="2800" dirty="0" smtClean="0">
                <a:solidFill>
                  <a:schemeClr val="bg1"/>
                </a:solidFill>
              </a:rPr>
              <a:t> </a:t>
            </a:r>
            <a:r>
              <a:rPr lang="nl-NL" sz="2800" dirty="0" err="1" smtClean="0">
                <a:solidFill>
                  <a:schemeClr val="bg1"/>
                </a:solidFill>
              </a:rPr>
              <a:t>drawing</a:t>
            </a:r>
            <a:r>
              <a:rPr lang="nl-NL" sz="2800" dirty="0" smtClean="0">
                <a:solidFill>
                  <a:schemeClr val="bg1"/>
                </a:solidFill>
              </a:rPr>
              <a:t> the King of </a:t>
            </a:r>
            <a:r>
              <a:rPr lang="nl-NL" sz="2800" dirty="0" err="1" smtClean="0">
                <a:solidFill>
                  <a:schemeClr val="bg1"/>
                </a:solidFill>
              </a:rPr>
              <a:t>Hearts</a:t>
            </a:r>
            <a:r>
              <a:rPr lang="nl-NL" sz="2800" dirty="0" smtClean="0">
                <a:solidFill>
                  <a:schemeClr val="bg1"/>
                </a:solidFill>
              </a:rPr>
              <a:t>, </a:t>
            </a:r>
            <a:r>
              <a:rPr lang="nl-NL" sz="2800" dirty="0" err="1" smtClean="0">
                <a:solidFill>
                  <a:schemeClr val="bg1"/>
                </a:solidFill>
              </a:rPr>
              <a:t>then</a:t>
            </a:r>
            <a:r>
              <a:rPr lang="nl-NL" sz="2800" dirty="0" smtClean="0">
                <a:solidFill>
                  <a:schemeClr val="bg1"/>
                </a:solidFill>
              </a:rPr>
              <a:t> </a:t>
            </a:r>
            <a:r>
              <a:rPr lang="nl-NL" sz="2800" smtClean="0">
                <a:solidFill>
                  <a:schemeClr val="bg1"/>
                </a:solidFill>
              </a:rPr>
              <a:t>finesse East</a:t>
            </a:r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179512" y="1196752"/>
            <a:ext cx="2661660" cy="16893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Start </a:t>
            </a:r>
            <a:r>
              <a:rPr lang="nl-NL" sz="2800" dirty="0" err="1" smtClean="0"/>
              <a:t>by</a:t>
            </a:r>
            <a:r>
              <a:rPr lang="nl-NL" sz="2800" dirty="0" smtClean="0"/>
              <a:t> </a:t>
            </a:r>
            <a:r>
              <a:rPr lang="nl-NL" sz="2800" dirty="0" err="1" smtClean="0"/>
              <a:t>playing</a:t>
            </a:r>
            <a:r>
              <a:rPr lang="nl-NL" sz="2800" dirty="0" smtClean="0"/>
              <a:t> 4 of </a:t>
            </a:r>
            <a:r>
              <a:rPr lang="nl-NL" sz="2800" dirty="0" err="1" smtClean="0"/>
              <a:t>Hearts</a:t>
            </a:r>
            <a:r>
              <a:rPr lang="nl-NL" sz="2800" dirty="0" smtClean="0"/>
              <a:t> </a:t>
            </a:r>
            <a:r>
              <a:rPr lang="nl-NL" sz="2800" dirty="0" err="1" smtClean="0"/>
              <a:t>towards</a:t>
            </a:r>
            <a:r>
              <a:rPr lang="nl-NL" sz="2800" dirty="0" smtClean="0"/>
              <a:t> the Jack?</a:t>
            </a:r>
            <a:endParaRPr lang="nl-NL" sz="2800" dirty="0"/>
          </a:p>
        </p:txBody>
      </p:sp>
      <p:sp>
        <p:nvSpPr>
          <p:cNvPr id="10" name="Rechthoek 9"/>
          <p:cNvSpPr/>
          <p:nvPr/>
        </p:nvSpPr>
        <p:spPr>
          <a:xfrm>
            <a:off x="107504" y="5085184"/>
            <a:ext cx="2733668" cy="144016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err="1" smtClean="0"/>
              <a:t>This</a:t>
            </a:r>
            <a:r>
              <a:rPr lang="nl-NL" sz="2400" dirty="0" smtClean="0"/>
              <a:t> </a:t>
            </a:r>
            <a:r>
              <a:rPr lang="nl-NL" sz="2400" dirty="0" err="1" smtClean="0"/>
              <a:t>will</a:t>
            </a:r>
            <a:r>
              <a:rPr lang="nl-NL" sz="2400" dirty="0" smtClean="0"/>
              <a:t> </a:t>
            </a:r>
            <a:r>
              <a:rPr lang="nl-NL" sz="2400" dirty="0" err="1" smtClean="0"/>
              <a:t>fail</a:t>
            </a:r>
            <a:r>
              <a:rPr lang="nl-NL" sz="2400" dirty="0" smtClean="0"/>
              <a:t> </a:t>
            </a:r>
            <a:r>
              <a:rPr lang="nl-NL" sz="2400" dirty="0" err="1" smtClean="0"/>
              <a:t>if</a:t>
            </a:r>
            <a:r>
              <a:rPr lang="nl-NL" sz="2400" dirty="0" smtClean="0"/>
              <a:t> west has the Queen of  </a:t>
            </a:r>
            <a:r>
              <a:rPr lang="nl-NL" sz="2400" dirty="0" err="1" smtClean="0"/>
              <a:t>Hearts</a:t>
            </a:r>
            <a:endParaRPr lang="nl-NL" sz="2400" dirty="0"/>
          </a:p>
        </p:txBody>
      </p:sp>
      <p:cxnSp>
        <p:nvCxnSpPr>
          <p:cNvPr id="12" name="Rechte verbindingslijn met pijl 11"/>
          <p:cNvCxnSpPr/>
          <p:nvPr/>
        </p:nvCxnSpPr>
        <p:spPr>
          <a:xfrm>
            <a:off x="395536" y="2886075"/>
            <a:ext cx="72008" cy="219910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893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Back </a:t>
            </a:r>
            <a:r>
              <a:rPr lang="nl-NL" dirty="0" err="1" smtClean="0">
                <a:solidFill>
                  <a:schemeClr val="tx2"/>
                </a:solidFill>
              </a:rPr>
              <a:t>to</a:t>
            </a:r>
            <a:r>
              <a:rPr lang="nl-NL" dirty="0" smtClean="0">
                <a:solidFill>
                  <a:schemeClr val="tx2"/>
                </a:solidFill>
              </a:rPr>
              <a:t> the </a:t>
            </a:r>
            <a:r>
              <a:rPr lang="nl-NL" dirty="0" err="1" smtClean="0">
                <a:solidFill>
                  <a:schemeClr val="tx2"/>
                </a:solidFill>
              </a:rPr>
              <a:t>riddle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1115616" y="1628800"/>
            <a:ext cx="659589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 smtClean="0"/>
              <a:t>Make two stacks, containing an equal number of “facing up” cards</a:t>
            </a:r>
            <a:endParaRPr lang="en-GB" sz="3200" dirty="0"/>
          </a:p>
        </p:txBody>
      </p:sp>
      <p:pic>
        <p:nvPicPr>
          <p:cNvPr id="5" name="Afbeelding 4" descr="Afbeeldingsresultaat voor playing cards two stacks">
            <a:hlinkClick r:id="rId2" tgtFrame="&quot;_blank&quot;"/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22" t="25885" r="27887" b="46017"/>
          <a:stretch/>
        </p:blipFill>
        <p:spPr bwMode="auto">
          <a:xfrm>
            <a:off x="3380100" y="2780928"/>
            <a:ext cx="2066925" cy="12096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Rechthoek 5"/>
          <p:cNvSpPr/>
          <p:nvPr/>
        </p:nvSpPr>
        <p:spPr>
          <a:xfrm>
            <a:off x="611560" y="4113076"/>
            <a:ext cx="8280920" cy="253474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2"/>
                </a:solidFill>
              </a:rPr>
              <a:t>			stack 1	stack 2		Total</a:t>
            </a:r>
          </a:p>
          <a:p>
            <a:endParaRPr lang="nl-NL" dirty="0" smtClean="0">
              <a:solidFill>
                <a:schemeClr val="tx2"/>
              </a:solidFill>
            </a:endParaRPr>
          </a:p>
          <a:p>
            <a:r>
              <a:rPr lang="nl-NL" dirty="0" err="1" smtClean="0">
                <a:solidFill>
                  <a:schemeClr val="tx2"/>
                </a:solidFill>
              </a:rPr>
              <a:t>number</a:t>
            </a:r>
            <a:r>
              <a:rPr lang="nl-NL" dirty="0" smtClean="0">
                <a:solidFill>
                  <a:schemeClr val="tx2"/>
                </a:solidFill>
              </a:rPr>
              <a:t> of cards:		a	52 – a		52 (1 ≤ a ≤ 51) (</a:t>
            </a:r>
            <a:r>
              <a:rPr lang="nl-NL" i="1" dirty="0" smtClean="0">
                <a:solidFill>
                  <a:schemeClr val="tx2"/>
                </a:solidFill>
              </a:rPr>
              <a:t>a is </a:t>
            </a:r>
            <a:r>
              <a:rPr lang="nl-NL" i="1" u="sng" dirty="0" err="1" smtClean="0">
                <a:solidFill>
                  <a:schemeClr val="tx2"/>
                </a:solidFill>
              </a:rPr>
              <a:t>fixed</a:t>
            </a:r>
            <a:r>
              <a:rPr lang="nl-NL" i="1" dirty="0" smtClean="0">
                <a:solidFill>
                  <a:schemeClr val="tx2"/>
                </a:solidFill>
              </a:rPr>
              <a:t>)</a:t>
            </a:r>
            <a:endParaRPr lang="nl-NL" dirty="0" smtClean="0">
              <a:solidFill>
                <a:schemeClr val="tx2"/>
              </a:solidFill>
            </a:endParaRPr>
          </a:p>
          <a:p>
            <a:endParaRPr lang="nl-NL" dirty="0">
              <a:solidFill>
                <a:schemeClr val="tx2"/>
              </a:solidFill>
            </a:endParaRPr>
          </a:p>
          <a:p>
            <a:r>
              <a:rPr lang="nl-NL" dirty="0" err="1" smtClean="0">
                <a:solidFill>
                  <a:schemeClr val="tx2"/>
                </a:solidFill>
              </a:rPr>
              <a:t>Facing</a:t>
            </a:r>
            <a:r>
              <a:rPr lang="nl-NL" dirty="0" smtClean="0">
                <a:solidFill>
                  <a:schemeClr val="tx2"/>
                </a:solidFill>
              </a:rPr>
              <a:t> up:		x	13 – x		13 (0 ≤ x ≤ min(a,13))</a:t>
            </a:r>
          </a:p>
          <a:p>
            <a:r>
              <a:rPr lang="nl-NL" dirty="0">
                <a:solidFill>
                  <a:schemeClr val="tx2"/>
                </a:solidFill>
              </a:rPr>
              <a:t>	</a:t>
            </a:r>
            <a:r>
              <a:rPr lang="nl-NL" dirty="0" smtClean="0">
                <a:solidFill>
                  <a:schemeClr val="tx2"/>
                </a:solidFill>
              </a:rPr>
              <a:t>						(</a:t>
            </a:r>
            <a:r>
              <a:rPr lang="nl-NL" i="1" dirty="0" smtClean="0">
                <a:solidFill>
                  <a:schemeClr val="tx2"/>
                </a:solidFill>
              </a:rPr>
              <a:t>x is </a:t>
            </a:r>
            <a:r>
              <a:rPr lang="nl-NL" i="1" u="sng" dirty="0" smtClean="0">
                <a:solidFill>
                  <a:schemeClr val="tx2"/>
                </a:solidFill>
              </a:rPr>
              <a:t>random</a:t>
            </a:r>
            <a:r>
              <a:rPr lang="nl-NL" i="1" dirty="0" smtClean="0">
                <a:solidFill>
                  <a:schemeClr val="tx2"/>
                </a:solidFill>
              </a:rPr>
              <a:t>)</a:t>
            </a:r>
            <a:endParaRPr lang="nl-NL" dirty="0" smtClean="0">
              <a:solidFill>
                <a:schemeClr val="tx2"/>
              </a:solidFill>
            </a:endParaRPr>
          </a:p>
          <a:p>
            <a:endParaRPr lang="nl-NL" dirty="0" smtClean="0">
              <a:solidFill>
                <a:schemeClr val="tx2"/>
              </a:solidFill>
            </a:endParaRPr>
          </a:p>
          <a:p>
            <a:r>
              <a:rPr lang="nl-NL" dirty="0" err="1" smtClean="0">
                <a:solidFill>
                  <a:schemeClr val="tx2"/>
                </a:solidFill>
              </a:rPr>
              <a:t>Facing</a:t>
            </a:r>
            <a:r>
              <a:rPr lang="nl-NL" dirty="0" smtClean="0">
                <a:solidFill>
                  <a:schemeClr val="tx2"/>
                </a:solidFill>
              </a:rPr>
              <a:t> down:		a – x	39 – a + x		39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7" name="Rechthoek 6"/>
          <p:cNvSpPr/>
          <p:nvPr/>
        </p:nvSpPr>
        <p:spPr>
          <a:xfrm>
            <a:off x="6228184" y="2924944"/>
            <a:ext cx="2664296" cy="864096"/>
          </a:xfrm>
          <a:prstGeom prst="rect">
            <a:avLst/>
          </a:prstGeom>
          <a:solidFill>
            <a:srgbClr val="EF89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err="1" smtClean="0">
                <a:solidFill>
                  <a:schemeClr val="bg1"/>
                </a:solidFill>
              </a:rPr>
              <a:t>Who</a:t>
            </a:r>
            <a:r>
              <a:rPr lang="nl-NL" sz="2800" dirty="0" smtClean="0">
                <a:solidFill>
                  <a:schemeClr val="bg1"/>
                </a:solidFill>
              </a:rPr>
              <a:t> has a solution?</a:t>
            </a:r>
            <a:endParaRPr lang="nl-NL" sz="2800" dirty="0">
              <a:solidFill>
                <a:schemeClr val="bg1"/>
              </a:solidFill>
            </a:endParaRPr>
          </a:p>
        </p:txBody>
      </p:sp>
      <p:sp>
        <p:nvSpPr>
          <p:cNvPr id="8" name="Ovaal 7"/>
          <p:cNvSpPr/>
          <p:nvPr/>
        </p:nvSpPr>
        <p:spPr>
          <a:xfrm>
            <a:off x="4211960" y="5380446"/>
            <a:ext cx="86409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9" name="Ovaal 8"/>
          <p:cNvSpPr/>
          <p:nvPr/>
        </p:nvSpPr>
        <p:spPr>
          <a:xfrm>
            <a:off x="3275856" y="6165304"/>
            <a:ext cx="864096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6600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Solution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r>
              <a:rPr lang="nl-NL" sz="2400" dirty="0" smtClean="0">
                <a:solidFill>
                  <a:schemeClr val="tx1"/>
                </a:solidFill>
              </a:rPr>
              <a:t>Take a = 13 (stack 1 </a:t>
            </a:r>
            <a:r>
              <a:rPr lang="nl-NL" sz="2400" dirty="0" err="1" smtClean="0">
                <a:solidFill>
                  <a:schemeClr val="tx1"/>
                </a:solidFill>
              </a:rPr>
              <a:t>will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contain</a:t>
            </a:r>
            <a:r>
              <a:rPr lang="nl-NL" sz="2400" dirty="0" smtClean="0">
                <a:solidFill>
                  <a:schemeClr val="tx1"/>
                </a:solidFill>
              </a:rPr>
              <a:t> x cards </a:t>
            </a:r>
            <a:r>
              <a:rPr lang="nl-NL" sz="2400" dirty="0" err="1" smtClean="0">
                <a:solidFill>
                  <a:schemeClr val="tx1"/>
                </a:solidFill>
              </a:rPr>
              <a:t>facing</a:t>
            </a:r>
            <a:r>
              <a:rPr lang="nl-NL" sz="2400" dirty="0" smtClean="0">
                <a:solidFill>
                  <a:schemeClr val="tx1"/>
                </a:solidFill>
              </a:rPr>
              <a:t> up and 13- x </a:t>
            </a:r>
            <a:r>
              <a:rPr lang="nl-NL" sz="2400" dirty="0" err="1" smtClean="0">
                <a:solidFill>
                  <a:schemeClr val="tx1"/>
                </a:solidFill>
              </a:rPr>
              <a:t>facing</a:t>
            </a:r>
            <a:r>
              <a:rPr lang="nl-NL" sz="2400" dirty="0" smtClean="0">
                <a:solidFill>
                  <a:schemeClr val="tx1"/>
                </a:solidFill>
              </a:rPr>
              <a:t> down)</a:t>
            </a:r>
          </a:p>
          <a:p>
            <a:pPr marL="457200" indent="-457200">
              <a:buAutoNum type="arabicPeriod"/>
            </a:pPr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r>
              <a:rPr lang="nl-NL" sz="2400" dirty="0" err="1" smtClean="0">
                <a:solidFill>
                  <a:schemeClr val="tx1"/>
                </a:solidFill>
              </a:rPr>
              <a:t>Automatically</a:t>
            </a:r>
            <a:r>
              <a:rPr lang="nl-NL" sz="2400" dirty="0" smtClean="0">
                <a:solidFill>
                  <a:schemeClr val="tx1"/>
                </a:solidFill>
              </a:rPr>
              <a:t>, stack 2 </a:t>
            </a:r>
            <a:r>
              <a:rPr lang="nl-NL" sz="2400" dirty="0" err="1" smtClean="0">
                <a:solidFill>
                  <a:schemeClr val="tx1"/>
                </a:solidFill>
              </a:rPr>
              <a:t>contains</a:t>
            </a:r>
            <a:r>
              <a:rPr lang="nl-NL" sz="2400" dirty="0" smtClean="0">
                <a:solidFill>
                  <a:schemeClr val="tx1"/>
                </a:solidFill>
              </a:rPr>
              <a:t> 13 – x </a:t>
            </a:r>
            <a:r>
              <a:rPr lang="nl-NL" sz="2400" dirty="0" err="1" smtClean="0">
                <a:solidFill>
                  <a:schemeClr val="tx1"/>
                </a:solidFill>
              </a:rPr>
              <a:t>facing</a:t>
            </a:r>
            <a:r>
              <a:rPr lang="nl-NL" sz="2400" dirty="0" smtClean="0">
                <a:solidFill>
                  <a:schemeClr val="tx1"/>
                </a:solidFill>
              </a:rPr>
              <a:t> up</a:t>
            </a:r>
          </a:p>
          <a:p>
            <a:pPr marL="457200" indent="-457200">
              <a:buAutoNum type="arabicPeriod"/>
            </a:pPr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r>
              <a:rPr lang="nl-NL" sz="2400" dirty="0" smtClean="0">
                <a:solidFill>
                  <a:schemeClr val="tx1"/>
                </a:solidFill>
              </a:rPr>
              <a:t>Put stack 1 </a:t>
            </a:r>
            <a:r>
              <a:rPr lang="nl-NL" sz="2400" dirty="0" err="1" smtClean="0">
                <a:solidFill>
                  <a:schemeClr val="tx1"/>
                </a:solidFill>
              </a:rPr>
              <a:t>upside</a:t>
            </a:r>
            <a:r>
              <a:rPr lang="nl-NL" sz="2400" dirty="0" smtClean="0">
                <a:solidFill>
                  <a:schemeClr val="tx1"/>
                </a:solidFill>
              </a:rPr>
              <a:t> down</a:t>
            </a:r>
          </a:p>
          <a:p>
            <a:pPr marL="457200" indent="-457200">
              <a:buAutoNum type="arabicPeriod"/>
            </a:pPr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r>
              <a:rPr lang="nl-NL" sz="2400" dirty="0" smtClean="0">
                <a:solidFill>
                  <a:schemeClr val="tx1"/>
                </a:solidFill>
              </a:rPr>
              <a:t>Both stacks </a:t>
            </a:r>
            <a:r>
              <a:rPr lang="nl-NL" sz="2400" dirty="0" err="1" smtClean="0">
                <a:solidFill>
                  <a:schemeClr val="tx1"/>
                </a:solidFill>
              </a:rPr>
              <a:t>will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contain</a:t>
            </a:r>
            <a:r>
              <a:rPr lang="nl-NL" sz="2400" dirty="0" smtClean="0">
                <a:solidFill>
                  <a:schemeClr val="tx1"/>
                </a:solidFill>
              </a:rPr>
              <a:t> 13 – x cards </a:t>
            </a:r>
            <a:r>
              <a:rPr lang="nl-NL" sz="2400" dirty="0" err="1" smtClean="0">
                <a:solidFill>
                  <a:schemeClr val="tx1"/>
                </a:solidFill>
              </a:rPr>
              <a:t>facing</a:t>
            </a:r>
            <a:r>
              <a:rPr lang="nl-NL" sz="2400" dirty="0" smtClean="0">
                <a:solidFill>
                  <a:schemeClr val="tx1"/>
                </a:solidFill>
              </a:rPr>
              <a:t> up, </a:t>
            </a:r>
            <a:r>
              <a:rPr lang="nl-NL" sz="2400" dirty="0" err="1" smtClean="0">
                <a:solidFill>
                  <a:schemeClr val="tx1"/>
                </a:solidFill>
              </a:rPr>
              <a:t>whatever</a:t>
            </a:r>
            <a:r>
              <a:rPr lang="nl-NL" sz="2400" dirty="0" smtClean="0">
                <a:solidFill>
                  <a:schemeClr val="tx1"/>
                </a:solidFill>
              </a:rPr>
              <a:t> the </a:t>
            </a:r>
            <a:r>
              <a:rPr lang="nl-NL" sz="2400" dirty="0" err="1" smtClean="0">
                <a:solidFill>
                  <a:schemeClr val="tx1"/>
                </a:solidFill>
              </a:rPr>
              <a:t>value</a:t>
            </a:r>
            <a:r>
              <a:rPr lang="nl-NL" sz="2400" dirty="0" smtClean="0">
                <a:solidFill>
                  <a:schemeClr val="tx1"/>
                </a:solidFill>
              </a:rPr>
              <a:t> of x</a:t>
            </a:r>
          </a:p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4067944" y="5373216"/>
            <a:ext cx="252028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6000" dirty="0" smtClean="0"/>
              <a:t>Check</a:t>
            </a:r>
            <a:endParaRPr lang="nl-NL" sz="6000" dirty="0"/>
          </a:p>
        </p:txBody>
      </p:sp>
    </p:spTree>
    <p:extLst>
      <p:ext uri="{BB962C8B-B14F-4D97-AF65-F5344CB8AC3E}">
        <p14:creationId xmlns:p14="http://schemas.microsoft.com/office/powerpoint/2010/main" val="2271221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Program </a:t>
            </a:r>
            <a:r>
              <a:rPr lang="nl-NL" dirty="0" err="1" smtClean="0">
                <a:solidFill>
                  <a:schemeClr val="tx2"/>
                </a:solidFill>
              </a:rPr>
              <a:t>Today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r>
              <a:rPr lang="nl-NL" sz="2400" dirty="0" err="1" smtClean="0">
                <a:solidFill>
                  <a:schemeClr val="tx1"/>
                </a:solidFill>
              </a:rPr>
              <a:t>Gamification</a:t>
            </a:r>
            <a:r>
              <a:rPr lang="nl-NL" sz="2400" dirty="0" smtClean="0">
                <a:solidFill>
                  <a:schemeClr val="tx1"/>
                </a:solidFill>
              </a:rPr>
              <a:t> and </a:t>
            </a:r>
            <a:r>
              <a:rPr lang="nl-NL" sz="2400" dirty="0" err="1" smtClean="0">
                <a:solidFill>
                  <a:schemeClr val="tx1"/>
                </a:solidFill>
              </a:rPr>
              <a:t>some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examples</a:t>
            </a:r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r>
              <a:rPr lang="nl-NL" sz="2400" dirty="0" smtClean="0">
                <a:solidFill>
                  <a:schemeClr val="tx1"/>
                </a:solidFill>
              </a:rPr>
              <a:t>A </a:t>
            </a:r>
            <a:r>
              <a:rPr lang="nl-NL" sz="2400" dirty="0" err="1" smtClean="0">
                <a:solidFill>
                  <a:schemeClr val="tx1"/>
                </a:solidFill>
              </a:rPr>
              <a:t>riddle</a:t>
            </a:r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r>
              <a:rPr lang="nl-NL" sz="2400" dirty="0" err="1" smtClean="0">
                <a:solidFill>
                  <a:schemeClr val="tx1"/>
                </a:solidFill>
              </a:rPr>
              <a:t>Scientification</a:t>
            </a:r>
            <a:endParaRPr lang="nl-NL" sz="2400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r>
              <a:rPr lang="nl-NL" sz="2400" dirty="0" smtClean="0">
                <a:solidFill>
                  <a:schemeClr val="tx1"/>
                </a:solidFill>
              </a:rPr>
              <a:t>Bridge (a crash course in </a:t>
            </a:r>
            <a:r>
              <a:rPr lang="nl-NL" sz="2400" dirty="0" err="1" smtClean="0">
                <a:solidFill>
                  <a:schemeClr val="tx1"/>
                </a:solidFill>
              </a:rPr>
              <a:t>this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noble</a:t>
            </a:r>
            <a:r>
              <a:rPr lang="nl-NL" sz="2400" dirty="0" smtClean="0">
                <a:solidFill>
                  <a:schemeClr val="tx1"/>
                </a:solidFill>
              </a:rPr>
              <a:t> sport)</a:t>
            </a:r>
            <a:endParaRPr lang="nl-NL" sz="2400" dirty="0">
              <a:solidFill>
                <a:schemeClr val="tx1"/>
              </a:solidFill>
            </a:endParaRPr>
          </a:p>
          <a:p>
            <a:pPr marL="457200" indent="-457200">
              <a:buAutoNum type="arabicPeriod"/>
            </a:pPr>
            <a:r>
              <a:rPr lang="nl-NL" sz="2400" dirty="0" smtClean="0">
                <a:solidFill>
                  <a:schemeClr val="tx1"/>
                </a:solidFill>
              </a:rPr>
              <a:t>Using </a:t>
            </a:r>
            <a:r>
              <a:rPr lang="nl-NL" sz="2400" dirty="0" err="1" smtClean="0">
                <a:solidFill>
                  <a:schemeClr val="tx1"/>
                </a:solidFill>
              </a:rPr>
              <a:t>probability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theory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during</a:t>
            </a:r>
            <a:r>
              <a:rPr lang="nl-NL" sz="2400" dirty="0" smtClean="0">
                <a:solidFill>
                  <a:schemeClr val="tx1"/>
                </a:solidFill>
              </a:rPr>
              <a:t> a game of bridge</a:t>
            </a:r>
          </a:p>
          <a:p>
            <a:pPr marL="457200" indent="-457200">
              <a:buAutoNum type="arabicPeriod"/>
            </a:pPr>
            <a:r>
              <a:rPr lang="nl-NL" sz="2400" dirty="0" smtClean="0">
                <a:solidFill>
                  <a:schemeClr val="tx1"/>
                </a:solidFill>
              </a:rPr>
              <a:t>Using </a:t>
            </a:r>
            <a:r>
              <a:rPr lang="nl-NL" sz="2400" dirty="0" err="1" smtClean="0">
                <a:solidFill>
                  <a:schemeClr val="tx1"/>
                </a:solidFill>
              </a:rPr>
              <a:t>math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to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solve</a:t>
            </a:r>
            <a:r>
              <a:rPr lang="nl-NL" sz="2400" dirty="0" smtClean="0">
                <a:solidFill>
                  <a:schemeClr val="tx1"/>
                </a:solidFill>
              </a:rPr>
              <a:t> the </a:t>
            </a:r>
            <a:r>
              <a:rPr lang="nl-NL" sz="2400" dirty="0" err="1" smtClean="0">
                <a:solidFill>
                  <a:schemeClr val="tx1"/>
                </a:solidFill>
              </a:rPr>
              <a:t>riddle</a:t>
            </a:r>
            <a:endParaRPr lang="nl-NL" sz="240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148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What</a:t>
            </a:r>
            <a:r>
              <a:rPr lang="nl-NL" dirty="0" smtClean="0">
                <a:solidFill>
                  <a:schemeClr val="tx2"/>
                </a:solidFill>
              </a:rPr>
              <a:t> is </a:t>
            </a:r>
            <a:r>
              <a:rPr lang="nl-NL" dirty="0" err="1" smtClean="0">
                <a:solidFill>
                  <a:schemeClr val="tx2"/>
                </a:solidFill>
              </a:rPr>
              <a:t>gamification</a:t>
            </a:r>
            <a:r>
              <a:rPr lang="nl-NL" dirty="0" smtClean="0">
                <a:solidFill>
                  <a:schemeClr val="tx2"/>
                </a:solidFill>
              </a:rPr>
              <a:t>?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395536" y="1794861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err="1">
                <a:solidFill>
                  <a:schemeClr val="tx1"/>
                </a:solidFill>
              </a:rPr>
              <a:t>Gamification</a:t>
            </a:r>
            <a:r>
              <a:rPr lang="en-US" sz="2400" dirty="0">
                <a:solidFill>
                  <a:schemeClr val="tx1"/>
                </a:solidFill>
              </a:rPr>
              <a:t> is the application of game-design elements and game principles in non-game </a:t>
            </a:r>
            <a:r>
              <a:rPr lang="en-US" sz="2400" dirty="0" smtClean="0">
                <a:solidFill>
                  <a:schemeClr val="tx1"/>
                </a:solidFill>
              </a:rPr>
              <a:t>contexts (</a:t>
            </a:r>
            <a:r>
              <a:rPr lang="en-US" sz="2400" i="1" dirty="0" smtClean="0">
                <a:solidFill>
                  <a:schemeClr val="tx1"/>
                </a:solidFill>
              </a:rPr>
              <a:t>Wikipedia</a:t>
            </a:r>
            <a:r>
              <a:rPr lang="en-US" sz="2400" dirty="0" smtClean="0">
                <a:solidFill>
                  <a:schemeClr val="tx1"/>
                </a:solidFill>
              </a:rPr>
              <a:t>)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Example in medicine:</a:t>
            </a: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endParaRPr lang="en-US" sz="2400" dirty="0">
              <a:solidFill>
                <a:schemeClr val="tx1"/>
              </a:solidFill>
            </a:endParaRPr>
          </a:p>
          <a:p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4" name="Afbeelding 3"/>
          <p:cNvPicPr/>
          <p:nvPr/>
        </p:nvPicPr>
        <p:blipFill rotWithShape="1">
          <a:blip r:embed="rId2"/>
          <a:srcRect l="24155" t="38823" r="38419" b="11719"/>
          <a:stretch/>
        </p:blipFill>
        <p:spPr bwMode="auto">
          <a:xfrm>
            <a:off x="3563888" y="2776655"/>
            <a:ext cx="5256584" cy="367240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hthoek 4"/>
          <p:cNvSpPr/>
          <p:nvPr/>
        </p:nvSpPr>
        <p:spPr>
          <a:xfrm>
            <a:off x="3707904" y="5733256"/>
            <a:ext cx="4968552" cy="7920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“game” for </a:t>
            </a:r>
            <a:r>
              <a:rPr lang="nl-NL" dirty="0" err="1" smtClean="0"/>
              <a:t>children</a:t>
            </a:r>
            <a:r>
              <a:rPr lang="nl-NL" dirty="0" smtClean="0"/>
              <a:t> with diabetes:</a:t>
            </a:r>
          </a:p>
          <a:p>
            <a:pPr algn="ctr"/>
            <a:r>
              <a:rPr lang="nl-NL" dirty="0" err="1"/>
              <a:t>h</a:t>
            </a:r>
            <a:r>
              <a:rPr lang="nl-NL" dirty="0" err="1" smtClean="0"/>
              <a:t>ow</a:t>
            </a:r>
            <a:r>
              <a:rPr lang="nl-NL" dirty="0" smtClean="0"/>
              <a:t> </a:t>
            </a:r>
            <a:r>
              <a:rPr lang="nl-NL" dirty="0" err="1" smtClean="0"/>
              <a:t>much</a:t>
            </a:r>
            <a:r>
              <a:rPr lang="nl-NL" dirty="0" smtClean="0"/>
              <a:t> insuline </a:t>
            </a:r>
            <a:r>
              <a:rPr lang="nl-NL" dirty="0" err="1" smtClean="0"/>
              <a:t>to</a:t>
            </a:r>
            <a:r>
              <a:rPr lang="nl-NL" dirty="0" smtClean="0"/>
              <a:t> </a:t>
            </a:r>
            <a:r>
              <a:rPr lang="nl-NL" dirty="0" err="1" smtClean="0"/>
              <a:t>use</a:t>
            </a:r>
            <a:r>
              <a:rPr lang="nl-NL" dirty="0" smtClean="0"/>
              <a:t>, </a:t>
            </a:r>
            <a:r>
              <a:rPr lang="nl-NL" dirty="0" err="1" smtClean="0"/>
              <a:t>based</a:t>
            </a:r>
            <a:r>
              <a:rPr lang="nl-NL" dirty="0" smtClean="0"/>
              <a:t> on the food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829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Gamification</a:t>
            </a:r>
            <a:r>
              <a:rPr lang="nl-NL" dirty="0" smtClean="0">
                <a:solidFill>
                  <a:schemeClr val="tx2"/>
                </a:solidFill>
              </a:rPr>
              <a:t> in </a:t>
            </a:r>
            <a:r>
              <a:rPr lang="nl-NL" dirty="0" err="1" smtClean="0">
                <a:solidFill>
                  <a:schemeClr val="tx2"/>
                </a:solidFill>
              </a:rPr>
              <a:t>education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endParaRPr lang="nl-NL" sz="2400" dirty="0">
              <a:solidFill>
                <a:schemeClr val="tx1"/>
              </a:solidFill>
            </a:endParaRPr>
          </a:p>
        </p:txBody>
      </p:sp>
      <p:pic>
        <p:nvPicPr>
          <p:cNvPr id="2050" name="Picture 2" descr="Afbeeldingsresultaat voor flying simulato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120" y="1556792"/>
            <a:ext cx="4235738" cy="2825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hthoek 4"/>
          <p:cNvSpPr/>
          <p:nvPr/>
        </p:nvSpPr>
        <p:spPr>
          <a:xfrm>
            <a:off x="4860032" y="1556792"/>
            <a:ext cx="3816424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err="1" smtClean="0"/>
              <a:t>Flying</a:t>
            </a:r>
            <a:r>
              <a:rPr lang="nl-NL" sz="2400" dirty="0" smtClean="0"/>
              <a:t> simulator</a:t>
            </a:r>
            <a:endParaRPr lang="nl-NL" sz="2400" dirty="0"/>
          </a:p>
        </p:txBody>
      </p:sp>
      <p:pic>
        <p:nvPicPr>
          <p:cNvPr id="2052" name="Picture 4" descr="Afbeeldingsresultaat voor use of avatar in educati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8382" y="2852936"/>
            <a:ext cx="2558074" cy="3837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hoek 5"/>
          <p:cNvSpPr/>
          <p:nvPr/>
        </p:nvSpPr>
        <p:spPr>
          <a:xfrm>
            <a:off x="3059832" y="5733256"/>
            <a:ext cx="2808312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dirty="0" err="1" smtClean="0"/>
              <a:t>Use</a:t>
            </a:r>
            <a:r>
              <a:rPr lang="nl-NL" sz="2400" dirty="0" smtClean="0"/>
              <a:t> of </a:t>
            </a:r>
            <a:r>
              <a:rPr lang="nl-NL" sz="2400" dirty="0" err="1" smtClean="0"/>
              <a:t>avatars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015742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err="1" smtClean="0">
                <a:solidFill>
                  <a:schemeClr val="tx2"/>
                </a:solidFill>
              </a:rPr>
              <a:t>Gamification</a:t>
            </a:r>
            <a:r>
              <a:rPr lang="nl-NL" dirty="0" smtClean="0">
                <a:solidFill>
                  <a:schemeClr val="tx2"/>
                </a:solidFill>
              </a:rPr>
              <a:t> in </a:t>
            </a:r>
            <a:r>
              <a:rPr lang="nl-NL" dirty="0" err="1" smtClean="0">
                <a:solidFill>
                  <a:schemeClr val="tx2"/>
                </a:solidFill>
              </a:rPr>
              <a:t>statistics</a:t>
            </a:r>
            <a:endParaRPr lang="nl-NL" dirty="0">
              <a:solidFill>
                <a:schemeClr val="tx2"/>
              </a:solidFill>
            </a:endParaRPr>
          </a:p>
        </p:txBody>
      </p:sp>
      <p:pic>
        <p:nvPicPr>
          <p:cNvPr id="4" name="Afbeelding 3"/>
          <p:cNvPicPr/>
          <p:nvPr/>
        </p:nvPicPr>
        <p:blipFill rotWithShape="1">
          <a:blip r:embed="rId2"/>
          <a:srcRect l="54928" t="26470" r="16902" b="15203"/>
          <a:stretch/>
        </p:blipFill>
        <p:spPr bwMode="auto">
          <a:xfrm>
            <a:off x="4211961" y="1700808"/>
            <a:ext cx="4464495" cy="482453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Rechthoek 4"/>
          <p:cNvSpPr/>
          <p:nvPr/>
        </p:nvSpPr>
        <p:spPr>
          <a:xfrm>
            <a:off x="107504" y="1556792"/>
            <a:ext cx="4032448" cy="1800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Mathematical </a:t>
            </a:r>
            <a:r>
              <a:rPr lang="nl-NL" sz="2800" dirty="0" err="1" smtClean="0"/>
              <a:t>statistics</a:t>
            </a:r>
            <a:endParaRPr lang="nl-NL" sz="2800" dirty="0" smtClean="0"/>
          </a:p>
          <a:p>
            <a:pPr algn="ctr"/>
            <a:r>
              <a:rPr lang="nl-NL" sz="2000" dirty="0" smtClean="0"/>
              <a:t>A </a:t>
            </a:r>
            <a:r>
              <a:rPr lang="nl-NL" sz="2000" dirty="0" err="1" smtClean="0"/>
              <a:t>decision</a:t>
            </a:r>
            <a:r>
              <a:rPr lang="nl-NL" sz="2000" dirty="0" smtClean="0"/>
              <a:t> </a:t>
            </a:r>
            <a:r>
              <a:rPr lang="nl-NL" sz="2000" dirty="0" err="1" smtClean="0"/>
              <a:t>theoretic</a:t>
            </a:r>
            <a:r>
              <a:rPr lang="nl-NL" sz="2000" dirty="0" smtClean="0"/>
              <a:t> approach</a:t>
            </a:r>
          </a:p>
          <a:p>
            <a:pPr algn="ctr"/>
            <a:endParaRPr lang="nl-NL" sz="2000" dirty="0"/>
          </a:p>
          <a:p>
            <a:pPr algn="ctr"/>
            <a:r>
              <a:rPr lang="nl-NL" sz="2800" dirty="0" smtClean="0"/>
              <a:t>Thomas S. Ferguson</a:t>
            </a:r>
          </a:p>
          <a:p>
            <a:pPr algn="ctr"/>
            <a:r>
              <a:rPr lang="nl-NL" sz="2000" dirty="0" smtClean="0"/>
              <a:t>(1967)</a:t>
            </a:r>
            <a:endParaRPr lang="nl-NL" sz="2000" dirty="0"/>
          </a:p>
        </p:txBody>
      </p:sp>
      <p:sp>
        <p:nvSpPr>
          <p:cNvPr id="6" name="Rechthoek 5"/>
          <p:cNvSpPr/>
          <p:nvPr/>
        </p:nvSpPr>
        <p:spPr>
          <a:xfrm>
            <a:off x="107504" y="4149080"/>
            <a:ext cx="3600400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800" dirty="0" smtClean="0"/>
              <a:t>John von </a:t>
            </a:r>
            <a:r>
              <a:rPr lang="nl-NL" sz="2800" dirty="0" err="1" smtClean="0"/>
              <a:t>Neumann</a:t>
            </a:r>
            <a:endParaRPr lang="nl-NL" sz="2800" dirty="0" smtClean="0"/>
          </a:p>
          <a:p>
            <a:pPr algn="ctr"/>
            <a:r>
              <a:rPr lang="nl-NL" sz="2800" dirty="0" smtClean="0"/>
              <a:t>(1903 – 1957)</a:t>
            </a:r>
            <a:endParaRPr lang="nl-NL" sz="2800" dirty="0"/>
          </a:p>
        </p:txBody>
      </p:sp>
      <p:sp>
        <p:nvSpPr>
          <p:cNvPr id="7" name="Ovaal 6"/>
          <p:cNvSpPr/>
          <p:nvPr/>
        </p:nvSpPr>
        <p:spPr>
          <a:xfrm>
            <a:off x="5148064" y="3429000"/>
            <a:ext cx="1008112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9" name="Rechte verbindingslijn 8"/>
          <p:cNvCxnSpPr/>
          <p:nvPr/>
        </p:nvCxnSpPr>
        <p:spPr>
          <a:xfrm flipH="1">
            <a:off x="3635896" y="3789040"/>
            <a:ext cx="1512168" cy="36004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6219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/>
          <a:lstStyle/>
          <a:p>
            <a:r>
              <a:rPr lang="nl-NL" dirty="0" smtClean="0">
                <a:solidFill>
                  <a:schemeClr val="tx2"/>
                </a:solidFill>
              </a:rPr>
              <a:t>Gaming in hypothesis </a:t>
            </a:r>
            <a:r>
              <a:rPr lang="nl-NL" dirty="0" err="1" smtClean="0">
                <a:solidFill>
                  <a:schemeClr val="tx2"/>
                </a:solidFill>
              </a:rPr>
              <a:t>testing</a:t>
            </a:r>
            <a:endParaRPr lang="nl-NL" dirty="0">
              <a:solidFill>
                <a:schemeClr val="tx2"/>
              </a:solidFill>
            </a:endParaRPr>
          </a:p>
        </p:txBody>
      </p:sp>
      <p:sp>
        <p:nvSpPr>
          <p:cNvPr id="3" name="Rechthoek 2"/>
          <p:cNvSpPr/>
          <p:nvPr/>
        </p:nvSpPr>
        <p:spPr>
          <a:xfrm>
            <a:off x="467544" y="1772816"/>
            <a:ext cx="8208912" cy="4680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400" dirty="0" err="1" smtClean="0">
                <a:solidFill>
                  <a:schemeClr val="tx1"/>
                </a:solidFill>
              </a:rPr>
              <a:t>You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play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against</a:t>
            </a:r>
            <a:r>
              <a:rPr lang="nl-NL" sz="2400" dirty="0" smtClean="0">
                <a:solidFill>
                  <a:schemeClr val="tx1"/>
                </a:solidFill>
              </a:rPr>
              <a:t> Nature.</a:t>
            </a:r>
          </a:p>
          <a:p>
            <a:endParaRPr lang="nl-NL" sz="2400" dirty="0" smtClean="0">
              <a:solidFill>
                <a:schemeClr val="tx1"/>
              </a:solidFill>
            </a:endParaRPr>
          </a:p>
          <a:p>
            <a:r>
              <a:rPr lang="nl-NL" sz="2400" dirty="0" smtClean="0">
                <a:solidFill>
                  <a:schemeClr val="tx1"/>
                </a:solidFill>
              </a:rPr>
              <a:t>Nature </a:t>
            </a:r>
            <a:r>
              <a:rPr lang="nl-NL" sz="2400" dirty="0" err="1" smtClean="0">
                <a:solidFill>
                  <a:schemeClr val="tx1"/>
                </a:solidFill>
              </a:rPr>
              <a:t>can</a:t>
            </a:r>
            <a:r>
              <a:rPr lang="nl-NL" sz="2400" dirty="0" smtClean="0">
                <a:solidFill>
                  <a:schemeClr val="tx1"/>
                </a:solidFill>
              </a:rPr>
              <a:t> take </a:t>
            </a:r>
            <a:r>
              <a:rPr lang="nl-NL" sz="2400" dirty="0" err="1" smtClean="0">
                <a:solidFill>
                  <a:schemeClr val="tx1"/>
                </a:solidFill>
              </a:rPr>
              <a:t>two</a:t>
            </a:r>
            <a:r>
              <a:rPr lang="nl-NL" sz="2400" dirty="0" smtClean="0">
                <a:solidFill>
                  <a:schemeClr val="tx1"/>
                </a:solidFill>
              </a:rPr>
              <a:t> or more </a:t>
            </a:r>
            <a:r>
              <a:rPr lang="nl-NL" sz="2400" dirty="0" err="1" smtClean="0">
                <a:solidFill>
                  <a:schemeClr val="tx1"/>
                </a:solidFill>
              </a:rPr>
              <a:t>states</a:t>
            </a:r>
            <a:r>
              <a:rPr lang="nl-NL" sz="2400" dirty="0" smtClean="0">
                <a:solidFill>
                  <a:schemeClr val="tx1"/>
                </a:solidFill>
              </a:rPr>
              <a:t> (</a:t>
            </a:r>
            <a:r>
              <a:rPr lang="nl-NL" sz="2400" dirty="0" err="1" smtClean="0">
                <a:solidFill>
                  <a:schemeClr val="tx1"/>
                </a:solidFill>
              </a:rPr>
              <a:t>generally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null</a:t>
            </a:r>
            <a:r>
              <a:rPr lang="nl-NL" sz="2400" dirty="0" smtClean="0">
                <a:solidFill>
                  <a:schemeClr val="tx1"/>
                </a:solidFill>
              </a:rPr>
              <a:t> hypothesis and </a:t>
            </a:r>
            <a:r>
              <a:rPr lang="nl-NL" sz="2400" dirty="0" err="1" smtClean="0">
                <a:solidFill>
                  <a:schemeClr val="tx1"/>
                </a:solidFill>
              </a:rPr>
              <a:t>alternative</a:t>
            </a:r>
            <a:r>
              <a:rPr lang="nl-NL" sz="2400" dirty="0" smtClean="0">
                <a:solidFill>
                  <a:schemeClr val="tx1"/>
                </a:solidFill>
              </a:rPr>
              <a:t> hypothesis). We do </a:t>
            </a:r>
            <a:r>
              <a:rPr lang="nl-NL" sz="2400" dirty="0" err="1" smtClean="0">
                <a:solidFill>
                  <a:schemeClr val="tx1"/>
                </a:solidFill>
              </a:rPr>
              <a:t>not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know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nature’s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choice</a:t>
            </a:r>
            <a:r>
              <a:rPr lang="nl-NL" sz="2400" dirty="0" smtClean="0">
                <a:solidFill>
                  <a:schemeClr val="tx1"/>
                </a:solidFill>
              </a:rPr>
              <a:t>.</a:t>
            </a:r>
          </a:p>
          <a:p>
            <a:endParaRPr lang="nl-NL" sz="2400" dirty="0" smtClean="0">
              <a:solidFill>
                <a:schemeClr val="tx1"/>
              </a:solidFill>
            </a:endParaRPr>
          </a:p>
          <a:p>
            <a:r>
              <a:rPr lang="nl-NL" sz="2400" dirty="0" smtClean="0">
                <a:solidFill>
                  <a:schemeClr val="tx1"/>
                </a:solidFill>
              </a:rPr>
              <a:t>The </a:t>
            </a:r>
            <a:r>
              <a:rPr lang="nl-NL" sz="2400" dirty="0" err="1" smtClean="0">
                <a:solidFill>
                  <a:schemeClr val="tx1"/>
                </a:solidFill>
              </a:rPr>
              <a:t>statistician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can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choose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from</a:t>
            </a:r>
            <a:r>
              <a:rPr lang="nl-NL" sz="2400" dirty="0" smtClean="0">
                <a:solidFill>
                  <a:schemeClr val="tx1"/>
                </a:solidFill>
              </a:rPr>
              <a:t> a set of actions (</a:t>
            </a:r>
            <a:r>
              <a:rPr lang="nl-NL" sz="2400" dirty="0" err="1" smtClean="0">
                <a:solidFill>
                  <a:schemeClr val="tx1"/>
                </a:solidFill>
              </a:rPr>
              <a:t>generally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rejecting</a:t>
            </a:r>
            <a:r>
              <a:rPr lang="nl-NL" sz="2400" dirty="0" smtClean="0">
                <a:solidFill>
                  <a:schemeClr val="tx1"/>
                </a:solidFill>
              </a:rPr>
              <a:t> or </a:t>
            </a:r>
            <a:r>
              <a:rPr lang="nl-NL" sz="2400" dirty="0" err="1" smtClean="0">
                <a:solidFill>
                  <a:schemeClr val="tx1"/>
                </a:solidFill>
              </a:rPr>
              <a:t>not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rejecting</a:t>
            </a:r>
            <a:r>
              <a:rPr lang="nl-NL" sz="2400" dirty="0" smtClean="0">
                <a:solidFill>
                  <a:schemeClr val="tx1"/>
                </a:solidFill>
              </a:rPr>
              <a:t> the </a:t>
            </a:r>
            <a:r>
              <a:rPr lang="nl-NL" sz="2400" dirty="0" err="1" smtClean="0">
                <a:solidFill>
                  <a:schemeClr val="tx1"/>
                </a:solidFill>
              </a:rPr>
              <a:t>null</a:t>
            </a:r>
            <a:r>
              <a:rPr lang="nl-NL" sz="2400" dirty="0" smtClean="0">
                <a:solidFill>
                  <a:schemeClr val="tx1"/>
                </a:solidFill>
              </a:rPr>
              <a:t> hypothesis).</a:t>
            </a:r>
          </a:p>
          <a:p>
            <a:endParaRPr lang="nl-NL" sz="2400" dirty="0" smtClean="0">
              <a:solidFill>
                <a:schemeClr val="tx1"/>
              </a:solidFill>
            </a:endParaRPr>
          </a:p>
          <a:p>
            <a:r>
              <a:rPr lang="nl-NL" sz="2400" dirty="0" err="1" smtClean="0">
                <a:solidFill>
                  <a:schemeClr val="tx1"/>
                </a:solidFill>
              </a:rPr>
              <a:t>There</a:t>
            </a:r>
            <a:r>
              <a:rPr lang="nl-NL" sz="2400" dirty="0" smtClean="0">
                <a:solidFill>
                  <a:schemeClr val="tx1"/>
                </a:solidFill>
              </a:rPr>
              <a:t> is a </a:t>
            </a:r>
            <a:r>
              <a:rPr lang="nl-NL" sz="2400" dirty="0" err="1" smtClean="0">
                <a:solidFill>
                  <a:schemeClr val="tx1"/>
                </a:solidFill>
              </a:rPr>
              <a:t>loss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function</a:t>
            </a:r>
            <a:r>
              <a:rPr lang="nl-NL" sz="2400" dirty="0" smtClean="0">
                <a:solidFill>
                  <a:schemeClr val="tx1"/>
                </a:solidFill>
              </a:rPr>
              <a:t>, </a:t>
            </a:r>
            <a:r>
              <a:rPr lang="nl-NL" sz="2400" dirty="0" err="1" smtClean="0">
                <a:solidFill>
                  <a:schemeClr val="tx1"/>
                </a:solidFill>
              </a:rPr>
              <a:t>taking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values</a:t>
            </a:r>
            <a:r>
              <a:rPr lang="nl-NL" sz="2400" dirty="0" smtClean="0">
                <a:solidFill>
                  <a:schemeClr val="tx1"/>
                </a:solidFill>
              </a:rPr>
              <a:t> </a:t>
            </a:r>
            <a:r>
              <a:rPr lang="nl-NL" sz="2400" dirty="0" err="1" smtClean="0">
                <a:solidFill>
                  <a:schemeClr val="tx1"/>
                </a:solidFill>
              </a:rPr>
              <a:t>depending</a:t>
            </a:r>
            <a:r>
              <a:rPr lang="nl-NL" sz="2400" dirty="0" smtClean="0">
                <a:solidFill>
                  <a:schemeClr val="tx1"/>
                </a:solidFill>
              </a:rPr>
              <a:t> on the </a:t>
            </a:r>
            <a:r>
              <a:rPr lang="nl-NL" sz="2400" dirty="0" err="1" smtClean="0">
                <a:solidFill>
                  <a:schemeClr val="tx1"/>
                </a:solidFill>
              </a:rPr>
              <a:t>combinations</a:t>
            </a:r>
            <a:r>
              <a:rPr lang="nl-NL" sz="2400" dirty="0" smtClean="0">
                <a:solidFill>
                  <a:schemeClr val="tx1"/>
                </a:solidFill>
              </a:rPr>
              <a:t> of </a:t>
            </a:r>
            <a:r>
              <a:rPr lang="nl-NL" sz="2400" dirty="0" err="1" smtClean="0">
                <a:solidFill>
                  <a:schemeClr val="tx1"/>
                </a:solidFill>
              </a:rPr>
              <a:t>states</a:t>
            </a:r>
            <a:r>
              <a:rPr lang="nl-NL" sz="2400" dirty="0" smtClean="0">
                <a:solidFill>
                  <a:schemeClr val="tx1"/>
                </a:solidFill>
              </a:rPr>
              <a:t> and actions.</a:t>
            </a:r>
          </a:p>
          <a:p>
            <a:endParaRPr lang="nl-NL" sz="2400" dirty="0">
              <a:solidFill>
                <a:schemeClr val="tx1"/>
              </a:solidFill>
            </a:endParaRPr>
          </a:p>
          <a:p>
            <a:r>
              <a:rPr lang="nl-NL" sz="2400" dirty="0" err="1" smtClean="0">
                <a:solidFill>
                  <a:schemeClr val="tx1"/>
                </a:solidFill>
              </a:rPr>
              <a:t>What</a:t>
            </a:r>
            <a:r>
              <a:rPr lang="nl-NL" sz="2400" dirty="0" smtClean="0">
                <a:solidFill>
                  <a:schemeClr val="tx1"/>
                </a:solidFill>
              </a:rPr>
              <a:t> is </a:t>
            </a:r>
            <a:r>
              <a:rPr lang="nl-NL" sz="2400" dirty="0" err="1" smtClean="0">
                <a:solidFill>
                  <a:schemeClr val="tx1"/>
                </a:solidFill>
              </a:rPr>
              <a:t>your</a:t>
            </a:r>
            <a:r>
              <a:rPr lang="nl-NL" sz="2400" dirty="0" smtClean="0">
                <a:solidFill>
                  <a:schemeClr val="tx1"/>
                </a:solidFill>
              </a:rPr>
              <a:t> best action or </a:t>
            </a:r>
            <a:r>
              <a:rPr lang="nl-NL" sz="2400" dirty="0" err="1" smtClean="0">
                <a:solidFill>
                  <a:schemeClr val="tx1"/>
                </a:solidFill>
              </a:rPr>
              <a:t>decision</a:t>
            </a:r>
            <a:r>
              <a:rPr lang="nl-NL" sz="2400" dirty="0" smtClean="0">
                <a:solidFill>
                  <a:schemeClr val="tx1"/>
                </a:solidFill>
              </a:rPr>
              <a:t>?</a:t>
            </a:r>
            <a:endParaRPr lang="nl-NL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217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56" t="13766" r="32645" b="39008"/>
          <a:stretch/>
        </p:blipFill>
        <p:spPr bwMode="auto">
          <a:xfrm>
            <a:off x="529822" y="476672"/>
            <a:ext cx="8031798" cy="5976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" name="Rechte verbindingslijn 2"/>
          <p:cNvCxnSpPr/>
          <p:nvPr/>
        </p:nvCxnSpPr>
        <p:spPr>
          <a:xfrm>
            <a:off x="7236296" y="1340768"/>
            <a:ext cx="108012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Rechte verbindingslijn 4"/>
          <p:cNvCxnSpPr/>
          <p:nvPr/>
        </p:nvCxnSpPr>
        <p:spPr>
          <a:xfrm>
            <a:off x="3563888" y="1628800"/>
            <a:ext cx="208823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2411760" y="5229200"/>
            <a:ext cx="201622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/>
          <p:cNvCxnSpPr/>
          <p:nvPr/>
        </p:nvCxnSpPr>
        <p:spPr>
          <a:xfrm>
            <a:off x="1043608" y="5373216"/>
            <a:ext cx="331236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1043608" y="5589240"/>
            <a:ext cx="2664296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232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/>
          <p:nvPr/>
        </p:nvPicPr>
        <p:blipFill rotWithShape="1">
          <a:blip r:embed="rId2"/>
          <a:srcRect l="14991" t="9093" r="4057" b="6568"/>
          <a:stretch/>
        </p:blipFill>
        <p:spPr bwMode="auto">
          <a:xfrm>
            <a:off x="1259632" y="260648"/>
            <a:ext cx="6408712" cy="583264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Rechthoek 2"/>
          <p:cNvSpPr/>
          <p:nvPr/>
        </p:nvSpPr>
        <p:spPr>
          <a:xfrm>
            <a:off x="1835696" y="6093296"/>
            <a:ext cx="6120680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Computers &amp; Education, 80, 2015 (152 – 161)</a:t>
            </a:r>
            <a:endParaRPr lang="nl-NL" dirty="0"/>
          </a:p>
        </p:txBody>
      </p:sp>
      <p:cxnSp>
        <p:nvCxnSpPr>
          <p:cNvPr id="5" name="Rechte verbindingslijn 4"/>
          <p:cNvCxnSpPr/>
          <p:nvPr/>
        </p:nvCxnSpPr>
        <p:spPr>
          <a:xfrm>
            <a:off x="6516216" y="4869160"/>
            <a:ext cx="100811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3491880" y="5085184"/>
            <a:ext cx="39604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8"/>
          <p:cNvCxnSpPr/>
          <p:nvPr/>
        </p:nvCxnSpPr>
        <p:spPr>
          <a:xfrm>
            <a:off x="3491880" y="5229200"/>
            <a:ext cx="396044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Rechte verbindingslijn 10"/>
          <p:cNvCxnSpPr/>
          <p:nvPr/>
        </p:nvCxnSpPr>
        <p:spPr>
          <a:xfrm>
            <a:off x="1979712" y="2348880"/>
            <a:ext cx="165618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5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1501</Words>
  <Application>Microsoft Office PowerPoint</Application>
  <PresentationFormat>Diavoorstelling (4:3)</PresentationFormat>
  <Paragraphs>296</Paragraphs>
  <Slides>26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26</vt:i4>
      </vt:variant>
    </vt:vector>
  </HeadingPairs>
  <TitlesOfParts>
    <vt:vector size="27" baseType="lpstr">
      <vt:lpstr>Kantoorthema</vt:lpstr>
      <vt:lpstr>Help! Statistics! Gamification and Scientification The use of game playing in science and education, and the use of science in games and riddles</vt:lpstr>
      <vt:lpstr> Help! Statistics! Lunchtime Lectures</vt:lpstr>
      <vt:lpstr>Program Today</vt:lpstr>
      <vt:lpstr>What is gamification?</vt:lpstr>
      <vt:lpstr>Gamification in education</vt:lpstr>
      <vt:lpstr>Gamification in statistics</vt:lpstr>
      <vt:lpstr>Gaming in hypothesis testing</vt:lpstr>
      <vt:lpstr>PowerPoint-presentatie</vt:lpstr>
      <vt:lpstr>PowerPoint-presentatie</vt:lpstr>
      <vt:lpstr>A riddle</vt:lpstr>
      <vt:lpstr>Scientification</vt:lpstr>
      <vt:lpstr>Bridge</vt:lpstr>
      <vt:lpstr>Bridge: a mind sport</vt:lpstr>
      <vt:lpstr>Goal of the game</vt:lpstr>
      <vt:lpstr>Bidding: the opening bid</vt:lpstr>
      <vt:lpstr>Playing</vt:lpstr>
      <vt:lpstr>Playing</vt:lpstr>
      <vt:lpstr>Playing options</vt:lpstr>
      <vt:lpstr>If you have Ace, King and Jack…</vt:lpstr>
      <vt:lpstr>The (symmetric) distribution</vt:lpstr>
      <vt:lpstr>What if you have more information?</vt:lpstr>
      <vt:lpstr>What do we know now?</vt:lpstr>
      <vt:lpstr>The (non-symmetric) distribution</vt:lpstr>
      <vt:lpstr>Best play</vt:lpstr>
      <vt:lpstr>Back to the riddle</vt:lpstr>
      <vt:lpstr>Solution</vt:lpstr>
    </vt:vector>
  </TitlesOfParts>
  <Company>Universitair Medisch Centrum Groningen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Help! Statistics! Gamification and Scientification The use of game playing in science and education, and the use of science in games and riddles</dc:title>
  <dc:creator>Burgerhof, JGM</dc:creator>
  <cp:lastModifiedBy>Burgerhof, JGM</cp:lastModifiedBy>
  <cp:revision>73</cp:revision>
  <dcterms:created xsi:type="dcterms:W3CDTF">2019-08-26T09:59:12Z</dcterms:created>
  <dcterms:modified xsi:type="dcterms:W3CDTF">2019-09-10T08:20:52Z</dcterms:modified>
</cp:coreProperties>
</file>