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2" r:id="rId3"/>
    <p:sldMasterId id="2147483654" r:id="rId4"/>
    <p:sldMasterId id="2147483656" r:id="rId5"/>
    <p:sldMasterId id="2147483658" r:id="rId6"/>
    <p:sldMasterId id="2147483660" r:id="rId7"/>
    <p:sldMasterId id="2147483662" r:id="rId8"/>
    <p:sldMasterId id="2147483663" r:id="rId9"/>
    <p:sldMasterId id="2147483665" r:id="rId10"/>
    <p:sldMasterId id="2147484472" r:id="rId11"/>
  </p:sldMasterIdLst>
  <p:notesMasterIdLst>
    <p:notesMasterId r:id="rId37"/>
  </p:notesMasterIdLst>
  <p:handoutMasterIdLst>
    <p:handoutMasterId r:id="rId38"/>
  </p:handoutMasterIdLst>
  <p:sldIdLst>
    <p:sldId id="293" r:id="rId12"/>
    <p:sldId id="605" r:id="rId13"/>
    <p:sldId id="608" r:id="rId14"/>
    <p:sldId id="607" r:id="rId15"/>
    <p:sldId id="606" r:id="rId16"/>
    <p:sldId id="610" r:id="rId17"/>
    <p:sldId id="614" r:id="rId18"/>
    <p:sldId id="616" r:id="rId19"/>
    <p:sldId id="617" r:id="rId20"/>
    <p:sldId id="632" r:id="rId21"/>
    <p:sldId id="633" r:id="rId22"/>
    <p:sldId id="589" r:id="rId23"/>
    <p:sldId id="619" r:id="rId24"/>
    <p:sldId id="620" r:id="rId25"/>
    <p:sldId id="621" r:id="rId26"/>
    <p:sldId id="622" r:id="rId27"/>
    <p:sldId id="623" r:id="rId28"/>
    <p:sldId id="625" r:id="rId29"/>
    <p:sldId id="626" r:id="rId30"/>
    <p:sldId id="627" r:id="rId31"/>
    <p:sldId id="631" r:id="rId32"/>
    <p:sldId id="634" r:id="rId33"/>
    <p:sldId id="629" r:id="rId34"/>
    <p:sldId id="630" r:id="rId35"/>
    <p:sldId id="442" r:id="rId36"/>
  </p:sldIdLst>
  <p:sldSz cx="9144000" cy="6858000" type="screen4x3"/>
  <p:notesSz cx="6769100" cy="9906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1C1C1C"/>
    <a:srgbClr val="CC0000"/>
    <a:srgbClr val="E820E8"/>
    <a:srgbClr val="B2B2B2"/>
    <a:srgbClr val="39E7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93" autoAdjust="0"/>
    <p:restoredTop sz="94665" autoAdjust="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32960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4556" y="0"/>
            <a:ext cx="2932960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09749"/>
            <a:ext cx="2932960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4556" y="9409749"/>
            <a:ext cx="2932960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3231685-E1B2-432F-BDE5-7CAB336B087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947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32960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4556" y="0"/>
            <a:ext cx="2932960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6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594" y="4705668"/>
            <a:ext cx="5415914" cy="445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9749"/>
            <a:ext cx="2932960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4556" y="9409749"/>
            <a:ext cx="2932960" cy="49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51106B6-447E-4330-A6D1-BC227708A8A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3003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7830C4-BD94-4453-BB4D-5BBB8C1AEE10}" type="slidenum">
              <a:rPr lang="nl-NL" smtClean="0">
                <a:ea typeface="ＭＳ Ｐゴシック"/>
                <a:cs typeface="ＭＳ Ｐゴシック"/>
              </a:rPr>
              <a:pPr/>
              <a:t>1</a:t>
            </a:fld>
            <a:endParaRPr lang="nl-NL" smtClean="0">
              <a:ea typeface="ＭＳ Ｐゴシック"/>
              <a:cs typeface="ＭＳ Ｐゴシック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234" indent="-228234" eaLnBrk="1" hangingPunct="1">
              <a:buFontTx/>
              <a:buAutoNum type="arabicPeriod"/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1106B6-447E-4330-A6D1-BC227708A8A0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3225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0175A9-D000-4CEA-BB2A-BCDA59E0C9E0}" type="slidenum">
              <a:rPr lang="nl-NL" smtClean="0">
                <a:solidFill>
                  <a:srgbClr val="000000"/>
                </a:solidFill>
                <a:ea typeface="ＭＳ Ｐゴシック"/>
                <a:cs typeface="ＭＳ Ｐゴシック"/>
              </a:rPr>
              <a:pPr/>
              <a:t>25</a:t>
            </a:fld>
            <a:endParaRPr lang="nl-NL" smtClean="0">
              <a:solidFill>
                <a:srgbClr val="000000"/>
              </a:solidFill>
              <a:ea typeface="ＭＳ Ｐゴシック"/>
              <a:cs typeface="ＭＳ Ｐゴシック"/>
            </a:endParaRPr>
          </a:p>
        </p:txBody>
      </p:sp>
      <p:sp>
        <p:nvSpPr>
          <p:cNvPr id="188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181" y="4705668"/>
            <a:ext cx="4962739" cy="4456749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L_boven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6" name="Rectangle 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7" name="Rectangle 7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10" descr="RUGR_logoNL_rood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50813"/>
            <a:ext cx="28114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D87EF-310F-4751-A878-05E29E992F17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D69EB338-100C-4960-A03E-804D922B23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0272D-020B-4D78-81C6-6B7A27E64F3E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85B0E86C-89CD-41B1-BE7E-D4315537055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L_boven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6" name="Rectangle 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7" name="Rectangle 7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10" descr="RUGR_logoNL_rood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50813"/>
            <a:ext cx="28114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48A39-CF70-40ED-BC8A-9331581CD118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8F0FEE6A-8A7A-41E0-A86A-5EE93F952EB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DD8B2-1416-46EF-A5A9-90CECE952E5E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C07204FB-A124-48D7-A4BE-44D7619488B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81A80-4EFD-4C46-80FB-D9FD6C864ACE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DCE66751-4376-45C8-8DE7-4F7FA083D2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98A45-2F92-45CE-B34F-DD83D8DD4C4A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0287DA4A-17ED-484F-A8EE-072636DBB3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73319-1B47-4F0E-A737-2E25BB281AFD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C8BBB6C2-4EFB-4E23-BDCF-745262F7D6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E67CB-BFAC-4D49-991B-4478AAC15332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9F38D206-844E-45C3-A315-286A492264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9F6BD-8E29-42EF-9634-F784F91A21DD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CD6BA5B3-CACE-4B87-94A6-BFC5AB53F6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0AEA-2E87-4EA0-9421-726D08E27221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3836842D-CE50-41E0-8441-0FD12F5F703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DA3C0-F0B6-4DE6-92E3-B2FD25A834DF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1D9C073F-63E6-4EB0-8914-D7D14D4F06B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8D266-FB38-474E-9F96-AB9299B42AD4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E82D9F90-4654-4F79-BBC7-66FBFA950A9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D9189-3167-4F7C-9111-C8B43FAC43F9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A2813AFE-A449-42F2-B6E0-6AF1687E8B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BF507-66FC-4AB9-9DE9-E7D58EFA39A0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CA78E2B1-C0DD-42E4-8030-3CC406710E4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58E85-0F14-4E84-94F6-CA02EE0047C4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49A821CB-164F-45A3-B029-B41CF4BE3B2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2575" y="1468438"/>
            <a:ext cx="2057400" cy="465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68438"/>
            <a:ext cx="6022975" cy="465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6A3AE-D60A-498E-8B35-46A52993DA93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5FF70C76-1BB0-4217-AB4E-BECE928DF9E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ADEF3-139A-4FF4-AF2C-A827A36F2E3B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8895E3DB-62F1-41DC-8C84-CF27C4D142C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F809A-FD8B-444E-99F3-CD4A17D3CA56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65D81328-D68E-4348-AB04-E466DBA1915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EEF93-B2D8-45A0-BFF5-35C46700B9A7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23A51C2E-F479-4872-A6E0-3541C53250D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30942-A448-4878-B5C2-6556BDEE6298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0B109BD9-B399-4261-B93A-D7907B2785C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700DF-1962-4A6E-A776-A5F48537EF9C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37E2C2A6-E996-4C68-8E5A-B6CA5BE71DF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71659-BAF7-4BFE-A9E1-88D8496D588E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C6D5ABD5-783E-47E7-81D4-EFCAD2580B4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D6B46-2C74-4C28-A421-41D97A36CF0E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7A3F99BE-9866-4ABB-A37E-DA9FFAF98E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77D15-8E7C-4973-9E51-B85F04223B3F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DA62A109-48BD-4CDE-9701-2E1B4399F72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E2EAD-D48A-4388-AB4D-AAF805EA4CFE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C1D9292B-FD0C-42F7-B11B-B56EFA0E495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2575" y="1468438"/>
            <a:ext cx="2057400" cy="465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68438"/>
            <a:ext cx="6022975" cy="465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E3CC6-98D1-42B3-9A86-51C43B51850A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3F766AD1-636E-48AC-8593-1D922388FD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CC454-2769-443C-9530-2DDDDA022654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BCD555B7-369F-4005-8BB9-B32DBE6899A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2575" y="1468438"/>
            <a:ext cx="2057400" cy="4657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68438"/>
            <a:ext cx="6022975" cy="4657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5" name="Rectangle 3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6" name="Rectangle 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pic>
        <p:nvPicPr>
          <p:cNvPr id="7" name="Picture 9" descr="RUGR_logoNL_rood_RGB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8A007-2FB0-42C1-95AF-995E850CD0C3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D801C0E6-8D4E-4B24-B27D-88F9E69C884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4186-A3C8-4333-91FA-878C687CC597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0A6D6B9F-14CA-4216-9D69-430F84ED09A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31C4-CBE1-41CF-ACFE-EFC58C0286E4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284D3785-45F6-473A-B0BB-5692507E173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5D79B-21AF-4709-9DD5-AFCE4314D4A7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0928B76C-3A35-44AA-AD96-41DF476A8CB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0BEB8-105F-4EC7-A03F-14716994B816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CAD42E21-BFAA-4CB9-A6A2-BA867CA55C1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98E1D-A738-4B1C-9B36-6E419E4106FF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7EA0E286-B586-48F3-A8A4-9BA3BBD26DF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7D725-054E-49DA-8AC2-53453EAE0202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BFC67319-05AD-43B9-8424-DC0CAFF0D25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AA32F-ADFD-4B2C-9795-3E3220552246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0AD18315-F935-4E04-BF32-45FCF3E1B7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77039-F680-4B34-8083-75177D35271F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2562D795-37A1-4F9C-BF5A-1FA5F9CFECC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2F6BE-66D2-40B4-B515-AE18A7B4B90F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76DB4E74-2C88-4500-80D1-C3FD1EF9331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B6912-C7AD-4046-B4C4-79EA951F678B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E42A09D4-A49A-4C29-B3A8-8C55CB81D79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7B0B5-F07D-4185-A16D-16F23174F1E0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1AFE7A87-901C-4506-87CF-196B7A590AF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L_boven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6" name="Rectangle 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7" name="Rectangle 7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10" descr="RUGR_logoNL_rood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50813"/>
            <a:ext cx="28114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53A3B-47DC-44C8-989B-72A11DDF6392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ACA795D5-1AC1-4313-82F0-234245046D7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7DB3F-E447-4E4C-813F-F544CEEC8557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E58EB821-0AC6-42A2-9B54-CF331B58F2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9D0C5-39BA-42E3-A08D-B5A4665306C4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6F87EE16-44E5-40AC-974F-A96668B6FB3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56ED9-C403-4E33-8148-5F1ABFA24696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F9098A8D-45F6-4878-BDD8-C613EA21601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ABCE0-2FAA-4120-A8E5-AACC158996B8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378A358E-59F6-4665-B9EE-62A2A25D02C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C113E-F52E-457F-B5DF-CA1E0CD667CF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92CB0204-1061-4B71-8D73-93841210F35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4CE64-08AE-4A59-8194-35E6042A1FC9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1A3F30FF-E020-480C-AD56-B062B8ECA46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441E1-F54F-4DB2-A213-D3D1FA4C37C2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F64B69EF-AB94-4E36-BEC6-DE4103D485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11B89-C627-4098-A224-C0B6D335F84A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103ADE8B-6320-4561-A0C7-D8917AF18F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0F0D1-28A2-4C02-8A0F-6691295F32A7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ACF50979-67D5-4F0C-99CD-1A4FEAA0772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2C182-EFB8-4555-BEF0-65E4CA6E69CD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F87723D1-CC91-49FA-BE57-BE0DBCCA7D2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66C8D-2D8F-4A78-AA51-3C01C4D8932F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0E3820E6-AE7B-49F1-8CB3-88C227009C3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5" name="Rectangle 3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6" name="Rectangle 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pic>
        <p:nvPicPr>
          <p:cNvPr id="7" name="Picture 9" descr="RUGR_logoNL_rood_RGB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135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BFD79-3FE8-4824-B27C-E9C45DDA63CA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179A9854-3877-44EA-B6A2-402779B409F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7CABE-E7C2-4B2F-AEB9-3819F5B0364C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70B4B0B1-E298-406E-85F0-57E86B5F2DF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FA3D6-9A15-419D-BD13-13F2B646C5E3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AD2E48E3-A257-4255-97CC-63AAAC2D655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D5AD3-36D6-4F78-8DD4-30909C907A34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4063DDDC-FF9C-4E5E-870B-8884CA55E6C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11167-D403-4051-8046-EA758A6DB12F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7893211D-749F-484A-821F-46CD8330BDC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0A6B9-5DB9-470D-9F55-40E29BC5CD4F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96BB5494-1D3E-4729-846E-9048F1CE9A3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2CB59-98A7-4C1A-8154-56643132905C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5323EAD2-C502-4FEA-AD20-9892F02CBB7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AD8BB-A35D-4FF9-A2F1-D8A6F9A84C98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1540C8BB-CF3A-403D-BA5A-6FA07C4BB02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DD111-2DCE-4F16-9151-00154D197704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9B5EBD4E-1D33-469A-ADA0-0562D19D868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AD97F-8405-4F5A-A492-8E647F7BA166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5DC37926-85AC-493F-9F59-9730EB054DD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28F0B-A508-463A-8BAC-346CE7F4733B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696D3FB8-03C2-4223-BF0B-4E3257B640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49C69-21EB-46F0-83BC-81467EE0B0A9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61A6880A-4B9A-48CD-BD92-46D66B168B8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L_bovenbal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6" name="Rectangle 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7" name="Rectangle 7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pic>
        <p:nvPicPr>
          <p:cNvPr id="8" name="Picture 10" descr="RUGR_logoNL_rood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50813"/>
            <a:ext cx="28114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13824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7D03-6FF3-4B03-A0AC-4C5F69F13E0C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61EBE9A6-7805-4C13-B3D3-B1E43EFD052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EED71-29A3-4E82-9960-70FBD3EC85DD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9DBA9B0D-CECE-4BDC-9CDA-4F40A3F693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1E63A-978A-48C2-B456-DF8FA601E723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7632D899-C88A-4C02-A51E-EB3A27C7B12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B16E9-B40D-47C3-890D-E2C39CA18F32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4BF70432-A450-4C6B-813D-74F672223E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27535-BE24-4864-A8E0-8E9D3475E506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FC77275B-4EC3-4441-89CB-77F50D8F31B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BA6FF-0F87-437E-A29C-E4C0BF3D9A60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0687A8CF-A28F-442B-AF2B-6C993C214F6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A6358-1261-48D7-9AC7-11B23EE63798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ADFD714C-C4F1-4651-9A22-4BA7410684F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0AFFB-BCAE-4233-80EB-B16ABF6890DA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0726AC7E-D116-4A1D-A69D-AD380E60D79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FD5E6-D0EB-45EC-AFA4-23260374CEE0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7CFA768D-0FF6-4D90-B608-7865A748985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67B3C-CB79-42FC-833B-903CA2142FC4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FA4D48B6-96AB-416A-A5F3-E2605663DE4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D44D3-F4E7-4F2C-842A-D574D198699C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D0E84692-83C1-4EE9-83B2-B3C81355F2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164DB-9C0B-484B-B0EA-302FB3AFB753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ACB25AF6-4980-46B5-89D7-8A2FA85D2B8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F5A29-A43C-4C73-BABF-ED2F85CD0E5C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B7915F64-AB2E-44AC-8423-AC9A59DC113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1268413"/>
            <a:ext cx="9140825" cy="24542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5" name="Rectangle 3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6" name="Rectangle 4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pic>
        <p:nvPicPr>
          <p:cNvPr id="7" name="Picture 9" descr="RUGR_logoNL_rood_RGB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755650" y="1484313"/>
            <a:ext cx="7935913" cy="657225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9800"/>
            <a:ext cx="7935913" cy="1363663"/>
          </a:xfrm>
        </p:spPr>
        <p:txBody>
          <a:bodyPr/>
          <a:lstStyle>
            <a:lvl1pPr marL="0" indent="0">
              <a:buFontTx/>
              <a:buNone/>
              <a:defRPr sz="34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E157-19EB-4C65-8CDC-B683422435A6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53C31C1A-600D-4011-84EF-40E3B5CF1AF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81692-9D18-4CBB-98A8-7059C58A192F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AA405EAB-B1B2-4BFB-9CE8-6918950A2D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0B5A2-3889-4843-9C81-456FD6BBAFCB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3B900CAE-643C-4605-B2EF-0A043E3BFA1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CD38A-0785-4686-B5BE-805DB595F914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C5BFD632-5B4C-4EC1-AA43-79B527DBEE6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2205038"/>
            <a:ext cx="3890963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9013" y="2205038"/>
            <a:ext cx="3890962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08843-3E6E-447A-9C53-BF88ECD7085A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9334A57A-5124-4FCD-995A-137A5321485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F44D5-F44A-4D32-A6E1-7D95CF06EB16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460861EF-4569-423A-B4A8-6994DF32172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BF34B-D5CE-44BD-AE87-845440723DE6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2A1D46E3-AE73-4E67-B67E-31CC6A8871D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F6AD9-6C72-4787-9E15-DFF8D5AC2079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70F430D2-4C4F-4A5A-B968-512DFB2A4AE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92D64-4B74-4E82-ACA3-1237B3D16D8B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E8FCFE1B-DCD0-4A7B-9CB5-FC6AD41994A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9BE93-33CE-4500-9169-7599B4628384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D16977EB-3EF3-4A4A-A489-C8F2D9B000C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2E7D9-17AE-4F11-8F1F-A5E478D5C7AC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9A6C76E4-392E-45D5-A9AF-E9536A61C03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1468438"/>
            <a:ext cx="1982787" cy="4624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1468438"/>
            <a:ext cx="5799138" cy="4624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902CC-0BE2-4CB9-9E62-3905427689E9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 | </a:t>
            </a:r>
            <a:fld id="{C6CF8B1B-9218-4AA4-ADED-3FFB577F64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14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6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12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8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L_bovenbal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029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1030" name="Rectangle 6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fld id="{84D2BBD7-39EA-4614-8DB3-09D5D72E67F6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 | </a:t>
            </a:r>
            <a:fld id="{1FD82358-7CDF-4E4A-BE93-E56A73B9980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1033" name="Picture 9" descr="RUGR_logoNL_rood_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5650" y="150813"/>
            <a:ext cx="28114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4" r:id="rId1"/>
    <p:sldLayoutId id="2147484480" r:id="rId2"/>
    <p:sldLayoutId id="2147484481" r:id="rId3"/>
    <p:sldLayoutId id="2147484482" r:id="rId4"/>
    <p:sldLayoutId id="2147484483" r:id="rId5"/>
    <p:sldLayoutId id="2147484484" r:id="rId6"/>
    <p:sldLayoutId id="2147484485" r:id="rId7"/>
    <p:sldLayoutId id="2147484486" r:id="rId8"/>
    <p:sldLayoutId id="2147484487" r:id="rId9"/>
    <p:sldLayoutId id="2147484488" r:id="rId10"/>
    <p:sldLayoutId id="2147484489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NL_bovenbal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0245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10246" name="Rectangle 6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fld id="{E700BDCB-BD03-44B0-8FE2-25826012D4FC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14439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 | </a:t>
            </a:r>
            <a:fld id="{25CD1744-82C8-49AD-8FF0-AED0045E722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111625" name="Picture 9" descr="RUGR_logoNL_rood_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5650" y="150813"/>
            <a:ext cx="28114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00" r:id="rId1"/>
    <p:sldLayoutId id="2147484573" r:id="rId2"/>
    <p:sldLayoutId id="2147484574" r:id="rId3"/>
    <p:sldLayoutId id="2147484575" r:id="rId4"/>
    <p:sldLayoutId id="2147484576" r:id="rId5"/>
    <p:sldLayoutId id="2147484577" r:id="rId6"/>
    <p:sldLayoutId id="2147484578" r:id="rId7"/>
    <p:sldLayoutId id="2147484579" r:id="rId8"/>
    <p:sldLayoutId id="2147484580" r:id="rId9"/>
    <p:sldLayoutId id="2147484581" r:id="rId10"/>
    <p:sldLayoutId id="2147484582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ChangeArrowheads="1"/>
          </p:cNvSpPr>
          <p:nvPr userDrawn="1"/>
        </p:nvSpPr>
        <p:spPr bwMode="auto">
          <a:xfrm>
            <a:off x="0" y="6165850"/>
            <a:ext cx="9144000" cy="69215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707070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123907" name="Picture 2" descr="NL_sluit_middenbal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265238"/>
            <a:ext cx="9140825" cy="482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8" name="Picture 3" descr="NL_sluit_boven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1281113"/>
            <a:ext cx="9140825" cy="24542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707070"/>
              </a:solidFill>
              <a:ea typeface="ＭＳ Ｐゴシック" pitchFamily="34" charset="-128"/>
              <a:cs typeface="+mn-cs"/>
            </a:endParaRPr>
          </a:p>
        </p:txBody>
      </p:sp>
      <p:sp>
        <p:nvSpPr>
          <p:cNvPr id="12391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Thank you</a:t>
            </a:r>
          </a:p>
        </p:txBody>
      </p:sp>
      <p:sp>
        <p:nvSpPr>
          <p:cNvPr id="3079" name="Rectangle 7" descr="Light upward diagonal"/>
          <p:cNvSpPr>
            <a:spLocks noChangeArrowheads="1"/>
          </p:cNvSpPr>
          <p:nvPr/>
        </p:nvSpPr>
        <p:spPr bwMode="auto">
          <a:xfrm>
            <a:off x="0" y="1011238"/>
            <a:ext cx="9144000" cy="261937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  <a:ex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707070"/>
              </a:solidFill>
              <a:ea typeface="ＭＳ Ｐゴシック" pitchFamily="34" charset="-128"/>
              <a:cs typeface="+mn-cs"/>
            </a:endParaRPr>
          </a:p>
        </p:txBody>
      </p:sp>
      <p:pic>
        <p:nvPicPr>
          <p:cNvPr id="123912" name="Picture 11" descr="RUGR_logoEN_rood_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19925" y="6216650"/>
            <a:ext cx="1936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3" name="Picture 13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129338"/>
            <a:ext cx="684213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4" name="Picture 14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5650" y="6365875"/>
            <a:ext cx="33115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83" r:id="rId1"/>
    <p:sldLayoutId id="2147484584" r:id="rId2"/>
    <p:sldLayoutId id="2147484585" r:id="rId3"/>
    <p:sldLayoutId id="2147484586" r:id="rId4"/>
    <p:sldLayoutId id="2147484587" r:id="rId5"/>
    <p:sldLayoutId id="2147484588" r:id="rId6"/>
    <p:sldLayoutId id="2147484589" r:id="rId7"/>
    <p:sldLayoutId id="2147484590" r:id="rId8"/>
    <p:sldLayoutId id="2147484591" r:id="rId9"/>
    <p:sldLayoutId id="2147484592" r:id="rId10"/>
    <p:sldLayoutId id="214748459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auze_bovenbal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 descr="Pauze_midden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265238"/>
            <a:ext cx="9140825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 descr="Light upward diagonal"/>
          <p:cNvSpPr>
            <a:spLocks noChangeArrowheads="1"/>
          </p:cNvSpPr>
          <p:nvPr/>
        </p:nvSpPr>
        <p:spPr bwMode="auto">
          <a:xfrm>
            <a:off x="0" y="6210300"/>
            <a:ext cx="9144000" cy="64135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2054" name="Rectangle 6" descr="Light upward diagonal"/>
          <p:cNvSpPr>
            <a:spLocks noChangeArrowheads="1"/>
          </p:cNvSpPr>
          <p:nvPr/>
        </p:nvSpPr>
        <p:spPr bwMode="auto">
          <a:xfrm>
            <a:off x="0" y="1011238"/>
            <a:ext cx="9144000" cy="261937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11238"/>
            <a:ext cx="19050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fld id="{98B78AB8-A9FE-4705-BCB7-253B104EF27D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11238"/>
            <a:ext cx="6477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 | </a:t>
            </a:r>
            <a:fld id="{1C7155A0-1FA6-4E09-B583-E48B924607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13321" name="Picture 9" descr="RUGR_logoNL_rood_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5650" y="150813"/>
            <a:ext cx="28114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91" r:id="rId2"/>
    <p:sldLayoutId id="2147484492" r:id="rId3"/>
    <p:sldLayoutId id="2147484493" r:id="rId4"/>
    <p:sldLayoutId id="2147484494" r:id="rId5"/>
    <p:sldLayoutId id="2147484495" r:id="rId6"/>
    <p:sldLayoutId id="2147484496" r:id="rId7"/>
    <p:sldLayoutId id="2147484497" r:id="rId8"/>
    <p:sldLayoutId id="2147484498" r:id="rId9"/>
    <p:sldLayoutId id="2147484499" r:id="rId10"/>
    <p:sldLayoutId id="214748450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2"/>
          <p:cNvSpPr>
            <a:spLocks noChangeArrowheads="1"/>
          </p:cNvSpPr>
          <p:nvPr userDrawn="1"/>
        </p:nvSpPr>
        <p:spPr bwMode="auto">
          <a:xfrm>
            <a:off x="0" y="6165850"/>
            <a:ext cx="9144000" cy="692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pic>
        <p:nvPicPr>
          <p:cNvPr id="25603" name="Picture 2" descr="NL_sluit_middenbal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265238"/>
            <a:ext cx="9140825" cy="482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NL_sluit_bovenba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1281113"/>
            <a:ext cx="914082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Thank you</a:t>
            </a:r>
          </a:p>
        </p:txBody>
      </p:sp>
      <p:sp>
        <p:nvSpPr>
          <p:cNvPr id="3079" name="Rectangle 7" descr="Light upward diagonal"/>
          <p:cNvSpPr>
            <a:spLocks noChangeArrowheads="1"/>
          </p:cNvSpPr>
          <p:nvPr/>
        </p:nvSpPr>
        <p:spPr bwMode="auto">
          <a:xfrm>
            <a:off x="0" y="1011238"/>
            <a:ext cx="9144000" cy="261937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pic>
        <p:nvPicPr>
          <p:cNvPr id="25608" name="Picture 11" descr="RUGR_logoEN_rood_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019925" y="6216650"/>
            <a:ext cx="1936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13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129338"/>
            <a:ext cx="684213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4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55650" y="6365875"/>
            <a:ext cx="33115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01" r:id="rId1"/>
    <p:sldLayoutId id="2147484502" r:id="rId2"/>
    <p:sldLayoutId id="2147484503" r:id="rId3"/>
    <p:sldLayoutId id="2147484504" r:id="rId4"/>
    <p:sldLayoutId id="2147484505" r:id="rId5"/>
    <p:sldLayoutId id="2147484506" r:id="rId6"/>
    <p:sldLayoutId id="2147484507" r:id="rId7"/>
    <p:sldLayoutId id="2147484508" r:id="rId8"/>
    <p:sldLayoutId id="2147484509" r:id="rId9"/>
    <p:sldLayoutId id="2147484510" r:id="rId10"/>
    <p:sldLayoutId id="21474845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4101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fld id="{47453F98-3B19-429F-B701-0D764B3CA141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 | </a:t>
            </a:r>
            <a:fld id="{B199E271-F335-4759-8DD1-2BA6F2A379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37896" name="Picture 8" descr="RUGR_logoNL_rood_RGB"/>
          <p:cNvPicPr preferRelativeResize="0"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5" r:id="rId1"/>
    <p:sldLayoutId id="2147484512" r:id="rId2"/>
    <p:sldLayoutId id="2147484513" r:id="rId3"/>
    <p:sldLayoutId id="2147484514" r:id="rId4"/>
    <p:sldLayoutId id="2147484515" r:id="rId5"/>
    <p:sldLayoutId id="2147484516" r:id="rId6"/>
    <p:sldLayoutId id="2147484517" r:id="rId7"/>
    <p:sldLayoutId id="2147484518" r:id="rId8"/>
    <p:sldLayoutId id="2147484519" r:id="rId9"/>
    <p:sldLayoutId id="2147484520" r:id="rId10"/>
    <p:sldLayoutId id="2147484521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NL_bovenbal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5125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5126" name="Rectangle 6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fld id="{3472E05D-2B94-4F81-9A2F-3B4BA713E075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1310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 | </a:t>
            </a:r>
            <a:fld id="{E33866DF-6B8A-446A-BB55-578CD5A90F0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50185" name="Picture 9" descr="RUGR_logoNL_rood_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5650" y="150813"/>
            <a:ext cx="28114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6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6149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134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fld id="{D165EBD9-2FA3-4513-A0B5-AA0D09FD3C01}" type="datetime1">
              <a:rPr lang="en-US"/>
              <a:pPr>
                <a:defRPr/>
              </a:pPr>
              <a:t>3/13/2018</a:t>
            </a:fld>
            <a:endParaRPr lang="nl-NL"/>
          </a:p>
        </p:txBody>
      </p:sp>
      <p:sp>
        <p:nvSpPr>
          <p:cNvPr id="134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 | </a:t>
            </a:r>
            <a:fld id="{999ADC20-F19F-461A-B0A0-24867E10D33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62472" name="Picture 8" descr="RUGR_logoNL_rood_RGB"/>
          <p:cNvPicPr preferRelativeResize="0"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7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NL_bovenbalk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7173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7174" name="Rectangle 6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fld id="{A6BEE136-7726-4519-984C-C5CE5DCE62D7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1372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 | </a:t>
            </a:r>
            <a:fld id="{9F962C95-C939-441E-952D-9B9975C0294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74761" name="Picture 9" descr="RUGR_logoNL_rood_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5650" y="150813"/>
            <a:ext cx="2811463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8" r:id="rId1"/>
    <p:sldLayoutId id="2147484542" r:id="rId2"/>
    <p:sldLayoutId id="2147484543" r:id="rId3"/>
    <p:sldLayoutId id="2147484544" r:id="rId4"/>
    <p:sldLayoutId id="2147484545" r:id="rId5"/>
    <p:sldLayoutId id="2147484546" r:id="rId6"/>
    <p:sldLayoutId id="2147484547" r:id="rId7"/>
    <p:sldLayoutId id="2147484548" r:id="rId8"/>
    <p:sldLayoutId id="2147484549" r:id="rId9"/>
    <p:sldLayoutId id="2147484550" r:id="rId10"/>
    <p:sldLayoutId id="2147484551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19825"/>
            <a:ext cx="91440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20713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5" name="Picture 5" descr="RUGR_logoEN_rood_R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172325" y="44450"/>
            <a:ext cx="186372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6" name="Picture 6"/>
          <p:cNvPicPr>
            <a:picLocks noChangeAspect="1" noChangeArrowheads="1"/>
          </p:cNvPicPr>
          <p:nvPr/>
        </p:nvPicPr>
        <p:blipFill>
          <a:blip r:embed="rId17" cstate="print">
            <a:lum bright="70000" contrast="-70000"/>
            <a:grayscl/>
          </a:blip>
          <a:srcRect/>
          <a:stretch>
            <a:fillRect/>
          </a:stretch>
        </p:blipFill>
        <p:spPr bwMode="auto">
          <a:xfrm>
            <a:off x="755650" y="236538"/>
            <a:ext cx="33115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52" r:id="rId1"/>
    <p:sldLayoutId id="2147484553" r:id="rId2"/>
    <p:sldLayoutId id="2147484554" r:id="rId3"/>
    <p:sldLayoutId id="2147484555" r:id="rId4"/>
    <p:sldLayoutId id="2147484556" r:id="rId5"/>
    <p:sldLayoutId id="2147484557" r:id="rId6"/>
    <p:sldLayoutId id="2147484558" r:id="rId7"/>
    <p:sldLayoutId id="2147484559" r:id="rId8"/>
    <p:sldLayoutId id="2147484560" r:id="rId9"/>
    <p:sldLayoutId id="2147484561" r:id="rId10"/>
    <p:sldLayoutId id="214748456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 descr="Light upward diagonal"/>
          <p:cNvSpPr>
            <a:spLocks noChangeArrowheads="1"/>
          </p:cNvSpPr>
          <p:nvPr/>
        </p:nvSpPr>
        <p:spPr bwMode="auto">
          <a:xfrm>
            <a:off x="0" y="1009650"/>
            <a:ext cx="9144000" cy="261938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468438"/>
            <a:ext cx="79343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205038"/>
            <a:ext cx="793432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9221" name="Rectangle 5" descr="Light upward diagonal"/>
          <p:cNvSpPr>
            <a:spLocks noChangeArrowheads="1"/>
          </p:cNvSpPr>
          <p:nvPr/>
        </p:nvSpPr>
        <p:spPr bwMode="auto">
          <a:xfrm>
            <a:off x="0" y="6218238"/>
            <a:ext cx="9144000" cy="63500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34" charset="-128"/>
              <a:cs typeface="+mn-cs"/>
            </a:endParaRPr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89713" y="100965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fld id="{DEB01F1C-726B-40D0-A115-9E5AA02A481D}" type="datetime1">
              <a:rPr lang="nl-NL"/>
              <a:pPr>
                <a:defRPr/>
              </a:pPr>
              <a:t>13-3-2018</a:t>
            </a:fld>
            <a:endParaRPr lang="nl-NL"/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96300" y="1009650"/>
            <a:ext cx="6477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 b="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 | </a:t>
            </a:r>
            <a:fld id="{391D4B0D-E7DC-49B2-A254-49B757B63A4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99336" name="Picture 8" descr="RUGR_logoNL_rood_RGB"/>
          <p:cNvPicPr preferRelativeResize="0"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5650" y="150813"/>
            <a:ext cx="2795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99" r:id="rId1"/>
    <p:sldLayoutId id="2147484563" r:id="rId2"/>
    <p:sldLayoutId id="2147484564" r:id="rId3"/>
    <p:sldLayoutId id="2147484565" r:id="rId4"/>
    <p:sldLayoutId id="2147484566" r:id="rId5"/>
    <p:sldLayoutId id="2147484567" r:id="rId6"/>
    <p:sldLayoutId id="2147484568" r:id="rId7"/>
    <p:sldLayoutId id="2147484569" r:id="rId8"/>
    <p:sldLayoutId id="2147484570" r:id="rId9"/>
    <p:sldLayoutId id="2147484571" r:id="rId10"/>
    <p:sldLayoutId id="2147484572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Georgia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›"/>
        <a:defRPr sz="2500">
          <a:solidFill>
            <a:schemeClr val="tx1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18" charset="0"/>
        <a:buChar char="•"/>
        <a:defRPr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15.jpe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16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981075"/>
            <a:ext cx="9144000" cy="3095625"/>
          </a:xfrm>
          <a:solidFill>
            <a:srgbClr val="CC0000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3600" b="1" dirty="0" smtClean="0">
                <a:solidFill>
                  <a:schemeClr val="bg1"/>
                </a:solidFill>
              </a:rPr>
              <a:t/>
            </a:r>
            <a:br>
              <a:rPr lang="en-GB" sz="3600" b="1" dirty="0" smtClean="0">
                <a:solidFill>
                  <a:schemeClr val="bg1"/>
                </a:solidFill>
              </a:rPr>
            </a:br>
            <a:r>
              <a:rPr lang="en-GB" sz="3600" b="1" dirty="0" smtClean="0">
                <a:solidFill>
                  <a:schemeClr val="bg1"/>
                </a:solidFill>
              </a:rPr>
              <a:t/>
            </a:r>
            <a:br>
              <a:rPr lang="en-GB" sz="3600" b="1" dirty="0" smtClean="0">
                <a:solidFill>
                  <a:schemeClr val="bg1"/>
                </a:solidFill>
              </a:rPr>
            </a:br>
            <a:r>
              <a:rPr lang="en-GB" sz="3600" b="1" dirty="0" smtClean="0">
                <a:solidFill>
                  <a:schemeClr val="bg1"/>
                </a:solidFill>
              </a:rPr>
              <a:t>Power analysis and </a:t>
            </a:r>
            <a:r>
              <a:rPr lang="en-GB" sz="3600" b="1" dirty="0">
                <a:solidFill>
                  <a:schemeClr val="bg1"/>
                </a:solidFill>
              </a:rPr>
              <a:t>s</a:t>
            </a:r>
            <a:r>
              <a:rPr lang="en-GB" sz="3600" b="1" dirty="0" smtClean="0">
                <a:solidFill>
                  <a:schemeClr val="bg1"/>
                </a:solidFill>
              </a:rPr>
              <a:t>ample size determination</a:t>
            </a:r>
            <a:endParaRPr lang="nl-NL" sz="3200" b="1" dirty="0" smtClean="0">
              <a:solidFill>
                <a:schemeClr val="bg1"/>
              </a:solidFill>
            </a:endParaRPr>
          </a:p>
        </p:txBody>
      </p:sp>
      <p:sp>
        <p:nvSpPr>
          <p:cNvPr id="138243" name="Text Box 11"/>
          <p:cNvSpPr txBox="1">
            <a:spLocks noChangeArrowheads="1"/>
          </p:cNvSpPr>
          <p:nvPr/>
        </p:nvSpPr>
        <p:spPr bwMode="auto">
          <a:xfrm>
            <a:off x="0" y="4797425"/>
            <a:ext cx="9144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 smtClean="0">
                <a:latin typeface="Arial" charset="0"/>
              </a:rPr>
              <a:t>Dr Douwe Postmus (d.postmus@umcg.nl)</a:t>
            </a:r>
            <a:endParaRPr lang="en-GB" sz="2000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GB" sz="1600" b="0" dirty="0" smtClean="0">
                <a:latin typeface="Arial" charset="0"/>
              </a:rPr>
              <a:t>13 March 2018</a:t>
            </a:r>
            <a:endParaRPr lang="en-GB" sz="1600" b="0" dirty="0">
              <a:latin typeface="Arial" charset="0"/>
            </a:endParaRPr>
          </a:p>
        </p:txBody>
      </p:sp>
      <p:pic>
        <p:nvPicPr>
          <p:cNvPr id="138244" name="Picture 12" descr="NL_bovenba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" y="0"/>
            <a:ext cx="9140825" cy="101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6381750"/>
            <a:ext cx="33115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6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7" name="Picture 15" descr="RUGR_logoEN_rood_RG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488" y="6145213"/>
            <a:ext cx="1979612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850106"/>
          </a:xfrm>
        </p:spPr>
        <p:txBody>
          <a:bodyPr/>
          <a:lstStyle/>
          <a:p>
            <a:r>
              <a:rPr lang="nl-NL" dirty="0" smtClean="0"/>
              <a:t>Power as a </a:t>
            </a:r>
            <a:r>
              <a:rPr lang="nl-NL" dirty="0" err="1" smtClean="0"/>
              <a:t>function</a:t>
            </a:r>
            <a:r>
              <a:rPr lang="nl-NL" dirty="0" smtClean="0"/>
              <a:t> of </a:t>
            </a:r>
            <a:r>
              <a:rPr lang="nl-NL" i="1" dirty="0" smtClean="0"/>
              <a:t>n</a:t>
            </a:r>
            <a:endParaRPr lang="nl-NL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7763958" cy="424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0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850106"/>
          </a:xfrm>
        </p:spPr>
        <p:txBody>
          <a:bodyPr/>
          <a:lstStyle/>
          <a:p>
            <a:r>
              <a:rPr lang="nl-NL" dirty="0" smtClean="0"/>
              <a:t>Samp</a:t>
            </a:r>
            <a:r>
              <a:rPr lang="nl-NL" dirty="0" smtClean="0"/>
              <a:t>le </a:t>
            </a:r>
            <a:r>
              <a:rPr lang="nl-NL" dirty="0" err="1" smtClean="0"/>
              <a:t>size</a:t>
            </a:r>
            <a:r>
              <a:rPr lang="nl-NL" dirty="0" smtClean="0"/>
              <a:t> </a:t>
            </a:r>
            <a:r>
              <a:rPr lang="nl-NL" dirty="0" err="1" smtClean="0"/>
              <a:t>determination</a:t>
            </a:r>
            <a:endParaRPr lang="nl-NL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57" t="20926" r="34686" b="10926"/>
          <a:stretch/>
        </p:blipFill>
        <p:spPr bwMode="auto">
          <a:xfrm>
            <a:off x="2483768" y="1556792"/>
            <a:ext cx="4176464" cy="490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288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850106"/>
          </a:xfrm>
        </p:spPr>
        <p:txBody>
          <a:bodyPr/>
          <a:lstStyle/>
          <a:p>
            <a:r>
              <a:rPr lang="nl-NL" dirty="0" err="1" smtClean="0"/>
              <a:t>Determinants</a:t>
            </a:r>
            <a:r>
              <a:rPr lang="nl-NL" dirty="0" smtClean="0"/>
              <a:t> of power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464496"/>
          </a:xfrm>
        </p:spPr>
        <p:txBody>
          <a:bodyPr>
            <a:normAutofit/>
          </a:bodyPr>
          <a:lstStyle/>
          <a:p>
            <a:pPr eaLnBrk="1" hangingPunct="1"/>
            <a:r>
              <a:rPr lang="nl-NL" sz="2400" dirty="0"/>
              <a:t>Sample </a:t>
            </a:r>
            <a:r>
              <a:rPr lang="nl-NL" sz="2400" dirty="0" err="1"/>
              <a:t>size</a:t>
            </a:r>
            <a:r>
              <a:rPr lang="nl-NL" sz="2400" dirty="0"/>
              <a:t>: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larger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sample </a:t>
            </a:r>
            <a:r>
              <a:rPr lang="nl-NL" sz="2400" dirty="0" err="1"/>
              <a:t>size</a:t>
            </a:r>
            <a:r>
              <a:rPr lang="nl-NL" sz="2400" dirty="0"/>
              <a:t>,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err="1"/>
              <a:t>greater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power</a:t>
            </a:r>
            <a:endParaRPr lang="nl-NL" sz="2000" dirty="0"/>
          </a:p>
          <a:p>
            <a:pPr eaLnBrk="1" hangingPunct="1"/>
            <a:r>
              <a:rPr lang="nl-NL" sz="2400" dirty="0" smtClean="0"/>
              <a:t>Type </a:t>
            </a:r>
            <a:r>
              <a:rPr lang="nl-NL" sz="2400" dirty="0" smtClean="0"/>
              <a:t>I error </a:t>
            </a:r>
            <a:r>
              <a:rPr lang="nl-NL" sz="2400" dirty="0" err="1" smtClean="0"/>
              <a:t>rate</a:t>
            </a:r>
            <a:r>
              <a:rPr lang="nl-NL" sz="2400" dirty="0" smtClean="0"/>
              <a:t> (</a:t>
            </a:r>
            <a:r>
              <a:rPr lang="el-GR" sz="2400" dirty="0" smtClean="0"/>
              <a:t>α</a:t>
            </a:r>
            <a:r>
              <a:rPr lang="nl-NL" sz="2400" dirty="0" smtClean="0"/>
              <a:t>): </a:t>
            </a:r>
            <a:r>
              <a:rPr lang="nl-NL" sz="2400" dirty="0"/>
              <a:t>The </a:t>
            </a:r>
            <a:r>
              <a:rPr lang="nl-NL" sz="2400" dirty="0" err="1"/>
              <a:t>larger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</a:t>
            </a:r>
            <a:r>
              <a:rPr lang="nl-NL" sz="2400" dirty="0" smtClean="0"/>
              <a:t>type I error </a:t>
            </a:r>
            <a:r>
              <a:rPr lang="nl-NL" sz="2400" dirty="0" err="1" smtClean="0"/>
              <a:t>rate</a:t>
            </a:r>
            <a:r>
              <a:rPr lang="nl-NL" sz="2400" dirty="0" smtClean="0"/>
              <a:t>, </a:t>
            </a:r>
            <a:r>
              <a:rPr lang="nl-NL" sz="2400" dirty="0" err="1"/>
              <a:t>the</a:t>
            </a:r>
            <a:r>
              <a:rPr lang="nl-NL" sz="2400" dirty="0"/>
              <a:t> more </a:t>
            </a:r>
            <a:r>
              <a:rPr lang="nl-NL" sz="2400" dirty="0" err="1"/>
              <a:t>powerful</a:t>
            </a:r>
            <a:r>
              <a:rPr lang="nl-NL" sz="2400" dirty="0"/>
              <a:t> </a:t>
            </a:r>
            <a:r>
              <a:rPr lang="nl-NL" sz="2400" dirty="0" err="1"/>
              <a:t>the</a:t>
            </a:r>
            <a:r>
              <a:rPr lang="nl-NL" sz="2400" dirty="0"/>
              <a:t> test</a:t>
            </a:r>
          </a:p>
          <a:p>
            <a:pPr eaLnBrk="1" hangingPunct="1"/>
            <a:r>
              <a:rPr lang="nl-NL" sz="2400" dirty="0" smtClean="0"/>
              <a:t>The effect </a:t>
            </a:r>
            <a:r>
              <a:rPr lang="nl-NL" sz="2400" dirty="0" err="1" smtClean="0"/>
              <a:t>size</a:t>
            </a:r>
            <a:r>
              <a:rPr lang="nl-NL" sz="2400" dirty="0" smtClean="0"/>
              <a:t>: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larger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difference</a:t>
            </a:r>
            <a:r>
              <a:rPr lang="nl-NL" sz="2400" dirty="0" smtClean="0"/>
              <a:t> </a:t>
            </a:r>
            <a:r>
              <a:rPr lang="nl-NL" sz="2400" dirty="0" err="1" smtClean="0"/>
              <a:t>between</a:t>
            </a:r>
            <a:r>
              <a:rPr lang="nl-NL" sz="2400" dirty="0" smtClean="0"/>
              <a:t> </a:t>
            </a:r>
            <a:r>
              <a:rPr lang="en-US" sz="2400" dirty="0"/>
              <a:t>p</a:t>
            </a:r>
            <a:r>
              <a:rPr lang="en-US" sz="2400" baseline="-25000" dirty="0"/>
              <a:t>0</a:t>
            </a:r>
            <a:r>
              <a:rPr lang="nl-NL" sz="2400" dirty="0" smtClean="0"/>
              <a:t> </a:t>
            </a:r>
            <a:r>
              <a:rPr lang="nl-NL" sz="2400" dirty="0" err="1" smtClean="0"/>
              <a:t>and</a:t>
            </a:r>
            <a:r>
              <a:rPr lang="nl-NL" sz="2400" dirty="0" smtClean="0"/>
              <a:t> </a:t>
            </a:r>
            <a:r>
              <a:rPr lang="en-US" sz="2400" dirty="0" smtClean="0"/>
              <a:t>p</a:t>
            </a:r>
            <a:r>
              <a:rPr lang="en-US" sz="2400" baseline="-25000" dirty="0" smtClean="0"/>
              <a:t>1</a:t>
            </a:r>
            <a:r>
              <a:rPr lang="nl-NL" sz="2400" dirty="0" smtClean="0"/>
              <a:t>,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greater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smtClean="0"/>
              <a:t>power</a:t>
            </a:r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186408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850106"/>
          </a:xfrm>
        </p:spPr>
        <p:txBody>
          <a:bodyPr/>
          <a:lstStyle/>
          <a:p>
            <a:r>
              <a:rPr lang="nl-NL" dirty="0" err="1" smtClean="0"/>
              <a:t>Calculation</a:t>
            </a:r>
            <a:r>
              <a:rPr lang="nl-NL" dirty="0" smtClean="0"/>
              <a:t> of power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464496"/>
          </a:xfrm>
        </p:spPr>
        <p:txBody>
          <a:bodyPr>
            <a:normAutofit/>
          </a:bodyPr>
          <a:lstStyle/>
          <a:p>
            <a:pPr marL="457200" indent="-457200" eaLnBrk="1" hangingPunct="1">
              <a:buAutoNum type="arabicPeriod"/>
            </a:pPr>
            <a:r>
              <a:rPr lang="nl-NL" sz="2400" dirty="0" err="1" smtClean="0"/>
              <a:t>Use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distribution</a:t>
            </a:r>
            <a:r>
              <a:rPr lang="nl-NL" sz="2400" dirty="0" smtClean="0"/>
              <a:t> of </a:t>
            </a:r>
            <a:r>
              <a:rPr lang="nl-NL" sz="2400" dirty="0" err="1" smtClean="0"/>
              <a:t>the</a:t>
            </a:r>
            <a:r>
              <a:rPr lang="nl-NL" sz="2400" dirty="0" smtClean="0"/>
              <a:t> test </a:t>
            </a:r>
            <a:r>
              <a:rPr lang="nl-NL" sz="2400" dirty="0" err="1" smtClean="0"/>
              <a:t>statistic</a:t>
            </a:r>
            <a:r>
              <a:rPr lang="nl-NL" sz="2400" dirty="0" smtClean="0"/>
              <a:t> </a:t>
            </a:r>
            <a:r>
              <a:rPr lang="nl-NL" sz="2400" dirty="0" err="1" smtClean="0"/>
              <a:t>under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null</a:t>
            </a:r>
            <a:r>
              <a:rPr lang="nl-NL" sz="2400" dirty="0" smtClean="0"/>
              <a:t> hypothesis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define</a:t>
            </a:r>
            <a:r>
              <a:rPr lang="nl-NL" sz="2400" dirty="0" smtClean="0"/>
              <a:t> a </a:t>
            </a:r>
            <a:r>
              <a:rPr lang="nl-NL" sz="2400" dirty="0" err="1" smtClean="0"/>
              <a:t>rejection</a:t>
            </a:r>
            <a:r>
              <a:rPr lang="nl-NL" sz="2400" dirty="0" smtClean="0"/>
              <a:t> </a:t>
            </a:r>
            <a:r>
              <a:rPr lang="nl-NL" sz="2400" dirty="0" err="1" smtClean="0"/>
              <a:t>region</a:t>
            </a:r>
            <a:r>
              <a:rPr lang="nl-NL" sz="2400" dirty="0" smtClean="0"/>
              <a:t> </a:t>
            </a:r>
            <a:r>
              <a:rPr lang="nl-NL" sz="2400" dirty="0" err="1" smtClean="0"/>
              <a:t>with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desired</a:t>
            </a:r>
            <a:r>
              <a:rPr lang="nl-NL" sz="2400" dirty="0" smtClean="0"/>
              <a:t> type I error </a:t>
            </a:r>
            <a:r>
              <a:rPr lang="nl-NL" sz="2400" dirty="0" err="1" smtClean="0"/>
              <a:t>rate</a:t>
            </a:r>
            <a:endParaRPr lang="nl-NL" sz="2400" dirty="0" smtClean="0"/>
          </a:p>
          <a:p>
            <a:pPr marL="457200" indent="-457200" eaLnBrk="1" hangingPunct="1">
              <a:buAutoNum type="arabicPeriod"/>
            </a:pPr>
            <a:r>
              <a:rPr lang="nl-NL" sz="2400" dirty="0" err="1" smtClean="0"/>
              <a:t>Use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distribution</a:t>
            </a:r>
            <a:r>
              <a:rPr lang="nl-NL" sz="2400" dirty="0" smtClean="0"/>
              <a:t> of </a:t>
            </a:r>
            <a:r>
              <a:rPr lang="nl-NL" sz="2400" dirty="0" err="1" smtClean="0"/>
              <a:t>the</a:t>
            </a:r>
            <a:r>
              <a:rPr lang="nl-NL" sz="2400" dirty="0" smtClean="0"/>
              <a:t> test </a:t>
            </a:r>
            <a:r>
              <a:rPr lang="nl-NL" sz="2400" dirty="0" err="1" smtClean="0"/>
              <a:t>statistic</a:t>
            </a:r>
            <a:r>
              <a:rPr lang="nl-NL" sz="2400" dirty="0" smtClean="0"/>
              <a:t> </a:t>
            </a:r>
            <a:r>
              <a:rPr lang="nl-NL" sz="2400" dirty="0" err="1" smtClean="0"/>
              <a:t>under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alternative</a:t>
            </a:r>
            <a:r>
              <a:rPr lang="nl-NL" sz="2400" dirty="0" smtClean="0"/>
              <a:t> hypothesis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determine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probability</a:t>
            </a:r>
            <a:r>
              <a:rPr lang="nl-NL" sz="2400" dirty="0" smtClean="0"/>
              <a:t> </a:t>
            </a:r>
            <a:r>
              <a:rPr lang="nl-NL" sz="2400" dirty="0" err="1" smtClean="0"/>
              <a:t>that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value</a:t>
            </a:r>
            <a:r>
              <a:rPr lang="nl-NL" sz="2400" dirty="0" smtClean="0"/>
              <a:t> of </a:t>
            </a:r>
            <a:r>
              <a:rPr lang="nl-NL" sz="2400" dirty="0" err="1" smtClean="0"/>
              <a:t>the</a:t>
            </a:r>
            <a:r>
              <a:rPr lang="nl-NL" sz="2400" dirty="0" smtClean="0"/>
              <a:t> test </a:t>
            </a:r>
            <a:r>
              <a:rPr lang="nl-NL" sz="2400" dirty="0" err="1" smtClean="0"/>
              <a:t>statistic</a:t>
            </a:r>
            <a:r>
              <a:rPr lang="nl-NL" sz="2400" dirty="0" smtClean="0"/>
              <a:t> </a:t>
            </a:r>
            <a:r>
              <a:rPr lang="nl-NL" sz="2400" dirty="0" err="1" smtClean="0"/>
              <a:t>falls</a:t>
            </a:r>
            <a:r>
              <a:rPr lang="nl-NL" sz="2400" dirty="0" smtClean="0"/>
              <a:t> in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rejection</a:t>
            </a:r>
            <a:r>
              <a:rPr lang="nl-NL" sz="2400" dirty="0" smtClean="0"/>
              <a:t> </a:t>
            </a:r>
            <a:r>
              <a:rPr lang="nl-NL" sz="2400" dirty="0" err="1" smtClean="0"/>
              <a:t>region</a:t>
            </a:r>
            <a:r>
              <a:rPr lang="nl-NL" sz="2400" dirty="0" smtClean="0"/>
              <a:t>. </a:t>
            </a:r>
            <a:r>
              <a:rPr lang="nl-NL" sz="2400" dirty="0" err="1" smtClean="0"/>
              <a:t>This</a:t>
            </a:r>
            <a:r>
              <a:rPr lang="nl-NL" sz="2400" dirty="0" smtClean="0"/>
              <a:t> is </a:t>
            </a:r>
            <a:r>
              <a:rPr lang="nl-NL" sz="2400" dirty="0" err="1" smtClean="0"/>
              <a:t>the</a:t>
            </a:r>
            <a:r>
              <a:rPr lang="nl-NL" sz="2400" dirty="0" smtClean="0"/>
              <a:t> power of </a:t>
            </a:r>
            <a:r>
              <a:rPr lang="nl-NL" sz="2400" dirty="0" err="1" smtClean="0"/>
              <a:t>the</a:t>
            </a:r>
            <a:r>
              <a:rPr lang="nl-NL" sz="2400" dirty="0" smtClean="0"/>
              <a:t> test </a:t>
            </a:r>
          </a:p>
          <a:p>
            <a:pPr eaLnBrk="1" hangingPunct="1"/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52666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648072"/>
          </a:xfrm>
        </p:spPr>
        <p:txBody>
          <a:bodyPr/>
          <a:lstStyle/>
          <a:p>
            <a:r>
              <a:rPr lang="nl-NL" sz="3200" dirty="0" err="1" smtClean="0"/>
              <a:t>Example</a:t>
            </a:r>
            <a:r>
              <a:rPr lang="nl-NL" sz="3200" dirty="0" smtClean="0"/>
              <a:t>: </a:t>
            </a:r>
            <a:r>
              <a:rPr lang="en-US" sz="3200" dirty="0"/>
              <a:t>cholesterol lowering treatment</a:t>
            </a:r>
            <a:endParaRPr lang="nl-N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772816"/>
                <a:ext cx="8229600" cy="4464496"/>
              </a:xfrm>
            </p:spPr>
            <p:txBody>
              <a:bodyPr>
                <a:normAutofit lnSpcReduction="10000"/>
              </a:bodyPr>
              <a:lstStyle/>
              <a:p>
                <a:pPr eaLnBrk="1" hangingPunct="1"/>
                <a:r>
                  <a:rPr lang="en-US" sz="2400" dirty="0" smtClean="0"/>
                  <a:t>Consider an RCT in which a new cholesterol lowering treatment is compared against a placebo treatment</a:t>
                </a:r>
              </a:p>
              <a:p>
                <a:pPr eaLnBrk="1" hangingPunct="1"/>
                <a:r>
                  <a:rPr lang="en-US" sz="2400" dirty="0" smtClean="0"/>
                  <a:t>Primary </a:t>
                </a:r>
                <a:r>
                  <a:rPr lang="en-US" sz="2400" dirty="0"/>
                  <a:t>endpoint: change in LDL-C from baseline to week </a:t>
                </a:r>
                <a:r>
                  <a:rPr lang="en-US" sz="2400" dirty="0" smtClean="0"/>
                  <a:t>24 (in mg/</a:t>
                </a:r>
                <a:r>
                  <a:rPr lang="en-US" sz="2400" dirty="0" err="1" smtClean="0"/>
                  <a:t>dL</a:t>
                </a:r>
                <a:r>
                  <a:rPr lang="en-US" sz="2400" dirty="0" smtClean="0"/>
                  <a:t>)</a:t>
                </a:r>
                <a:endParaRPr lang="en-US" sz="2400" dirty="0"/>
              </a:p>
              <a:p>
                <a:r>
                  <a:rPr lang="en-US" sz="2400" u="sng" dirty="0" smtClean="0"/>
                  <a:t>Statistical </a:t>
                </a:r>
                <a:r>
                  <a:rPr lang="en-US" sz="2400" u="sng" dirty="0"/>
                  <a:t>model:</a:t>
                </a:r>
              </a:p>
              <a:p>
                <a:pPr lvl="1"/>
                <a:r>
                  <a:rPr lang="en-US" sz="2000" dirty="0"/>
                  <a:t>Experimental group: the response variable is normally distributed with mean µ</a:t>
                </a:r>
                <a:r>
                  <a:rPr lang="en-US" sz="2000" baseline="-25000" dirty="0"/>
                  <a:t>1</a:t>
                </a:r>
                <a:r>
                  <a:rPr lang="en-US" sz="2000" dirty="0"/>
                  <a:t> and variance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nl-NL" sz="2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/>
              </a:p>
              <a:p>
                <a:pPr lvl="1"/>
                <a:r>
                  <a:rPr lang="en-US" sz="2000" dirty="0"/>
                  <a:t>Control group: the response variable is normally distributed with mean µ</a:t>
                </a:r>
                <a:r>
                  <a:rPr lang="en-US" sz="2000" baseline="-25000" dirty="0"/>
                  <a:t>2</a:t>
                </a:r>
                <a:r>
                  <a:rPr lang="en-US" sz="2000" dirty="0"/>
                  <a:t> and variance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nl-NL" sz="20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nl-NL" sz="2000" dirty="0"/>
              </a:p>
              <a:p>
                <a:r>
                  <a:rPr lang="en-US" sz="2400" u="sng" dirty="0"/>
                  <a:t>Hypotheses (two-sided test):</a:t>
                </a:r>
              </a:p>
              <a:p>
                <a:pPr marL="457200" lvl="1" indent="0">
                  <a:lnSpc>
                    <a:spcPct val="90000"/>
                  </a:lnSpc>
                  <a:buNone/>
                </a:pPr>
                <a:r>
                  <a:rPr lang="en-US" dirty="0"/>
                  <a:t>H</a:t>
                </a:r>
                <a:r>
                  <a:rPr lang="en-US" baseline="-25000" dirty="0"/>
                  <a:t>0</a:t>
                </a:r>
                <a:r>
                  <a:rPr lang="en-US" dirty="0"/>
                  <a:t>: µ</a:t>
                </a:r>
                <a:r>
                  <a:rPr lang="en-US" baseline="-25000" dirty="0"/>
                  <a:t>1</a:t>
                </a:r>
                <a:r>
                  <a:rPr lang="en-US" dirty="0"/>
                  <a:t> = µ</a:t>
                </a:r>
                <a:r>
                  <a:rPr lang="en-US" baseline="-25000" dirty="0"/>
                  <a:t>2</a:t>
                </a:r>
                <a:r>
                  <a:rPr lang="en-US" dirty="0"/>
                  <a:t> (or µ</a:t>
                </a:r>
                <a:r>
                  <a:rPr lang="en-US" baseline="-25000" dirty="0"/>
                  <a:t>1</a:t>
                </a:r>
                <a:r>
                  <a:rPr lang="en-US" dirty="0"/>
                  <a:t> - µ</a:t>
                </a:r>
                <a:r>
                  <a:rPr lang="en-US" baseline="-25000" dirty="0"/>
                  <a:t>2</a:t>
                </a:r>
                <a:r>
                  <a:rPr lang="en-US" dirty="0"/>
                  <a:t> = 0)</a:t>
                </a:r>
              </a:p>
              <a:p>
                <a:pPr marL="457200" lvl="1" indent="0">
                  <a:lnSpc>
                    <a:spcPct val="90000"/>
                  </a:lnSpc>
                  <a:buNone/>
                </a:pPr>
                <a:r>
                  <a:rPr lang="en-US" dirty="0"/>
                  <a:t>H</a:t>
                </a:r>
                <a:r>
                  <a:rPr lang="en-US" baseline="-25000" dirty="0"/>
                  <a:t>1</a:t>
                </a:r>
                <a:r>
                  <a:rPr lang="en-US" dirty="0"/>
                  <a:t>: µ</a:t>
                </a:r>
                <a:r>
                  <a:rPr lang="en-US" baseline="-25000" dirty="0"/>
                  <a:t>1</a:t>
                </a:r>
                <a:r>
                  <a:rPr lang="en-US" dirty="0"/>
                  <a:t> ≠ µ</a:t>
                </a:r>
                <a:r>
                  <a:rPr lang="en-US" baseline="-25000" dirty="0"/>
                  <a:t>2</a:t>
                </a:r>
                <a:r>
                  <a:rPr lang="en-US" dirty="0"/>
                  <a:t> (or µ</a:t>
                </a:r>
                <a:r>
                  <a:rPr lang="en-US" baseline="-25000" dirty="0"/>
                  <a:t>1</a:t>
                </a:r>
                <a:r>
                  <a:rPr lang="en-US" dirty="0"/>
                  <a:t> - µ</a:t>
                </a:r>
                <a:r>
                  <a:rPr lang="en-US" baseline="-25000" dirty="0"/>
                  <a:t>2 </a:t>
                </a:r>
                <a:r>
                  <a:rPr lang="en-US" dirty="0"/>
                  <a:t>≠ 0)</a:t>
                </a:r>
              </a:p>
              <a:p>
                <a:pPr eaLnBrk="1" hangingPunct="1"/>
                <a:endParaRPr lang="nl-NL" sz="2000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772816"/>
                <a:ext cx="8229600" cy="4464496"/>
              </a:xfrm>
              <a:blipFill rotWithShape="1">
                <a:blip r:embed="rId2"/>
                <a:stretch>
                  <a:fillRect l="-1037" t="-1776" r="-1481" b="-150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340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648072"/>
          </a:xfrm>
        </p:spPr>
        <p:txBody>
          <a:bodyPr/>
          <a:lstStyle/>
          <a:p>
            <a:r>
              <a:rPr lang="nl-NL" sz="3200" dirty="0" smtClean="0"/>
              <a:t>Independent samples t-test</a:t>
            </a:r>
            <a:endParaRPr lang="nl-N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772816"/>
                <a:ext cx="8229600" cy="4464496"/>
              </a:xfrm>
            </p:spPr>
            <p:txBody>
              <a:bodyPr>
                <a:normAutofit/>
              </a:bodyPr>
              <a:lstStyle/>
              <a:p>
                <a:pPr eaLnBrk="1" hangingPunct="1">
                  <a:lnSpc>
                    <a:spcPct val="90000"/>
                  </a:lnSpc>
                </a:pPr>
                <a:r>
                  <a:rPr lang="en-US" sz="2400" dirty="0" smtClean="0">
                    <a:latin typeface="Calibri" panose="020F0502020204030204" pitchFamily="34" charset="0"/>
                  </a:rPr>
                  <a:t>Suppose that </a:t>
                </a:r>
                <a:r>
                  <a:rPr lang="en-US" sz="2400" i="1" dirty="0" smtClean="0">
                    <a:latin typeface="Calibri" panose="020F0502020204030204" pitchFamily="34" charset="0"/>
                  </a:rPr>
                  <a:t>n</a:t>
                </a:r>
                <a:r>
                  <a:rPr lang="en-US" sz="2400" dirty="0" smtClean="0">
                    <a:latin typeface="Calibri" panose="020F0502020204030204" pitchFamily="34" charset="0"/>
                  </a:rPr>
                  <a:t> </a:t>
                </a:r>
                <a:r>
                  <a:rPr lang="en-US" sz="2400" dirty="0">
                    <a:latin typeface="Calibri" panose="020F0502020204030204" pitchFamily="34" charset="0"/>
                  </a:rPr>
                  <a:t>patients are assigned to the experimental </a:t>
                </a:r>
                <a:r>
                  <a:rPr lang="en-US" sz="2400" dirty="0" smtClean="0">
                    <a:latin typeface="Calibri" panose="020F0502020204030204" pitchFamily="34" charset="0"/>
                  </a:rPr>
                  <a:t>group </a:t>
                </a:r>
                <a:r>
                  <a:rPr lang="en-US" sz="2400" dirty="0">
                    <a:latin typeface="Calibri" panose="020F0502020204030204" pitchFamily="34" charset="0"/>
                  </a:rPr>
                  <a:t>and </a:t>
                </a:r>
                <a:r>
                  <a:rPr lang="en-US" sz="2400" i="1" dirty="0" smtClean="0">
                    <a:latin typeface="Calibri" panose="020F0502020204030204" pitchFamily="34" charset="0"/>
                  </a:rPr>
                  <a:t>n</a:t>
                </a:r>
                <a:r>
                  <a:rPr lang="en-US" sz="2400" dirty="0" smtClean="0">
                    <a:latin typeface="Calibri" panose="020F0502020204030204" pitchFamily="34" charset="0"/>
                  </a:rPr>
                  <a:t> </a:t>
                </a:r>
                <a:r>
                  <a:rPr lang="en-US" sz="2400" dirty="0">
                    <a:latin typeface="Calibri" panose="020F0502020204030204" pitchFamily="34" charset="0"/>
                  </a:rPr>
                  <a:t>patients to the control </a:t>
                </a:r>
                <a:r>
                  <a:rPr lang="en-US" sz="2400" dirty="0" smtClean="0">
                    <a:latin typeface="Calibri" panose="020F0502020204030204" pitchFamily="34" charset="0"/>
                  </a:rPr>
                  <a:t>group (total sample size = 2</a:t>
                </a:r>
                <a:r>
                  <a:rPr lang="en-US" sz="2400" i="1" dirty="0" smtClean="0">
                    <a:latin typeface="Calibri" panose="020F0502020204030204" pitchFamily="34" charset="0"/>
                  </a:rPr>
                  <a:t>n</a:t>
                </a:r>
                <a:r>
                  <a:rPr lang="en-US" sz="2400" dirty="0" smtClean="0">
                    <a:latin typeface="Calibri" panose="020F0502020204030204" pitchFamily="34" charset="0"/>
                  </a:rPr>
                  <a:t>)</a:t>
                </a:r>
                <a:endParaRPr lang="en-US" sz="2400" dirty="0">
                  <a:latin typeface="Calibri" panose="020F0502020204030204" pitchFamily="34" charset="0"/>
                </a:endParaRP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sz="2400" dirty="0">
                    <a:latin typeface="Calibri" panose="020F0502020204030204" pitchFamily="34" charset="0"/>
                  </a:rPr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nl-NL" sz="2400" i="1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nl-NL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>
                    <a:latin typeface="Calibri" panose="020F0502020204030204" pitchFamily="34" charset="0"/>
                  </a:rPr>
                  <a:t> be the sample mean of the response variable in the experimental group and 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nl-NL" sz="2400" i="1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nl-NL" sz="24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>
                    <a:latin typeface="Calibri" panose="020F0502020204030204" pitchFamily="34" charset="0"/>
                  </a:rPr>
                  <a:t> be the sample mean of the response variable in the control group</a:t>
                </a: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sz="2400" dirty="0">
                    <a:latin typeface="Calibri" panose="020F0502020204030204" pitchFamily="34" charset="0"/>
                  </a:rPr>
                  <a:t>Under H</a:t>
                </a:r>
                <a:r>
                  <a:rPr lang="en-US" sz="2400" baseline="-25000" dirty="0">
                    <a:latin typeface="Calibri" panose="020F0502020204030204" pitchFamily="34" charset="0"/>
                  </a:rPr>
                  <a:t>0</a:t>
                </a:r>
                <a:r>
                  <a:rPr lang="en-US" sz="2400" dirty="0">
                    <a:latin typeface="Calibri" panose="020F0502020204030204" pitchFamily="34" charset="0"/>
                  </a:rPr>
                  <a:t>, it holds that the difference between the two sample means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nl-NL" sz="2400" i="1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nl-NL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nl-NL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nl-NL" sz="2400" i="1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nl-NL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nl-NL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>
                    <a:latin typeface="Calibri" panose="020F0502020204030204" pitchFamily="34" charset="0"/>
                  </a:rPr>
                  <a:t>is normally distributed with mean 0 and variance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nl-NL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nl-NL" sz="2400" i="1">
                        <a:latin typeface="Cambria Math"/>
                      </a:rPr>
                      <m:t>(</m:t>
                    </m:r>
                    <m:r>
                      <a:rPr lang="nl-NL" sz="2400" b="0" i="1" smtClean="0">
                        <a:latin typeface="Cambria Math"/>
                      </a:rPr>
                      <m:t>2</m:t>
                    </m:r>
                    <m:r>
                      <a:rPr lang="nl-NL" sz="2400" i="1">
                        <a:latin typeface="Cambria Math"/>
                      </a:rPr>
                      <m:t>/</m:t>
                    </m:r>
                    <m:r>
                      <a:rPr lang="nl-NL" sz="2400" b="0" i="1" smtClean="0">
                        <a:latin typeface="Cambria Math"/>
                      </a:rPr>
                      <m:t>𝑛</m:t>
                    </m:r>
                    <m:r>
                      <a:rPr lang="nl-NL" sz="2400" i="1">
                        <a:latin typeface="Cambria Math"/>
                      </a:rPr>
                      <m:t>)</m:t>
                    </m:r>
                  </m:oMath>
                </a14:m>
                <a:endParaRPr lang="en-US" sz="2400" dirty="0">
                  <a:latin typeface="Calibri" panose="020F0502020204030204" pitchFamily="34" charset="0"/>
                </a:endParaRPr>
              </a:p>
              <a:p>
                <a:pPr eaLnBrk="1" hangingPunct="1"/>
                <a:endParaRPr lang="nl-NL" sz="2000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772816"/>
                <a:ext cx="8229600" cy="4464496"/>
              </a:xfrm>
              <a:blipFill rotWithShape="1">
                <a:blip r:embed="rId2"/>
                <a:stretch>
                  <a:fillRect l="-1185" t="-2049" r="-14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843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648072"/>
          </a:xfrm>
        </p:spPr>
        <p:txBody>
          <a:bodyPr/>
          <a:lstStyle/>
          <a:p>
            <a:r>
              <a:rPr lang="nl-NL" sz="3200" dirty="0" smtClean="0"/>
              <a:t>Independent samples t-test</a:t>
            </a:r>
            <a:endParaRPr lang="nl-N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772816"/>
                <a:ext cx="8229600" cy="4464496"/>
              </a:xfrm>
            </p:spPr>
            <p:txBody>
              <a:bodyPr>
                <a:normAutofit lnSpcReduction="10000"/>
              </a:bodyPr>
              <a:lstStyle/>
              <a:p>
                <a:pPr eaLnBrk="1" hangingPunct="1">
                  <a:lnSpc>
                    <a:spcPct val="90000"/>
                  </a:lnSpc>
                </a:pPr>
                <a:r>
                  <a:rPr lang="en-US" sz="2800" dirty="0" smtClean="0">
                    <a:latin typeface="Calibri" panose="020F0502020204030204" pitchFamily="34" charset="0"/>
                  </a:rPr>
                  <a:t>Generally,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nl-NL" sz="28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>
                    <a:latin typeface="Calibri" panose="020F0502020204030204" pitchFamily="34" charset="0"/>
                  </a:rPr>
                  <a:t> is not known and must therefore be estimated from the data:</a:t>
                </a:r>
              </a:p>
              <a:p>
                <a:pPr lvl="1" eaLnBrk="1" hangingPunct="1">
                  <a:lnSpc>
                    <a:spcPct val="90000"/>
                  </a:lnSpc>
                </a:pPr>
                <a:r>
                  <a:rPr lang="en-US" i="1" dirty="0">
                    <a:latin typeface="Calibri" panose="020F0502020204030204" pitchFamily="34" charset="0"/>
                  </a:rPr>
                  <a:t>s</a:t>
                </a:r>
                <a:r>
                  <a:rPr lang="en-US" i="1" baseline="30000" dirty="0">
                    <a:latin typeface="Calibri" panose="020F0502020204030204" pitchFamily="34" charset="0"/>
                  </a:rPr>
                  <a:t>2</a:t>
                </a:r>
                <a:r>
                  <a:rPr lang="en-US" dirty="0">
                    <a:latin typeface="Calibri" panose="020F0502020204030204" pitchFamily="34" charset="0"/>
                  </a:rPr>
                  <a:t> pooled estimated of the variance from the two samples</a:t>
                </a:r>
              </a:p>
              <a:p>
                <a:pPr eaLnBrk="1" hangingPunct="1">
                  <a:lnSpc>
                    <a:spcPct val="90000"/>
                  </a:lnSpc>
                </a:pPr>
                <a:r>
                  <a:rPr lang="en-US" sz="2800" dirty="0">
                    <a:latin typeface="Calibri" panose="020F0502020204030204" pitchFamily="34" charset="0"/>
                  </a:rPr>
                  <a:t>Under H</a:t>
                </a:r>
                <a:r>
                  <a:rPr lang="en-US" sz="2800" baseline="-25000" dirty="0">
                    <a:latin typeface="Calibri" panose="020F0502020204030204" pitchFamily="34" charset="0"/>
                  </a:rPr>
                  <a:t>0</a:t>
                </a:r>
                <a:r>
                  <a:rPr lang="en-US" sz="2800" dirty="0">
                    <a:latin typeface="Calibri" panose="020F0502020204030204" pitchFamily="34" charset="0"/>
                  </a:rPr>
                  <a:t>, the test statistic</a:t>
                </a:r>
              </a:p>
              <a:p>
                <a:pPr eaLnBrk="1" hangingPunct="1">
                  <a:lnSpc>
                    <a:spcPct val="90000"/>
                  </a:lnSpc>
                </a:pPr>
                <a:endParaRPr lang="en-US" sz="2800" dirty="0">
                  <a:latin typeface="Calibri" panose="020F0502020204030204" pitchFamily="34" charset="0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nl-NL" sz="2800" i="1">
                          <a:latin typeface="Cambria Math"/>
                        </a:rPr>
                        <m:t>𝑡</m:t>
                      </m:r>
                      <m:r>
                        <a:rPr lang="nl-NL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l-NL" sz="2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sz="2800" i="1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nl-NL" sz="28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nl-NL" sz="2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nl-NL" sz="2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nl-NL" sz="2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nl-NL" sz="2800" i="1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nl-NL" sz="28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nl-NL" sz="2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nl-NL" sz="2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nl-NL" sz="2800" i="1">
                              <a:latin typeface="Cambria Math"/>
                            </a:rPr>
                            <m:t>𝑠</m:t>
                          </m:r>
                          <m:rad>
                            <m:radPr>
                              <m:degHide m:val="on"/>
                              <m:ctrlPr>
                                <a:rPr lang="nl-NL" sz="28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type m:val="skw"/>
                                  <m:ctrlPr>
                                    <a:rPr lang="nl-NL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nl-N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nl-NL" sz="2800" b="0" i="1" smtClean="0"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sz="2800" dirty="0">
                  <a:latin typeface="Calibri" panose="020F0502020204030204" pitchFamily="34" charset="0"/>
                </a:endParaRPr>
              </a:p>
              <a:p>
                <a:pPr eaLnBrk="1" hangingPunct="1">
                  <a:lnSpc>
                    <a:spcPct val="90000"/>
                  </a:lnSpc>
                </a:pPr>
                <a:endParaRPr lang="en-US" sz="2800" dirty="0">
                  <a:latin typeface="Calibri" panose="020F0502020204030204" pitchFamily="34" charset="0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r>
                  <a:rPr lang="en-US" sz="2800" dirty="0">
                    <a:latin typeface="Calibri" panose="020F0502020204030204" pitchFamily="34" charset="0"/>
                  </a:rPr>
                  <a:t>follows a t distribution with </a:t>
                </a:r>
                <a:r>
                  <a:rPr lang="en-US" sz="2800" dirty="0" smtClean="0">
                    <a:latin typeface="Calibri" panose="020F0502020204030204" pitchFamily="34" charset="0"/>
                  </a:rPr>
                  <a:t>2</a:t>
                </a:r>
                <a:r>
                  <a:rPr lang="en-US" sz="2800" i="1" dirty="0" smtClean="0">
                    <a:latin typeface="Calibri" panose="020F0502020204030204" pitchFamily="34" charset="0"/>
                  </a:rPr>
                  <a:t>n</a:t>
                </a:r>
                <a:r>
                  <a:rPr lang="en-US" sz="2800" dirty="0" smtClean="0">
                    <a:latin typeface="Calibri" panose="020F0502020204030204" pitchFamily="34" charset="0"/>
                  </a:rPr>
                  <a:t> - </a:t>
                </a:r>
                <a:r>
                  <a:rPr lang="en-US" sz="2800" dirty="0">
                    <a:latin typeface="Calibri" panose="020F0502020204030204" pitchFamily="34" charset="0"/>
                  </a:rPr>
                  <a:t>2 degrees of freedom</a:t>
                </a:r>
              </a:p>
              <a:p>
                <a:pPr eaLnBrk="1" hangingPunct="1"/>
                <a:endParaRPr lang="nl-NL" sz="2000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772816"/>
                <a:ext cx="8229600" cy="4464496"/>
              </a:xfrm>
              <a:blipFill rotWithShape="1">
                <a:blip r:embed="rId2"/>
                <a:stretch>
                  <a:fillRect l="-1556" t="-3142" r="-74" b="-355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324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648072"/>
          </a:xfrm>
        </p:spPr>
        <p:txBody>
          <a:bodyPr/>
          <a:lstStyle/>
          <a:p>
            <a:r>
              <a:rPr lang="nl-NL" sz="3200" dirty="0" err="1" smtClean="0"/>
              <a:t>Rejection</a:t>
            </a:r>
            <a:r>
              <a:rPr lang="nl-NL" sz="3200" dirty="0" smtClean="0"/>
              <a:t> </a:t>
            </a:r>
            <a:r>
              <a:rPr lang="nl-NL" sz="3200" dirty="0" err="1" smtClean="0"/>
              <a:t>region</a:t>
            </a:r>
            <a:r>
              <a:rPr lang="nl-NL" sz="3200" dirty="0" smtClean="0"/>
              <a:t> </a:t>
            </a:r>
            <a:r>
              <a:rPr lang="nl-NL" sz="3200" dirty="0" err="1" smtClean="0"/>
              <a:t>when</a:t>
            </a:r>
            <a:r>
              <a:rPr lang="nl-NL" sz="3200" dirty="0" smtClean="0"/>
              <a:t> n=100 </a:t>
            </a:r>
            <a:r>
              <a:rPr lang="nl-NL" sz="3200" dirty="0" err="1" smtClean="0"/>
              <a:t>and</a:t>
            </a:r>
            <a:r>
              <a:rPr lang="nl-NL" sz="3200" dirty="0" smtClean="0"/>
              <a:t> </a:t>
            </a:r>
            <a:r>
              <a:rPr lang="el-GR" sz="3200" dirty="0" smtClean="0"/>
              <a:t>α</a:t>
            </a:r>
            <a:r>
              <a:rPr lang="nl-NL" sz="3200" dirty="0" smtClean="0"/>
              <a:t> = 0.05</a:t>
            </a:r>
            <a:endParaRPr lang="nl-NL" sz="3200" dirty="0"/>
          </a:p>
        </p:txBody>
      </p:sp>
      <p:pic>
        <p:nvPicPr>
          <p:cNvPr id="547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166" y="1586756"/>
            <a:ext cx="4842098" cy="5001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23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29600" cy="648072"/>
          </a:xfrm>
        </p:spPr>
        <p:txBody>
          <a:bodyPr/>
          <a:lstStyle/>
          <a:p>
            <a:r>
              <a:rPr lang="nl-NL" sz="3200" dirty="0"/>
              <a:t>Distribution of t </a:t>
            </a:r>
            <a:r>
              <a:rPr lang="nl-NL" sz="3200" dirty="0" err="1"/>
              <a:t>under</a:t>
            </a:r>
            <a:r>
              <a:rPr lang="nl-NL" sz="3200" dirty="0"/>
              <a:t> </a:t>
            </a:r>
            <a:r>
              <a:rPr lang="en-US" sz="3200" dirty="0">
                <a:latin typeface="Calibri" panose="020F0502020204030204" pitchFamily="34" charset="0"/>
              </a:rPr>
              <a:t>H</a:t>
            </a:r>
            <a:r>
              <a:rPr lang="en-US" sz="3200" baseline="-25000" dirty="0">
                <a:latin typeface="Calibri" panose="020F0502020204030204" pitchFamily="34" charset="0"/>
              </a:rPr>
              <a:t>1</a:t>
            </a:r>
            <a:endParaRPr lang="nl-NL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772816"/>
                <a:ext cx="8229600" cy="4464496"/>
              </a:xfrm>
            </p:spPr>
            <p:txBody>
              <a:bodyPr>
                <a:normAutofit/>
              </a:bodyPr>
              <a:lstStyle/>
              <a:p>
                <a:pPr eaLnBrk="1" hangingPunct="1">
                  <a:lnSpc>
                    <a:spcPct val="90000"/>
                  </a:lnSpc>
                </a:pPr>
                <a:r>
                  <a:rPr lang="en-US" sz="2800" dirty="0" smtClean="0">
                    <a:latin typeface="Calibri" panose="020F0502020204030204" pitchFamily="34" charset="0"/>
                  </a:rPr>
                  <a:t>Under H</a:t>
                </a:r>
                <a:r>
                  <a:rPr lang="en-US" sz="2800" baseline="-25000" dirty="0" smtClean="0">
                    <a:latin typeface="Calibri" panose="020F0502020204030204" pitchFamily="34" charset="0"/>
                  </a:rPr>
                  <a:t>1</a:t>
                </a:r>
                <a:r>
                  <a:rPr lang="en-US" sz="2800" dirty="0" smtClean="0">
                    <a:latin typeface="Calibri" panose="020F0502020204030204" pitchFamily="34" charset="0"/>
                  </a:rPr>
                  <a:t>, </a:t>
                </a:r>
                <a:r>
                  <a:rPr lang="en-US" sz="2800" dirty="0">
                    <a:latin typeface="Calibri" panose="020F0502020204030204" pitchFamily="34" charset="0"/>
                  </a:rPr>
                  <a:t>the test statistic</a:t>
                </a:r>
              </a:p>
              <a:p>
                <a:pPr eaLnBrk="1" hangingPunct="1">
                  <a:lnSpc>
                    <a:spcPct val="90000"/>
                  </a:lnSpc>
                </a:pPr>
                <a:endParaRPr lang="en-US" sz="2800" dirty="0">
                  <a:latin typeface="Calibri" panose="020F0502020204030204" pitchFamily="34" charset="0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nl-NL" sz="2800" i="1">
                          <a:latin typeface="Cambria Math"/>
                        </a:rPr>
                        <m:t>𝑡</m:t>
                      </m:r>
                      <m:r>
                        <a:rPr lang="nl-NL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nl-NL" sz="28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sz="2800" i="1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nl-NL" sz="28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nl-NL" sz="2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nl-NL" sz="28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nl-NL" sz="2800" i="1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nl-NL" sz="2800" i="1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nl-NL" sz="28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nl-NL" sz="28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nl-NL" sz="28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nl-NL" sz="2800" i="1">
                              <a:latin typeface="Cambria Math"/>
                            </a:rPr>
                            <m:t>𝑠</m:t>
                          </m:r>
                          <m:rad>
                            <m:radPr>
                              <m:degHide m:val="on"/>
                              <m:ctrlPr>
                                <a:rPr lang="nl-NL" sz="28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type m:val="skw"/>
                                  <m:ctrlPr>
                                    <a:rPr lang="nl-NL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nl-NL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nl-NL" sz="2800" b="0" i="1" smtClean="0">
                                      <a:latin typeface="Cambria Math"/>
                                    </a:rPr>
                                    <m:t>𝑛</m:t>
                                  </m:r>
                                </m:den>
                              </m:f>
                            </m:e>
                          </m:rad>
                        </m:den>
                      </m:f>
                    </m:oMath>
                  </m:oMathPara>
                </a14:m>
                <a:endParaRPr lang="en-US" sz="2800" dirty="0">
                  <a:latin typeface="Calibri" panose="020F0502020204030204" pitchFamily="34" charset="0"/>
                </a:endParaRPr>
              </a:p>
              <a:p>
                <a:pPr eaLnBrk="1" hangingPunct="1">
                  <a:lnSpc>
                    <a:spcPct val="90000"/>
                  </a:lnSpc>
                </a:pPr>
                <a:endParaRPr lang="en-US" sz="2800" dirty="0">
                  <a:latin typeface="Calibri" panose="020F0502020204030204" pitchFamily="34" charset="0"/>
                </a:endParaRPr>
              </a:p>
              <a:p>
                <a:pPr marL="0" indent="0" eaLnBrk="1" hangingPunct="1">
                  <a:lnSpc>
                    <a:spcPct val="90000"/>
                  </a:lnSpc>
                  <a:buNone/>
                </a:pPr>
                <a:r>
                  <a:rPr lang="en-US" sz="2800" dirty="0">
                    <a:latin typeface="Calibri" panose="020F0502020204030204" pitchFamily="34" charset="0"/>
                  </a:rPr>
                  <a:t>follows a </a:t>
                </a:r>
                <a:r>
                  <a:rPr lang="en-US" sz="2800" dirty="0" err="1" smtClean="0">
                    <a:latin typeface="Calibri" panose="020F0502020204030204" pitchFamily="34" charset="0"/>
                  </a:rPr>
                  <a:t>noncentral</a:t>
                </a:r>
                <a:r>
                  <a:rPr lang="en-US" sz="2800" dirty="0" smtClean="0">
                    <a:latin typeface="Calibri" panose="020F0502020204030204" pitchFamily="34" charset="0"/>
                  </a:rPr>
                  <a:t> t </a:t>
                </a:r>
                <a:r>
                  <a:rPr lang="en-US" sz="2800" dirty="0">
                    <a:latin typeface="Calibri" panose="020F0502020204030204" pitchFamily="34" charset="0"/>
                  </a:rPr>
                  <a:t>distribution with </a:t>
                </a:r>
                <a:r>
                  <a:rPr lang="en-US" sz="2800" dirty="0" smtClean="0">
                    <a:latin typeface="Calibri" panose="020F0502020204030204" pitchFamily="34" charset="0"/>
                  </a:rPr>
                  <a:t>2</a:t>
                </a:r>
                <a:r>
                  <a:rPr lang="en-US" sz="2800" i="1" dirty="0" smtClean="0">
                    <a:latin typeface="Calibri" panose="020F0502020204030204" pitchFamily="34" charset="0"/>
                  </a:rPr>
                  <a:t>n</a:t>
                </a:r>
                <a:r>
                  <a:rPr lang="en-US" sz="2800" dirty="0" smtClean="0">
                    <a:latin typeface="Calibri" panose="020F0502020204030204" pitchFamily="34" charset="0"/>
                  </a:rPr>
                  <a:t> - </a:t>
                </a:r>
                <a:r>
                  <a:rPr lang="en-US" sz="2800" dirty="0">
                    <a:latin typeface="Calibri" panose="020F0502020204030204" pitchFamily="34" charset="0"/>
                  </a:rPr>
                  <a:t>2 degrees of </a:t>
                </a:r>
                <a:r>
                  <a:rPr lang="en-US" sz="2800" dirty="0" smtClean="0">
                    <a:latin typeface="Calibri" panose="020F0502020204030204" pitchFamily="34" charset="0"/>
                  </a:rPr>
                  <a:t>freedom and non-centrality parameter </a:t>
                </a:r>
                <a:r>
                  <a:rPr lang="el-GR" sz="2800" dirty="0" smtClean="0">
                    <a:latin typeface="Calibri" panose="020F0502020204030204" pitchFamily="34" charset="0"/>
                  </a:rPr>
                  <a:t>δ</a:t>
                </a:r>
                <a:r>
                  <a:rPr lang="en-US" sz="2800" dirty="0" smtClean="0">
                    <a:latin typeface="Calibri" panose="020F0502020204030204" pitchFamily="34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nl-NL" sz="2800" b="0" i="1" smtClean="0">
                        <a:latin typeface="Cambria Math"/>
                        <a:ea typeface="Cambria Math"/>
                      </a:rPr>
                      <m:t>=(</m:t>
                    </m:r>
                    <m:f>
                      <m:fPr>
                        <m:ctrlPr>
                          <a:rPr lang="nl-NL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nl-NL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nl-NL" sz="28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nl-NL" sz="28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nl-NL" sz="28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nl-NL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nl-NL" sz="28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nl-NL" sz="28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nl-NL" sz="2800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den>
                    </m:f>
                    <m:r>
                      <a:rPr lang="nl-NL" sz="2800" b="0" i="1" smtClean="0">
                        <a:latin typeface="Cambria Math"/>
                        <a:ea typeface="Cambria Math"/>
                      </a:rPr>
                      <m:t>)</m:t>
                    </m:r>
                    <m:f>
                      <m:fPr>
                        <m:ctrlPr>
                          <a:rPr lang="nl-NL" sz="28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nl-NL" sz="28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nl-NL" sz="28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nl-NL" sz="2800" b="0" i="1" smtClean="0">
                                <a:latin typeface="Cambria Math"/>
                                <a:ea typeface="Cambria Math"/>
                              </a:rPr>
                              <m:t>2/</m:t>
                            </m:r>
                            <m:r>
                              <a:rPr lang="nl-NL" sz="2800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endParaRPr lang="en-US" sz="2800" dirty="0">
                  <a:latin typeface="Calibri" panose="020F0502020204030204" pitchFamily="34" charset="0"/>
                </a:endParaRPr>
              </a:p>
              <a:p>
                <a:pPr eaLnBrk="1" hangingPunct="1"/>
                <a:endParaRPr lang="nl-NL" sz="2000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772816"/>
                <a:ext cx="8229600" cy="4464496"/>
              </a:xfrm>
              <a:blipFill rotWithShape="1">
                <a:blip r:embed="rId2"/>
                <a:stretch>
                  <a:fillRect l="-1556" t="-232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17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>
              <a:xfrm>
                <a:off x="323528" y="908720"/>
                <a:ext cx="8229600" cy="648072"/>
              </a:xfrm>
            </p:spPr>
            <p:txBody>
              <a:bodyPr/>
              <a:lstStyle/>
              <a:p>
                <a:r>
                  <a:rPr lang="nl-NL" sz="3200" dirty="0" smtClean="0"/>
                  <a:t>Power </a:t>
                </a:r>
                <a:r>
                  <a:rPr lang="nl-NL" sz="3200" dirty="0" err="1" smtClean="0"/>
                  <a:t>when</a:t>
                </a:r>
                <a:r>
                  <a:rPr lang="nl-NL" sz="3200" dirty="0" smtClean="0"/>
                  <a:t> n = 100 </a:t>
                </a:r>
                <a:r>
                  <a:rPr lang="nl-NL" sz="3200" dirty="0" err="1" smtClean="0"/>
                  <a:t>and</a:t>
                </a:r>
                <a:r>
                  <a:rPr lang="nl-NL" sz="3200" dirty="0" smtClean="0"/>
                  <a:t> </a:t>
                </a:r>
                <a14:m>
                  <m:oMath xmlns:m="http://schemas.openxmlformats.org/officeDocument/2006/math">
                    <m:r>
                      <a:rPr lang="nl-NL" sz="3200" i="1">
                        <a:latin typeface="Cambria Math"/>
                        <a:ea typeface="Cambria Math"/>
                      </a:rPr>
                      <m:t>(</m:t>
                    </m:r>
                    <m:f>
                      <m:fPr>
                        <m:ctrlPr>
                          <a:rPr lang="nl-NL" sz="32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nl-NL" sz="3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nl-NL" sz="3200" i="1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nl-NL" sz="32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nl-NL" sz="3200" i="1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nl-NL" sz="3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nl-NL" sz="3200" i="1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nl-NL" sz="32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nl-NL" sz="3200" i="1">
                            <a:latin typeface="Cambria Math"/>
                            <a:ea typeface="Cambria Math"/>
                          </a:rPr>
                          <m:t>𝜎</m:t>
                        </m:r>
                      </m:den>
                    </m:f>
                    <m:r>
                      <a:rPr lang="nl-NL" sz="3200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nl-NL" sz="3200" dirty="0" smtClean="0"/>
                  <a:t> = 0.4</a:t>
                </a:r>
                <a:endParaRPr lang="nl-NL" sz="3200" dirty="0"/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23528" y="908720"/>
                <a:ext cx="8229600" cy="648072"/>
              </a:xfrm>
              <a:blipFill rotWithShape="1">
                <a:blip r:embed="rId2"/>
                <a:stretch>
                  <a:fillRect t="-4717" b="-2830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47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4824536" cy="4983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068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22114"/>
          </a:xfrm>
        </p:spPr>
        <p:txBody>
          <a:bodyPr/>
          <a:lstStyle/>
          <a:p>
            <a:r>
              <a:rPr lang="nl-NL" dirty="0" err="1" smtClean="0"/>
              <a:t>Example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The antitumor </a:t>
            </a:r>
            <a:r>
              <a:rPr lang="nl-NL" dirty="0" err="1" smtClean="0"/>
              <a:t>activity</a:t>
            </a:r>
            <a:r>
              <a:rPr lang="nl-NL" dirty="0" smtClean="0"/>
              <a:t> of a new </a:t>
            </a:r>
            <a:r>
              <a:rPr lang="nl-NL" dirty="0" err="1" smtClean="0"/>
              <a:t>cancer</a:t>
            </a:r>
            <a:r>
              <a:rPr lang="nl-NL" dirty="0" smtClean="0"/>
              <a:t> treatment is </a:t>
            </a:r>
            <a:r>
              <a:rPr lang="nl-NL" dirty="0" err="1" smtClean="0"/>
              <a:t>studied</a:t>
            </a:r>
            <a:r>
              <a:rPr lang="nl-NL" dirty="0" smtClean="0"/>
              <a:t> in a sample of 20 </a:t>
            </a:r>
            <a:r>
              <a:rPr lang="nl-NL" dirty="0" err="1" smtClean="0"/>
              <a:t>patients</a:t>
            </a:r>
            <a:endParaRPr lang="nl-NL" dirty="0"/>
          </a:p>
          <a:p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 smtClean="0"/>
              <a:t>patient</a:t>
            </a:r>
            <a:r>
              <a:rPr lang="nl-NL" dirty="0" smtClean="0"/>
              <a:t> </a:t>
            </a:r>
            <a:r>
              <a:rPr lang="nl-NL" dirty="0"/>
              <a:t>has a </a:t>
            </a:r>
            <a:r>
              <a:rPr lang="nl-NL" dirty="0" err="1"/>
              <a:t>probability</a:t>
            </a:r>
            <a:r>
              <a:rPr lang="nl-NL" dirty="0"/>
              <a:t> of </a:t>
            </a:r>
            <a:r>
              <a:rPr lang="nl-NL" i="1" dirty="0"/>
              <a:t>p</a:t>
            </a:r>
            <a:r>
              <a:rPr lang="nl-NL" dirty="0"/>
              <a:t> of </a:t>
            </a:r>
            <a:r>
              <a:rPr lang="nl-NL" dirty="0" err="1"/>
              <a:t>responding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treatment</a:t>
            </a:r>
          </a:p>
          <a:p>
            <a:r>
              <a:rPr lang="nl-NL" dirty="0"/>
              <a:t>Let </a:t>
            </a:r>
            <a:r>
              <a:rPr lang="nl-NL" i="1" dirty="0"/>
              <a:t>X </a:t>
            </a:r>
            <a:r>
              <a:rPr lang="nl-NL" dirty="0" err="1"/>
              <a:t>denote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total</a:t>
            </a:r>
            <a:r>
              <a:rPr lang="nl-NL" dirty="0"/>
              <a:t> </a:t>
            </a:r>
            <a:r>
              <a:rPr lang="nl-NL" dirty="0" err="1"/>
              <a:t>number</a:t>
            </a:r>
            <a:r>
              <a:rPr lang="nl-NL" dirty="0"/>
              <a:t> of </a:t>
            </a:r>
            <a:r>
              <a:rPr lang="nl-NL" dirty="0" err="1"/>
              <a:t>responders</a:t>
            </a:r>
            <a:r>
              <a:rPr lang="nl-NL" dirty="0"/>
              <a:t> </a:t>
            </a:r>
            <a:r>
              <a:rPr lang="nl-NL" dirty="0" smtClean="0"/>
              <a:t>(</a:t>
            </a:r>
            <a:r>
              <a:rPr lang="nl-NL" dirty="0" err="1" smtClean="0"/>
              <a:t>successes</a:t>
            </a:r>
            <a:r>
              <a:rPr lang="nl-NL" dirty="0" smtClean="0"/>
              <a:t>) in </a:t>
            </a:r>
            <a:r>
              <a:rPr lang="nl-NL" dirty="0" err="1"/>
              <a:t>the</a:t>
            </a:r>
            <a:r>
              <a:rPr lang="nl-NL" dirty="0"/>
              <a:t> sample</a:t>
            </a:r>
          </a:p>
          <a:p>
            <a:r>
              <a:rPr lang="nl-NL" i="1" dirty="0" smtClean="0"/>
              <a:t>X</a:t>
            </a:r>
            <a:r>
              <a:rPr lang="nl-NL" dirty="0" smtClean="0"/>
              <a:t> is </a:t>
            </a:r>
            <a:r>
              <a:rPr lang="nl-NL" dirty="0" err="1" smtClean="0"/>
              <a:t>binomially</a:t>
            </a:r>
            <a:r>
              <a:rPr lang="nl-NL" dirty="0" smtClean="0"/>
              <a:t> </a:t>
            </a:r>
            <a:r>
              <a:rPr lang="nl-NL" dirty="0" err="1" smtClean="0"/>
              <a:t>distributed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number</a:t>
            </a:r>
            <a:r>
              <a:rPr lang="nl-NL" dirty="0" smtClean="0"/>
              <a:t> of trials </a:t>
            </a:r>
            <a:r>
              <a:rPr lang="nl-NL" i="1" dirty="0" smtClean="0"/>
              <a:t>n </a:t>
            </a:r>
            <a:r>
              <a:rPr lang="nl-NL" dirty="0" smtClean="0"/>
              <a:t>= 20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success</a:t>
            </a:r>
            <a:r>
              <a:rPr lang="nl-NL" dirty="0" smtClean="0"/>
              <a:t> </a:t>
            </a:r>
            <a:r>
              <a:rPr lang="nl-NL" dirty="0" err="1" smtClean="0"/>
              <a:t>probability</a:t>
            </a:r>
            <a:r>
              <a:rPr lang="nl-NL" dirty="0" smtClean="0"/>
              <a:t> </a:t>
            </a:r>
            <a:r>
              <a:rPr lang="nl-NL" i="1" dirty="0" smtClean="0"/>
              <a:t>p</a:t>
            </a:r>
            <a:endParaRPr lang="nl-NL" i="1" dirty="0"/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3605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864" y="692696"/>
            <a:ext cx="8229600" cy="648072"/>
          </a:xfrm>
        </p:spPr>
        <p:txBody>
          <a:bodyPr/>
          <a:lstStyle/>
          <a:p>
            <a:r>
              <a:rPr lang="nl-NL" sz="3200" dirty="0" smtClean="0"/>
              <a:t>Power analysis </a:t>
            </a:r>
            <a:r>
              <a:rPr lang="nl-NL" sz="3200" dirty="0" err="1" smtClean="0"/>
              <a:t>using</a:t>
            </a:r>
            <a:r>
              <a:rPr lang="nl-NL" sz="3200" dirty="0" smtClean="0"/>
              <a:t> G*Power</a:t>
            </a:r>
            <a:endParaRPr lang="nl-NL" sz="3200" dirty="0"/>
          </a:p>
        </p:txBody>
      </p:sp>
      <p:pic>
        <p:nvPicPr>
          <p:cNvPr id="5457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0" t="16540" r="30957" b="14694"/>
          <a:stretch/>
        </p:blipFill>
        <p:spPr bwMode="auto">
          <a:xfrm>
            <a:off x="2627783" y="1292001"/>
            <a:ext cx="4392141" cy="5308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64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850106"/>
          </a:xfrm>
        </p:spPr>
        <p:txBody>
          <a:bodyPr/>
          <a:lstStyle/>
          <a:p>
            <a:r>
              <a:rPr lang="nl-NL" dirty="0" smtClean="0"/>
              <a:t>Power as a </a:t>
            </a:r>
            <a:r>
              <a:rPr lang="nl-NL" dirty="0" err="1" smtClean="0"/>
              <a:t>function</a:t>
            </a:r>
            <a:r>
              <a:rPr lang="nl-NL" dirty="0" smtClean="0"/>
              <a:t> of </a:t>
            </a:r>
            <a:r>
              <a:rPr lang="nl-NL" i="1" dirty="0" smtClean="0"/>
              <a:t>n</a:t>
            </a:r>
            <a:endParaRPr lang="nl-NL" i="1" dirty="0"/>
          </a:p>
        </p:txBody>
      </p:sp>
      <p:pic>
        <p:nvPicPr>
          <p:cNvPr id="546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20" y="1772816"/>
            <a:ext cx="7895620" cy="4318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26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850106"/>
          </a:xfrm>
        </p:spPr>
        <p:txBody>
          <a:bodyPr/>
          <a:lstStyle/>
          <a:p>
            <a:r>
              <a:rPr lang="nl-NL" dirty="0" smtClean="0"/>
              <a:t>Sample </a:t>
            </a:r>
            <a:r>
              <a:rPr lang="nl-NL" dirty="0" err="1" smtClean="0"/>
              <a:t>size</a:t>
            </a:r>
            <a:r>
              <a:rPr lang="nl-NL" dirty="0" smtClean="0"/>
              <a:t> </a:t>
            </a:r>
            <a:r>
              <a:rPr lang="nl-NL" dirty="0" err="1" smtClean="0"/>
              <a:t>determination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2" t="20741" r="34896" b="10741"/>
          <a:stretch/>
        </p:blipFill>
        <p:spPr bwMode="auto">
          <a:xfrm>
            <a:off x="2411760" y="1628800"/>
            <a:ext cx="4115719" cy="4873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85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850106"/>
          </a:xfrm>
        </p:spPr>
        <p:txBody>
          <a:bodyPr/>
          <a:lstStyle/>
          <a:p>
            <a:r>
              <a:rPr lang="nl-NL" dirty="0" smtClean="0"/>
              <a:t>Sample </a:t>
            </a:r>
            <a:r>
              <a:rPr lang="nl-NL" dirty="0" err="1" smtClean="0"/>
              <a:t>size</a:t>
            </a:r>
            <a:r>
              <a:rPr lang="nl-NL" dirty="0" smtClean="0"/>
              <a:t> </a:t>
            </a:r>
            <a:r>
              <a:rPr lang="nl-NL" dirty="0" err="1" smtClean="0"/>
              <a:t>determination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464496"/>
          </a:xfrm>
        </p:spPr>
        <p:txBody>
          <a:bodyPr>
            <a:normAutofit/>
          </a:bodyPr>
          <a:lstStyle/>
          <a:p>
            <a:pPr marL="457200" indent="-457200" eaLnBrk="1" hangingPunct="1">
              <a:buAutoNum type="arabicPeriod"/>
            </a:pPr>
            <a:r>
              <a:rPr lang="nl-NL" sz="2400" dirty="0" smtClean="0"/>
              <a:t>Select </a:t>
            </a:r>
            <a:r>
              <a:rPr lang="nl-NL" sz="2400" dirty="0" err="1" smtClean="0"/>
              <a:t>an</a:t>
            </a:r>
            <a:r>
              <a:rPr lang="nl-NL" sz="2400" dirty="0" smtClean="0"/>
              <a:t> </a:t>
            </a:r>
            <a:r>
              <a:rPr lang="nl-NL" sz="2400" dirty="0" err="1" smtClean="0"/>
              <a:t>appropriate</a:t>
            </a:r>
            <a:r>
              <a:rPr lang="nl-NL" sz="2400" dirty="0" smtClean="0"/>
              <a:t> test </a:t>
            </a:r>
            <a:r>
              <a:rPr lang="nl-NL" sz="2400" dirty="0" err="1" smtClean="0"/>
              <a:t>statistic</a:t>
            </a:r>
            <a:endParaRPr lang="nl-NL" sz="2400" dirty="0" smtClean="0"/>
          </a:p>
          <a:p>
            <a:pPr marL="457200" indent="-457200" eaLnBrk="1" hangingPunct="1">
              <a:buAutoNum type="arabicPeriod"/>
            </a:pPr>
            <a:r>
              <a:rPr lang="nl-NL" sz="2400" dirty="0" err="1" smtClean="0"/>
              <a:t>Determine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minimal</a:t>
            </a:r>
            <a:r>
              <a:rPr lang="nl-NL" sz="2400" dirty="0" smtClean="0"/>
              <a:t> </a:t>
            </a:r>
            <a:r>
              <a:rPr lang="nl-NL" sz="2400" dirty="0" err="1" smtClean="0"/>
              <a:t>clinically</a:t>
            </a:r>
            <a:r>
              <a:rPr lang="nl-NL" sz="2400" dirty="0" smtClean="0"/>
              <a:t> relevant effect </a:t>
            </a:r>
            <a:r>
              <a:rPr lang="nl-NL" sz="2400" dirty="0" err="1" smtClean="0"/>
              <a:t>size</a:t>
            </a:r>
            <a:endParaRPr lang="nl-NL" sz="2400" dirty="0" smtClean="0"/>
          </a:p>
          <a:p>
            <a:pPr marL="457200" indent="-457200" eaLnBrk="1" hangingPunct="1">
              <a:buAutoNum type="arabicPeriod"/>
            </a:pPr>
            <a:r>
              <a:rPr lang="nl-NL" sz="2400" dirty="0" err="1" smtClean="0"/>
              <a:t>Specify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desired</a:t>
            </a:r>
            <a:r>
              <a:rPr lang="nl-NL" sz="2400" dirty="0" smtClean="0"/>
              <a:t> type I error </a:t>
            </a:r>
            <a:r>
              <a:rPr lang="nl-NL" sz="2400" dirty="0" err="1" smtClean="0"/>
              <a:t>rate</a:t>
            </a:r>
            <a:endParaRPr lang="nl-NL" sz="2400" dirty="0" smtClean="0"/>
          </a:p>
          <a:p>
            <a:pPr marL="457200" indent="-457200" eaLnBrk="1" hangingPunct="1">
              <a:buAutoNum type="arabicPeriod"/>
            </a:pPr>
            <a:r>
              <a:rPr lang="nl-NL" sz="2400" dirty="0" err="1" smtClean="0"/>
              <a:t>Specify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desired</a:t>
            </a:r>
            <a:r>
              <a:rPr lang="nl-NL" sz="2400" dirty="0" smtClean="0"/>
              <a:t> type II error </a:t>
            </a:r>
            <a:r>
              <a:rPr lang="nl-NL" sz="2400" dirty="0" err="1" smtClean="0"/>
              <a:t>rate</a:t>
            </a:r>
            <a:r>
              <a:rPr lang="nl-NL" sz="2400" dirty="0" smtClean="0"/>
              <a:t> (power)</a:t>
            </a:r>
          </a:p>
          <a:p>
            <a:pPr marL="457200" indent="-457200" eaLnBrk="1" hangingPunct="1">
              <a:buAutoNum type="arabicPeriod"/>
            </a:pPr>
            <a:r>
              <a:rPr lang="nl-NL" sz="2400" dirty="0" smtClean="0"/>
              <a:t>The </a:t>
            </a:r>
            <a:r>
              <a:rPr lang="nl-NL" sz="2400" dirty="0" err="1" smtClean="0"/>
              <a:t>mimimal</a:t>
            </a:r>
            <a:r>
              <a:rPr lang="nl-NL" sz="2400" dirty="0" smtClean="0"/>
              <a:t> </a:t>
            </a:r>
            <a:r>
              <a:rPr lang="nl-NL" sz="2400" dirty="0" err="1" smtClean="0"/>
              <a:t>required</a:t>
            </a:r>
            <a:r>
              <a:rPr lang="nl-NL" sz="2400" dirty="0" smtClean="0"/>
              <a:t> </a:t>
            </a:r>
            <a:r>
              <a:rPr lang="nl-NL" sz="2400" dirty="0" smtClean="0"/>
              <a:t>sample </a:t>
            </a:r>
            <a:r>
              <a:rPr lang="nl-NL" sz="2400" dirty="0" err="1" smtClean="0"/>
              <a:t>size</a:t>
            </a:r>
            <a:r>
              <a:rPr lang="nl-NL" sz="2400" dirty="0" smtClean="0"/>
              <a:t> is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smallest</a:t>
            </a:r>
            <a:r>
              <a:rPr lang="nl-NL" sz="2400" dirty="0" smtClean="0"/>
              <a:t> </a:t>
            </a:r>
            <a:r>
              <a:rPr lang="nl-NL" sz="2400" dirty="0" err="1" smtClean="0"/>
              <a:t>value</a:t>
            </a:r>
            <a:r>
              <a:rPr lang="nl-NL" sz="2400" dirty="0" smtClean="0"/>
              <a:t> of </a:t>
            </a:r>
            <a:r>
              <a:rPr lang="nl-NL" sz="2400" i="1" dirty="0" smtClean="0"/>
              <a:t>n</a:t>
            </a:r>
            <a:r>
              <a:rPr lang="nl-NL" sz="2400" dirty="0" smtClean="0"/>
              <a:t> </a:t>
            </a:r>
            <a:r>
              <a:rPr lang="nl-NL" sz="2400" dirty="0" err="1" smtClean="0"/>
              <a:t>for</a:t>
            </a:r>
            <a:r>
              <a:rPr lang="nl-NL" sz="2400" dirty="0" smtClean="0"/>
              <a:t> </a:t>
            </a:r>
            <a:r>
              <a:rPr lang="nl-NL" sz="2400" dirty="0" err="1" smtClean="0"/>
              <a:t>which</a:t>
            </a:r>
            <a:r>
              <a:rPr lang="nl-NL" sz="2400" dirty="0" smtClean="0"/>
              <a:t> </a:t>
            </a:r>
            <a:r>
              <a:rPr lang="nl-NL" sz="2400" dirty="0" err="1" smtClean="0"/>
              <a:t>the</a:t>
            </a:r>
            <a:r>
              <a:rPr lang="nl-NL" sz="2400" dirty="0" smtClean="0"/>
              <a:t> </a:t>
            </a:r>
            <a:r>
              <a:rPr lang="nl-NL" sz="2400" dirty="0" err="1" smtClean="0"/>
              <a:t>constraints</a:t>
            </a:r>
            <a:r>
              <a:rPr lang="nl-NL" sz="2400" dirty="0" smtClean="0"/>
              <a:t> on </a:t>
            </a:r>
            <a:r>
              <a:rPr lang="nl-NL" sz="2400" dirty="0" err="1" smtClean="0"/>
              <a:t>the</a:t>
            </a:r>
            <a:r>
              <a:rPr lang="nl-NL" sz="2400" dirty="0" smtClean="0"/>
              <a:t> type I </a:t>
            </a:r>
            <a:r>
              <a:rPr lang="nl-NL" sz="2400" dirty="0" err="1" smtClean="0"/>
              <a:t>and</a:t>
            </a:r>
            <a:r>
              <a:rPr lang="nl-NL" sz="2400" dirty="0" smtClean="0"/>
              <a:t> II error </a:t>
            </a:r>
            <a:r>
              <a:rPr lang="nl-NL" sz="2400" dirty="0" err="1" smtClean="0"/>
              <a:t>rates</a:t>
            </a:r>
            <a:r>
              <a:rPr lang="nl-NL" sz="2400" dirty="0" smtClean="0"/>
              <a:t> are </a:t>
            </a:r>
            <a:r>
              <a:rPr lang="nl-NL" sz="2400" dirty="0" err="1" smtClean="0"/>
              <a:t>satisfied</a:t>
            </a:r>
            <a:endParaRPr lang="nl-NL" sz="2400" dirty="0" smtClean="0"/>
          </a:p>
          <a:p>
            <a:pPr marL="457200" indent="-457200" eaLnBrk="1" hangingPunct="1">
              <a:buAutoNum type="arabicPeriod"/>
            </a:pPr>
            <a:endParaRPr lang="nl-NL" sz="2400" dirty="0" smtClean="0"/>
          </a:p>
          <a:p>
            <a:pPr eaLnBrk="1" hangingPunct="1"/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7061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92088"/>
          </a:xfrm>
        </p:spPr>
        <p:txBody>
          <a:bodyPr/>
          <a:lstStyle/>
          <a:p>
            <a:r>
              <a:rPr lang="nl-NL" dirty="0" smtClean="0"/>
              <a:t>Next </a:t>
            </a:r>
            <a:r>
              <a:rPr lang="nl-NL" dirty="0" err="1" smtClean="0"/>
              <a:t>lectures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3583487"/>
              </p:ext>
            </p:extLst>
          </p:nvPr>
        </p:nvGraphicFramePr>
        <p:xfrm>
          <a:off x="457200" y="2127240"/>
          <a:ext cx="8229600" cy="202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When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Where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What</a:t>
                      </a:r>
                      <a:r>
                        <a:rPr lang="nl-NL" dirty="0" smtClean="0"/>
                        <a:t>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Who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April 10, 2018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Room 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Conditional</a:t>
                      </a:r>
                      <a:r>
                        <a:rPr lang="nl-NL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Survival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Y. Chen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May 8, 2018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Room 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Resampling</a:t>
                      </a:r>
                      <a:r>
                        <a:rPr lang="nl-NL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nl-NL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nl-NL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bootstrap </a:t>
                      </a:r>
                      <a:r>
                        <a:rPr lang="nl-NL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method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H. Burgerhof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June</a:t>
                      </a:r>
                      <a:r>
                        <a:rPr lang="nl-NL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12, 2018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Room 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Missing</a:t>
                      </a:r>
                      <a:r>
                        <a:rPr lang="it-IT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data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S. la </a:t>
                      </a:r>
                      <a:r>
                        <a:rPr lang="it-IT" sz="1800" b="0" i="0" u="none" strike="noStrike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Bastide</a:t>
                      </a:r>
                      <a:endParaRPr lang="nl-NL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51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1412875"/>
            <a:ext cx="5616575" cy="2376488"/>
          </a:xfrm>
        </p:spPr>
        <p:txBody>
          <a:bodyPr/>
          <a:lstStyle/>
          <a:p>
            <a:pPr algn="ctr" eaLnBrk="1" hangingPunct="1"/>
            <a:r>
              <a:rPr lang="nl-NL" sz="4400" dirty="0" err="1" smtClean="0">
                <a:solidFill>
                  <a:schemeClr val="accent1"/>
                </a:solidFill>
              </a:rPr>
              <a:t>Questions</a:t>
            </a:r>
            <a:r>
              <a:rPr lang="nl-NL" sz="4400" dirty="0" smtClean="0">
                <a:solidFill>
                  <a:schemeClr val="accent1"/>
                </a:solidFill>
              </a:rPr>
              <a:t>?</a:t>
            </a:r>
            <a:br>
              <a:rPr lang="nl-NL" sz="4400" dirty="0" smtClean="0">
                <a:solidFill>
                  <a:schemeClr val="accent1"/>
                </a:solidFill>
              </a:rPr>
            </a:br>
            <a:endParaRPr lang="nl-NL" sz="44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22114"/>
          </a:xfrm>
        </p:spPr>
        <p:txBody>
          <a:bodyPr/>
          <a:lstStyle/>
          <a:p>
            <a:r>
              <a:rPr lang="nl-NL" dirty="0" err="1" smtClean="0"/>
              <a:t>Binomial</a:t>
            </a:r>
            <a:r>
              <a:rPr lang="nl-NL" dirty="0" smtClean="0"/>
              <a:t> </a:t>
            </a:r>
            <a:r>
              <a:rPr lang="nl-NL" dirty="0" err="1" smtClean="0"/>
              <a:t>distribution</a:t>
            </a:r>
            <a:r>
              <a:rPr lang="nl-NL" dirty="0" smtClean="0"/>
              <a:t> (n=20)</a:t>
            </a:r>
            <a:endParaRPr lang="nl-NL" dirty="0"/>
          </a:p>
        </p:txBody>
      </p:sp>
      <p:pic>
        <p:nvPicPr>
          <p:cNvPr id="5386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926" y="1556792"/>
            <a:ext cx="4896544" cy="505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53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22114"/>
          </a:xfrm>
        </p:spPr>
        <p:txBody>
          <a:bodyPr/>
          <a:lstStyle/>
          <a:p>
            <a:r>
              <a:rPr lang="nl-NL" sz="3600" dirty="0" smtClean="0"/>
              <a:t>Does </a:t>
            </a:r>
            <a:r>
              <a:rPr lang="nl-NL" sz="3600" dirty="0" err="1" smtClean="0"/>
              <a:t>the</a:t>
            </a:r>
            <a:r>
              <a:rPr lang="nl-NL" sz="3600" dirty="0" smtClean="0"/>
              <a:t> drug have </a:t>
            </a:r>
            <a:r>
              <a:rPr lang="nl-NL" sz="3600" dirty="0" err="1" smtClean="0"/>
              <a:t>sufficient</a:t>
            </a:r>
            <a:r>
              <a:rPr lang="nl-NL" sz="3600" dirty="0" smtClean="0"/>
              <a:t> </a:t>
            </a:r>
            <a:r>
              <a:rPr lang="nl-NL" sz="3600" dirty="0" err="1" smtClean="0"/>
              <a:t>activity</a:t>
            </a:r>
            <a:r>
              <a:rPr lang="nl-NL" sz="3600" dirty="0" smtClean="0"/>
              <a:t>?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The treatment is </a:t>
            </a:r>
            <a:r>
              <a:rPr lang="nl-NL" dirty="0" err="1" smtClean="0"/>
              <a:t>considered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have </a:t>
            </a:r>
            <a:r>
              <a:rPr lang="nl-NL" dirty="0" err="1" smtClean="0"/>
              <a:t>insufficient</a:t>
            </a:r>
            <a:r>
              <a:rPr lang="nl-NL" dirty="0" smtClean="0"/>
              <a:t> </a:t>
            </a:r>
            <a:r>
              <a:rPr lang="nl-NL" dirty="0" err="1" smtClean="0"/>
              <a:t>activity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response </a:t>
            </a:r>
            <a:r>
              <a:rPr lang="nl-NL" dirty="0" err="1" smtClean="0"/>
              <a:t>rate</a:t>
            </a:r>
            <a:r>
              <a:rPr lang="nl-NL" dirty="0" smtClean="0"/>
              <a:t> is 30% or </a:t>
            </a:r>
            <a:r>
              <a:rPr lang="nl-NL" dirty="0" err="1" smtClean="0"/>
              <a:t>lower</a:t>
            </a:r>
            <a:endParaRPr lang="nl-NL" dirty="0"/>
          </a:p>
          <a:p>
            <a:r>
              <a:rPr lang="nl-NL" dirty="0" smtClean="0"/>
              <a:t>A </a:t>
            </a:r>
            <a:r>
              <a:rPr lang="nl-NL" dirty="0" smtClean="0"/>
              <a:t>response </a:t>
            </a:r>
            <a:r>
              <a:rPr lang="nl-NL" dirty="0" err="1" smtClean="0"/>
              <a:t>rate</a:t>
            </a:r>
            <a:r>
              <a:rPr lang="nl-NL" dirty="0" smtClean="0"/>
              <a:t> of </a:t>
            </a:r>
            <a:r>
              <a:rPr lang="nl-NL" dirty="0"/>
              <a:t>5</a:t>
            </a:r>
            <a:r>
              <a:rPr lang="nl-NL" dirty="0" smtClean="0"/>
              <a:t>0</a:t>
            </a:r>
            <a:r>
              <a:rPr lang="nl-NL" dirty="0" smtClean="0"/>
              <a:t>% or </a:t>
            </a:r>
            <a:r>
              <a:rPr lang="nl-NL" dirty="0" err="1" smtClean="0"/>
              <a:t>higher</a:t>
            </a:r>
            <a:r>
              <a:rPr lang="nl-NL" dirty="0" smtClean="0"/>
              <a:t> is </a:t>
            </a:r>
            <a:r>
              <a:rPr lang="nl-NL" dirty="0" err="1" smtClean="0"/>
              <a:t>considered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a </a:t>
            </a:r>
            <a:r>
              <a:rPr lang="nl-NL" dirty="0" err="1" smtClean="0"/>
              <a:t>clinically</a:t>
            </a:r>
            <a:r>
              <a:rPr lang="nl-NL" dirty="0" smtClean="0"/>
              <a:t> relevant </a:t>
            </a:r>
            <a:r>
              <a:rPr lang="nl-NL" dirty="0" smtClean="0"/>
              <a:t>response </a:t>
            </a:r>
            <a:r>
              <a:rPr lang="nl-NL" dirty="0" err="1" smtClean="0"/>
              <a:t>rate</a:t>
            </a: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Statistical hypotheses:</a:t>
            </a:r>
            <a:endParaRPr lang="nl-NL" u="sng" dirty="0"/>
          </a:p>
          <a:p>
            <a:r>
              <a:rPr lang="nl-NL" dirty="0" err="1"/>
              <a:t>Null</a:t>
            </a:r>
            <a:r>
              <a:rPr lang="nl-NL" dirty="0"/>
              <a:t> hypothesis (H</a:t>
            </a:r>
            <a:r>
              <a:rPr lang="nl-NL" baseline="-25000" dirty="0"/>
              <a:t>0</a:t>
            </a:r>
            <a:r>
              <a:rPr lang="nl-NL" dirty="0"/>
              <a:t>): p = </a:t>
            </a:r>
            <a:r>
              <a:rPr lang="nl-NL" dirty="0" smtClean="0"/>
              <a:t>0.3</a:t>
            </a:r>
            <a:endParaRPr lang="nl-NL" dirty="0"/>
          </a:p>
          <a:p>
            <a:r>
              <a:rPr lang="nl-NL" dirty="0" err="1"/>
              <a:t>Alternative</a:t>
            </a:r>
            <a:r>
              <a:rPr lang="nl-NL" dirty="0"/>
              <a:t> hypothesis (H</a:t>
            </a:r>
            <a:r>
              <a:rPr lang="nl-NL" baseline="-25000" dirty="0"/>
              <a:t>1</a:t>
            </a:r>
            <a:r>
              <a:rPr lang="nl-NL" dirty="0"/>
              <a:t>): p = </a:t>
            </a:r>
            <a:r>
              <a:rPr lang="nl-NL" dirty="0" smtClean="0"/>
              <a:t>0.5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01382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22114"/>
          </a:xfrm>
        </p:spPr>
        <p:txBody>
          <a:bodyPr/>
          <a:lstStyle/>
          <a:p>
            <a:r>
              <a:rPr lang="nl-NL" dirty="0" smtClean="0"/>
              <a:t>Type I </a:t>
            </a:r>
            <a:r>
              <a:rPr lang="nl-NL" dirty="0" err="1" smtClean="0"/>
              <a:t>and</a:t>
            </a:r>
            <a:r>
              <a:rPr lang="nl-NL" dirty="0" smtClean="0"/>
              <a:t> type II </a:t>
            </a:r>
            <a:r>
              <a:rPr lang="nl-NL" dirty="0" err="1" smtClean="0"/>
              <a:t>errors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 smtClean="0"/>
          </a:p>
        </p:txBody>
      </p:sp>
      <p:graphicFrame>
        <p:nvGraphicFramePr>
          <p:cNvPr id="4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718412"/>
              </p:ext>
            </p:extLst>
          </p:nvPr>
        </p:nvGraphicFramePr>
        <p:xfrm>
          <a:off x="539750" y="2565400"/>
          <a:ext cx="8101013" cy="2459039"/>
        </p:xfrm>
        <a:graphic>
          <a:graphicData uri="http://schemas.openxmlformats.org/drawingml/2006/table">
            <a:tbl>
              <a:tblPr/>
              <a:tblGrid>
                <a:gridCol w="2025650"/>
                <a:gridCol w="2025650"/>
                <a:gridCol w="2024063"/>
                <a:gridCol w="2025650"/>
              </a:tblGrid>
              <a:tr h="461963"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Decision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463550">
                <a:tc gridSpan="2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true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true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7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Reality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nl-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true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OK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 I error,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probability: α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76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nl-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true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Type II error,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probability: β</a:t>
                      </a:r>
                      <a:endParaRPr kumimoji="0" lang="nl-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OK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power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probability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1 - </a:t>
                      </a:r>
                      <a:r>
                        <a:rPr kumimoji="0" lang="nl-N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</a:t>
                      </a:r>
                      <a:endParaRPr kumimoji="0" lang="nl-N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71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778098"/>
          </a:xfrm>
        </p:spPr>
        <p:txBody>
          <a:bodyPr/>
          <a:lstStyle/>
          <a:p>
            <a:r>
              <a:rPr lang="nl-NL" dirty="0" smtClean="0"/>
              <a:t>Type I error </a:t>
            </a:r>
            <a:r>
              <a:rPr lang="nl-NL" dirty="0" err="1" smtClean="0"/>
              <a:t>rate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The </a:t>
            </a:r>
            <a:r>
              <a:rPr lang="nl-NL" dirty="0" err="1" smtClean="0"/>
              <a:t>probability</a:t>
            </a:r>
            <a:r>
              <a:rPr lang="nl-NL" dirty="0" smtClean="0"/>
              <a:t> of making a type I error is </a:t>
            </a:r>
            <a:r>
              <a:rPr lang="nl-NL" dirty="0" err="1" smtClean="0"/>
              <a:t>controlled</a:t>
            </a:r>
            <a:r>
              <a:rPr lang="nl-NL" dirty="0" smtClean="0"/>
              <a:t>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researcher (</a:t>
            </a:r>
            <a:r>
              <a:rPr lang="nl-NL" dirty="0" err="1" smtClean="0"/>
              <a:t>usually</a:t>
            </a:r>
            <a:r>
              <a:rPr lang="nl-NL" dirty="0" smtClean="0"/>
              <a:t> </a:t>
            </a:r>
            <a:r>
              <a:rPr lang="el-GR" dirty="0" smtClean="0"/>
              <a:t>α</a:t>
            </a:r>
            <a:r>
              <a:rPr lang="nl-NL" dirty="0" smtClean="0"/>
              <a:t>=0.05)</a:t>
            </a:r>
          </a:p>
          <a:p>
            <a:r>
              <a:rPr lang="nl-NL" dirty="0" err="1" smtClean="0"/>
              <a:t>Here</a:t>
            </a:r>
            <a:r>
              <a:rPr lang="nl-NL" dirty="0" smtClean="0"/>
              <a:t>, we </a:t>
            </a:r>
            <a:r>
              <a:rPr lang="nl-NL" dirty="0" err="1" smtClean="0"/>
              <a:t>decide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reject</a:t>
            </a:r>
            <a:r>
              <a:rPr lang="nl-NL" dirty="0" smtClean="0"/>
              <a:t> </a:t>
            </a:r>
            <a:r>
              <a:rPr lang="nl-NL" dirty="0"/>
              <a:t>H</a:t>
            </a:r>
            <a:r>
              <a:rPr lang="nl-NL" baseline="-25000" dirty="0"/>
              <a:t>0</a:t>
            </a:r>
            <a:r>
              <a:rPr lang="nl-NL" dirty="0" smtClean="0"/>
              <a:t> </a:t>
            </a:r>
            <a:r>
              <a:rPr lang="nl-NL" dirty="0" err="1" smtClean="0"/>
              <a:t>when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total</a:t>
            </a:r>
            <a:r>
              <a:rPr lang="nl-NL" dirty="0" smtClean="0"/>
              <a:t> </a:t>
            </a:r>
            <a:r>
              <a:rPr lang="nl-NL" dirty="0" err="1" smtClean="0"/>
              <a:t>number</a:t>
            </a:r>
            <a:r>
              <a:rPr lang="nl-NL" dirty="0" smtClean="0"/>
              <a:t> of </a:t>
            </a:r>
            <a:r>
              <a:rPr lang="nl-NL" dirty="0" err="1" smtClean="0"/>
              <a:t>responders</a:t>
            </a:r>
            <a:r>
              <a:rPr lang="nl-NL" dirty="0" smtClean="0"/>
              <a:t> </a:t>
            </a:r>
            <a:r>
              <a:rPr lang="nl-NL" i="1" dirty="0" smtClean="0"/>
              <a:t>X</a:t>
            </a:r>
            <a:r>
              <a:rPr lang="nl-NL" dirty="0" smtClean="0"/>
              <a:t> is </a:t>
            </a:r>
            <a:r>
              <a:rPr lang="nl-NL" dirty="0" err="1" smtClean="0"/>
              <a:t>equal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or </a:t>
            </a:r>
            <a:r>
              <a:rPr lang="nl-NL" dirty="0" err="1" smtClean="0"/>
              <a:t>larger</a:t>
            </a:r>
            <a:r>
              <a:rPr lang="nl-NL" dirty="0" smtClean="0"/>
              <a:t> </a:t>
            </a:r>
            <a:r>
              <a:rPr lang="nl-NL" dirty="0" err="1" smtClean="0"/>
              <a:t>than</a:t>
            </a:r>
            <a:r>
              <a:rPr lang="nl-NL" dirty="0" smtClean="0"/>
              <a:t> </a:t>
            </a:r>
            <a:r>
              <a:rPr lang="nl-NL" dirty="0" smtClean="0"/>
              <a:t>10 </a:t>
            </a:r>
            <a:endParaRPr lang="nl-NL" dirty="0"/>
          </a:p>
        </p:txBody>
      </p:sp>
      <p:pic>
        <p:nvPicPr>
          <p:cNvPr id="538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5429"/>
            <a:ext cx="4463270" cy="46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hoek 2"/>
          <p:cNvSpPr/>
          <p:nvPr/>
        </p:nvSpPr>
        <p:spPr>
          <a:xfrm>
            <a:off x="539552" y="6228020"/>
            <a:ext cx="5361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0" dirty="0" smtClean="0"/>
              <a:t>Type I error </a:t>
            </a:r>
            <a:r>
              <a:rPr lang="nl-NL" b="0" dirty="0" err="1" smtClean="0"/>
              <a:t>rate</a:t>
            </a:r>
            <a:r>
              <a:rPr lang="nl-NL" b="0" dirty="0" smtClean="0"/>
              <a:t>: </a:t>
            </a:r>
            <a:r>
              <a:rPr lang="nl-NL" b="0" dirty="0"/>
              <a:t>P(X ≥10 | </a:t>
            </a:r>
            <a:r>
              <a:rPr lang="nl-NL" b="0" dirty="0" smtClean="0"/>
              <a:t>p=0.3) </a:t>
            </a:r>
            <a:r>
              <a:rPr lang="nl-NL" b="0" dirty="0"/>
              <a:t>= </a:t>
            </a:r>
            <a:r>
              <a:rPr lang="nl-NL" b="0" dirty="0" smtClean="0"/>
              <a:t>0.048</a:t>
            </a:r>
            <a:endParaRPr lang="nl-NL" b="0" dirty="0"/>
          </a:p>
        </p:txBody>
      </p:sp>
    </p:spTree>
    <p:extLst>
      <p:ext uri="{BB962C8B-B14F-4D97-AF65-F5344CB8AC3E}">
        <p14:creationId xmlns:p14="http://schemas.microsoft.com/office/powerpoint/2010/main" val="31141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778098"/>
          </a:xfrm>
        </p:spPr>
        <p:txBody>
          <a:bodyPr/>
          <a:lstStyle/>
          <a:p>
            <a:r>
              <a:rPr lang="nl-NL" dirty="0" smtClean="0"/>
              <a:t>Type II error </a:t>
            </a:r>
            <a:r>
              <a:rPr lang="nl-NL" dirty="0" err="1" smtClean="0"/>
              <a:t>rate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sz="2600" dirty="0" err="1" smtClean="0"/>
              <a:t>Suppose</a:t>
            </a:r>
            <a:r>
              <a:rPr lang="nl-NL" sz="2600" dirty="0" smtClean="0"/>
              <a:t> </a:t>
            </a:r>
            <a:r>
              <a:rPr lang="nl-NL" sz="2600" dirty="0" err="1" smtClean="0"/>
              <a:t>that</a:t>
            </a:r>
            <a:r>
              <a:rPr lang="nl-NL" sz="2600" dirty="0" smtClean="0"/>
              <a:t> H</a:t>
            </a:r>
            <a:r>
              <a:rPr lang="nl-NL" sz="2600" baseline="-25000" dirty="0" smtClean="0"/>
              <a:t>1</a:t>
            </a:r>
            <a:r>
              <a:rPr lang="nl-NL" sz="2600" dirty="0" smtClean="0"/>
              <a:t> is </a:t>
            </a:r>
            <a:r>
              <a:rPr lang="nl-NL" sz="2600" dirty="0" err="1" smtClean="0"/>
              <a:t>true</a:t>
            </a:r>
            <a:endParaRPr lang="nl-NL" sz="2600" dirty="0" smtClean="0"/>
          </a:p>
          <a:p>
            <a:r>
              <a:rPr lang="nl-NL" sz="2600" dirty="0" smtClean="0"/>
              <a:t>We make a type II error </a:t>
            </a:r>
            <a:r>
              <a:rPr lang="nl-NL" sz="2600" dirty="0" err="1" smtClean="0"/>
              <a:t>if</a:t>
            </a:r>
            <a:r>
              <a:rPr lang="nl-NL" sz="2600" dirty="0" smtClean="0"/>
              <a:t> we accept </a:t>
            </a:r>
            <a:r>
              <a:rPr lang="nl-NL" sz="2600" dirty="0"/>
              <a:t>H</a:t>
            </a:r>
            <a:r>
              <a:rPr lang="nl-NL" sz="2600" baseline="-25000" dirty="0"/>
              <a:t>0</a:t>
            </a:r>
            <a:r>
              <a:rPr lang="nl-NL" sz="2600" dirty="0" smtClean="0"/>
              <a:t>, </a:t>
            </a:r>
            <a:r>
              <a:rPr lang="nl-NL" sz="2600" dirty="0" err="1" smtClean="0"/>
              <a:t>which</a:t>
            </a:r>
            <a:r>
              <a:rPr lang="nl-NL" sz="2600" dirty="0" smtClean="0"/>
              <a:t> </a:t>
            </a:r>
            <a:r>
              <a:rPr lang="nl-NL" sz="2600" dirty="0" err="1" smtClean="0"/>
              <a:t>occurs</a:t>
            </a:r>
            <a:r>
              <a:rPr lang="nl-NL" sz="2600" dirty="0" smtClean="0"/>
              <a:t> </a:t>
            </a:r>
            <a:r>
              <a:rPr lang="nl-NL" sz="2600" dirty="0" err="1" smtClean="0"/>
              <a:t>when</a:t>
            </a:r>
            <a:r>
              <a:rPr lang="nl-NL" sz="2600" dirty="0" smtClean="0"/>
              <a:t> X &lt; 10</a:t>
            </a:r>
          </a:p>
          <a:p>
            <a:r>
              <a:rPr lang="nl-NL" sz="2600" dirty="0"/>
              <a:t>Type II error </a:t>
            </a:r>
            <a:r>
              <a:rPr lang="nl-NL" sz="2600" dirty="0" err="1"/>
              <a:t>rate</a:t>
            </a:r>
            <a:r>
              <a:rPr lang="nl-NL" sz="2600" dirty="0"/>
              <a:t>: </a:t>
            </a:r>
            <a:r>
              <a:rPr lang="nl-NL" sz="2600" dirty="0" smtClean="0"/>
              <a:t>P(X&lt;10 </a:t>
            </a:r>
            <a:r>
              <a:rPr lang="nl-NL" sz="2600" dirty="0"/>
              <a:t>| </a:t>
            </a:r>
            <a:r>
              <a:rPr lang="nl-NL" sz="2600" dirty="0" smtClean="0"/>
              <a:t>p=0.5) </a:t>
            </a:r>
            <a:r>
              <a:rPr lang="nl-NL" sz="2600" dirty="0"/>
              <a:t>= </a:t>
            </a:r>
            <a:r>
              <a:rPr lang="nl-NL" sz="2600" dirty="0" smtClean="0"/>
              <a:t>0.41</a:t>
            </a:r>
          </a:p>
          <a:p>
            <a:r>
              <a:rPr lang="nl-NL" sz="2600" dirty="0" smtClean="0"/>
              <a:t>Power: </a:t>
            </a:r>
            <a:r>
              <a:rPr lang="nl-NL" sz="2600" dirty="0"/>
              <a:t>P(X ≥</a:t>
            </a:r>
            <a:r>
              <a:rPr lang="nl-NL" sz="2600" dirty="0" smtClean="0"/>
              <a:t>10 </a:t>
            </a:r>
            <a:r>
              <a:rPr lang="nl-NL" sz="2600" dirty="0"/>
              <a:t>| </a:t>
            </a:r>
            <a:r>
              <a:rPr lang="nl-NL" sz="2600" dirty="0" smtClean="0"/>
              <a:t>p=0.5) </a:t>
            </a:r>
            <a:r>
              <a:rPr lang="nl-NL" sz="2600" dirty="0"/>
              <a:t>= </a:t>
            </a:r>
            <a:r>
              <a:rPr lang="nl-NL" sz="2600" dirty="0" smtClean="0"/>
              <a:t>0.59</a:t>
            </a:r>
          </a:p>
          <a:p>
            <a:endParaRPr lang="nl-NL" dirty="0" smtClean="0"/>
          </a:p>
        </p:txBody>
      </p:sp>
      <p:pic>
        <p:nvPicPr>
          <p:cNvPr id="539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72" y="1556792"/>
            <a:ext cx="4248228" cy="4387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98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6856" y="476672"/>
            <a:ext cx="8229600" cy="778098"/>
          </a:xfrm>
        </p:spPr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happens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i="1" dirty="0" smtClean="0"/>
              <a:t>n</a:t>
            </a:r>
            <a:r>
              <a:rPr lang="nl-NL" dirty="0" smtClean="0"/>
              <a:t> </a:t>
            </a:r>
            <a:r>
              <a:rPr lang="nl-NL" dirty="0" err="1" smtClean="0"/>
              <a:t>increases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845840" y="5805264"/>
            <a:ext cx="3366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0" dirty="0"/>
              <a:t>Type </a:t>
            </a:r>
            <a:r>
              <a:rPr lang="nl-NL" b="0" dirty="0" smtClean="0"/>
              <a:t>I </a:t>
            </a:r>
            <a:r>
              <a:rPr lang="nl-NL" b="0" dirty="0"/>
              <a:t>error </a:t>
            </a:r>
            <a:r>
              <a:rPr lang="nl-NL" b="0" dirty="0" err="1"/>
              <a:t>rate</a:t>
            </a:r>
            <a:r>
              <a:rPr lang="nl-NL" b="0" dirty="0"/>
              <a:t>: </a:t>
            </a:r>
            <a:endParaRPr lang="nl-NL" b="0" dirty="0" smtClean="0"/>
          </a:p>
          <a:p>
            <a:r>
              <a:rPr lang="nl-NL" b="0" dirty="0" smtClean="0"/>
              <a:t>P(</a:t>
            </a:r>
            <a:r>
              <a:rPr lang="nl-NL" b="0" dirty="0"/>
              <a:t>X ≥</a:t>
            </a:r>
            <a:r>
              <a:rPr lang="nl-NL" b="0" dirty="0" smtClean="0"/>
              <a:t>10 </a:t>
            </a:r>
            <a:r>
              <a:rPr lang="nl-NL" b="0" dirty="0"/>
              <a:t>| </a:t>
            </a:r>
            <a:r>
              <a:rPr lang="nl-NL" b="0" dirty="0" smtClean="0"/>
              <a:t>p=0.3) </a:t>
            </a:r>
            <a:r>
              <a:rPr lang="nl-NL" b="0" dirty="0"/>
              <a:t>= </a:t>
            </a:r>
            <a:r>
              <a:rPr lang="nl-NL" b="0" dirty="0" smtClean="0"/>
              <a:t>0.048</a:t>
            </a:r>
            <a:endParaRPr lang="nl-NL" b="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24" y="1356996"/>
            <a:ext cx="4175238" cy="431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hoek 9"/>
          <p:cNvSpPr/>
          <p:nvPr/>
        </p:nvSpPr>
        <p:spPr>
          <a:xfrm>
            <a:off x="5238328" y="5807005"/>
            <a:ext cx="3366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0" dirty="0"/>
              <a:t>Type </a:t>
            </a:r>
            <a:r>
              <a:rPr lang="nl-NL" b="0" dirty="0" smtClean="0"/>
              <a:t>I </a:t>
            </a:r>
            <a:r>
              <a:rPr lang="nl-NL" b="0" dirty="0"/>
              <a:t>error </a:t>
            </a:r>
            <a:r>
              <a:rPr lang="nl-NL" b="0" dirty="0" err="1"/>
              <a:t>rate</a:t>
            </a:r>
            <a:r>
              <a:rPr lang="nl-NL" b="0" dirty="0"/>
              <a:t>: </a:t>
            </a:r>
            <a:endParaRPr lang="nl-NL" b="0" dirty="0" smtClean="0"/>
          </a:p>
          <a:p>
            <a:r>
              <a:rPr lang="nl-NL" b="0" dirty="0" smtClean="0"/>
              <a:t>P(</a:t>
            </a:r>
            <a:r>
              <a:rPr lang="nl-NL" b="0" dirty="0"/>
              <a:t>X ≥</a:t>
            </a:r>
            <a:r>
              <a:rPr lang="nl-NL" b="0" dirty="0" smtClean="0"/>
              <a:t>18 </a:t>
            </a:r>
            <a:r>
              <a:rPr lang="nl-NL" b="0" dirty="0"/>
              <a:t>| </a:t>
            </a:r>
            <a:r>
              <a:rPr lang="nl-NL" b="0" dirty="0" smtClean="0"/>
              <a:t>p=0.3) </a:t>
            </a:r>
            <a:r>
              <a:rPr lang="nl-NL" b="0" dirty="0"/>
              <a:t>= </a:t>
            </a:r>
            <a:r>
              <a:rPr lang="nl-NL" b="0" dirty="0" smtClean="0"/>
              <a:t>0.032</a:t>
            </a:r>
            <a:endParaRPr lang="nl-NL" b="0" dirty="0"/>
          </a:p>
        </p:txBody>
      </p:sp>
      <p:pic>
        <p:nvPicPr>
          <p:cNvPr id="541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56996"/>
            <a:ext cx="4175238" cy="431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764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6856" y="476672"/>
            <a:ext cx="8229600" cy="778098"/>
          </a:xfrm>
        </p:spPr>
        <p:txBody>
          <a:bodyPr/>
          <a:lstStyle/>
          <a:p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happens</a:t>
            </a:r>
            <a:r>
              <a:rPr lang="nl-NL" dirty="0" smtClean="0"/>
              <a:t> 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i="1" dirty="0" smtClean="0"/>
              <a:t>n</a:t>
            </a:r>
            <a:r>
              <a:rPr lang="nl-NL" dirty="0" smtClean="0"/>
              <a:t> </a:t>
            </a:r>
            <a:r>
              <a:rPr lang="nl-NL" dirty="0" err="1" smtClean="0"/>
              <a:t>increases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845840" y="5805264"/>
            <a:ext cx="3366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0" dirty="0"/>
              <a:t>Type </a:t>
            </a:r>
            <a:r>
              <a:rPr lang="nl-NL" b="0" dirty="0" smtClean="0"/>
              <a:t>II </a:t>
            </a:r>
            <a:r>
              <a:rPr lang="nl-NL" b="0" dirty="0"/>
              <a:t>error </a:t>
            </a:r>
            <a:r>
              <a:rPr lang="nl-NL" b="0" dirty="0" err="1"/>
              <a:t>rate</a:t>
            </a:r>
            <a:r>
              <a:rPr lang="nl-NL" b="0" dirty="0"/>
              <a:t>: </a:t>
            </a:r>
            <a:endParaRPr lang="nl-NL" b="0" dirty="0" smtClean="0"/>
          </a:p>
          <a:p>
            <a:r>
              <a:rPr lang="nl-NL" b="0" dirty="0" smtClean="0"/>
              <a:t>P(</a:t>
            </a:r>
            <a:r>
              <a:rPr lang="nl-NL" b="0" dirty="0"/>
              <a:t>X </a:t>
            </a:r>
            <a:r>
              <a:rPr lang="nl-NL" b="0" dirty="0" smtClean="0"/>
              <a:t>&lt;10 </a:t>
            </a:r>
            <a:r>
              <a:rPr lang="nl-NL" b="0" dirty="0"/>
              <a:t>| </a:t>
            </a:r>
            <a:r>
              <a:rPr lang="nl-NL" b="0" dirty="0" smtClean="0"/>
              <a:t>p=0.5) </a:t>
            </a:r>
            <a:r>
              <a:rPr lang="nl-NL" b="0" dirty="0"/>
              <a:t>= </a:t>
            </a:r>
            <a:r>
              <a:rPr lang="nl-NL" b="0" dirty="0" smtClean="0"/>
              <a:t>0.41</a:t>
            </a:r>
            <a:endParaRPr lang="nl-NL" b="0" dirty="0"/>
          </a:p>
        </p:txBody>
      </p:sp>
      <p:sp>
        <p:nvSpPr>
          <p:cNvPr id="10" name="Rechthoek 9"/>
          <p:cNvSpPr/>
          <p:nvPr/>
        </p:nvSpPr>
        <p:spPr>
          <a:xfrm>
            <a:off x="5238328" y="5807005"/>
            <a:ext cx="3366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0" dirty="0"/>
              <a:t>Type </a:t>
            </a:r>
            <a:r>
              <a:rPr lang="nl-NL" b="0" dirty="0" smtClean="0"/>
              <a:t>II </a:t>
            </a:r>
            <a:r>
              <a:rPr lang="nl-NL" b="0" dirty="0"/>
              <a:t>error </a:t>
            </a:r>
            <a:r>
              <a:rPr lang="nl-NL" b="0" dirty="0" err="1"/>
              <a:t>rate</a:t>
            </a:r>
            <a:r>
              <a:rPr lang="nl-NL" b="0" dirty="0"/>
              <a:t>: </a:t>
            </a:r>
            <a:endParaRPr lang="nl-NL" b="0" dirty="0" smtClean="0"/>
          </a:p>
          <a:p>
            <a:r>
              <a:rPr lang="nl-NL" b="0" dirty="0" smtClean="0"/>
              <a:t>P(</a:t>
            </a:r>
            <a:r>
              <a:rPr lang="nl-NL" b="0" dirty="0"/>
              <a:t>X </a:t>
            </a:r>
            <a:r>
              <a:rPr lang="nl-NL" b="0" dirty="0" smtClean="0"/>
              <a:t>&lt;18 </a:t>
            </a:r>
            <a:r>
              <a:rPr lang="nl-NL" b="0" dirty="0"/>
              <a:t>| </a:t>
            </a:r>
            <a:r>
              <a:rPr lang="nl-NL" b="0" dirty="0" smtClean="0"/>
              <a:t>p=0.5) </a:t>
            </a:r>
            <a:r>
              <a:rPr lang="nl-NL" b="0" dirty="0"/>
              <a:t>= </a:t>
            </a:r>
            <a:r>
              <a:rPr lang="nl-NL" b="0" dirty="0" smtClean="0"/>
              <a:t>0.21</a:t>
            </a:r>
            <a:endParaRPr lang="nl-NL" b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38" y="1356996"/>
            <a:ext cx="4175238" cy="431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226" y="1356996"/>
            <a:ext cx="4175238" cy="431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051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UG template basic NL">
  <a:themeElements>
    <a:clrScheme name="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6_RUG template basic NL">
  <a:themeElements>
    <a:clrScheme name="6_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6_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6_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Last page">
  <a:themeElements>
    <a:clrScheme name="Last page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Last page">
      <a:majorFont>
        <a:latin typeface="Arial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ast page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reak">
  <a:themeElements>
    <a:clrScheme name="Break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Break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reak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st page">
  <a:themeElements>
    <a:clrScheme name="Last page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Last page">
      <a:majorFont>
        <a:latin typeface="Arial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ast page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RUG template basic NL">
  <a:themeElements>
    <a:clrScheme name="1_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1_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RUG template basic NL">
  <a:themeElements>
    <a:clrScheme name="2_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2_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_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RUG template basic NL">
  <a:themeElements>
    <a:clrScheme name="3_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3_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3_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RUG template basic NL">
  <a:themeElements>
    <a:clrScheme name="4_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4_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4_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owerpoint EN">
  <a:themeElements>
    <a:clrScheme name="Powerpoint 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owerpoint 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RUG template basic NL">
  <a:themeElements>
    <a:clrScheme name="5_RUG template basic NL 1">
      <a:dk1>
        <a:srgbClr val="707070"/>
      </a:dk1>
      <a:lt1>
        <a:srgbClr val="FFFFFF"/>
      </a:lt1>
      <a:dk2>
        <a:srgbClr val="707070"/>
      </a:dk2>
      <a:lt2>
        <a:srgbClr val="000000"/>
      </a:lt2>
      <a:accent1>
        <a:srgbClr val="C8C8C8"/>
      </a:accent1>
      <a:accent2>
        <a:srgbClr val="CC0000"/>
      </a:accent2>
      <a:accent3>
        <a:srgbClr val="FFFFFF"/>
      </a:accent3>
      <a:accent4>
        <a:srgbClr val="5F5F5F"/>
      </a:accent4>
      <a:accent5>
        <a:srgbClr val="E0E0E0"/>
      </a:accent5>
      <a:accent6>
        <a:srgbClr val="B90000"/>
      </a:accent6>
      <a:hlink>
        <a:srgbClr val="009CEF"/>
      </a:hlink>
      <a:folHlink>
        <a:srgbClr val="772DEF"/>
      </a:folHlink>
    </a:clrScheme>
    <a:fontScheme name="5_RUG template basic NL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5_RUG template basic NL 1">
        <a:dk1>
          <a:srgbClr val="707070"/>
        </a:dk1>
        <a:lt1>
          <a:srgbClr val="FFFFFF"/>
        </a:lt1>
        <a:dk2>
          <a:srgbClr val="707070"/>
        </a:dk2>
        <a:lt2>
          <a:srgbClr val="000000"/>
        </a:lt2>
        <a:accent1>
          <a:srgbClr val="C8C8C8"/>
        </a:accent1>
        <a:accent2>
          <a:srgbClr val="CC0000"/>
        </a:accent2>
        <a:accent3>
          <a:srgbClr val="FFFFFF"/>
        </a:accent3>
        <a:accent4>
          <a:srgbClr val="5F5F5F"/>
        </a:accent4>
        <a:accent5>
          <a:srgbClr val="E0E0E0"/>
        </a:accent5>
        <a:accent6>
          <a:srgbClr val="B90000"/>
        </a:accent6>
        <a:hlink>
          <a:srgbClr val="009CEF"/>
        </a:hlink>
        <a:folHlink>
          <a:srgbClr val="772DE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957</Words>
  <Application>Microsoft Office PowerPoint</Application>
  <PresentationFormat>Diavoorstelling (4:3)</PresentationFormat>
  <Paragraphs>118</Paragraphs>
  <Slides>25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11</vt:i4>
      </vt:variant>
      <vt:variant>
        <vt:lpstr>Diatitels</vt:lpstr>
      </vt:variant>
      <vt:variant>
        <vt:i4>25</vt:i4>
      </vt:variant>
    </vt:vector>
  </HeadingPairs>
  <TitlesOfParts>
    <vt:vector size="36" baseType="lpstr">
      <vt:lpstr>RUG template basic NL</vt:lpstr>
      <vt:lpstr>Break</vt:lpstr>
      <vt:lpstr>Last page</vt:lpstr>
      <vt:lpstr>1_RUG template basic NL</vt:lpstr>
      <vt:lpstr>2_RUG template basic NL</vt:lpstr>
      <vt:lpstr>3_RUG template basic NL</vt:lpstr>
      <vt:lpstr>4_RUG template basic NL</vt:lpstr>
      <vt:lpstr>Powerpoint EN</vt:lpstr>
      <vt:lpstr>5_RUG template basic NL</vt:lpstr>
      <vt:lpstr>6_RUG template basic NL</vt:lpstr>
      <vt:lpstr>1_Last page</vt:lpstr>
      <vt:lpstr>  Power analysis and sample size determination</vt:lpstr>
      <vt:lpstr>Example</vt:lpstr>
      <vt:lpstr>Binomial distribution (n=20)</vt:lpstr>
      <vt:lpstr>Does the drug have sufficient activity?</vt:lpstr>
      <vt:lpstr>Type I and type II errors</vt:lpstr>
      <vt:lpstr>Type I error rate</vt:lpstr>
      <vt:lpstr>Type II error rate</vt:lpstr>
      <vt:lpstr>What happens if n increases?</vt:lpstr>
      <vt:lpstr>What happens if n increases?</vt:lpstr>
      <vt:lpstr>Power as a function of n</vt:lpstr>
      <vt:lpstr>Sample size determination</vt:lpstr>
      <vt:lpstr>Determinants of power</vt:lpstr>
      <vt:lpstr>Calculation of power</vt:lpstr>
      <vt:lpstr>Example: cholesterol lowering treatment</vt:lpstr>
      <vt:lpstr>Independent samples t-test</vt:lpstr>
      <vt:lpstr>Independent samples t-test</vt:lpstr>
      <vt:lpstr>Rejection region when n=100 and α = 0.05</vt:lpstr>
      <vt:lpstr>Distribution of t under H1</vt:lpstr>
      <vt:lpstr>Power when n = 100 and ((μ_1-μ_2)/σ) = 0.4</vt:lpstr>
      <vt:lpstr>Power analysis using G*Power</vt:lpstr>
      <vt:lpstr>Power as a function of n</vt:lpstr>
      <vt:lpstr>Sample size determination</vt:lpstr>
      <vt:lpstr>Sample size determination</vt:lpstr>
      <vt:lpstr>Next lectures</vt:lpstr>
      <vt:lpstr>Questions? </vt:lpstr>
    </vt:vector>
  </TitlesOfParts>
  <Company>G2K designers - Orange Pepper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RUG - Template advanced NL</dc:title>
  <dc:creator>WouterKerdijk</dc:creator>
  <cp:lastModifiedBy>Postmus, D</cp:lastModifiedBy>
  <cp:revision>524</cp:revision>
  <cp:lastPrinted>2018-03-13T08:52:15Z</cp:lastPrinted>
  <dcterms:created xsi:type="dcterms:W3CDTF">2007-09-18T11:48:18Z</dcterms:created>
  <dcterms:modified xsi:type="dcterms:W3CDTF">2018-03-13T10:09:13Z</dcterms:modified>
</cp:coreProperties>
</file>