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  <p:sldId id="267" r:id="rId6"/>
    <p:sldId id="260" r:id="rId7"/>
    <p:sldId id="262" r:id="rId8"/>
    <p:sldId id="261" r:id="rId9"/>
    <p:sldId id="274" r:id="rId10"/>
    <p:sldId id="273" r:id="rId11"/>
    <p:sldId id="263" r:id="rId12"/>
    <p:sldId id="286" r:id="rId13"/>
    <p:sldId id="275" r:id="rId14"/>
    <p:sldId id="268" r:id="rId15"/>
    <p:sldId id="270" r:id="rId16"/>
    <p:sldId id="288" r:id="rId17"/>
    <p:sldId id="269" r:id="rId18"/>
    <p:sldId id="271" r:id="rId19"/>
    <p:sldId id="276" r:id="rId20"/>
    <p:sldId id="277" r:id="rId21"/>
    <p:sldId id="278" r:id="rId22"/>
    <p:sldId id="279" r:id="rId23"/>
    <p:sldId id="281" r:id="rId24"/>
    <p:sldId id="283" r:id="rId25"/>
    <p:sldId id="282" r:id="rId26"/>
    <p:sldId id="280" r:id="rId27"/>
    <p:sldId id="284" r:id="rId28"/>
    <p:sldId id="272" r:id="rId29"/>
    <p:sldId id="285" r:id="rId30"/>
    <p:sldId id="287" r:id="rId31"/>
    <p:sldId id="290" r:id="rId32"/>
    <p:sldId id="265" r:id="rId3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4501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7834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085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7120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250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860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32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2758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400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794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42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FAEFC-7F08-45E3-8A66-8DE5E38D74FA}" type="datetimeFigureOut">
              <a:rPr lang="nl-NL" smtClean="0"/>
              <a:t>8-5-2017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66B8-C87C-4928-8982-713EA9806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6331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916833"/>
            <a:ext cx="8062664" cy="168361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Multiple </a:t>
            </a:r>
            <a:r>
              <a:rPr lang="nl-NL" dirty="0" err="1" smtClean="0">
                <a:solidFill>
                  <a:schemeClr val="tx2"/>
                </a:solidFill>
              </a:rPr>
              <a:t>linear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r>
              <a:rPr lang="nl-NL" dirty="0" smtClean="0">
                <a:solidFill>
                  <a:schemeClr val="tx2"/>
                </a:solidFill>
              </a:rPr>
              <a:t>;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err="1" smtClean="0">
                <a:solidFill>
                  <a:schemeClr val="tx2"/>
                </a:solidFill>
              </a:rPr>
              <a:t>some</a:t>
            </a:r>
            <a:r>
              <a:rPr lang="nl-NL" dirty="0" smtClean="0">
                <a:solidFill>
                  <a:schemeClr val="tx2"/>
                </a:solidFill>
              </a:rPr>
              <a:t> do’s </a:t>
            </a:r>
            <a:r>
              <a:rPr lang="nl-NL" dirty="0" err="1" smtClean="0">
                <a:solidFill>
                  <a:schemeClr val="tx2"/>
                </a:solidFill>
              </a:rPr>
              <a:t>and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don’ts</a:t>
            </a:r>
            <a:endParaRPr lang="nl-NL" sz="3100" dirty="0">
              <a:solidFill>
                <a:schemeClr val="tx2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Hans Burgerhof</a:t>
            </a:r>
          </a:p>
          <a:p>
            <a:r>
              <a:rPr lang="nl-NL" dirty="0" err="1" smtClean="0">
                <a:solidFill>
                  <a:schemeClr val="tx1"/>
                </a:solidFill>
              </a:rPr>
              <a:t>Medical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S</a:t>
            </a:r>
            <a:r>
              <a:rPr lang="nl-NL" dirty="0" err="1" smtClean="0">
                <a:solidFill>
                  <a:schemeClr val="tx1"/>
                </a:solidFill>
              </a:rPr>
              <a:t>tatistics</a:t>
            </a:r>
            <a:r>
              <a:rPr lang="nl-NL" dirty="0" smtClean="0">
                <a:solidFill>
                  <a:schemeClr val="tx1"/>
                </a:solidFill>
              </a:rPr>
              <a:t> and </a:t>
            </a:r>
            <a:r>
              <a:rPr lang="nl-NL" dirty="0" err="1" smtClean="0">
                <a:solidFill>
                  <a:schemeClr val="tx1"/>
                </a:solidFill>
              </a:rPr>
              <a:t>Decision</a:t>
            </a:r>
            <a:r>
              <a:rPr lang="nl-NL" dirty="0" smtClean="0">
                <a:solidFill>
                  <a:schemeClr val="tx1"/>
                </a:solidFill>
              </a:rPr>
              <a:t> Making</a:t>
            </a:r>
          </a:p>
          <a:p>
            <a:r>
              <a:rPr lang="nl-NL" dirty="0" err="1" smtClean="0">
                <a:solidFill>
                  <a:schemeClr val="tx1"/>
                </a:solidFill>
              </a:rPr>
              <a:t>Department</a:t>
            </a:r>
            <a:r>
              <a:rPr lang="nl-NL" dirty="0" smtClean="0">
                <a:solidFill>
                  <a:schemeClr val="tx1"/>
                </a:solidFill>
              </a:rPr>
              <a:t> of </a:t>
            </a:r>
            <a:r>
              <a:rPr lang="nl-NL" dirty="0" err="1" smtClean="0">
                <a:solidFill>
                  <a:schemeClr val="tx1"/>
                </a:solidFill>
              </a:rPr>
              <a:t>Epidemiology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UMCG</a:t>
            </a:r>
          </a:p>
        </p:txBody>
      </p:sp>
    </p:spTree>
    <p:extLst>
      <p:ext uri="{BB962C8B-B14F-4D97-AF65-F5344CB8AC3E}">
        <p14:creationId xmlns:p14="http://schemas.microsoft.com/office/powerpoint/2010/main" val="75324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 eaLnBrk="1" hangingPunct="1"/>
            <a:r>
              <a:rPr lang="nl-NL" dirty="0" err="1" smtClean="0">
                <a:solidFill>
                  <a:schemeClr val="tx2"/>
                </a:solidFill>
              </a:rPr>
              <a:t>Formally</a:t>
            </a:r>
            <a:endParaRPr lang="nl-NL" dirty="0" smtClean="0">
              <a:solidFill>
                <a:schemeClr val="tx2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We </a:t>
            </a:r>
            <a:r>
              <a:rPr lang="nl-NL" dirty="0" err="1" smtClean="0"/>
              <a:t>assume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in the </a:t>
            </a:r>
            <a:r>
              <a:rPr lang="nl-NL" dirty="0" err="1" smtClean="0"/>
              <a:t>population</a:t>
            </a:r>
            <a:r>
              <a:rPr lang="nl-NL" dirty="0" smtClean="0"/>
              <a:t> the </a:t>
            </a:r>
            <a:r>
              <a:rPr lang="nl-NL" dirty="0" err="1" smtClean="0"/>
              <a:t>relation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 Y </a:t>
            </a:r>
            <a:r>
              <a:rPr lang="nl-NL" dirty="0" err="1" smtClean="0"/>
              <a:t>and</a:t>
            </a:r>
            <a:r>
              <a:rPr lang="nl-NL" dirty="0" smtClean="0"/>
              <a:t> X is:</a:t>
            </a:r>
          </a:p>
          <a:p>
            <a:pPr eaLnBrk="1" hangingPunct="1"/>
            <a:r>
              <a:rPr lang="nl-NL" i="1" dirty="0" smtClean="0"/>
              <a:t>e </a:t>
            </a:r>
            <a:r>
              <a:rPr lang="nl-NL" dirty="0" smtClean="0"/>
              <a:t>(the error or </a:t>
            </a:r>
            <a:r>
              <a:rPr lang="nl-NL" dirty="0" err="1" smtClean="0"/>
              <a:t>residual</a:t>
            </a:r>
            <a:r>
              <a:rPr lang="nl-NL" dirty="0" smtClean="0"/>
              <a:t>) is a random </a:t>
            </a:r>
            <a:r>
              <a:rPr lang="nl-NL" dirty="0" err="1" smtClean="0"/>
              <a:t>variable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a </a:t>
            </a:r>
            <a:r>
              <a:rPr lang="nl-NL" dirty="0" err="1" smtClean="0"/>
              <a:t>normal</a:t>
            </a:r>
            <a:r>
              <a:rPr lang="nl-NL" dirty="0" smtClean="0"/>
              <a:t> </a:t>
            </a:r>
            <a:r>
              <a:rPr lang="nl-NL" dirty="0" err="1" smtClean="0"/>
              <a:t>distribution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unknown</a:t>
            </a:r>
            <a:r>
              <a:rPr lang="nl-NL" dirty="0" smtClean="0"/>
              <a:t> </a:t>
            </a:r>
            <a:r>
              <a:rPr lang="nl-NL" dirty="0" err="1" smtClean="0"/>
              <a:t>variance</a:t>
            </a:r>
            <a:r>
              <a:rPr lang="nl-NL" dirty="0" smtClean="0"/>
              <a:t>. </a:t>
            </a:r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variance</a:t>
            </a:r>
            <a:r>
              <a:rPr lang="nl-NL" dirty="0" smtClean="0"/>
              <a:t> of </a:t>
            </a:r>
            <a:r>
              <a:rPr lang="nl-NL" i="1" dirty="0" smtClean="0"/>
              <a:t>e</a:t>
            </a:r>
            <a:r>
              <a:rPr lang="nl-NL" dirty="0" smtClean="0"/>
              <a:t> is independent </a:t>
            </a:r>
            <a:r>
              <a:rPr lang="nl-NL" dirty="0" err="1" smtClean="0"/>
              <a:t>from</a:t>
            </a:r>
            <a:r>
              <a:rPr lang="nl-NL" dirty="0" smtClean="0"/>
              <a:t> the </a:t>
            </a:r>
            <a:r>
              <a:rPr lang="nl-NL" dirty="0" err="1" smtClean="0"/>
              <a:t>value</a:t>
            </a:r>
            <a:r>
              <a:rPr lang="nl-NL" dirty="0" smtClean="0"/>
              <a:t> of X (</a:t>
            </a:r>
            <a:r>
              <a:rPr lang="nl-NL" dirty="0" err="1" smtClean="0"/>
              <a:t>homoscedasticity</a:t>
            </a:r>
            <a:r>
              <a:rPr lang="nl-NL" dirty="0" smtClean="0"/>
              <a:t>)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1536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913781"/>
              </p:ext>
            </p:extLst>
          </p:nvPr>
        </p:nvGraphicFramePr>
        <p:xfrm>
          <a:off x="4499992" y="2204864"/>
          <a:ext cx="2128838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3" imgW="1054080" imgH="228600" progId="Equation.3">
                  <p:embed/>
                </p:oleObj>
              </mc:Choice>
              <mc:Fallback>
                <p:oleObj name="Equation" r:id="rId3" imgW="1054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2204864"/>
                        <a:ext cx="2128838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357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The best fitting line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(</a:t>
            </a:r>
            <a:r>
              <a:rPr lang="nl-NL" dirty="0" err="1" smtClean="0">
                <a:solidFill>
                  <a:schemeClr val="tx2"/>
                </a:solidFill>
              </a:rPr>
              <a:t>according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“</a:t>
            </a:r>
            <a:r>
              <a:rPr lang="nl-NL" dirty="0" err="1" smtClean="0">
                <a:solidFill>
                  <a:schemeClr val="tx2"/>
                </a:solidFill>
              </a:rPr>
              <a:t>least</a:t>
            </a:r>
            <a:r>
              <a:rPr lang="nl-NL" dirty="0" smtClean="0">
                <a:solidFill>
                  <a:schemeClr val="tx2"/>
                </a:solidFill>
              </a:rPr>
              <a:t> squares” </a:t>
            </a:r>
            <a:r>
              <a:rPr lang="nl-NL" dirty="0" err="1" smtClean="0">
                <a:solidFill>
                  <a:schemeClr val="tx2"/>
                </a:solidFill>
              </a:rPr>
              <a:t>criterion</a:t>
            </a:r>
            <a:r>
              <a:rPr lang="nl-NL" dirty="0" smtClean="0">
                <a:solidFill>
                  <a:schemeClr val="tx2"/>
                </a:solidFill>
              </a:rPr>
              <a:t>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67296"/>
            <a:ext cx="7056784" cy="506958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hoek 4"/>
          <p:cNvSpPr/>
          <p:nvPr/>
        </p:nvSpPr>
        <p:spPr>
          <a:xfrm>
            <a:off x="6541124" y="3284984"/>
            <a:ext cx="262778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SBP = 110 + 0.75</a:t>
            </a:r>
            <a:r>
              <a:rPr lang="nl-NL" dirty="0" smtClean="0">
                <a:latin typeface="Times New Roman"/>
                <a:cs typeface="Times New Roman"/>
              </a:rPr>
              <a:t>∙Age</a:t>
            </a:r>
            <a:endParaRPr lang="nl-NL" dirty="0"/>
          </a:p>
        </p:txBody>
      </p:sp>
      <p:cxnSp>
        <p:nvCxnSpPr>
          <p:cNvPr id="7" name="Rechte verbindingslijn 6"/>
          <p:cNvCxnSpPr/>
          <p:nvPr/>
        </p:nvCxnSpPr>
        <p:spPr>
          <a:xfrm flipV="1">
            <a:off x="636468" y="4208512"/>
            <a:ext cx="5904656" cy="8099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 7"/>
          <p:cNvSpPr/>
          <p:nvPr/>
        </p:nvSpPr>
        <p:spPr>
          <a:xfrm>
            <a:off x="6541124" y="4229585"/>
            <a:ext cx="2627784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H</a:t>
            </a:r>
            <a:r>
              <a:rPr lang="nl-NL" baseline="-25000" dirty="0" smtClean="0"/>
              <a:t>0</a:t>
            </a:r>
            <a:r>
              <a:rPr lang="nl-NL" dirty="0" smtClean="0"/>
              <a:t>: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nl-NL" baseline="-25000" dirty="0" smtClean="0">
                <a:latin typeface="Arial"/>
                <a:cs typeface="Arial"/>
              </a:rPr>
              <a:t>1</a:t>
            </a:r>
            <a:r>
              <a:rPr lang="nl-NL" dirty="0" smtClean="0">
                <a:latin typeface="Arial"/>
                <a:cs typeface="Arial"/>
              </a:rPr>
              <a:t> = 0</a:t>
            </a:r>
            <a:endParaRPr lang="nl-NL" dirty="0"/>
          </a:p>
        </p:txBody>
      </p:sp>
      <p:sp>
        <p:nvSpPr>
          <p:cNvPr id="6" name="Ovaal 5"/>
          <p:cNvSpPr/>
          <p:nvPr/>
        </p:nvSpPr>
        <p:spPr>
          <a:xfrm>
            <a:off x="6084168" y="1628800"/>
            <a:ext cx="1368152" cy="57606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797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The </a:t>
            </a:r>
            <a:r>
              <a:rPr lang="nl-NL" dirty="0" err="1" smtClean="0">
                <a:solidFill>
                  <a:schemeClr val="tx2"/>
                </a:solidFill>
              </a:rPr>
              <a:t>explained</a:t>
            </a:r>
            <a:r>
              <a:rPr lang="nl-NL" dirty="0" smtClean="0">
                <a:solidFill>
                  <a:schemeClr val="tx2"/>
                </a:solidFill>
              </a:rPr>
              <a:t> part of </a:t>
            </a:r>
            <a:r>
              <a:rPr lang="nl-NL" dirty="0" smtClean="0">
                <a:solidFill>
                  <a:schemeClr val="tx2"/>
                </a:solidFill>
              </a:rPr>
              <a:t>the response </a:t>
            </a:r>
            <a:r>
              <a:rPr lang="nl-NL" dirty="0" err="1" smtClean="0">
                <a:solidFill>
                  <a:schemeClr val="tx2"/>
                </a:solidFill>
              </a:rPr>
              <a:t>variable</a:t>
            </a:r>
            <a:r>
              <a:rPr lang="nl-NL" dirty="0" smtClean="0">
                <a:solidFill>
                  <a:schemeClr val="tx2"/>
                </a:solidFill>
              </a:rPr>
              <a:t> Y (R</a:t>
            </a:r>
            <a:r>
              <a:rPr lang="nl-NL" baseline="30000" dirty="0" smtClean="0">
                <a:solidFill>
                  <a:schemeClr val="tx2"/>
                </a:solidFill>
              </a:rPr>
              <a:t>2</a:t>
            </a:r>
            <a:r>
              <a:rPr lang="nl-NL" dirty="0" smtClean="0">
                <a:solidFill>
                  <a:schemeClr val="tx2"/>
                </a:solidFill>
              </a:rPr>
              <a:t>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419352"/>
              </p:ext>
            </p:extLst>
          </p:nvPr>
        </p:nvGraphicFramePr>
        <p:xfrm>
          <a:off x="611561" y="1628801"/>
          <a:ext cx="6264694" cy="25421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2869"/>
                <a:gridCol w="1098377"/>
                <a:gridCol w="1164556"/>
                <a:gridCol w="1574446"/>
                <a:gridCol w="1574446"/>
              </a:tblGrid>
              <a:tr h="1045555">
                <a:tc gridSpan="5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Model Summary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776316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Model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</a:rPr>
                        <a:t>R</a:t>
                      </a: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R </a:t>
                      </a:r>
                      <a:r>
                        <a:rPr lang="nl-NL" sz="2000" dirty="0" smtClean="0">
                          <a:effectLst/>
                        </a:rPr>
                        <a:t>Square</a:t>
                      </a: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>
                          <a:effectLst/>
                        </a:rPr>
                        <a:t>Adjusted</a:t>
                      </a:r>
                      <a:r>
                        <a:rPr lang="nl-NL" sz="2000" dirty="0">
                          <a:effectLst/>
                        </a:rPr>
                        <a:t> R </a:t>
                      </a:r>
                      <a:r>
                        <a:rPr lang="nl-NL" sz="2000" dirty="0" smtClean="0">
                          <a:effectLst/>
                        </a:rPr>
                        <a:t>Square</a:t>
                      </a: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Std. Error of the </a:t>
                      </a:r>
                      <a:r>
                        <a:rPr lang="en-US" sz="2000" dirty="0" smtClean="0">
                          <a:effectLst/>
                        </a:rPr>
                        <a:t>Estimate</a:t>
                      </a: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448038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</a:rPr>
                        <a:t>1</a:t>
                      </a:r>
                    </a:p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,216</a:t>
                      </a:r>
                      <a:r>
                        <a:rPr lang="nl-NL" sz="2000" baseline="30000" dirty="0">
                          <a:effectLst/>
                        </a:rPr>
                        <a:t>a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</a:rPr>
                        <a:t>,047</a:t>
                      </a:r>
                      <a:endParaRPr lang="nl-N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</a:rPr>
                        <a:t>,046</a:t>
                      </a:r>
                      <a:endParaRPr lang="nl-N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22,481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72215">
                <a:tc gridSpan="5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a. Predictors: (Constant), age in 1993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09863" y="33543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611560" y="4509120"/>
            <a:ext cx="8352928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4.7% of the </a:t>
            </a:r>
            <a:r>
              <a:rPr lang="nl-NL" sz="2800" dirty="0" err="1" smtClean="0"/>
              <a:t>variation</a:t>
            </a:r>
            <a:r>
              <a:rPr lang="nl-NL" sz="2800" dirty="0" smtClean="0"/>
              <a:t> in Blood </a:t>
            </a:r>
            <a:r>
              <a:rPr lang="nl-NL" sz="2800" dirty="0" err="1" smtClean="0"/>
              <a:t>Pressures</a:t>
            </a:r>
            <a:r>
              <a:rPr lang="nl-NL" sz="2800" dirty="0" smtClean="0"/>
              <a:t> </a:t>
            </a:r>
            <a:r>
              <a:rPr lang="nl-NL" sz="2800" dirty="0" err="1" smtClean="0"/>
              <a:t>can</a:t>
            </a:r>
            <a:r>
              <a:rPr lang="nl-NL" sz="2800" dirty="0" smtClean="0"/>
              <a:t> </a:t>
            </a:r>
            <a:r>
              <a:rPr lang="nl-NL" sz="2800" dirty="0" err="1" smtClean="0"/>
              <a:t>be</a:t>
            </a:r>
            <a:r>
              <a:rPr lang="nl-NL" sz="2800" dirty="0" smtClean="0"/>
              <a:t> </a:t>
            </a:r>
            <a:r>
              <a:rPr lang="nl-NL" sz="2800" dirty="0" err="1" smtClean="0"/>
              <a:t>explained</a:t>
            </a:r>
            <a:r>
              <a:rPr lang="nl-NL" sz="2800" dirty="0" smtClean="0"/>
              <a:t> </a:t>
            </a:r>
            <a:r>
              <a:rPr lang="nl-NL" sz="2800" dirty="0" err="1" smtClean="0"/>
              <a:t>by</a:t>
            </a:r>
            <a:r>
              <a:rPr lang="nl-NL" sz="2800" dirty="0" smtClean="0"/>
              <a:t> the </a:t>
            </a:r>
            <a:r>
              <a:rPr lang="nl-NL" sz="2800" dirty="0" err="1" smtClean="0"/>
              <a:t>variation</a:t>
            </a:r>
            <a:r>
              <a:rPr lang="nl-NL" sz="2800" dirty="0" smtClean="0"/>
              <a:t> in </a:t>
            </a:r>
            <a:r>
              <a:rPr lang="nl-NL" sz="2800" dirty="0" err="1" smtClean="0"/>
              <a:t>Ages</a:t>
            </a:r>
            <a:r>
              <a:rPr lang="nl-NL" sz="2800" dirty="0" smtClean="0"/>
              <a:t>.</a:t>
            </a:r>
          </a:p>
          <a:p>
            <a:pPr algn="ctr"/>
            <a:r>
              <a:rPr lang="nl-NL" sz="2800" dirty="0" smtClean="0"/>
              <a:t>The R</a:t>
            </a:r>
            <a:r>
              <a:rPr lang="nl-NL" sz="2800" baseline="30000" dirty="0" smtClean="0"/>
              <a:t>2</a:t>
            </a:r>
            <a:r>
              <a:rPr lang="nl-NL" sz="2800" dirty="0" smtClean="0"/>
              <a:t> </a:t>
            </a:r>
            <a:r>
              <a:rPr lang="nl-NL" sz="2800" dirty="0" err="1" smtClean="0"/>
              <a:t>gives</a:t>
            </a:r>
            <a:r>
              <a:rPr lang="nl-NL" sz="2800" dirty="0" smtClean="0"/>
              <a:t> </a:t>
            </a:r>
            <a:r>
              <a:rPr lang="nl-NL" sz="2800" dirty="0" err="1" smtClean="0"/>
              <a:t>you</a:t>
            </a:r>
            <a:r>
              <a:rPr lang="nl-NL" sz="2800" dirty="0" smtClean="0"/>
              <a:t> information </a:t>
            </a:r>
            <a:r>
              <a:rPr lang="nl-NL" sz="2800" dirty="0" err="1" smtClean="0"/>
              <a:t>about</a:t>
            </a:r>
            <a:r>
              <a:rPr lang="nl-NL" sz="2800" dirty="0" smtClean="0"/>
              <a:t> the fit of the model.</a:t>
            </a:r>
          </a:p>
          <a:p>
            <a:pPr algn="ctr"/>
            <a:r>
              <a:rPr lang="nl-NL" sz="2800" dirty="0" smtClean="0"/>
              <a:t>The </a:t>
            </a:r>
            <a:r>
              <a:rPr lang="nl-NL" sz="2800" dirty="0" err="1" smtClean="0"/>
              <a:t>higher</a:t>
            </a:r>
            <a:r>
              <a:rPr lang="nl-NL" sz="2800" dirty="0" smtClean="0"/>
              <a:t> the R</a:t>
            </a:r>
            <a:r>
              <a:rPr lang="nl-NL" sz="2800" baseline="30000" dirty="0" smtClean="0"/>
              <a:t>2</a:t>
            </a:r>
            <a:r>
              <a:rPr lang="nl-NL" sz="2800" dirty="0" smtClean="0"/>
              <a:t>, the </a:t>
            </a:r>
            <a:r>
              <a:rPr lang="nl-NL" sz="2800" dirty="0" err="1" smtClean="0"/>
              <a:t>better</a:t>
            </a:r>
            <a:r>
              <a:rPr lang="nl-NL" sz="2800" dirty="0" smtClean="0"/>
              <a:t> the fit.</a:t>
            </a:r>
            <a:endParaRPr lang="nl-NL" sz="2800" dirty="0"/>
          </a:p>
        </p:txBody>
      </p:sp>
      <p:sp>
        <p:nvSpPr>
          <p:cNvPr id="7" name="Ovaal 6"/>
          <p:cNvSpPr/>
          <p:nvPr/>
        </p:nvSpPr>
        <p:spPr>
          <a:xfrm>
            <a:off x="2915816" y="3284984"/>
            <a:ext cx="1008112" cy="4420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/>
          <p:cNvCxnSpPr/>
          <p:nvPr/>
        </p:nvCxnSpPr>
        <p:spPr>
          <a:xfrm flipH="1">
            <a:off x="2709863" y="3727004"/>
            <a:ext cx="565993" cy="78211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45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/>
            <a:r>
              <a:rPr lang="nl-NL" sz="4000" dirty="0" err="1" smtClean="0">
                <a:solidFill>
                  <a:schemeClr val="tx2"/>
                </a:solidFill>
              </a:rPr>
              <a:t>Assumptions</a:t>
            </a:r>
            <a:r>
              <a:rPr lang="nl-NL" sz="4000" dirty="0" smtClean="0">
                <a:solidFill>
                  <a:schemeClr val="tx2"/>
                </a:solidFill>
              </a:rPr>
              <a:t> of </a:t>
            </a:r>
            <a:r>
              <a:rPr lang="nl-NL" sz="4000" dirty="0" err="1" smtClean="0">
                <a:solidFill>
                  <a:schemeClr val="tx2"/>
                </a:solidFill>
              </a:rPr>
              <a:t>linear</a:t>
            </a:r>
            <a:r>
              <a:rPr lang="nl-NL" sz="4000" dirty="0" smtClean="0">
                <a:solidFill>
                  <a:schemeClr val="tx2"/>
                </a:solidFill>
              </a:rPr>
              <a:t> </a:t>
            </a:r>
            <a:r>
              <a:rPr lang="nl-NL" sz="4000" dirty="0" err="1" smtClean="0">
                <a:solidFill>
                  <a:schemeClr val="tx2"/>
                </a:solidFill>
              </a:rPr>
              <a:t>regression</a:t>
            </a:r>
            <a:endParaRPr lang="nl-NL" sz="4000" dirty="0" smtClean="0">
              <a:solidFill>
                <a:schemeClr val="tx2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The </a:t>
            </a:r>
            <a:r>
              <a:rPr lang="nl-NL" dirty="0" err="1" smtClean="0"/>
              <a:t>outcome</a:t>
            </a:r>
            <a:r>
              <a:rPr lang="nl-NL" dirty="0" smtClean="0"/>
              <a:t> </a:t>
            </a:r>
            <a:r>
              <a:rPr lang="nl-NL" dirty="0" err="1" smtClean="0"/>
              <a:t>variable</a:t>
            </a:r>
            <a:r>
              <a:rPr lang="nl-NL" dirty="0" smtClean="0"/>
              <a:t> Y is a </a:t>
            </a:r>
            <a:r>
              <a:rPr lang="nl-NL" dirty="0" err="1" smtClean="0"/>
              <a:t>continuous</a:t>
            </a:r>
            <a:r>
              <a:rPr lang="nl-NL" dirty="0" smtClean="0"/>
              <a:t> </a:t>
            </a:r>
            <a:r>
              <a:rPr lang="nl-NL" dirty="0" err="1" smtClean="0"/>
              <a:t>variable</a:t>
            </a:r>
            <a:endParaRPr lang="nl-NL" dirty="0" smtClean="0"/>
          </a:p>
          <a:p>
            <a:pPr eaLnBrk="1" hangingPunct="1"/>
            <a:r>
              <a:rPr lang="nl-NL" dirty="0" smtClean="0"/>
              <a:t>Independent </a:t>
            </a:r>
            <a:r>
              <a:rPr lang="nl-NL" dirty="0" err="1" smtClean="0"/>
              <a:t>observations</a:t>
            </a:r>
            <a:endParaRPr lang="nl-NL" dirty="0" smtClean="0"/>
          </a:p>
          <a:p>
            <a:pPr eaLnBrk="1" hangingPunct="1"/>
            <a:r>
              <a:rPr lang="nl-NL" dirty="0" err="1" smtClean="0"/>
              <a:t>Linear</a:t>
            </a:r>
            <a:r>
              <a:rPr lang="nl-NL" dirty="0" smtClean="0"/>
              <a:t> </a:t>
            </a:r>
            <a:r>
              <a:rPr lang="nl-NL" dirty="0" err="1" smtClean="0"/>
              <a:t>relation</a:t>
            </a:r>
            <a:r>
              <a:rPr lang="nl-NL" dirty="0" smtClean="0"/>
              <a:t> (</a:t>
            </a:r>
            <a:r>
              <a:rPr lang="nl-NL" dirty="0" err="1" smtClean="0"/>
              <a:t>instead</a:t>
            </a:r>
            <a:r>
              <a:rPr lang="nl-NL" dirty="0" smtClean="0"/>
              <a:t> of e.g. </a:t>
            </a:r>
            <a:r>
              <a:rPr lang="nl-NL" dirty="0" err="1" smtClean="0"/>
              <a:t>exponential</a:t>
            </a:r>
            <a:r>
              <a:rPr lang="nl-NL" dirty="0" smtClean="0"/>
              <a:t>) </a:t>
            </a:r>
            <a:r>
              <a:rPr lang="nl-NL" dirty="0" err="1" smtClean="0"/>
              <a:t>between</a:t>
            </a:r>
            <a:r>
              <a:rPr lang="nl-NL" dirty="0" smtClean="0"/>
              <a:t> Y </a:t>
            </a:r>
            <a:r>
              <a:rPr lang="nl-NL" dirty="0" err="1" smtClean="0"/>
              <a:t>and</a:t>
            </a:r>
            <a:r>
              <a:rPr lang="nl-NL" dirty="0" smtClean="0"/>
              <a:t> X</a:t>
            </a:r>
          </a:p>
          <a:p>
            <a:pPr eaLnBrk="1" hangingPunct="1"/>
            <a:r>
              <a:rPr lang="nl-NL" dirty="0" smtClean="0"/>
              <a:t>The </a:t>
            </a:r>
            <a:r>
              <a:rPr lang="nl-NL" dirty="0" err="1" smtClean="0"/>
              <a:t>residuals</a:t>
            </a:r>
            <a:r>
              <a:rPr lang="nl-NL" dirty="0" smtClean="0"/>
              <a:t> </a:t>
            </a:r>
            <a:r>
              <a:rPr lang="nl-NL" dirty="0" err="1" smtClean="0"/>
              <a:t>come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a </a:t>
            </a:r>
            <a:r>
              <a:rPr lang="nl-NL" dirty="0" err="1" smtClean="0"/>
              <a:t>normal</a:t>
            </a:r>
            <a:r>
              <a:rPr lang="nl-NL" dirty="0" smtClean="0"/>
              <a:t> </a:t>
            </a:r>
            <a:r>
              <a:rPr lang="nl-NL" dirty="0" err="1" smtClean="0"/>
              <a:t>distribution</a:t>
            </a:r>
            <a:endParaRPr lang="nl-NL" dirty="0" smtClean="0"/>
          </a:p>
          <a:p>
            <a:pPr eaLnBrk="1" hangingPunct="1"/>
            <a:r>
              <a:rPr lang="nl-NL" dirty="0" smtClean="0"/>
              <a:t>The </a:t>
            </a:r>
            <a:r>
              <a:rPr lang="nl-NL" dirty="0" err="1" smtClean="0"/>
              <a:t>variability</a:t>
            </a:r>
            <a:r>
              <a:rPr lang="nl-NL" dirty="0" smtClean="0"/>
              <a:t> of the </a:t>
            </a:r>
            <a:r>
              <a:rPr lang="nl-NL" dirty="0" err="1" smtClean="0"/>
              <a:t>residuals</a:t>
            </a:r>
            <a:r>
              <a:rPr lang="nl-NL" dirty="0" smtClean="0"/>
              <a:t> is the </a:t>
            </a:r>
            <a:r>
              <a:rPr lang="nl-NL" dirty="0" err="1" smtClean="0"/>
              <a:t>same</a:t>
            </a:r>
            <a:r>
              <a:rPr lang="nl-NL" dirty="0" smtClean="0"/>
              <a:t> for </a:t>
            </a:r>
            <a:r>
              <a:rPr lang="nl-NL" dirty="0" err="1" smtClean="0"/>
              <a:t>each</a:t>
            </a:r>
            <a:r>
              <a:rPr lang="nl-NL" dirty="0" smtClean="0"/>
              <a:t> </a:t>
            </a:r>
            <a:r>
              <a:rPr lang="nl-NL" dirty="0" err="1" smtClean="0"/>
              <a:t>value</a:t>
            </a:r>
            <a:r>
              <a:rPr lang="nl-NL" dirty="0" smtClean="0"/>
              <a:t> of X (</a:t>
            </a:r>
            <a:r>
              <a:rPr lang="nl-NL" dirty="0" err="1" smtClean="0"/>
              <a:t>homoscedasticity</a:t>
            </a:r>
            <a:r>
              <a:rPr lang="nl-NL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0761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In case of </a:t>
            </a:r>
            <a:r>
              <a:rPr lang="nl-NL" dirty="0" err="1" smtClean="0">
                <a:solidFill>
                  <a:schemeClr val="tx2"/>
                </a:solidFill>
              </a:rPr>
              <a:t>repeated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measures</a:t>
            </a:r>
            <a:r>
              <a:rPr lang="nl-NL" dirty="0" smtClean="0">
                <a:solidFill>
                  <a:schemeClr val="tx2"/>
                </a:solidFill>
              </a:rPr>
              <a:t> (on the </a:t>
            </a:r>
            <a:r>
              <a:rPr lang="nl-NL" dirty="0" err="1" smtClean="0">
                <a:solidFill>
                  <a:schemeClr val="tx2"/>
                </a:solidFill>
              </a:rPr>
              <a:t>same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individuals</a:t>
            </a:r>
            <a:r>
              <a:rPr lang="nl-NL" dirty="0" smtClean="0">
                <a:solidFill>
                  <a:schemeClr val="tx2"/>
                </a:solidFill>
              </a:rPr>
              <a:t>) …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r="80282" b="52839"/>
          <a:stretch/>
        </p:blipFill>
        <p:spPr bwMode="auto">
          <a:xfrm>
            <a:off x="539552" y="1556792"/>
            <a:ext cx="2246377" cy="28699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556792"/>
            <a:ext cx="5074319" cy="36869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hthoek 5"/>
          <p:cNvSpPr/>
          <p:nvPr/>
        </p:nvSpPr>
        <p:spPr>
          <a:xfrm rot="2016467">
            <a:off x="6660232" y="3886443"/>
            <a:ext cx="2376264" cy="6480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DON’T</a:t>
            </a:r>
            <a:endParaRPr lang="nl-NL" sz="4000" dirty="0"/>
          </a:p>
        </p:txBody>
      </p:sp>
      <p:pic>
        <p:nvPicPr>
          <p:cNvPr id="7" name="Afbeelding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38476"/>
            <a:ext cx="3850184" cy="241952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hoek 7"/>
          <p:cNvSpPr/>
          <p:nvPr/>
        </p:nvSpPr>
        <p:spPr>
          <a:xfrm>
            <a:off x="3563888" y="5648238"/>
            <a:ext cx="5256584" cy="949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1"/>
                </a:solidFill>
              </a:rPr>
              <a:t>These data </a:t>
            </a:r>
            <a:r>
              <a:rPr lang="nl-NL" sz="2800" dirty="0" err="1" smtClean="0">
                <a:solidFill>
                  <a:schemeClr val="bg1"/>
                </a:solidFill>
              </a:rPr>
              <a:t>should</a:t>
            </a:r>
            <a:r>
              <a:rPr lang="nl-NL" sz="2800" dirty="0" smtClean="0">
                <a:solidFill>
                  <a:schemeClr val="bg1"/>
                </a:solidFill>
              </a:rPr>
              <a:t> </a:t>
            </a:r>
            <a:r>
              <a:rPr lang="nl-NL" sz="2800" dirty="0" err="1" smtClean="0">
                <a:solidFill>
                  <a:schemeClr val="bg1"/>
                </a:solidFill>
              </a:rPr>
              <a:t>be</a:t>
            </a:r>
            <a:r>
              <a:rPr lang="nl-NL" sz="2800" dirty="0" smtClean="0">
                <a:solidFill>
                  <a:schemeClr val="bg1"/>
                </a:solidFill>
              </a:rPr>
              <a:t> </a:t>
            </a:r>
            <a:r>
              <a:rPr lang="nl-NL" sz="2800" dirty="0" err="1" smtClean="0">
                <a:solidFill>
                  <a:schemeClr val="bg1"/>
                </a:solidFill>
              </a:rPr>
              <a:t>analyzed</a:t>
            </a:r>
            <a:r>
              <a:rPr lang="nl-NL" sz="2800" dirty="0" smtClean="0">
                <a:solidFill>
                  <a:schemeClr val="bg1"/>
                </a:solidFill>
              </a:rPr>
              <a:t> </a:t>
            </a:r>
            <a:r>
              <a:rPr lang="nl-NL" sz="2800" dirty="0" err="1" smtClean="0">
                <a:solidFill>
                  <a:schemeClr val="bg1"/>
                </a:solidFill>
              </a:rPr>
              <a:t>using</a:t>
            </a:r>
            <a:r>
              <a:rPr lang="nl-NL" sz="2800" dirty="0" smtClean="0">
                <a:solidFill>
                  <a:schemeClr val="bg1"/>
                </a:solidFill>
              </a:rPr>
              <a:t> a more complex analysis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96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The </a:t>
            </a:r>
            <a:r>
              <a:rPr lang="nl-NL" dirty="0" err="1" smtClean="0">
                <a:solidFill>
                  <a:schemeClr val="tx2"/>
                </a:solidFill>
              </a:rPr>
              <a:t>linear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table</a:t>
            </a:r>
            <a:r>
              <a:rPr lang="nl-NL" dirty="0" smtClean="0">
                <a:solidFill>
                  <a:schemeClr val="tx2"/>
                </a:solidFill>
              </a:rPr>
              <a:t> (SPSS)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781322"/>
              </p:ext>
            </p:extLst>
          </p:nvPr>
        </p:nvGraphicFramePr>
        <p:xfrm>
          <a:off x="971600" y="1844823"/>
          <a:ext cx="6408710" cy="22459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0044"/>
                <a:gridCol w="950044"/>
                <a:gridCol w="950044"/>
                <a:gridCol w="1048104"/>
                <a:gridCol w="1048104"/>
                <a:gridCol w="731185"/>
                <a:gridCol w="731185"/>
              </a:tblGrid>
              <a:tr h="274660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Coefficients</a:t>
                      </a:r>
                      <a:r>
                        <a:rPr lang="nl-NL" sz="1400" baseline="30000" dirty="0" err="1">
                          <a:effectLst/>
                        </a:rPr>
                        <a:t>a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674473">
                <a:tc rowSpan="2" grid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Model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Unstandardized</a:t>
                      </a:r>
                      <a:r>
                        <a:rPr lang="nl-NL" sz="1400" dirty="0">
                          <a:effectLst/>
                        </a:rPr>
                        <a:t> </a:t>
                      </a:r>
                      <a:r>
                        <a:rPr lang="nl-NL" sz="1400" dirty="0" err="1">
                          <a:effectLst/>
                        </a:rPr>
                        <a:t>Coefficients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baseline="0" dirty="0" err="1">
                          <a:effectLst/>
                        </a:rPr>
                        <a:t>Standardized</a:t>
                      </a:r>
                      <a:r>
                        <a:rPr lang="nl-NL" sz="1400" baseline="0" dirty="0">
                          <a:effectLst/>
                        </a:rPr>
                        <a:t> </a:t>
                      </a:r>
                      <a:r>
                        <a:rPr lang="nl-NL" sz="1400" baseline="0" dirty="0" err="1">
                          <a:effectLst/>
                        </a:rPr>
                        <a:t>Coefficients</a:t>
                      </a:r>
                      <a:endParaRPr lang="nl-NL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baseline="0" dirty="0">
                          <a:effectLst/>
                        </a:rPr>
                        <a:t>t</a:t>
                      </a:r>
                      <a:endParaRPr lang="nl-NL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baseline="0">
                          <a:effectLst/>
                        </a:rPr>
                        <a:t>Sig.</a:t>
                      </a:r>
                      <a:endParaRPr lang="nl-NL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274660">
                <a:tc gridSpan="2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Std</a:t>
                      </a:r>
                      <a:r>
                        <a:rPr lang="nl-NL" sz="1400" dirty="0">
                          <a:effectLst/>
                        </a:rPr>
                        <a:t>. Error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baseline="0" dirty="0" err="1">
                          <a:effectLst/>
                        </a:rPr>
                        <a:t>Beta</a:t>
                      </a:r>
                      <a:endParaRPr lang="nl-NL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97873">
                <a:tc row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1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(Constant)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110,293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5,691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aseline="0">
                          <a:effectLst/>
                        </a:rPr>
                        <a:t> </a:t>
                      </a:r>
                      <a:endParaRPr lang="nl-NL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baseline="0" dirty="0">
                          <a:effectLst/>
                        </a:rPr>
                        <a:t>19,379</a:t>
                      </a:r>
                      <a:endParaRPr lang="nl-NL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baseline="0" dirty="0">
                          <a:effectLst/>
                        </a:rPr>
                        <a:t>,000</a:t>
                      </a:r>
                      <a:endParaRPr lang="nl-NL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49648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age in 1993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,752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,085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baseline="0" dirty="0">
                          <a:effectLst/>
                        </a:rPr>
                        <a:t>,216</a:t>
                      </a:r>
                      <a:endParaRPr lang="nl-NL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baseline="0" dirty="0">
                          <a:effectLst/>
                        </a:rPr>
                        <a:t>8,825</a:t>
                      </a:r>
                      <a:endParaRPr lang="nl-NL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baseline="0" dirty="0">
                          <a:effectLst/>
                        </a:rPr>
                        <a:t>,000</a:t>
                      </a:r>
                      <a:endParaRPr lang="nl-NL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74660">
                <a:tc gridSpan="7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a. Dependent Variable: syst. blood pressure in 1993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57388" y="31480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467544" y="4293096"/>
            <a:ext cx="8424936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Based</a:t>
            </a:r>
            <a:r>
              <a:rPr lang="nl-NL" sz="2800" dirty="0" smtClean="0"/>
              <a:t> on the P-</a:t>
            </a:r>
            <a:r>
              <a:rPr lang="nl-NL" sz="2800" dirty="0" err="1" smtClean="0"/>
              <a:t>value</a:t>
            </a:r>
            <a:r>
              <a:rPr lang="nl-NL" sz="2800" dirty="0" smtClean="0"/>
              <a:t> of the </a:t>
            </a:r>
            <a:r>
              <a:rPr lang="nl-NL" sz="2800" dirty="0" err="1" smtClean="0"/>
              <a:t>slope</a:t>
            </a:r>
            <a:r>
              <a:rPr lang="nl-NL" sz="2800" dirty="0" smtClean="0"/>
              <a:t>, we </a:t>
            </a:r>
            <a:r>
              <a:rPr lang="nl-NL" sz="2800" dirty="0" err="1" smtClean="0"/>
              <a:t>would</a:t>
            </a:r>
            <a:r>
              <a:rPr lang="nl-NL" sz="2800" dirty="0" smtClean="0"/>
              <a:t> </a:t>
            </a:r>
            <a:r>
              <a:rPr lang="nl-NL" sz="2800" dirty="0" err="1" smtClean="0"/>
              <a:t>conclude</a:t>
            </a:r>
            <a:r>
              <a:rPr lang="nl-NL" sz="2800" dirty="0" smtClean="0"/>
              <a:t> </a:t>
            </a:r>
            <a:r>
              <a:rPr lang="nl-NL" sz="2800" dirty="0" err="1" smtClean="0"/>
              <a:t>that</a:t>
            </a:r>
            <a:r>
              <a:rPr lang="nl-NL" sz="2800" dirty="0" smtClean="0"/>
              <a:t> </a:t>
            </a:r>
            <a:r>
              <a:rPr lang="nl-NL" sz="2800" dirty="0" err="1" smtClean="0"/>
              <a:t>there</a:t>
            </a:r>
            <a:r>
              <a:rPr lang="nl-NL" sz="2800" dirty="0" smtClean="0"/>
              <a:t> is a significant </a:t>
            </a:r>
            <a:r>
              <a:rPr lang="nl-NL" sz="2800" dirty="0" err="1" smtClean="0"/>
              <a:t>linear</a:t>
            </a:r>
            <a:r>
              <a:rPr lang="nl-NL" sz="2800" dirty="0" smtClean="0"/>
              <a:t> </a:t>
            </a:r>
            <a:r>
              <a:rPr lang="nl-NL" sz="2800" dirty="0" err="1" smtClean="0"/>
              <a:t>relationship</a:t>
            </a:r>
            <a:r>
              <a:rPr lang="nl-NL" sz="2800" dirty="0" smtClean="0"/>
              <a:t> </a:t>
            </a:r>
            <a:r>
              <a:rPr lang="nl-NL" sz="2800" dirty="0" err="1" smtClean="0"/>
              <a:t>between</a:t>
            </a:r>
            <a:r>
              <a:rPr lang="nl-NL" sz="2800" dirty="0" smtClean="0"/>
              <a:t> Age </a:t>
            </a:r>
            <a:r>
              <a:rPr lang="nl-NL" sz="2800" dirty="0" err="1" smtClean="0"/>
              <a:t>and</a:t>
            </a:r>
            <a:r>
              <a:rPr lang="nl-NL" sz="2800" dirty="0" smtClean="0"/>
              <a:t> SBP. </a:t>
            </a:r>
          </a:p>
          <a:p>
            <a:pPr algn="ctr"/>
            <a:r>
              <a:rPr lang="nl-NL" sz="2800" dirty="0" smtClean="0"/>
              <a:t>Is </a:t>
            </a:r>
            <a:r>
              <a:rPr lang="nl-NL" sz="2800" dirty="0" err="1" smtClean="0"/>
              <a:t>it</a:t>
            </a:r>
            <a:r>
              <a:rPr lang="nl-NL" sz="2800" dirty="0" smtClean="0"/>
              <a:t> a </a:t>
            </a:r>
            <a:r>
              <a:rPr lang="nl-NL" sz="2800" dirty="0" err="1" smtClean="0"/>
              <a:t>valid</a:t>
            </a:r>
            <a:r>
              <a:rPr lang="nl-NL" sz="2800" dirty="0" smtClean="0"/>
              <a:t> </a:t>
            </a:r>
            <a:r>
              <a:rPr lang="nl-NL" sz="2800" dirty="0" err="1" smtClean="0"/>
              <a:t>conclusion</a:t>
            </a:r>
            <a:r>
              <a:rPr lang="nl-NL" sz="2800" dirty="0" smtClean="0"/>
              <a:t>, is </a:t>
            </a:r>
            <a:r>
              <a:rPr lang="nl-NL" sz="2800" dirty="0" err="1" smtClean="0"/>
              <a:t>it</a:t>
            </a:r>
            <a:r>
              <a:rPr lang="nl-NL" sz="2800" dirty="0" smtClean="0"/>
              <a:t> a </a:t>
            </a:r>
            <a:r>
              <a:rPr lang="nl-NL" sz="2800" dirty="0" err="1" smtClean="0"/>
              <a:t>valid</a:t>
            </a:r>
            <a:r>
              <a:rPr lang="nl-NL" sz="2800" dirty="0" smtClean="0"/>
              <a:t> test?</a:t>
            </a:r>
            <a:endParaRPr lang="nl-NL" sz="2800" dirty="0"/>
          </a:p>
        </p:txBody>
      </p:sp>
      <p:sp>
        <p:nvSpPr>
          <p:cNvPr id="7" name="Ovaal 6"/>
          <p:cNvSpPr/>
          <p:nvPr/>
        </p:nvSpPr>
        <p:spPr>
          <a:xfrm>
            <a:off x="6804248" y="3284984"/>
            <a:ext cx="648072" cy="32022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938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/>
            <a:r>
              <a:rPr lang="nl-NL" sz="4000" dirty="0" smtClean="0">
                <a:solidFill>
                  <a:schemeClr val="tx2"/>
                </a:solidFill>
              </a:rPr>
              <a:t>Check the </a:t>
            </a:r>
            <a:r>
              <a:rPr lang="nl-NL" sz="4000" dirty="0" err="1" smtClean="0">
                <a:solidFill>
                  <a:schemeClr val="tx2"/>
                </a:solidFill>
              </a:rPr>
              <a:t>assumptions</a:t>
            </a:r>
            <a:endParaRPr lang="nl-NL" sz="4000" dirty="0" smtClean="0">
              <a:solidFill>
                <a:schemeClr val="tx2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79296" cy="5069160"/>
          </a:xfrm>
        </p:spPr>
        <p:txBody>
          <a:bodyPr>
            <a:normAutofit/>
          </a:bodyPr>
          <a:lstStyle/>
          <a:p>
            <a:pPr eaLnBrk="1" hangingPunct="1"/>
            <a:r>
              <a:rPr lang="nl-NL" sz="2800" dirty="0" smtClean="0"/>
              <a:t>Independent </a:t>
            </a:r>
            <a:r>
              <a:rPr lang="nl-NL" sz="2800" dirty="0" err="1" smtClean="0"/>
              <a:t>observations</a:t>
            </a:r>
            <a:endParaRPr lang="nl-NL" sz="2800" dirty="0" smtClean="0"/>
          </a:p>
          <a:p>
            <a:pPr marL="0" indent="0">
              <a:buNone/>
            </a:pPr>
            <a:r>
              <a:rPr lang="nl-NL" sz="2800" dirty="0" smtClean="0">
                <a:solidFill>
                  <a:srgbClr val="00B050"/>
                </a:solidFill>
              </a:rPr>
              <a:t>	</a:t>
            </a:r>
            <a:r>
              <a:rPr lang="nl-NL" sz="2800" dirty="0" err="1" smtClean="0">
                <a:solidFill>
                  <a:srgbClr val="00B050"/>
                </a:solidFill>
              </a:rPr>
              <a:t>how</a:t>
            </a:r>
            <a:r>
              <a:rPr lang="nl-NL" sz="2800" dirty="0" smtClean="0">
                <a:solidFill>
                  <a:srgbClr val="00B050"/>
                </a:solidFill>
              </a:rPr>
              <a:t> </a:t>
            </a:r>
            <a:r>
              <a:rPr lang="nl-NL" sz="2800" dirty="0">
                <a:solidFill>
                  <a:srgbClr val="00B050"/>
                </a:solidFill>
              </a:rPr>
              <a:t>have the data been </a:t>
            </a:r>
            <a:r>
              <a:rPr lang="nl-NL" sz="2800" dirty="0" err="1">
                <a:solidFill>
                  <a:srgbClr val="00B050"/>
                </a:solidFill>
              </a:rPr>
              <a:t>collected</a:t>
            </a:r>
            <a:r>
              <a:rPr lang="nl-NL" sz="2800" dirty="0">
                <a:solidFill>
                  <a:srgbClr val="00B050"/>
                </a:solidFill>
              </a:rPr>
              <a:t>?</a:t>
            </a:r>
            <a:endParaRPr lang="nl-NL" sz="2800" dirty="0" smtClean="0"/>
          </a:p>
          <a:p>
            <a:r>
              <a:rPr lang="nl-NL" sz="2800" dirty="0" err="1" smtClean="0"/>
              <a:t>Linear</a:t>
            </a:r>
            <a:r>
              <a:rPr lang="nl-NL" sz="2800" dirty="0" smtClean="0"/>
              <a:t> </a:t>
            </a:r>
            <a:r>
              <a:rPr lang="nl-NL" sz="2800" dirty="0" err="1" smtClean="0"/>
              <a:t>relation</a:t>
            </a:r>
            <a:r>
              <a:rPr lang="nl-NL" sz="2800" dirty="0" smtClean="0"/>
              <a:t> (</a:t>
            </a:r>
            <a:r>
              <a:rPr lang="nl-NL" sz="2800" dirty="0" err="1" smtClean="0"/>
              <a:t>instead</a:t>
            </a:r>
            <a:r>
              <a:rPr lang="nl-NL" sz="2800" dirty="0" smtClean="0"/>
              <a:t> of e.g. </a:t>
            </a:r>
            <a:r>
              <a:rPr lang="nl-NL" sz="2800" dirty="0" err="1" smtClean="0"/>
              <a:t>exponential</a:t>
            </a:r>
            <a:r>
              <a:rPr lang="nl-NL" sz="2800" dirty="0" smtClean="0"/>
              <a:t>) </a:t>
            </a:r>
            <a:r>
              <a:rPr lang="nl-NL" sz="2800" dirty="0" err="1" smtClean="0"/>
              <a:t>between</a:t>
            </a:r>
            <a:r>
              <a:rPr lang="nl-NL" sz="2800" dirty="0" smtClean="0"/>
              <a:t> Y </a:t>
            </a:r>
            <a:r>
              <a:rPr lang="nl-NL" sz="2800" dirty="0" err="1" smtClean="0"/>
              <a:t>and</a:t>
            </a:r>
            <a:r>
              <a:rPr lang="nl-NL" sz="2800" dirty="0" smtClean="0"/>
              <a:t> X </a:t>
            </a:r>
          </a:p>
          <a:p>
            <a:pPr marL="457200" lvl="1" indent="0">
              <a:buNone/>
            </a:pPr>
            <a:r>
              <a:rPr lang="nl-NL" sz="2400" dirty="0">
                <a:solidFill>
                  <a:srgbClr val="00B050"/>
                </a:solidFill>
              </a:rPr>
              <a:t> </a:t>
            </a:r>
            <a:r>
              <a:rPr lang="nl-NL" sz="2400" dirty="0" smtClean="0">
                <a:solidFill>
                  <a:srgbClr val="00B050"/>
                </a:solidFill>
              </a:rPr>
              <a:t>     </a:t>
            </a:r>
            <a:r>
              <a:rPr lang="nl-NL" dirty="0" smtClean="0">
                <a:solidFill>
                  <a:srgbClr val="00B050"/>
                </a:solidFill>
              </a:rPr>
              <a:t>make </a:t>
            </a:r>
            <a:r>
              <a:rPr lang="nl-NL" dirty="0">
                <a:solidFill>
                  <a:srgbClr val="00B050"/>
                </a:solidFill>
              </a:rPr>
              <a:t>a </a:t>
            </a:r>
            <a:r>
              <a:rPr lang="nl-NL" dirty="0" err="1">
                <a:solidFill>
                  <a:srgbClr val="00B050"/>
                </a:solidFill>
              </a:rPr>
              <a:t>scatterplot</a:t>
            </a:r>
            <a:r>
              <a:rPr lang="nl-NL" dirty="0">
                <a:solidFill>
                  <a:srgbClr val="00B050"/>
                </a:solidFill>
              </a:rPr>
              <a:t> (</a:t>
            </a:r>
            <a:r>
              <a:rPr lang="nl-NL" dirty="0" err="1">
                <a:solidFill>
                  <a:srgbClr val="00B050"/>
                </a:solidFill>
              </a:rPr>
              <a:t>you</a:t>
            </a:r>
            <a:r>
              <a:rPr lang="nl-NL" dirty="0">
                <a:solidFill>
                  <a:srgbClr val="00B050"/>
                </a:solidFill>
              </a:rPr>
              <a:t> </a:t>
            </a:r>
            <a:r>
              <a:rPr lang="nl-NL" dirty="0" err="1">
                <a:solidFill>
                  <a:srgbClr val="00B050"/>
                </a:solidFill>
              </a:rPr>
              <a:t>started</a:t>
            </a:r>
            <a:r>
              <a:rPr lang="nl-NL" dirty="0">
                <a:solidFill>
                  <a:srgbClr val="00B050"/>
                </a:solidFill>
              </a:rPr>
              <a:t> </a:t>
            </a:r>
            <a:r>
              <a:rPr lang="nl-NL" dirty="0" err="1">
                <a:solidFill>
                  <a:srgbClr val="00B050"/>
                </a:solidFill>
              </a:rPr>
              <a:t>with</a:t>
            </a:r>
            <a:r>
              <a:rPr lang="nl-NL" dirty="0">
                <a:solidFill>
                  <a:srgbClr val="00B050"/>
                </a:solidFill>
              </a:rPr>
              <a:t> </a:t>
            </a:r>
            <a:r>
              <a:rPr lang="nl-NL" dirty="0" err="1">
                <a:solidFill>
                  <a:srgbClr val="00B050"/>
                </a:solidFill>
              </a:rPr>
              <a:t>it</a:t>
            </a:r>
            <a:r>
              <a:rPr lang="nl-NL" dirty="0">
                <a:solidFill>
                  <a:srgbClr val="00B050"/>
                </a:solidFill>
              </a:rPr>
              <a:t>!)</a:t>
            </a:r>
            <a:endParaRPr lang="nl-NL" dirty="0" smtClean="0"/>
          </a:p>
          <a:p>
            <a:pPr eaLnBrk="1" hangingPunct="1"/>
            <a:r>
              <a:rPr lang="nl-NL" sz="2800" dirty="0" smtClean="0"/>
              <a:t>The </a:t>
            </a:r>
            <a:r>
              <a:rPr lang="nl-NL" sz="2800" dirty="0" err="1" smtClean="0"/>
              <a:t>residuals</a:t>
            </a:r>
            <a:r>
              <a:rPr lang="nl-NL" sz="2800" dirty="0" smtClean="0"/>
              <a:t> </a:t>
            </a:r>
            <a:r>
              <a:rPr lang="nl-NL" sz="2800" dirty="0" err="1" smtClean="0"/>
              <a:t>come</a:t>
            </a:r>
            <a:r>
              <a:rPr lang="nl-NL" sz="2800" dirty="0" smtClean="0"/>
              <a:t> </a:t>
            </a:r>
            <a:r>
              <a:rPr lang="nl-NL" sz="2800" dirty="0" err="1" smtClean="0"/>
              <a:t>from</a:t>
            </a:r>
            <a:r>
              <a:rPr lang="nl-NL" sz="2800" dirty="0" smtClean="0"/>
              <a:t> a </a:t>
            </a:r>
            <a:r>
              <a:rPr lang="nl-NL" sz="2800" dirty="0" err="1" smtClean="0"/>
              <a:t>normal</a:t>
            </a:r>
            <a:r>
              <a:rPr lang="nl-NL" sz="2800" dirty="0" smtClean="0"/>
              <a:t> </a:t>
            </a:r>
            <a:r>
              <a:rPr lang="nl-NL" sz="2800" dirty="0" err="1" smtClean="0"/>
              <a:t>distribution</a:t>
            </a:r>
            <a:endParaRPr lang="nl-NL" sz="2800" dirty="0"/>
          </a:p>
          <a:p>
            <a:pPr marL="0" indent="0">
              <a:buNone/>
            </a:pPr>
            <a:r>
              <a:rPr lang="nl-NL" sz="2800" dirty="0" smtClean="0"/>
              <a:t>	</a:t>
            </a:r>
            <a:r>
              <a:rPr lang="nl-NL" sz="2800" dirty="0" smtClean="0">
                <a:solidFill>
                  <a:srgbClr val="00B050"/>
                </a:solidFill>
              </a:rPr>
              <a:t>make </a:t>
            </a:r>
            <a:r>
              <a:rPr lang="nl-NL" sz="2800" dirty="0">
                <a:solidFill>
                  <a:srgbClr val="00B050"/>
                </a:solidFill>
              </a:rPr>
              <a:t>a histogram or P-P plot of the </a:t>
            </a:r>
            <a:r>
              <a:rPr lang="nl-NL" sz="2800" dirty="0" err="1">
                <a:solidFill>
                  <a:srgbClr val="00B050"/>
                </a:solidFill>
              </a:rPr>
              <a:t>residuals</a:t>
            </a:r>
            <a:endParaRPr lang="nl-NL" sz="2800" dirty="0" smtClean="0"/>
          </a:p>
          <a:p>
            <a:pPr eaLnBrk="1" hangingPunct="1"/>
            <a:r>
              <a:rPr lang="nl-NL" sz="2800" dirty="0" smtClean="0"/>
              <a:t>The </a:t>
            </a:r>
            <a:r>
              <a:rPr lang="nl-NL" sz="2800" dirty="0" err="1" smtClean="0"/>
              <a:t>variability</a:t>
            </a:r>
            <a:r>
              <a:rPr lang="nl-NL" sz="2800" dirty="0" smtClean="0"/>
              <a:t> of the </a:t>
            </a:r>
            <a:r>
              <a:rPr lang="nl-NL" sz="2800" dirty="0" err="1" smtClean="0"/>
              <a:t>residuals</a:t>
            </a:r>
            <a:r>
              <a:rPr lang="nl-NL" sz="2800" dirty="0" smtClean="0"/>
              <a:t> is the </a:t>
            </a:r>
            <a:r>
              <a:rPr lang="nl-NL" sz="2800" dirty="0" err="1" smtClean="0"/>
              <a:t>same</a:t>
            </a:r>
            <a:r>
              <a:rPr lang="nl-NL" sz="2800" dirty="0" smtClean="0"/>
              <a:t> for </a:t>
            </a:r>
            <a:r>
              <a:rPr lang="nl-NL" sz="2800" dirty="0" err="1" smtClean="0"/>
              <a:t>each</a:t>
            </a:r>
            <a:r>
              <a:rPr lang="nl-NL" sz="2800" dirty="0" smtClean="0"/>
              <a:t> </a:t>
            </a:r>
            <a:r>
              <a:rPr lang="nl-NL" sz="2800" dirty="0" err="1" smtClean="0"/>
              <a:t>value</a:t>
            </a:r>
            <a:r>
              <a:rPr lang="nl-NL" sz="2800" dirty="0" smtClean="0"/>
              <a:t> of X (</a:t>
            </a:r>
            <a:r>
              <a:rPr lang="nl-NL" sz="2800" dirty="0" err="1" smtClean="0"/>
              <a:t>homoscedasticity</a:t>
            </a:r>
            <a:r>
              <a:rPr lang="nl-NL" sz="2800" dirty="0" smtClean="0"/>
              <a:t>)</a:t>
            </a:r>
          </a:p>
          <a:p>
            <a:pPr marL="0" indent="0">
              <a:buNone/>
            </a:pPr>
            <a:r>
              <a:rPr lang="nl-NL" sz="2800" dirty="0"/>
              <a:t>	</a:t>
            </a:r>
            <a:r>
              <a:rPr lang="nl-NL" sz="2800" dirty="0" smtClean="0">
                <a:solidFill>
                  <a:srgbClr val="00B050"/>
                </a:solidFill>
              </a:rPr>
              <a:t>make </a:t>
            </a:r>
            <a:r>
              <a:rPr lang="nl-NL" sz="2800" dirty="0">
                <a:solidFill>
                  <a:srgbClr val="00B050"/>
                </a:solidFill>
              </a:rPr>
              <a:t>a </a:t>
            </a:r>
            <a:r>
              <a:rPr lang="nl-NL" sz="2800" dirty="0" err="1">
                <a:solidFill>
                  <a:srgbClr val="00B050"/>
                </a:solidFill>
              </a:rPr>
              <a:t>scatter</a:t>
            </a:r>
            <a:r>
              <a:rPr lang="nl-NL" sz="2800" dirty="0">
                <a:solidFill>
                  <a:srgbClr val="00B050"/>
                </a:solidFill>
              </a:rPr>
              <a:t> of </a:t>
            </a:r>
            <a:r>
              <a:rPr lang="nl-NL" sz="2800" dirty="0" err="1">
                <a:solidFill>
                  <a:srgbClr val="00B050"/>
                </a:solidFill>
              </a:rPr>
              <a:t>residuals</a:t>
            </a:r>
            <a:r>
              <a:rPr lang="nl-NL" sz="2800" dirty="0">
                <a:solidFill>
                  <a:srgbClr val="00B050"/>
                </a:solidFill>
              </a:rPr>
              <a:t> </a:t>
            </a:r>
            <a:r>
              <a:rPr lang="nl-NL" sz="2800" dirty="0" err="1">
                <a:solidFill>
                  <a:srgbClr val="00B050"/>
                </a:solidFill>
              </a:rPr>
              <a:t>against</a:t>
            </a:r>
            <a:r>
              <a:rPr lang="nl-NL" sz="2800" dirty="0">
                <a:solidFill>
                  <a:srgbClr val="00B050"/>
                </a:solidFill>
              </a:rPr>
              <a:t> </a:t>
            </a:r>
            <a:r>
              <a:rPr lang="nl-NL" sz="2800" dirty="0" err="1">
                <a:solidFill>
                  <a:srgbClr val="00B050"/>
                </a:solidFill>
              </a:rPr>
              <a:t>predicted</a:t>
            </a:r>
            <a:r>
              <a:rPr lang="nl-NL" sz="2800" dirty="0">
                <a:solidFill>
                  <a:srgbClr val="00B050"/>
                </a:solidFill>
              </a:rPr>
              <a:t> </a:t>
            </a:r>
            <a:r>
              <a:rPr lang="nl-NL" sz="2800" dirty="0" err="1">
                <a:solidFill>
                  <a:srgbClr val="00B050"/>
                </a:solidFill>
              </a:rPr>
              <a:t>values</a:t>
            </a:r>
            <a:endParaRPr lang="nl-NL" sz="2800" dirty="0">
              <a:solidFill>
                <a:srgbClr val="00B050"/>
              </a:solidFill>
            </a:endParaRPr>
          </a:p>
          <a:p>
            <a:pPr marL="0" indent="0" eaLnBrk="1" hangingPunct="1">
              <a:buNone/>
            </a:pPr>
            <a:endParaRPr lang="nl-NL" sz="2800" dirty="0" smtClean="0"/>
          </a:p>
        </p:txBody>
      </p:sp>
      <p:sp>
        <p:nvSpPr>
          <p:cNvPr id="4" name="Rechthoek 3"/>
          <p:cNvSpPr/>
          <p:nvPr/>
        </p:nvSpPr>
        <p:spPr>
          <a:xfrm rot="20086290">
            <a:off x="7017247" y="674773"/>
            <a:ext cx="2088232" cy="6480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bg1"/>
                </a:solidFill>
              </a:rPr>
              <a:t>DO</a:t>
            </a:r>
            <a:endParaRPr lang="nl-NL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8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Checking</a:t>
            </a:r>
            <a:r>
              <a:rPr lang="nl-NL" dirty="0" smtClean="0">
                <a:solidFill>
                  <a:schemeClr val="tx2"/>
                </a:solidFill>
              </a:rPr>
              <a:t> the </a:t>
            </a:r>
            <a:r>
              <a:rPr lang="nl-NL" dirty="0" err="1" smtClean="0">
                <a:solidFill>
                  <a:schemeClr val="tx2"/>
                </a:solidFill>
              </a:rPr>
              <a:t>residuals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3274120" cy="2750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28043"/>
            <a:ext cx="3096344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Afbeelding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53" y="4163591"/>
            <a:ext cx="2880320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Afbeelding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148490"/>
            <a:ext cx="3672408" cy="266981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Rechte verbindingslijn 9"/>
          <p:cNvCxnSpPr/>
          <p:nvPr/>
        </p:nvCxnSpPr>
        <p:spPr>
          <a:xfrm>
            <a:off x="467544" y="5589240"/>
            <a:ext cx="26783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42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Simple </a:t>
            </a:r>
            <a:r>
              <a:rPr lang="nl-NL" dirty="0" err="1" smtClean="0">
                <a:solidFill>
                  <a:schemeClr val="tx2"/>
                </a:solidFill>
              </a:rPr>
              <a:t>linear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r>
              <a:rPr lang="nl-NL" dirty="0" smtClean="0">
                <a:solidFill>
                  <a:schemeClr val="tx2"/>
                </a:solidFill>
              </a:rPr>
              <a:t> of SBP on </a:t>
            </a:r>
            <a:r>
              <a:rPr lang="nl-NL" dirty="0" err="1" smtClean="0">
                <a:solidFill>
                  <a:schemeClr val="tx2"/>
                </a:solidFill>
              </a:rPr>
              <a:t>Sex</a:t>
            </a:r>
            <a:r>
              <a:rPr lang="nl-NL" dirty="0" smtClean="0">
                <a:solidFill>
                  <a:schemeClr val="tx2"/>
                </a:solidFill>
              </a:rPr>
              <a:t/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(a </a:t>
            </a:r>
            <a:r>
              <a:rPr lang="nl-NL" dirty="0" err="1" smtClean="0">
                <a:solidFill>
                  <a:schemeClr val="tx2"/>
                </a:solidFill>
              </a:rPr>
              <a:t>binary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explanatory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variable</a:t>
            </a:r>
            <a:r>
              <a:rPr lang="nl-NL" dirty="0" smtClean="0">
                <a:solidFill>
                  <a:schemeClr val="tx2"/>
                </a:solidFill>
              </a:rPr>
              <a:t>)</a:t>
            </a:r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5" name="Afbeelding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5972175" cy="47815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hthoek 5"/>
          <p:cNvSpPr/>
          <p:nvPr/>
        </p:nvSpPr>
        <p:spPr>
          <a:xfrm>
            <a:off x="1979712" y="6309320"/>
            <a:ext cx="10081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Men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6588224" y="6309320"/>
            <a:ext cx="10081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Women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411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Linear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r>
              <a:rPr lang="nl-NL" dirty="0" smtClean="0">
                <a:solidFill>
                  <a:schemeClr val="tx2"/>
                </a:solidFill>
              </a:rPr>
              <a:t>, is </a:t>
            </a:r>
            <a:r>
              <a:rPr lang="nl-NL" dirty="0" err="1" smtClean="0">
                <a:solidFill>
                  <a:schemeClr val="tx2"/>
                </a:solidFill>
              </a:rPr>
              <a:t>it</a:t>
            </a:r>
            <a:r>
              <a:rPr lang="nl-NL" dirty="0" smtClean="0">
                <a:solidFill>
                  <a:schemeClr val="tx2"/>
                </a:solidFill>
              </a:rPr>
              <a:t> of </a:t>
            </a:r>
            <a:r>
              <a:rPr lang="nl-NL" dirty="0" err="1" smtClean="0">
                <a:solidFill>
                  <a:schemeClr val="tx2"/>
                </a:solidFill>
              </a:rPr>
              <a:t>any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use</a:t>
            </a:r>
            <a:r>
              <a:rPr lang="nl-NL" dirty="0" smtClean="0">
                <a:solidFill>
                  <a:schemeClr val="tx2"/>
                </a:solidFill>
              </a:rPr>
              <a:t> in </a:t>
            </a:r>
            <a:r>
              <a:rPr lang="nl-NL" dirty="0" err="1" smtClean="0">
                <a:solidFill>
                  <a:schemeClr val="tx2"/>
                </a:solidFill>
              </a:rPr>
              <a:t>this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situation</a:t>
            </a:r>
            <a:r>
              <a:rPr lang="nl-NL" dirty="0" smtClean="0">
                <a:solidFill>
                  <a:schemeClr val="tx2"/>
                </a:solidFill>
              </a:rPr>
              <a:t>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5969000" cy="477710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hoek 4"/>
          <p:cNvSpPr/>
          <p:nvPr/>
        </p:nvSpPr>
        <p:spPr>
          <a:xfrm>
            <a:off x="1331640" y="6093296"/>
            <a:ext cx="2088232" cy="6480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bg1"/>
                </a:solidFill>
              </a:rPr>
              <a:t>DO</a:t>
            </a:r>
            <a:endParaRPr lang="nl-NL" sz="3600" dirty="0">
              <a:solidFill>
                <a:schemeClr val="bg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5140400" y="6093296"/>
            <a:ext cx="2376264" cy="6480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DON’T</a:t>
            </a:r>
            <a:endParaRPr lang="nl-NL" sz="4000" dirty="0"/>
          </a:p>
        </p:txBody>
      </p:sp>
      <p:sp>
        <p:nvSpPr>
          <p:cNvPr id="7" name="Rechthoek 6"/>
          <p:cNvSpPr/>
          <p:nvPr/>
        </p:nvSpPr>
        <p:spPr>
          <a:xfrm>
            <a:off x="3779912" y="6333897"/>
            <a:ext cx="1008112" cy="407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or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7956376" y="6093296"/>
            <a:ext cx="648072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?</a:t>
            </a:r>
            <a:endParaRPr lang="nl-NL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83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b="1" dirty="0"/>
              <a:t> </a:t>
            </a:r>
            <a:r>
              <a:rPr lang="en-US" b="1" dirty="0">
                <a:solidFill>
                  <a:schemeClr val="tx2"/>
                </a:solidFill>
              </a:rPr>
              <a:t>Help! Statistics! Lunchtime Lectures</a:t>
            </a:r>
            <a:endParaRPr lang="nl-NL" dirty="0">
              <a:solidFill>
                <a:schemeClr val="tx2"/>
              </a:solidFill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7551276"/>
              </p:ext>
            </p:extLst>
          </p:nvPr>
        </p:nvGraphicFramePr>
        <p:xfrm>
          <a:off x="215516" y="3573017"/>
          <a:ext cx="8712968" cy="20835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3333"/>
                <a:gridCol w="1474546"/>
                <a:gridCol w="3616847"/>
                <a:gridCol w="2178242"/>
              </a:tblGrid>
              <a:tr h="594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Where?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What?</a:t>
                      </a:r>
                      <a:endParaRPr lang="nl-N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Who?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Jun 13 2017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Multiple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Testing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C. Zu Eulenburg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Sep 12 2017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H. Burgerhof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Oct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10 2017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D. Postmus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Nov 14 2017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S. La Bastide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Dec 12 2017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C. Zu Eulenburg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23528" y="1340768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What? </a:t>
            </a:r>
            <a:r>
              <a:rPr lang="en-US" dirty="0" smtClean="0"/>
              <a:t>	frequently </a:t>
            </a:r>
            <a:r>
              <a:rPr lang="en-US" dirty="0"/>
              <a:t>used statistical methods and questions in a manageable </a:t>
            </a:r>
            <a:r>
              <a:rPr lang="en-US" dirty="0" smtClean="0"/>
              <a:t>	timeframe </a:t>
            </a:r>
            <a:r>
              <a:rPr lang="en-US" dirty="0"/>
              <a:t>for all researchers at the </a:t>
            </a:r>
            <a:r>
              <a:rPr lang="en-US" dirty="0" smtClean="0"/>
              <a:t>UMCG </a:t>
            </a:r>
          </a:p>
          <a:p>
            <a:r>
              <a:rPr lang="en-US" dirty="0" smtClean="0"/>
              <a:t>	No </a:t>
            </a:r>
            <a:r>
              <a:rPr lang="en-US" dirty="0"/>
              <a:t>knowledge of advanced statistics is required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When? </a:t>
            </a:r>
            <a:r>
              <a:rPr lang="en-US" dirty="0" smtClean="0"/>
              <a:t>	Lectures </a:t>
            </a:r>
            <a:r>
              <a:rPr lang="en-US" dirty="0"/>
              <a:t>take place every 2</a:t>
            </a:r>
            <a:r>
              <a:rPr lang="en-US" baseline="30000" dirty="0"/>
              <a:t>nd</a:t>
            </a:r>
            <a:r>
              <a:rPr lang="en-US" dirty="0"/>
              <a:t> Tuesday of the month, 12.00-13.00 hrs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Who? </a:t>
            </a:r>
            <a:r>
              <a:rPr lang="en-US" dirty="0" smtClean="0"/>
              <a:t>	Unit for Medical Statistics and Decision Making</a:t>
            </a:r>
            <a:endParaRPr lang="nl-NL" dirty="0"/>
          </a:p>
          <a:p>
            <a:endParaRPr lang="nl-NL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</a:t>
            </a:fld>
            <a:endParaRPr lang="nl-NL"/>
          </a:p>
        </p:txBody>
      </p:sp>
      <p:sp>
        <p:nvSpPr>
          <p:cNvPr id="3" name="Textfeld 2"/>
          <p:cNvSpPr txBox="1"/>
          <p:nvPr/>
        </p:nvSpPr>
        <p:spPr>
          <a:xfrm>
            <a:off x="323528" y="6421978"/>
            <a:ext cx="866365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smtClean="0"/>
              <a:t>Slides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downloaded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/>
              <a:t> http://www.rug.nl/research/epidemiology/download-area</a:t>
            </a:r>
          </a:p>
        </p:txBody>
      </p:sp>
    </p:spTree>
    <p:extLst>
      <p:ext uri="{BB962C8B-B14F-4D97-AF65-F5344CB8AC3E}">
        <p14:creationId xmlns:p14="http://schemas.microsoft.com/office/powerpoint/2010/main" val="190292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r>
              <a:rPr lang="nl-NL" dirty="0" smtClean="0">
                <a:solidFill>
                  <a:schemeClr val="tx2"/>
                </a:solidFill>
              </a:rPr>
              <a:t> on </a:t>
            </a:r>
            <a:r>
              <a:rPr lang="nl-NL" dirty="0" err="1" smtClean="0">
                <a:solidFill>
                  <a:schemeClr val="tx2"/>
                </a:solidFill>
              </a:rPr>
              <a:t>Sex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981873"/>
              </p:ext>
            </p:extLst>
          </p:nvPr>
        </p:nvGraphicFramePr>
        <p:xfrm>
          <a:off x="232769" y="1450073"/>
          <a:ext cx="6336706" cy="21602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370"/>
                <a:gridCol w="939370"/>
                <a:gridCol w="939370"/>
                <a:gridCol w="1036328"/>
                <a:gridCol w="1036328"/>
                <a:gridCol w="722970"/>
                <a:gridCol w="722970"/>
              </a:tblGrid>
              <a:tr h="404720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Coefficients</a:t>
                      </a:r>
                      <a:r>
                        <a:rPr lang="nl-NL" sz="1400" baseline="30000" dirty="0" err="1">
                          <a:effectLst/>
                        </a:rPr>
                        <a:t>a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690668">
                <a:tc rowSpan="2" grid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Model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Unstandardized</a:t>
                      </a:r>
                      <a:r>
                        <a:rPr lang="nl-NL" sz="1400" dirty="0">
                          <a:effectLst/>
                        </a:rPr>
                        <a:t> </a:t>
                      </a:r>
                      <a:r>
                        <a:rPr lang="nl-NL" sz="1400" dirty="0" err="1">
                          <a:effectLst/>
                        </a:rPr>
                        <a:t>Coefficients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Standardized</a:t>
                      </a:r>
                      <a:r>
                        <a:rPr lang="nl-NL" sz="1400" dirty="0">
                          <a:effectLst/>
                        </a:rPr>
                        <a:t> </a:t>
                      </a:r>
                      <a:r>
                        <a:rPr lang="nl-NL" sz="1400" dirty="0" err="1">
                          <a:effectLst/>
                        </a:rPr>
                        <a:t>Coefficients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t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Sig.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260704">
                <a:tc gridSpan="2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Std. Error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Beta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82739">
                <a:tc row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(Constant)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159,257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,857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185,882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,000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0704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sex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1,853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1,157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,040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1,602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,109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0704">
                <a:tc gridSpan="7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a. Dependent Variable: syst. blood pressure in 1993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90725" y="31480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8"/>
              </p:ext>
            </p:extLst>
          </p:nvPr>
        </p:nvGraphicFramePr>
        <p:xfrm>
          <a:off x="3203848" y="3717032"/>
          <a:ext cx="5832647" cy="12241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9526"/>
                <a:gridCol w="673526"/>
                <a:gridCol w="673526"/>
                <a:gridCol w="945163"/>
                <a:gridCol w="965453"/>
                <a:gridCol w="965453"/>
              </a:tblGrid>
              <a:tr h="306034"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Group </a:t>
                      </a:r>
                      <a:r>
                        <a:rPr lang="nl-NL" sz="1400" dirty="0" err="1">
                          <a:effectLst/>
                        </a:rPr>
                        <a:t>Statistics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060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sex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N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Mean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06034">
                <a:tc row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syst. blood pressure in 1993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man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721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159,26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6034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woman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875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161,11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19288" y="33543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51520" y="3717032"/>
            <a:ext cx="280831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t-test for independent </a:t>
            </a:r>
            <a:r>
              <a:rPr lang="nl-NL" dirty="0" err="1" smtClean="0"/>
              <a:t>groups</a:t>
            </a:r>
            <a:r>
              <a:rPr lang="nl-NL" dirty="0" smtClean="0"/>
              <a:t>:</a:t>
            </a:r>
            <a:endParaRPr lang="nl-NL" dirty="0"/>
          </a:p>
        </p:txBody>
      </p:sp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065782"/>
              </p:ext>
            </p:extLst>
          </p:nvPr>
        </p:nvGraphicFramePr>
        <p:xfrm>
          <a:off x="899593" y="5085183"/>
          <a:ext cx="6833033" cy="16131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6835"/>
                <a:gridCol w="502779"/>
                <a:gridCol w="670599"/>
                <a:gridCol w="964112"/>
                <a:gridCol w="1006236"/>
                <a:gridCol w="1006236"/>
                <a:gridCol w="1006236"/>
              </a:tblGrid>
              <a:tr h="293397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Independent Samples Test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93397"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t-test for Equality of Means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619959">
                <a:tc gridSpan="2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t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df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Sig</a:t>
                      </a:r>
                      <a:r>
                        <a:rPr lang="nl-NL" sz="1400" dirty="0">
                          <a:effectLst/>
                        </a:rPr>
                        <a:t>. (2-tailed)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Mean</a:t>
                      </a:r>
                      <a:r>
                        <a:rPr lang="nl-NL" sz="1400" dirty="0">
                          <a:effectLst/>
                        </a:rPr>
                        <a:t> </a:t>
                      </a:r>
                      <a:r>
                        <a:rPr lang="nl-NL" sz="1400" dirty="0" err="1">
                          <a:effectLst/>
                        </a:rPr>
                        <a:t>Difference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Std</a:t>
                      </a:r>
                      <a:r>
                        <a:rPr lang="nl-NL" sz="1400" dirty="0">
                          <a:effectLst/>
                        </a:rPr>
                        <a:t>. Error </a:t>
                      </a:r>
                      <a:r>
                        <a:rPr lang="nl-NL" sz="1400" dirty="0" err="1">
                          <a:effectLst/>
                        </a:rPr>
                        <a:t>Difference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18194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syst</a:t>
                      </a:r>
                      <a:r>
                        <a:rPr lang="nl-NL" sz="1400" dirty="0">
                          <a:effectLst/>
                        </a:rPr>
                        <a:t>. </a:t>
                      </a:r>
                      <a:r>
                        <a:rPr lang="nl-NL" sz="1400" dirty="0" err="1">
                          <a:effectLst/>
                        </a:rPr>
                        <a:t>blood</a:t>
                      </a:r>
                      <a:r>
                        <a:rPr lang="nl-NL" sz="1400" dirty="0">
                          <a:effectLst/>
                        </a:rPr>
                        <a:t> </a:t>
                      </a:r>
                      <a:r>
                        <a:rPr lang="nl-NL" sz="1400" dirty="0" err="1">
                          <a:effectLst/>
                        </a:rPr>
                        <a:t>pressure</a:t>
                      </a:r>
                      <a:r>
                        <a:rPr lang="nl-NL" sz="1400" dirty="0">
                          <a:effectLst/>
                        </a:rPr>
                        <a:t> in 1993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-1,602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1594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,109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-1,853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1,157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533525" y="3252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al 8"/>
          <p:cNvSpPr/>
          <p:nvPr/>
        </p:nvSpPr>
        <p:spPr>
          <a:xfrm>
            <a:off x="2123728" y="2780928"/>
            <a:ext cx="1080120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6300192" y="4314129"/>
            <a:ext cx="1080120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Ovaal 12"/>
          <p:cNvSpPr/>
          <p:nvPr/>
        </p:nvSpPr>
        <p:spPr>
          <a:xfrm>
            <a:off x="6005234" y="6309320"/>
            <a:ext cx="972108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2339752" y="3068960"/>
            <a:ext cx="972108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/>
          <p:cNvSpPr/>
          <p:nvPr/>
        </p:nvSpPr>
        <p:spPr>
          <a:xfrm>
            <a:off x="5080668" y="6237312"/>
            <a:ext cx="720080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al 15"/>
          <p:cNvSpPr/>
          <p:nvPr/>
        </p:nvSpPr>
        <p:spPr>
          <a:xfrm>
            <a:off x="6005234" y="3066356"/>
            <a:ext cx="720080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696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So</a:t>
            </a:r>
            <a:r>
              <a:rPr lang="nl-NL" dirty="0" smtClean="0">
                <a:solidFill>
                  <a:schemeClr val="tx2"/>
                </a:solidFill>
              </a:rPr>
              <a:t>: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r>
              <a:rPr lang="nl-NL" dirty="0" err="1" smtClean="0"/>
              <a:t>Performing</a:t>
            </a:r>
            <a:r>
              <a:rPr lang="nl-NL" dirty="0" smtClean="0"/>
              <a:t> a </a:t>
            </a:r>
            <a:r>
              <a:rPr lang="nl-NL" dirty="0" err="1" smtClean="0"/>
              <a:t>simple</a:t>
            </a:r>
            <a:r>
              <a:rPr lang="nl-NL" dirty="0" smtClean="0"/>
              <a:t> </a:t>
            </a:r>
            <a:r>
              <a:rPr lang="nl-NL" dirty="0" err="1" smtClean="0"/>
              <a:t>linear</a:t>
            </a:r>
            <a:r>
              <a:rPr lang="nl-NL" dirty="0" smtClean="0"/>
              <a:t> </a:t>
            </a:r>
            <a:r>
              <a:rPr lang="nl-NL" dirty="0" err="1" smtClean="0"/>
              <a:t>regression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a </a:t>
            </a:r>
            <a:r>
              <a:rPr lang="nl-NL" dirty="0" err="1" smtClean="0"/>
              <a:t>binary</a:t>
            </a:r>
            <a:r>
              <a:rPr lang="nl-NL" dirty="0" smtClean="0"/>
              <a:t> </a:t>
            </a:r>
            <a:r>
              <a:rPr lang="nl-NL" dirty="0" err="1" smtClean="0"/>
              <a:t>explanatory</a:t>
            </a:r>
            <a:r>
              <a:rPr lang="nl-NL" dirty="0" smtClean="0"/>
              <a:t> </a:t>
            </a:r>
            <a:r>
              <a:rPr lang="nl-NL" dirty="0" err="1" smtClean="0"/>
              <a:t>variable</a:t>
            </a:r>
            <a:r>
              <a:rPr lang="nl-NL" dirty="0" smtClean="0"/>
              <a:t> is equivalent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performing</a:t>
            </a:r>
            <a:r>
              <a:rPr lang="nl-NL" dirty="0" smtClean="0"/>
              <a:t> a t-test for independent </a:t>
            </a:r>
            <a:r>
              <a:rPr lang="nl-NL" dirty="0" err="1" smtClean="0"/>
              <a:t>groups</a:t>
            </a:r>
            <a:r>
              <a:rPr lang="nl-NL" dirty="0" smtClean="0"/>
              <a:t>, </a:t>
            </a:r>
            <a:r>
              <a:rPr lang="nl-NL" dirty="0" err="1" smtClean="0"/>
              <a:t>assuming</a:t>
            </a:r>
            <a:r>
              <a:rPr lang="nl-NL" dirty="0" smtClean="0"/>
              <a:t> </a:t>
            </a:r>
            <a:r>
              <a:rPr lang="nl-NL" dirty="0" err="1" smtClean="0"/>
              <a:t>equal</a:t>
            </a:r>
            <a:r>
              <a:rPr lang="nl-NL" dirty="0" smtClean="0"/>
              <a:t> </a:t>
            </a:r>
            <a:r>
              <a:rPr lang="nl-NL" dirty="0" err="1" smtClean="0"/>
              <a:t>variances</a:t>
            </a:r>
            <a:endParaRPr lang="nl-NL" dirty="0" smtClean="0"/>
          </a:p>
          <a:p>
            <a:r>
              <a:rPr lang="nl-NL" dirty="0" err="1" smtClean="0"/>
              <a:t>Why</a:t>
            </a:r>
            <a:r>
              <a:rPr lang="nl-NL" dirty="0" smtClean="0"/>
              <a:t> </a:t>
            </a:r>
            <a:r>
              <a:rPr lang="nl-NL" dirty="0" err="1" smtClean="0"/>
              <a:t>using</a:t>
            </a:r>
            <a:r>
              <a:rPr lang="nl-NL" dirty="0" smtClean="0"/>
              <a:t> a </a:t>
            </a:r>
            <a:r>
              <a:rPr lang="nl-NL" dirty="0" err="1" smtClean="0"/>
              <a:t>linear</a:t>
            </a:r>
            <a:r>
              <a:rPr lang="nl-NL" dirty="0" smtClean="0"/>
              <a:t> </a:t>
            </a:r>
            <a:r>
              <a:rPr lang="nl-NL" dirty="0" err="1" smtClean="0"/>
              <a:t>regression</a:t>
            </a:r>
            <a:r>
              <a:rPr lang="nl-NL" dirty="0" smtClean="0"/>
              <a:t> in </a:t>
            </a:r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situation</a:t>
            </a:r>
            <a:r>
              <a:rPr lang="nl-NL" dirty="0" smtClean="0"/>
              <a:t>?</a:t>
            </a:r>
          </a:p>
          <a:p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want </a:t>
            </a:r>
            <a:r>
              <a:rPr lang="nl-NL" dirty="0" err="1" smtClean="0"/>
              <a:t>to</a:t>
            </a:r>
            <a:r>
              <a:rPr lang="nl-NL" dirty="0" smtClean="0"/>
              <a:t> correct (</a:t>
            </a:r>
            <a:r>
              <a:rPr lang="nl-NL" dirty="0" err="1" smtClean="0"/>
              <a:t>adjust</a:t>
            </a:r>
            <a:r>
              <a:rPr lang="nl-NL" dirty="0" smtClean="0"/>
              <a:t>) for the effect of </a:t>
            </a:r>
            <a:r>
              <a:rPr lang="nl-NL" dirty="0" err="1" smtClean="0"/>
              <a:t>other</a:t>
            </a:r>
            <a:r>
              <a:rPr lang="nl-NL" dirty="0" smtClean="0"/>
              <a:t> variables,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cannot</a:t>
            </a:r>
            <a:r>
              <a:rPr lang="nl-NL" dirty="0" smtClean="0"/>
              <a:t> do </a:t>
            </a:r>
            <a:r>
              <a:rPr lang="nl-NL" dirty="0" err="1" smtClean="0"/>
              <a:t>it</a:t>
            </a:r>
            <a:r>
              <a:rPr lang="nl-NL" dirty="0" smtClean="0"/>
              <a:t> in a t-test, but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do </a:t>
            </a:r>
            <a:r>
              <a:rPr lang="nl-NL" dirty="0" err="1" smtClean="0"/>
              <a:t>it</a:t>
            </a:r>
            <a:r>
              <a:rPr lang="nl-NL" dirty="0" smtClean="0"/>
              <a:t>, </a:t>
            </a:r>
            <a:r>
              <a:rPr lang="nl-NL" dirty="0" err="1" smtClean="0"/>
              <a:t>using</a:t>
            </a:r>
            <a:r>
              <a:rPr lang="nl-NL" dirty="0" smtClean="0"/>
              <a:t> a multiple </a:t>
            </a:r>
            <a:r>
              <a:rPr lang="nl-NL" dirty="0" err="1" smtClean="0"/>
              <a:t>linear</a:t>
            </a:r>
            <a:r>
              <a:rPr lang="nl-NL" dirty="0" smtClean="0"/>
              <a:t> </a:t>
            </a:r>
            <a:r>
              <a:rPr lang="nl-NL" dirty="0" err="1" smtClean="0"/>
              <a:t>regression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139952" y="5805264"/>
            <a:ext cx="2088232" cy="6480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bg1"/>
                </a:solidFill>
              </a:rPr>
              <a:t>DO</a:t>
            </a:r>
            <a:endParaRPr lang="nl-NL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7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Correcting</a:t>
            </a:r>
            <a:r>
              <a:rPr lang="nl-NL" dirty="0" smtClean="0">
                <a:solidFill>
                  <a:schemeClr val="tx2"/>
                </a:solidFill>
              </a:rPr>
              <a:t> for Age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r>
              <a:rPr lang="nl-NL" dirty="0" err="1" smtClean="0"/>
              <a:t>Mean</a:t>
            </a:r>
            <a:r>
              <a:rPr lang="nl-NL" dirty="0" smtClean="0"/>
              <a:t> </a:t>
            </a:r>
            <a:r>
              <a:rPr lang="nl-NL" dirty="0"/>
              <a:t>A</a:t>
            </a:r>
            <a:r>
              <a:rPr lang="nl-NL" dirty="0" smtClean="0"/>
              <a:t>ge </a:t>
            </a:r>
            <a:r>
              <a:rPr lang="nl-NL" dirty="0" smtClean="0"/>
              <a:t>of men: 65.9 </a:t>
            </a:r>
            <a:r>
              <a:rPr lang="nl-NL" dirty="0" err="1" smtClean="0"/>
              <a:t>years</a:t>
            </a:r>
            <a:r>
              <a:rPr lang="nl-NL" dirty="0" smtClean="0"/>
              <a:t>, </a:t>
            </a:r>
          </a:p>
          <a:p>
            <a:r>
              <a:rPr lang="nl-NL" dirty="0" err="1" smtClean="0"/>
              <a:t>Mean</a:t>
            </a:r>
            <a:r>
              <a:rPr lang="nl-NL" dirty="0" smtClean="0"/>
              <a:t> </a:t>
            </a:r>
            <a:r>
              <a:rPr lang="nl-NL" dirty="0"/>
              <a:t>A</a:t>
            </a:r>
            <a:r>
              <a:rPr lang="nl-NL" dirty="0" smtClean="0"/>
              <a:t>ge </a:t>
            </a:r>
            <a:r>
              <a:rPr lang="nl-NL" dirty="0" smtClean="0"/>
              <a:t>of </a:t>
            </a:r>
            <a:r>
              <a:rPr lang="nl-NL" dirty="0" err="1" smtClean="0"/>
              <a:t>women</a:t>
            </a:r>
            <a:r>
              <a:rPr lang="nl-NL" dirty="0" smtClean="0"/>
              <a:t>: 67.0 </a:t>
            </a:r>
            <a:r>
              <a:rPr lang="nl-NL" dirty="0" err="1" smtClean="0"/>
              <a:t>years</a:t>
            </a:r>
            <a:endParaRPr lang="nl-NL" dirty="0" smtClean="0"/>
          </a:p>
          <a:p>
            <a:r>
              <a:rPr lang="nl-NL" dirty="0" err="1" smtClean="0"/>
              <a:t>There</a:t>
            </a:r>
            <a:r>
              <a:rPr lang="nl-NL" dirty="0" smtClean="0"/>
              <a:t> is a significant </a:t>
            </a:r>
            <a:r>
              <a:rPr lang="nl-NL" dirty="0" err="1" smtClean="0"/>
              <a:t>positive</a:t>
            </a:r>
            <a:r>
              <a:rPr lang="nl-NL" dirty="0" smtClean="0"/>
              <a:t> </a:t>
            </a:r>
            <a:r>
              <a:rPr lang="nl-NL" dirty="0" err="1" smtClean="0"/>
              <a:t>relationship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 </a:t>
            </a:r>
            <a:r>
              <a:rPr lang="nl-NL" dirty="0"/>
              <a:t>A</a:t>
            </a:r>
            <a:r>
              <a:rPr lang="nl-NL" dirty="0" smtClean="0"/>
              <a:t>ge </a:t>
            </a:r>
            <a:r>
              <a:rPr lang="nl-NL" dirty="0" err="1" smtClean="0"/>
              <a:t>and</a:t>
            </a:r>
            <a:r>
              <a:rPr lang="nl-NL" dirty="0" smtClean="0"/>
              <a:t> SBP.</a:t>
            </a:r>
          </a:p>
          <a:p>
            <a:r>
              <a:rPr lang="nl-NL" dirty="0" err="1" smtClean="0"/>
              <a:t>Women</a:t>
            </a:r>
            <a:r>
              <a:rPr lang="nl-NL" dirty="0" smtClean="0"/>
              <a:t> have </a:t>
            </a:r>
            <a:r>
              <a:rPr lang="nl-NL" dirty="0" err="1" smtClean="0"/>
              <a:t>higher</a:t>
            </a:r>
            <a:r>
              <a:rPr lang="nl-NL" dirty="0" smtClean="0"/>
              <a:t> SBP (on </a:t>
            </a:r>
            <a:r>
              <a:rPr lang="nl-NL" dirty="0" err="1" smtClean="0"/>
              <a:t>average</a:t>
            </a:r>
            <a:r>
              <a:rPr lang="nl-NL" dirty="0" smtClean="0"/>
              <a:t>) </a:t>
            </a:r>
            <a:r>
              <a:rPr lang="nl-NL" dirty="0" err="1" smtClean="0"/>
              <a:t>than</a:t>
            </a:r>
            <a:r>
              <a:rPr lang="nl-NL" dirty="0" smtClean="0"/>
              <a:t> men </a:t>
            </a:r>
          </a:p>
          <a:p>
            <a:r>
              <a:rPr lang="nl-NL" dirty="0" err="1" smtClean="0"/>
              <a:t>Can</a:t>
            </a:r>
            <a:r>
              <a:rPr lang="nl-NL" dirty="0" smtClean="0"/>
              <a:t> the </a:t>
            </a:r>
            <a:r>
              <a:rPr lang="nl-NL" dirty="0" err="1" smtClean="0"/>
              <a:t>higher</a:t>
            </a:r>
            <a:r>
              <a:rPr lang="nl-NL" dirty="0" smtClean="0"/>
              <a:t> SBP for </a:t>
            </a:r>
            <a:r>
              <a:rPr lang="nl-NL" dirty="0" err="1" smtClean="0"/>
              <a:t>women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(</a:t>
            </a:r>
            <a:r>
              <a:rPr lang="nl-NL" dirty="0" err="1" smtClean="0"/>
              <a:t>partly</a:t>
            </a:r>
            <a:r>
              <a:rPr lang="nl-NL" dirty="0" smtClean="0"/>
              <a:t>) </a:t>
            </a:r>
            <a:r>
              <a:rPr lang="nl-NL" dirty="0" err="1" smtClean="0"/>
              <a:t>explained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the </a:t>
            </a:r>
            <a:r>
              <a:rPr lang="nl-NL" dirty="0" err="1" smtClean="0"/>
              <a:t>difference</a:t>
            </a:r>
            <a:r>
              <a:rPr lang="nl-NL" dirty="0" smtClean="0"/>
              <a:t> in </a:t>
            </a:r>
            <a:r>
              <a:rPr lang="nl-NL" dirty="0" smtClean="0"/>
              <a:t>A</a:t>
            </a:r>
            <a:r>
              <a:rPr lang="nl-NL" dirty="0" smtClean="0"/>
              <a:t>ge?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552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A multiple </a:t>
            </a:r>
            <a:r>
              <a:rPr lang="nl-NL" dirty="0" err="1" smtClean="0">
                <a:solidFill>
                  <a:schemeClr val="tx2"/>
                </a:solidFill>
              </a:rPr>
              <a:t>linear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26617"/>
              </p:ext>
            </p:extLst>
          </p:nvPr>
        </p:nvGraphicFramePr>
        <p:xfrm>
          <a:off x="683568" y="1556793"/>
          <a:ext cx="7223125" cy="28029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0775"/>
                <a:gridCol w="1070775"/>
                <a:gridCol w="1070775"/>
                <a:gridCol w="1181296"/>
                <a:gridCol w="1181296"/>
                <a:gridCol w="824104"/>
                <a:gridCol w="824104"/>
              </a:tblGrid>
              <a:tr h="341919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Coefficients</a:t>
                      </a:r>
                      <a:r>
                        <a:rPr lang="nl-NL" sz="1400" baseline="30000" dirty="0" err="1">
                          <a:effectLst/>
                        </a:rPr>
                        <a:t>a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722489">
                <a:tc rowSpan="2" grid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Model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Unstandardized</a:t>
                      </a:r>
                      <a:r>
                        <a:rPr lang="nl-NL" sz="1400" dirty="0">
                          <a:effectLst/>
                        </a:rPr>
                        <a:t> </a:t>
                      </a:r>
                      <a:r>
                        <a:rPr lang="nl-NL" sz="1400" dirty="0" err="1">
                          <a:effectLst/>
                        </a:rPr>
                        <a:t>Coefficients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Standardized Coefficients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t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Sig.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41919">
                <a:tc gridSpan="2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Std</a:t>
                      </a:r>
                      <a:r>
                        <a:rPr lang="nl-NL" sz="1400" dirty="0">
                          <a:effectLst/>
                        </a:rPr>
                        <a:t>. Error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Beta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18">
                <a:tc rowSpan="3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(Constant)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110,146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5,694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19,344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,000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1919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sex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1,047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1,135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,023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,922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,356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1919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age in 1993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,746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,086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,214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8,720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,000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1919">
                <a:tc gridSpan="7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a. Dependent Variable: syst. blood pressure in 1993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57388" y="3046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755576" y="4509120"/>
            <a:ext cx="7920880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err="1" smtClean="0">
                <a:solidFill>
                  <a:schemeClr val="bg1"/>
                </a:solidFill>
              </a:rPr>
              <a:t>Sex</a:t>
            </a:r>
            <a:r>
              <a:rPr lang="nl-NL" sz="2800" dirty="0" smtClean="0">
                <a:solidFill>
                  <a:schemeClr val="bg1"/>
                </a:solidFill>
              </a:rPr>
              <a:t> is </a:t>
            </a:r>
            <a:r>
              <a:rPr lang="nl-NL" sz="2800" dirty="0" err="1" smtClean="0">
                <a:solidFill>
                  <a:schemeClr val="bg1"/>
                </a:solidFill>
              </a:rPr>
              <a:t>still</a:t>
            </a:r>
            <a:r>
              <a:rPr lang="nl-NL" sz="2800" dirty="0" smtClean="0">
                <a:solidFill>
                  <a:schemeClr val="bg1"/>
                </a:solidFill>
              </a:rPr>
              <a:t> </a:t>
            </a:r>
            <a:r>
              <a:rPr lang="nl-NL" sz="2800" dirty="0" err="1" smtClean="0">
                <a:solidFill>
                  <a:schemeClr val="bg1"/>
                </a:solidFill>
              </a:rPr>
              <a:t>not</a:t>
            </a:r>
            <a:r>
              <a:rPr lang="nl-NL" sz="2800" dirty="0" smtClean="0">
                <a:solidFill>
                  <a:schemeClr val="bg1"/>
                </a:solidFill>
              </a:rPr>
              <a:t> a significant predictor for SBP, but the </a:t>
            </a:r>
            <a:r>
              <a:rPr lang="nl-NL" sz="2800" dirty="0" err="1" smtClean="0">
                <a:solidFill>
                  <a:schemeClr val="bg1"/>
                </a:solidFill>
              </a:rPr>
              <a:t>difference</a:t>
            </a:r>
            <a:r>
              <a:rPr lang="nl-NL" sz="2800" dirty="0" smtClean="0">
                <a:solidFill>
                  <a:schemeClr val="bg1"/>
                </a:solidFill>
              </a:rPr>
              <a:t> </a:t>
            </a:r>
            <a:r>
              <a:rPr lang="nl-NL" sz="2800" dirty="0" err="1" smtClean="0">
                <a:solidFill>
                  <a:schemeClr val="bg1"/>
                </a:solidFill>
              </a:rPr>
              <a:t>between</a:t>
            </a:r>
            <a:r>
              <a:rPr lang="nl-NL" sz="2800" dirty="0" smtClean="0">
                <a:solidFill>
                  <a:schemeClr val="bg1"/>
                </a:solidFill>
              </a:rPr>
              <a:t> the </a:t>
            </a:r>
            <a:r>
              <a:rPr lang="nl-NL" sz="2800" dirty="0" err="1" smtClean="0">
                <a:solidFill>
                  <a:schemeClr val="bg1"/>
                </a:solidFill>
              </a:rPr>
              <a:t>mean</a:t>
            </a:r>
            <a:r>
              <a:rPr lang="nl-NL" sz="2800" dirty="0" smtClean="0">
                <a:solidFill>
                  <a:schemeClr val="bg1"/>
                </a:solidFill>
              </a:rPr>
              <a:t> </a:t>
            </a:r>
            <a:r>
              <a:rPr lang="nl-NL" sz="2800" dirty="0" err="1" smtClean="0">
                <a:solidFill>
                  <a:schemeClr val="bg1"/>
                </a:solidFill>
              </a:rPr>
              <a:t>SBP’s</a:t>
            </a:r>
            <a:r>
              <a:rPr lang="nl-NL" sz="2800" dirty="0" smtClean="0">
                <a:solidFill>
                  <a:schemeClr val="bg1"/>
                </a:solidFill>
              </a:rPr>
              <a:t> is smaller </a:t>
            </a:r>
            <a:r>
              <a:rPr lang="nl-NL" sz="2800" dirty="0" err="1" smtClean="0">
                <a:solidFill>
                  <a:schemeClr val="bg1"/>
                </a:solidFill>
              </a:rPr>
              <a:t>than</a:t>
            </a:r>
            <a:r>
              <a:rPr lang="nl-NL" sz="2800" dirty="0" smtClean="0">
                <a:solidFill>
                  <a:schemeClr val="bg1"/>
                </a:solidFill>
              </a:rPr>
              <a:t> in the </a:t>
            </a:r>
            <a:r>
              <a:rPr lang="nl-NL" sz="2800" dirty="0" err="1" smtClean="0">
                <a:solidFill>
                  <a:schemeClr val="bg1"/>
                </a:solidFill>
              </a:rPr>
              <a:t>unadjusted</a:t>
            </a:r>
            <a:r>
              <a:rPr lang="nl-NL" sz="2800" dirty="0" smtClean="0">
                <a:solidFill>
                  <a:schemeClr val="bg1"/>
                </a:solidFill>
              </a:rPr>
              <a:t> analysis</a:t>
            </a:r>
          </a:p>
          <a:p>
            <a:r>
              <a:rPr lang="nl-NL" sz="2800" dirty="0" smtClean="0">
                <a:solidFill>
                  <a:schemeClr val="bg1"/>
                </a:solidFill>
              </a:rPr>
              <a:t>SBP = 110.15 +  1.05</a:t>
            </a:r>
            <a:r>
              <a:rPr lang="nl-NL" sz="2800" dirty="0" smtClean="0">
                <a:solidFill>
                  <a:schemeClr val="bg1"/>
                </a:solidFill>
                <a:latin typeface="Times New Roman"/>
                <a:cs typeface="Times New Roman"/>
              </a:rPr>
              <a:t>∙Sex + 0.746∙Age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3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In a </a:t>
            </a:r>
            <a:r>
              <a:rPr lang="nl-NL" dirty="0" err="1" smtClean="0">
                <a:solidFill>
                  <a:schemeClr val="tx2"/>
                </a:solidFill>
              </a:rPr>
              <a:t>graph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004" y="1916832"/>
            <a:ext cx="5969000" cy="477710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Rechte verbindingslijn 5"/>
          <p:cNvCxnSpPr/>
          <p:nvPr/>
        </p:nvCxnSpPr>
        <p:spPr>
          <a:xfrm flipV="1">
            <a:off x="2699792" y="3717032"/>
            <a:ext cx="3312368" cy="864096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 flipV="1">
            <a:off x="2699792" y="3645024"/>
            <a:ext cx="3312368" cy="86409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hthoek 4"/>
          <p:cNvSpPr/>
          <p:nvPr/>
        </p:nvSpPr>
        <p:spPr>
          <a:xfrm>
            <a:off x="6444208" y="5085184"/>
            <a:ext cx="259228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/>
              <a:t>Two</a:t>
            </a:r>
            <a:r>
              <a:rPr lang="nl-NL" sz="2400" dirty="0" smtClean="0"/>
              <a:t> </a:t>
            </a:r>
            <a:r>
              <a:rPr lang="nl-NL" sz="2400" dirty="0" err="1" smtClean="0"/>
              <a:t>lines</a:t>
            </a:r>
            <a:r>
              <a:rPr lang="nl-NL" sz="2400" dirty="0" smtClean="0"/>
              <a:t> for the </a:t>
            </a:r>
            <a:r>
              <a:rPr lang="nl-NL" sz="2400" dirty="0" err="1" smtClean="0"/>
              <a:t>price</a:t>
            </a:r>
            <a:r>
              <a:rPr lang="nl-NL" sz="2400" dirty="0" smtClean="0"/>
              <a:t> of </a:t>
            </a:r>
            <a:r>
              <a:rPr lang="nl-NL" sz="2400" dirty="0" err="1" smtClean="0"/>
              <a:t>one</a:t>
            </a:r>
            <a:r>
              <a:rPr lang="nl-NL" sz="2400" dirty="0" smtClean="0"/>
              <a:t>!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49531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Should</a:t>
            </a:r>
            <a:r>
              <a:rPr lang="nl-NL" dirty="0" smtClean="0">
                <a:solidFill>
                  <a:schemeClr val="tx2"/>
                </a:solidFill>
              </a:rPr>
              <a:t> we </a:t>
            </a:r>
            <a:r>
              <a:rPr lang="nl-NL" dirty="0" err="1" smtClean="0">
                <a:solidFill>
                  <a:schemeClr val="tx2"/>
                </a:solidFill>
              </a:rPr>
              <a:t>always</a:t>
            </a:r>
            <a:r>
              <a:rPr lang="nl-NL" dirty="0" smtClean="0">
                <a:solidFill>
                  <a:schemeClr val="tx2"/>
                </a:solidFill>
              </a:rPr>
              <a:t> correct for </a:t>
            </a:r>
            <a:r>
              <a:rPr lang="nl-NL" dirty="0" err="1" smtClean="0">
                <a:solidFill>
                  <a:schemeClr val="tx2"/>
                </a:solidFill>
              </a:rPr>
              <a:t>other</a:t>
            </a:r>
            <a:r>
              <a:rPr lang="nl-NL" dirty="0" smtClean="0">
                <a:solidFill>
                  <a:schemeClr val="tx2"/>
                </a:solidFill>
              </a:rPr>
              <a:t> variables?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115616" y="1700808"/>
            <a:ext cx="129614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>
                <a:solidFill>
                  <a:schemeClr val="tx1"/>
                </a:solidFill>
              </a:rPr>
              <a:t>Sex</a:t>
            </a:r>
            <a:endParaRPr lang="nl-NL" sz="2400" dirty="0">
              <a:solidFill>
                <a:schemeClr val="tx1"/>
              </a:solidFill>
            </a:endParaRPr>
          </a:p>
        </p:txBody>
      </p:sp>
      <p:cxnSp>
        <p:nvCxnSpPr>
          <p:cNvPr id="6" name="Rechte verbindingslijn met pijl 5"/>
          <p:cNvCxnSpPr/>
          <p:nvPr/>
        </p:nvCxnSpPr>
        <p:spPr>
          <a:xfrm>
            <a:off x="2627784" y="1988840"/>
            <a:ext cx="22322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hthoek 6"/>
          <p:cNvSpPr/>
          <p:nvPr/>
        </p:nvSpPr>
        <p:spPr>
          <a:xfrm>
            <a:off x="5292080" y="1752278"/>
            <a:ext cx="129614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solidFill>
                  <a:schemeClr val="tx1"/>
                </a:solidFill>
              </a:rPr>
              <a:t>SBP</a:t>
            </a:r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3131840" y="2708920"/>
            <a:ext cx="122413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solidFill>
                  <a:schemeClr val="tx1"/>
                </a:solidFill>
              </a:rPr>
              <a:t>Age</a:t>
            </a:r>
            <a:endParaRPr lang="nl-NL" sz="2400" dirty="0">
              <a:solidFill>
                <a:schemeClr val="tx1"/>
              </a:solidFill>
            </a:endParaRPr>
          </a:p>
        </p:txBody>
      </p:sp>
      <p:cxnSp>
        <p:nvCxnSpPr>
          <p:cNvPr id="12" name="Rechte verbindingslijn met pijl 11"/>
          <p:cNvCxnSpPr/>
          <p:nvPr/>
        </p:nvCxnSpPr>
        <p:spPr>
          <a:xfrm flipV="1">
            <a:off x="4427984" y="2256334"/>
            <a:ext cx="1008112" cy="7766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2051720" y="2276872"/>
            <a:ext cx="1224136" cy="6480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hoek 14"/>
          <p:cNvSpPr/>
          <p:nvPr/>
        </p:nvSpPr>
        <p:spPr>
          <a:xfrm>
            <a:off x="683568" y="3429000"/>
            <a:ext cx="7992888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 smtClean="0">
                <a:solidFill>
                  <a:schemeClr val="bg1"/>
                </a:solidFill>
              </a:rPr>
              <a:t>In </a:t>
            </a:r>
            <a:r>
              <a:rPr lang="nl-NL" sz="2400" dirty="0" err="1" smtClean="0">
                <a:solidFill>
                  <a:schemeClr val="bg1"/>
                </a:solidFill>
              </a:rPr>
              <a:t>this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graph</a:t>
            </a:r>
            <a:r>
              <a:rPr lang="nl-NL" sz="2400" dirty="0" smtClean="0">
                <a:solidFill>
                  <a:schemeClr val="bg1"/>
                </a:solidFill>
              </a:rPr>
              <a:t>, a </a:t>
            </a:r>
            <a:r>
              <a:rPr lang="nl-NL" sz="2400" dirty="0" err="1" smtClean="0">
                <a:solidFill>
                  <a:schemeClr val="bg1"/>
                </a:solidFill>
              </a:rPr>
              <a:t>causal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pathway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called</a:t>
            </a:r>
            <a:r>
              <a:rPr lang="nl-NL" sz="2400" dirty="0" smtClean="0">
                <a:solidFill>
                  <a:schemeClr val="bg1"/>
                </a:solidFill>
              </a:rPr>
              <a:t> DAG (</a:t>
            </a:r>
            <a:r>
              <a:rPr lang="nl-NL" sz="2400" dirty="0" err="1" smtClean="0">
                <a:solidFill>
                  <a:schemeClr val="bg1"/>
                </a:solidFill>
              </a:rPr>
              <a:t>Directed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Acyclic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Graph</a:t>
            </a:r>
            <a:r>
              <a:rPr lang="nl-NL" sz="2400" dirty="0" smtClean="0">
                <a:solidFill>
                  <a:schemeClr val="bg1"/>
                </a:solidFill>
              </a:rPr>
              <a:t>), Age is a mediator of the effect of </a:t>
            </a:r>
            <a:r>
              <a:rPr lang="nl-NL" sz="2400" dirty="0" err="1" smtClean="0">
                <a:solidFill>
                  <a:schemeClr val="bg1"/>
                </a:solidFill>
              </a:rPr>
              <a:t>Sex</a:t>
            </a:r>
            <a:r>
              <a:rPr lang="nl-NL" sz="2400" dirty="0" smtClean="0">
                <a:solidFill>
                  <a:schemeClr val="bg1"/>
                </a:solidFill>
              </a:rPr>
              <a:t> on SBP.</a:t>
            </a:r>
          </a:p>
          <a:p>
            <a:r>
              <a:rPr lang="nl-NL" sz="2400" dirty="0" err="1" smtClean="0">
                <a:solidFill>
                  <a:schemeClr val="bg1"/>
                </a:solidFill>
              </a:rPr>
              <a:t>If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you</a:t>
            </a:r>
            <a:r>
              <a:rPr lang="nl-NL" sz="2400" dirty="0" smtClean="0">
                <a:solidFill>
                  <a:schemeClr val="bg1"/>
                </a:solidFill>
              </a:rPr>
              <a:t> are </a:t>
            </a:r>
            <a:r>
              <a:rPr lang="nl-NL" sz="2400" dirty="0" err="1" smtClean="0">
                <a:solidFill>
                  <a:schemeClr val="bg1"/>
                </a:solidFill>
              </a:rPr>
              <a:t>interested</a:t>
            </a:r>
            <a:r>
              <a:rPr lang="nl-NL" sz="2400" dirty="0" smtClean="0">
                <a:solidFill>
                  <a:schemeClr val="bg1"/>
                </a:solidFill>
              </a:rPr>
              <a:t> in the </a:t>
            </a:r>
            <a:r>
              <a:rPr lang="nl-NL" sz="2400" dirty="0" err="1" smtClean="0">
                <a:solidFill>
                  <a:schemeClr val="bg1"/>
                </a:solidFill>
              </a:rPr>
              <a:t>total</a:t>
            </a:r>
            <a:r>
              <a:rPr lang="nl-NL" sz="2400" dirty="0" smtClean="0">
                <a:solidFill>
                  <a:schemeClr val="bg1"/>
                </a:solidFill>
              </a:rPr>
              <a:t> effect of </a:t>
            </a:r>
            <a:r>
              <a:rPr lang="nl-NL" sz="2400" dirty="0" err="1" smtClean="0">
                <a:solidFill>
                  <a:schemeClr val="bg1"/>
                </a:solidFill>
              </a:rPr>
              <a:t>Sex</a:t>
            </a:r>
            <a:r>
              <a:rPr lang="nl-NL" sz="2400" dirty="0" smtClean="0">
                <a:solidFill>
                  <a:schemeClr val="bg1"/>
                </a:solidFill>
              </a:rPr>
              <a:t> on SBP, do </a:t>
            </a:r>
            <a:r>
              <a:rPr lang="nl-NL" sz="2400" dirty="0" err="1" smtClean="0">
                <a:solidFill>
                  <a:schemeClr val="bg1"/>
                </a:solidFill>
              </a:rPr>
              <a:t>not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include</a:t>
            </a:r>
            <a:r>
              <a:rPr lang="nl-NL" sz="2400" dirty="0" smtClean="0">
                <a:solidFill>
                  <a:schemeClr val="bg1"/>
                </a:solidFill>
              </a:rPr>
              <a:t> Age in the model. </a:t>
            </a:r>
            <a:endParaRPr lang="nl-NL" sz="2400" dirty="0">
              <a:solidFill>
                <a:schemeClr val="bg1"/>
              </a:solidFill>
            </a:endParaRPr>
          </a:p>
          <a:p>
            <a:r>
              <a:rPr lang="nl-NL" sz="2400" dirty="0" err="1" smtClean="0">
                <a:solidFill>
                  <a:schemeClr val="bg1"/>
                </a:solidFill>
              </a:rPr>
              <a:t>If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you</a:t>
            </a:r>
            <a:r>
              <a:rPr lang="nl-NL" sz="2400" dirty="0" smtClean="0">
                <a:solidFill>
                  <a:schemeClr val="bg1"/>
                </a:solidFill>
              </a:rPr>
              <a:t> are </a:t>
            </a:r>
            <a:r>
              <a:rPr lang="nl-NL" sz="2400" dirty="0" err="1" smtClean="0">
                <a:solidFill>
                  <a:schemeClr val="bg1"/>
                </a:solidFill>
              </a:rPr>
              <a:t>interested</a:t>
            </a:r>
            <a:r>
              <a:rPr lang="nl-NL" sz="2400" dirty="0" smtClean="0">
                <a:solidFill>
                  <a:schemeClr val="bg1"/>
                </a:solidFill>
              </a:rPr>
              <a:t> in the direct effect of </a:t>
            </a:r>
            <a:r>
              <a:rPr lang="nl-NL" sz="2400" dirty="0" err="1" smtClean="0">
                <a:solidFill>
                  <a:schemeClr val="bg1"/>
                </a:solidFill>
              </a:rPr>
              <a:t>Sex</a:t>
            </a:r>
            <a:r>
              <a:rPr lang="nl-NL" sz="2400" dirty="0" smtClean="0">
                <a:solidFill>
                  <a:schemeClr val="bg1"/>
                </a:solidFill>
              </a:rPr>
              <a:t> on SBP </a:t>
            </a:r>
            <a:r>
              <a:rPr lang="nl-NL" sz="2400" dirty="0" err="1" smtClean="0">
                <a:solidFill>
                  <a:schemeClr val="bg1"/>
                </a:solidFill>
              </a:rPr>
              <a:t>only</a:t>
            </a:r>
            <a:r>
              <a:rPr lang="nl-NL" sz="2400" dirty="0" smtClean="0">
                <a:solidFill>
                  <a:schemeClr val="bg1"/>
                </a:solidFill>
              </a:rPr>
              <a:t>, correct for Age.</a:t>
            </a:r>
          </a:p>
          <a:p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683568" y="6021288"/>
            <a:ext cx="799288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In </a:t>
            </a:r>
            <a:r>
              <a:rPr lang="nl-NL" sz="2400" dirty="0" err="1" smtClean="0"/>
              <a:t>experimental</a:t>
            </a:r>
            <a:r>
              <a:rPr lang="nl-NL" sz="2400" dirty="0" smtClean="0"/>
              <a:t> studies, </a:t>
            </a:r>
            <a:r>
              <a:rPr lang="nl-NL" sz="2400" dirty="0" err="1" smtClean="0"/>
              <a:t>you</a:t>
            </a:r>
            <a:r>
              <a:rPr lang="nl-NL" sz="2400" dirty="0" smtClean="0"/>
              <a:t> </a:t>
            </a:r>
            <a:r>
              <a:rPr lang="nl-NL" sz="2400" dirty="0" err="1" smtClean="0"/>
              <a:t>can</a:t>
            </a:r>
            <a:r>
              <a:rPr lang="nl-NL" sz="2400" dirty="0" smtClean="0"/>
              <a:t> correct for </a:t>
            </a:r>
            <a:r>
              <a:rPr lang="nl-NL" sz="2400" dirty="0"/>
              <a:t>A</a:t>
            </a:r>
            <a:r>
              <a:rPr lang="nl-NL" sz="2400" dirty="0" smtClean="0"/>
              <a:t>ge </a:t>
            </a:r>
            <a:r>
              <a:rPr lang="nl-NL" sz="2400" dirty="0" err="1" smtClean="0"/>
              <a:t>by</a:t>
            </a:r>
            <a:r>
              <a:rPr lang="nl-NL" sz="2400" dirty="0" smtClean="0"/>
              <a:t> design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9436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Effect </a:t>
            </a:r>
            <a:r>
              <a:rPr lang="nl-NL" dirty="0" err="1" smtClean="0">
                <a:solidFill>
                  <a:schemeClr val="tx2"/>
                </a:solidFill>
              </a:rPr>
              <a:t>modification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if</a:t>
            </a:r>
            <a:r>
              <a:rPr lang="nl-NL" dirty="0" smtClean="0"/>
              <a:t> we </a:t>
            </a:r>
            <a:r>
              <a:rPr lang="nl-NL" dirty="0" err="1" smtClean="0"/>
              <a:t>think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the effect of Age on SBP </a:t>
            </a:r>
            <a:r>
              <a:rPr lang="nl-NL" dirty="0" err="1" smtClean="0"/>
              <a:t>might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different for </a:t>
            </a:r>
            <a:r>
              <a:rPr lang="nl-NL" dirty="0" err="1" smtClean="0"/>
              <a:t>males</a:t>
            </a:r>
            <a:r>
              <a:rPr lang="nl-NL" dirty="0" smtClean="0"/>
              <a:t> </a:t>
            </a:r>
            <a:r>
              <a:rPr lang="nl-NL" dirty="0" err="1" smtClean="0"/>
              <a:t>compared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females</a:t>
            </a:r>
            <a:r>
              <a:rPr lang="nl-NL" dirty="0" smtClean="0"/>
              <a:t>?</a:t>
            </a:r>
          </a:p>
          <a:p>
            <a:r>
              <a:rPr lang="nl-NL" dirty="0" err="1" smtClean="0"/>
              <a:t>Also</a:t>
            </a:r>
            <a:r>
              <a:rPr lang="nl-NL" dirty="0" smtClean="0"/>
              <a:t> </a:t>
            </a:r>
            <a:r>
              <a:rPr lang="nl-NL" dirty="0" err="1" smtClean="0"/>
              <a:t>called</a:t>
            </a:r>
            <a:r>
              <a:rPr lang="nl-NL" dirty="0" smtClean="0"/>
              <a:t> “</a:t>
            </a:r>
            <a:r>
              <a:rPr lang="nl-NL" dirty="0" err="1" smtClean="0"/>
              <a:t>interaction</a:t>
            </a:r>
            <a:r>
              <a:rPr lang="nl-NL" dirty="0" smtClean="0"/>
              <a:t>”, “</a:t>
            </a:r>
            <a:r>
              <a:rPr lang="nl-NL" dirty="0" err="1" smtClean="0"/>
              <a:t>synergy</a:t>
            </a:r>
            <a:r>
              <a:rPr lang="nl-NL" dirty="0" smtClean="0"/>
              <a:t>”, “</a:t>
            </a:r>
            <a:r>
              <a:rPr lang="nl-NL" dirty="0" err="1" smtClean="0"/>
              <a:t>moderation</a:t>
            </a:r>
            <a:r>
              <a:rPr lang="nl-NL" dirty="0" smtClean="0"/>
              <a:t>”, …</a:t>
            </a:r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819725"/>
            <a:ext cx="4136628" cy="30366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Rechte verbindingslijn 5"/>
          <p:cNvCxnSpPr/>
          <p:nvPr/>
        </p:nvCxnSpPr>
        <p:spPr>
          <a:xfrm flipV="1">
            <a:off x="4644008" y="5013176"/>
            <a:ext cx="2448272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 flipV="1">
            <a:off x="4788024" y="4581128"/>
            <a:ext cx="2304256" cy="108012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74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In a </a:t>
            </a:r>
            <a:r>
              <a:rPr lang="nl-NL" dirty="0" err="1" smtClean="0">
                <a:solidFill>
                  <a:schemeClr val="tx2"/>
                </a:solidFill>
              </a:rPr>
              <a:t>linear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r>
              <a:rPr lang="nl-NL" dirty="0" smtClean="0">
                <a:solidFill>
                  <a:schemeClr val="tx2"/>
                </a:solidFill>
              </a:rPr>
              <a:t> model, we have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introduce </a:t>
            </a:r>
            <a:r>
              <a:rPr lang="nl-NL" dirty="0" err="1" smtClean="0">
                <a:solidFill>
                  <a:schemeClr val="tx2"/>
                </a:solidFill>
              </a:rPr>
              <a:t>an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interaction</a:t>
            </a:r>
            <a:r>
              <a:rPr lang="nl-NL" dirty="0" smtClean="0">
                <a:solidFill>
                  <a:schemeClr val="tx2"/>
                </a:solidFill>
              </a:rPr>
              <a:t> term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r>
              <a:rPr lang="nl-NL" dirty="0" smtClean="0"/>
              <a:t>Generally the product of the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effects</a:t>
            </a:r>
            <a:r>
              <a:rPr lang="nl-NL" dirty="0" smtClean="0"/>
              <a:t>: </a:t>
            </a:r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err="1" smtClean="0"/>
              <a:t>intAgeSex</a:t>
            </a:r>
            <a:r>
              <a:rPr lang="nl-NL" dirty="0" smtClean="0"/>
              <a:t> = </a:t>
            </a:r>
            <a:r>
              <a:rPr lang="nl-NL" dirty="0" err="1" smtClean="0"/>
              <a:t>Age</a:t>
            </a:r>
            <a:r>
              <a:rPr lang="nl-NL" dirty="0" err="1" smtClean="0">
                <a:latin typeface="Times New Roman"/>
                <a:cs typeface="Times New Roman"/>
              </a:rPr>
              <a:t>∙</a:t>
            </a:r>
            <a:r>
              <a:rPr lang="nl-NL" dirty="0" err="1" smtClean="0">
                <a:latin typeface="+mj-lt"/>
                <a:cs typeface="Times New Roman"/>
              </a:rPr>
              <a:t>Sex</a:t>
            </a:r>
            <a:endParaRPr lang="nl-NL" dirty="0" smtClean="0">
              <a:latin typeface="+mj-lt"/>
            </a:endParaRP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r="75183" b="68759"/>
          <a:stretch/>
        </p:blipFill>
        <p:spPr bwMode="auto">
          <a:xfrm>
            <a:off x="5076056" y="2204864"/>
            <a:ext cx="3882727" cy="20594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hoek 4"/>
              <p:cNvSpPr/>
              <p:nvPr/>
            </p:nvSpPr>
            <p:spPr>
              <a:xfrm>
                <a:off x="467544" y="4509120"/>
                <a:ext cx="8347223" cy="22322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/>
                        </a:rPr>
                        <m:t>𝑆𝐵𝑃</m:t>
                      </m:r>
                      <m:r>
                        <a:rPr lang="nl-NL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nl-NL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nl-NL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nl-NL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nl-NL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nl-NL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nl-NL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nl-NL" b="0" i="1" smtClean="0">
                          <a:latin typeface="Cambria Math"/>
                          <a:ea typeface="Cambria Math"/>
                        </a:rPr>
                        <m:t>𝑆𝑒𝑥</m:t>
                      </m:r>
                      <m:r>
                        <a:rPr lang="nl-NL" b="0" i="1" smtClean="0">
                          <a:latin typeface="Cambria Math"/>
                          <a:ea typeface="Cambria Math"/>
                        </a:rPr>
                        <m:t>+ </m:t>
                      </m:r>
                      <m:sSub>
                        <m:sSubPr>
                          <m:ctrlPr>
                            <a:rPr lang="nl-NL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nl-N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nl-NL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nl-NL" b="0" i="1" smtClean="0">
                          <a:latin typeface="Cambria Math"/>
                          <a:ea typeface="Cambria Math"/>
                        </a:rPr>
                        <m:t>𝐴𝑔𝑒</m:t>
                      </m:r>
                      <m:r>
                        <a:rPr lang="nl-NL" b="0" i="1" smtClean="0">
                          <a:latin typeface="Cambria Math"/>
                          <a:ea typeface="Cambria Math"/>
                        </a:rPr>
                        <m:t>+ </m:t>
                      </m:r>
                      <m:sSub>
                        <m:sSubPr>
                          <m:ctrlPr>
                            <a:rPr lang="nl-NL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nl-NL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b>
                      </m:sSub>
                      <m:r>
                        <a:rPr lang="nl-NL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nl-NL" b="0" i="1" smtClean="0">
                          <a:latin typeface="Cambria Math"/>
                          <a:ea typeface="Cambria Math"/>
                        </a:rPr>
                        <m:t>𝐼𝑛𝑡𝐴𝑔𝑒𝑆𝑒𝑥</m:t>
                      </m:r>
                      <m:r>
                        <a:rPr lang="nl-NL" b="0" i="1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r>
                  <a:rPr lang="nl-NL" sz="2400" dirty="0" err="1" smtClean="0"/>
                  <a:t>Males</a:t>
                </a:r>
                <a:r>
                  <a:rPr lang="nl-NL" sz="2400" dirty="0" smtClean="0"/>
                  <a:t> (</a:t>
                </a:r>
                <a:r>
                  <a:rPr lang="nl-NL" sz="2400" dirty="0" err="1" smtClean="0"/>
                  <a:t>coded</a:t>
                </a:r>
                <a:r>
                  <a:rPr lang="nl-NL" sz="2400" dirty="0" smtClean="0"/>
                  <a:t> 0): SBP = </a:t>
                </a:r>
                <a:r>
                  <a:rPr lang="el-GR" sz="2400" dirty="0" smtClean="0">
                    <a:latin typeface="Arial"/>
                    <a:cs typeface="Arial"/>
                  </a:rPr>
                  <a:t>β</a:t>
                </a:r>
                <a:r>
                  <a:rPr lang="nl-NL" sz="2400" baseline="-25000" dirty="0" smtClean="0">
                    <a:latin typeface="Arial"/>
                    <a:cs typeface="Arial"/>
                  </a:rPr>
                  <a:t>0</a:t>
                </a:r>
                <a:r>
                  <a:rPr lang="nl-NL" sz="2400" dirty="0" smtClean="0">
                    <a:latin typeface="Arial"/>
                    <a:cs typeface="Arial"/>
                  </a:rPr>
                  <a:t> + </a:t>
                </a:r>
                <a:r>
                  <a:rPr lang="el-GR" sz="2400" dirty="0" smtClean="0">
                    <a:latin typeface="Arial"/>
                    <a:cs typeface="Arial"/>
                  </a:rPr>
                  <a:t>β</a:t>
                </a:r>
                <a:r>
                  <a:rPr lang="nl-NL" sz="2400" baseline="-25000" dirty="0">
                    <a:latin typeface="Arial"/>
                    <a:cs typeface="Arial"/>
                  </a:rPr>
                  <a:t>2</a:t>
                </a:r>
                <a:r>
                  <a:rPr lang="nl-NL" sz="2400" dirty="0" smtClean="0">
                    <a:latin typeface="Times New Roman"/>
                    <a:cs typeface="Times New Roman"/>
                  </a:rPr>
                  <a:t>∙Age</a:t>
                </a:r>
              </a:p>
              <a:p>
                <a:pPr algn="ctr"/>
                <a:endParaRPr lang="nl-NL" sz="2400" dirty="0">
                  <a:latin typeface="Times New Roman"/>
                  <a:cs typeface="Times New Roman"/>
                </a:endParaRPr>
              </a:p>
              <a:p>
                <a:pPr algn="ctr"/>
                <a:r>
                  <a:rPr lang="nl-NL" sz="2400" dirty="0" err="1" smtClean="0">
                    <a:cs typeface="Times New Roman"/>
                  </a:rPr>
                  <a:t>Females</a:t>
                </a:r>
                <a:r>
                  <a:rPr lang="nl-NL" sz="2400" dirty="0" smtClean="0">
                    <a:cs typeface="Times New Roman"/>
                  </a:rPr>
                  <a:t> (</a:t>
                </a:r>
                <a:r>
                  <a:rPr lang="nl-NL" sz="2400" dirty="0" err="1" smtClean="0">
                    <a:cs typeface="Times New Roman"/>
                  </a:rPr>
                  <a:t>coded</a:t>
                </a:r>
                <a:r>
                  <a:rPr lang="nl-NL" sz="2400" dirty="0" smtClean="0">
                    <a:cs typeface="Times New Roman"/>
                  </a:rPr>
                  <a:t> 1): SBP = </a:t>
                </a:r>
                <a:r>
                  <a:rPr lang="el-GR" sz="2400" dirty="0">
                    <a:latin typeface="Arial"/>
                    <a:cs typeface="Arial"/>
                  </a:rPr>
                  <a:t>β</a:t>
                </a:r>
                <a:r>
                  <a:rPr lang="nl-NL" sz="2400" baseline="-25000" dirty="0">
                    <a:latin typeface="Arial"/>
                    <a:cs typeface="Arial"/>
                  </a:rPr>
                  <a:t>0</a:t>
                </a:r>
                <a:r>
                  <a:rPr lang="nl-NL" sz="2400" dirty="0">
                    <a:latin typeface="Arial"/>
                    <a:cs typeface="Arial"/>
                  </a:rPr>
                  <a:t> + </a:t>
                </a:r>
                <a:r>
                  <a:rPr lang="el-GR" sz="2400" dirty="0" smtClean="0">
                    <a:latin typeface="Arial"/>
                    <a:cs typeface="Arial"/>
                  </a:rPr>
                  <a:t>β</a:t>
                </a:r>
                <a:r>
                  <a:rPr lang="nl-NL" sz="2400" baseline="-25000" dirty="0" smtClean="0">
                    <a:latin typeface="Arial"/>
                    <a:cs typeface="Arial"/>
                  </a:rPr>
                  <a:t>1</a:t>
                </a:r>
                <a:r>
                  <a:rPr lang="nl-NL" sz="2400" dirty="0">
                    <a:latin typeface="Times New Roman"/>
                    <a:cs typeface="Times New Roman"/>
                  </a:rPr>
                  <a:t> </a:t>
                </a:r>
                <a:r>
                  <a:rPr lang="nl-NL" sz="2400" dirty="0" smtClean="0">
                    <a:latin typeface="Times New Roman"/>
                    <a:cs typeface="Times New Roman"/>
                  </a:rPr>
                  <a:t>+</a:t>
                </a:r>
                <a:r>
                  <a:rPr lang="nl-NL" sz="2400" dirty="0" smtClean="0">
                    <a:latin typeface="Arial"/>
                    <a:cs typeface="Arial"/>
                  </a:rPr>
                  <a:t> </a:t>
                </a:r>
                <a:r>
                  <a:rPr lang="el-GR" sz="2400" dirty="0" smtClean="0">
                    <a:latin typeface="Arial"/>
                    <a:cs typeface="Arial"/>
                  </a:rPr>
                  <a:t>β</a:t>
                </a:r>
                <a:r>
                  <a:rPr lang="nl-NL" sz="2400" baseline="-25000" dirty="0">
                    <a:latin typeface="Arial"/>
                    <a:cs typeface="Arial"/>
                  </a:rPr>
                  <a:t>2</a:t>
                </a:r>
                <a:r>
                  <a:rPr lang="nl-NL" sz="2400" dirty="0">
                    <a:latin typeface="Times New Roman"/>
                    <a:cs typeface="Times New Roman"/>
                  </a:rPr>
                  <a:t>∙</a:t>
                </a:r>
                <a:r>
                  <a:rPr lang="nl-NL" sz="2400" dirty="0" smtClean="0">
                    <a:latin typeface="Times New Roman"/>
                    <a:cs typeface="Times New Roman"/>
                  </a:rPr>
                  <a:t>Age + </a:t>
                </a:r>
                <a:r>
                  <a:rPr lang="el-GR" sz="2400" dirty="0" smtClean="0">
                    <a:latin typeface="Arial"/>
                    <a:cs typeface="Arial"/>
                  </a:rPr>
                  <a:t>β</a:t>
                </a:r>
                <a:r>
                  <a:rPr lang="nl-NL" sz="2400" baseline="-25000" dirty="0" smtClean="0">
                    <a:latin typeface="Arial"/>
                    <a:cs typeface="Arial"/>
                  </a:rPr>
                  <a:t>3</a:t>
                </a:r>
                <a:r>
                  <a:rPr lang="nl-NL" sz="2400" dirty="0" smtClean="0">
                    <a:latin typeface="Times New Roman"/>
                    <a:cs typeface="Times New Roman"/>
                  </a:rPr>
                  <a:t>∙Age </a:t>
                </a:r>
                <a:r>
                  <a:rPr lang="nl-NL" sz="2400" dirty="0" smtClean="0">
                    <a:cs typeface="Times New Roman"/>
                  </a:rPr>
                  <a:t>=</a:t>
                </a:r>
              </a:p>
              <a:p>
                <a:pPr algn="ctr"/>
                <a:r>
                  <a:rPr lang="nl-NL" sz="2400" dirty="0" smtClean="0">
                    <a:cs typeface="Times New Roman"/>
                  </a:rPr>
                  <a:t>= (</a:t>
                </a:r>
                <a:r>
                  <a:rPr lang="el-GR" sz="2400" dirty="0">
                    <a:latin typeface="Arial"/>
                    <a:cs typeface="Arial"/>
                  </a:rPr>
                  <a:t>β</a:t>
                </a:r>
                <a:r>
                  <a:rPr lang="nl-NL" sz="2400" baseline="-25000" dirty="0">
                    <a:latin typeface="Arial"/>
                    <a:cs typeface="Arial"/>
                  </a:rPr>
                  <a:t>0</a:t>
                </a:r>
                <a:r>
                  <a:rPr lang="nl-NL" sz="2400" dirty="0">
                    <a:latin typeface="Arial"/>
                    <a:cs typeface="Arial"/>
                  </a:rPr>
                  <a:t> + </a:t>
                </a:r>
                <a:r>
                  <a:rPr lang="el-GR" sz="2400" dirty="0">
                    <a:latin typeface="Arial"/>
                    <a:cs typeface="Arial"/>
                  </a:rPr>
                  <a:t>β</a:t>
                </a:r>
                <a:r>
                  <a:rPr lang="nl-NL" sz="2400" baseline="-25000" dirty="0" smtClean="0">
                    <a:latin typeface="Arial"/>
                    <a:cs typeface="Arial"/>
                  </a:rPr>
                  <a:t>1</a:t>
                </a:r>
                <a:r>
                  <a:rPr lang="nl-NL" sz="2400" dirty="0" smtClean="0">
                    <a:latin typeface="Times New Roman"/>
                    <a:cs typeface="Times New Roman"/>
                  </a:rPr>
                  <a:t>) + (</a:t>
                </a:r>
                <a:r>
                  <a:rPr lang="el-GR" sz="2400" dirty="0">
                    <a:latin typeface="Arial"/>
                    <a:cs typeface="Arial"/>
                  </a:rPr>
                  <a:t>β</a:t>
                </a:r>
                <a:r>
                  <a:rPr lang="nl-NL" sz="2400" baseline="-25000" dirty="0" smtClean="0">
                    <a:latin typeface="Arial"/>
                    <a:cs typeface="Arial"/>
                  </a:rPr>
                  <a:t>2</a:t>
                </a:r>
                <a:r>
                  <a:rPr lang="nl-NL" sz="2400" dirty="0" smtClean="0">
                    <a:latin typeface="Times New Roman"/>
                    <a:cs typeface="Times New Roman"/>
                  </a:rPr>
                  <a:t>+ </a:t>
                </a:r>
                <a:r>
                  <a:rPr lang="el-GR" sz="2400" dirty="0">
                    <a:latin typeface="Arial"/>
                    <a:cs typeface="Arial"/>
                  </a:rPr>
                  <a:t>β</a:t>
                </a:r>
                <a:r>
                  <a:rPr lang="nl-NL" sz="2400" baseline="-25000" dirty="0" smtClean="0">
                    <a:latin typeface="Arial"/>
                    <a:cs typeface="Arial"/>
                  </a:rPr>
                  <a:t>3</a:t>
                </a:r>
                <a:r>
                  <a:rPr lang="nl-NL" sz="2400" dirty="0" smtClean="0">
                    <a:latin typeface="Arial"/>
                    <a:cs typeface="Arial"/>
                  </a:rPr>
                  <a:t>)</a:t>
                </a:r>
                <a:r>
                  <a:rPr lang="nl-NL" sz="2400" dirty="0" smtClean="0">
                    <a:latin typeface="Times New Roman"/>
                    <a:cs typeface="Times New Roman"/>
                  </a:rPr>
                  <a:t>∙</a:t>
                </a:r>
                <a:r>
                  <a:rPr lang="nl-NL" sz="2400" dirty="0">
                    <a:latin typeface="Times New Roman"/>
                    <a:cs typeface="Times New Roman"/>
                  </a:rPr>
                  <a:t>Age </a:t>
                </a:r>
                <a:endParaRPr lang="nl-NL" sz="2400" dirty="0">
                  <a:cs typeface="Times New Roman"/>
                </a:endParaRPr>
              </a:p>
            </p:txBody>
          </p:sp>
        </mc:Choice>
        <mc:Fallback xmlns="">
          <p:sp>
            <p:nvSpPr>
              <p:cNvPr id="5" name="Rechthoe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509120"/>
                <a:ext cx="8347223" cy="2232248"/>
              </a:xfrm>
              <a:prstGeom prst="rect">
                <a:avLst/>
              </a:prstGeom>
              <a:blipFill rotWithShape="1">
                <a:blip r:embed="rId3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056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35280" cy="130100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nl-NL" sz="3200" dirty="0" err="1" smtClean="0">
                <a:solidFill>
                  <a:schemeClr val="tx2"/>
                </a:solidFill>
              </a:rPr>
              <a:t>Linear</a:t>
            </a:r>
            <a:r>
              <a:rPr lang="nl-NL" sz="3200" dirty="0" smtClean="0">
                <a:solidFill>
                  <a:schemeClr val="tx2"/>
                </a:solidFill>
              </a:rPr>
              <a:t> </a:t>
            </a:r>
            <a:r>
              <a:rPr lang="nl-NL" sz="3200" dirty="0" err="1" smtClean="0">
                <a:solidFill>
                  <a:schemeClr val="tx2"/>
                </a:solidFill>
              </a:rPr>
              <a:t>regression</a:t>
            </a:r>
            <a:r>
              <a:rPr lang="nl-NL" sz="3200" dirty="0" smtClean="0">
                <a:solidFill>
                  <a:schemeClr val="tx2"/>
                </a:solidFill>
              </a:rPr>
              <a:t> of SBP on Smoking</a:t>
            </a:r>
            <a:br>
              <a:rPr lang="nl-NL" sz="3200" dirty="0" smtClean="0">
                <a:solidFill>
                  <a:schemeClr val="tx2"/>
                </a:solidFill>
              </a:rPr>
            </a:br>
            <a:r>
              <a:rPr lang="nl-NL" sz="3200" dirty="0" smtClean="0">
                <a:solidFill>
                  <a:schemeClr val="tx2"/>
                </a:solidFill>
              </a:rPr>
              <a:t>(a </a:t>
            </a:r>
            <a:r>
              <a:rPr lang="nl-NL" sz="3200" dirty="0" err="1" smtClean="0">
                <a:solidFill>
                  <a:schemeClr val="tx2"/>
                </a:solidFill>
              </a:rPr>
              <a:t>categorical</a:t>
            </a:r>
            <a:r>
              <a:rPr lang="nl-NL" sz="3200" dirty="0" smtClean="0">
                <a:solidFill>
                  <a:schemeClr val="tx2"/>
                </a:solidFill>
              </a:rPr>
              <a:t> </a:t>
            </a:r>
            <a:r>
              <a:rPr lang="nl-NL" sz="3200" dirty="0" err="1" smtClean="0">
                <a:solidFill>
                  <a:schemeClr val="tx2"/>
                </a:solidFill>
              </a:rPr>
              <a:t>explanatory</a:t>
            </a:r>
            <a:r>
              <a:rPr lang="nl-NL" sz="3200" dirty="0" smtClean="0">
                <a:solidFill>
                  <a:schemeClr val="tx2"/>
                </a:solidFill>
              </a:rPr>
              <a:t> </a:t>
            </a:r>
            <a:r>
              <a:rPr lang="nl-NL" sz="3200" dirty="0" err="1" smtClean="0">
                <a:solidFill>
                  <a:schemeClr val="tx2"/>
                </a:solidFill>
              </a:rPr>
              <a:t>variable</a:t>
            </a:r>
            <a:r>
              <a:rPr lang="nl-NL" sz="3200" dirty="0" smtClean="0">
                <a:solidFill>
                  <a:schemeClr val="tx2"/>
                </a:solidFill>
              </a:rPr>
              <a:t> &gt; 2 </a:t>
            </a:r>
            <a:r>
              <a:rPr lang="nl-NL" sz="3200" dirty="0" err="1" smtClean="0">
                <a:solidFill>
                  <a:schemeClr val="tx2"/>
                </a:solidFill>
              </a:rPr>
              <a:t>categories</a:t>
            </a:r>
            <a:r>
              <a:rPr lang="nl-NL" sz="3200" dirty="0" smtClean="0">
                <a:solidFill>
                  <a:schemeClr val="tx2"/>
                </a:solidFill>
              </a:rPr>
              <a:t>)</a:t>
            </a:r>
            <a:endParaRPr lang="nl-NL" sz="3200" dirty="0">
              <a:solidFill>
                <a:schemeClr val="tx2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331640" y="6093296"/>
            <a:ext cx="2088232" cy="6480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bg1"/>
                </a:solidFill>
              </a:rPr>
              <a:t>DO</a:t>
            </a:r>
            <a:endParaRPr lang="nl-NL" sz="3600" dirty="0">
              <a:solidFill>
                <a:schemeClr val="bg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3779912" y="6333897"/>
            <a:ext cx="1008112" cy="407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or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7956376" y="6093296"/>
            <a:ext cx="648072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?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5140400" y="6093296"/>
            <a:ext cx="2376264" cy="6480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DON’T</a:t>
            </a:r>
            <a:endParaRPr lang="nl-NL" sz="4000" dirty="0"/>
          </a:p>
        </p:txBody>
      </p:sp>
      <p:pic>
        <p:nvPicPr>
          <p:cNvPr id="9" name="Afbeelding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7"/>
            <a:ext cx="5506367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hthoek 9"/>
          <p:cNvSpPr/>
          <p:nvPr/>
        </p:nvSpPr>
        <p:spPr>
          <a:xfrm>
            <a:off x="1498235" y="4715069"/>
            <a:ext cx="158417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No </a:t>
            </a:r>
            <a:r>
              <a:rPr lang="nl-NL" dirty="0" err="1" smtClean="0">
                <a:solidFill>
                  <a:schemeClr val="tx1"/>
                </a:solidFill>
              </a:rPr>
              <a:t>period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3775445" y="4725145"/>
            <a:ext cx="158417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One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period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834963" y="4797152"/>
            <a:ext cx="158417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Both </a:t>
            </a:r>
            <a:r>
              <a:rPr lang="nl-NL" dirty="0" err="1" smtClean="0">
                <a:solidFill>
                  <a:schemeClr val="tx1"/>
                </a:solidFill>
              </a:rPr>
              <a:t>periods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1475656" y="5229200"/>
            <a:ext cx="662473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SBP = b</a:t>
            </a:r>
            <a:r>
              <a:rPr lang="nl-NL" sz="2800" baseline="-25000" dirty="0" smtClean="0"/>
              <a:t>0 </a:t>
            </a:r>
            <a:r>
              <a:rPr lang="nl-NL" sz="2800" dirty="0" smtClean="0"/>
              <a:t> + b</a:t>
            </a:r>
            <a:r>
              <a:rPr lang="nl-NL" sz="2800" baseline="-25000" dirty="0" smtClean="0"/>
              <a:t>1</a:t>
            </a:r>
            <a:r>
              <a:rPr lang="nl-NL" sz="2800" dirty="0" smtClean="0">
                <a:latin typeface="Times New Roman"/>
                <a:cs typeface="Times New Roman"/>
              </a:rPr>
              <a:t>∙SmokingHistory ?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68439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For a </a:t>
            </a:r>
            <a:r>
              <a:rPr lang="nl-NL" dirty="0" err="1" smtClean="0">
                <a:solidFill>
                  <a:schemeClr val="tx2"/>
                </a:solidFill>
              </a:rPr>
              <a:t>categorical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explanatory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variable</a:t>
            </a:r>
            <a:r>
              <a:rPr lang="nl-NL" dirty="0" smtClean="0">
                <a:solidFill>
                  <a:schemeClr val="tx2"/>
                </a:solidFill>
              </a:rPr>
              <a:t>: </a:t>
            </a:r>
            <a:r>
              <a:rPr lang="nl-NL" dirty="0" err="1" smtClean="0">
                <a:solidFill>
                  <a:schemeClr val="tx2"/>
                </a:solidFill>
              </a:rPr>
              <a:t>use</a:t>
            </a:r>
            <a:r>
              <a:rPr lang="nl-NL" dirty="0" smtClean="0">
                <a:solidFill>
                  <a:schemeClr val="tx2"/>
                </a:solidFill>
              </a:rPr>
              <a:t> dummy variables!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 rot="21398160">
            <a:off x="7038553" y="753405"/>
            <a:ext cx="2088232" cy="6480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bg1"/>
                </a:solidFill>
              </a:rPr>
              <a:t>DO</a:t>
            </a:r>
            <a:endParaRPr lang="nl-NL" sz="3600" dirty="0">
              <a:solidFill>
                <a:schemeClr val="bg1"/>
              </a:solidFill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607987"/>
              </p:ext>
            </p:extLst>
          </p:nvPr>
        </p:nvGraphicFramePr>
        <p:xfrm>
          <a:off x="457200" y="1628800"/>
          <a:ext cx="8229600" cy="21833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127127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>
                          <a:effectLst/>
                        </a:rPr>
                        <a:t>Categorical</a:t>
                      </a:r>
                      <a:endParaRPr lang="nl-NL" sz="2000" dirty="0">
                        <a:effectLst/>
                      </a:endParaRPr>
                    </a:p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>
                          <a:effectLst/>
                        </a:rPr>
                        <a:t>Variable</a:t>
                      </a:r>
                      <a:r>
                        <a:rPr lang="nl-NL" sz="2000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(Smoking)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Dummy1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</a:rPr>
                        <a:t>Dummy2</a:t>
                      </a:r>
                      <a:endParaRPr lang="nl-N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20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</a:rPr>
                        <a:t>No period</a:t>
                      </a:r>
                      <a:endParaRPr lang="nl-N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0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</a:rPr>
                        <a:t>0</a:t>
                      </a:r>
                      <a:endParaRPr lang="nl-N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20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</a:rPr>
                        <a:t>One period</a:t>
                      </a:r>
                      <a:endParaRPr lang="nl-N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1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0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20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</a:rPr>
                        <a:t>Both periods</a:t>
                      </a:r>
                      <a:endParaRPr lang="nl-N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</a:rPr>
                        <a:t>0</a:t>
                      </a:r>
                      <a:endParaRPr lang="nl-N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1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200" y="31003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457200" y="4869160"/>
            <a:ext cx="8219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>
                <a:solidFill>
                  <a:schemeClr val="bg1"/>
                </a:solidFill>
              </a:rPr>
              <a:t>Use</a:t>
            </a:r>
            <a:r>
              <a:rPr lang="nl-NL" sz="2400" dirty="0" smtClean="0">
                <a:solidFill>
                  <a:schemeClr val="bg1"/>
                </a:solidFill>
              </a:rPr>
              <a:t> the R</a:t>
            </a:r>
            <a:r>
              <a:rPr lang="nl-NL" sz="2400" baseline="30000" dirty="0" smtClean="0">
                <a:solidFill>
                  <a:schemeClr val="bg1"/>
                </a:solidFill>
              </a:rPr>
              <a:t>2</a:t>
            </a:r>
            <a:r>
              <a:rPr lang="nl-NL" sz="2400" dirty="0" smtClean="0">
                <a:solidFill>
                  <a:schemeClr val="bg1"/>
                </a:solidFill>
              </a:rPr>
              <a:t> change test </a:t>
            </a:r>
            <a:r>
              <a:rPr lang="nl-NL" sz="2400" dirty="0" err="1" smtClean="0">
                <a:solidFill>
                  <a:schemeClr val="bg1"/>
                </a:solidFill>
              </a:rPr>
              <a:t>to</a:t>
            </a:r>
            <a:r>
              <a:rPr lang="nl-NL" sz="2400" dirty="0" smtClean="0">
                <a:solidFill>
                  <a:schemeClr val="bg1"/>
                </a:solidFill>
              </a:rPr>
              <a:t> test the effect of the </a:t>
            </a:r>
            <a:r>
              <a:rPr lang="nl-NL" sz="2400" dirty="0" err="1" smtClean="0">
                <a:solidFill>
                  <a:schemeClr val="bg1"/>
                </a:solidFill>
              </a:rPr>
              <a:t>categorical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variable</a:t>
            </a:r>
            <a:r>
              <a:rPr lang="nl-NL" sz="2400" dirty="0" smtClean="0">
                <a:solidFill>
                  <a:schemeClr val="bg1"/>
                </a:solidFill>
              </a:rPr>
              <a:t>. </a:t>
            </a:r>
          </a:p>
          <a:p>
            <a:pPr algn="ctr"/>
            <a:r>
              <a:rPr lang="nl-NL" sz="2400" dirty="0" smtClean="0">
                <a:solidFill>
                  <a:schemeClr val="bg1"/>
                </a:solidFill>
              </a:rPr>
              <a:t>Do </a:t>
            </a:r>
            <a:r>
              <a:rPr lang="nl-NL" sz="2400" dirty="0" err="1" smtClean="0">
                <a:solidFill>
                  <a:schemeClr val="bg1"/>
                </a:solidFill>
              </a:rPr>
              <a:t>not</a:t>
            </a:r>
            <a:r>
              <a:rPr lang="nl-NL" sz="2400" dirty="0" smtClean="0">
                <a:solidFill>
                  <a:schemeClr val="bg1"/>
                </a:solidFill>
              </a:rPr>
              <a:t> delete non-significant </a:t>
            </a:r>
            <a:r>
              <a:rPr lang="nl-NL" sz="2400" dirty="0" err="1" smtClean="0">
                <a:solidFill>
                  <a:schemeClr val="bg1"/>
                </a:solidFill>
              </a:rPr>
              <a:t>dummies</a:t>
            </a:r>
            <a:r>
              <a:rPr lang="nl-NL" sz="2400" dirty="0" smtClean="0">
                <a:solidFill>
                  <a:schemeClr val="bg1"/>
                </a:solidFill>
              </a:rPr>
              <a:t> without a </a:t>
            </a:r>
            <a:r>
              <a:rPr lang="nl-NL" sz="2400" dirty="0" err="1" smtClean="0">
                <a:solidFill>
                  <a:schemeClr val="bg1"/>
                </a:solidFill>
              </a:rPr>
              <a:t>good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reason</a:t>
            </a:r>
            <a:r>
              <a:rPr lang="nl-NL" sz="2400" dirty="0" smtClean="0">
                <a:solidFill>
                  <a:schemeClr val="bg1"/>
                </a:solidFill>
              </a:rPr>
              <a:t>!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331640" y="4077072"/>
            <a:ext cx="662473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SBP = b</a:t>
            </a:r>
            <a:r>
              <a:rPr lang="nl-NL" sz="2800" baseline="-25000" dirty="0" smtClean="0"/>
              <a:t>0 </a:t>
            </a:r>
            <a:r>
              <a:rPr lang="nl-NL" sz="2800" dirty="0" smtClean="0"/>
              <a:t> + b</a:t>
            </a:r>
            <a:r>
              <a:rPr lang="nl-NL" sz="2800" baseline="-25000" dirty="0" smtClean="0"/>
              <a:t>1</a:t>
            </a:r>
            <a:r>
              <a:rPr lang="nl-NL" sz="2800" dirty="0" smtClean="0">
                <a:latin typeface="Times New Roman"/>
                <a:cs typeface="Times New Roman"/>
              </a:rPr>
              <a:t>∙Dummy1 </a:t>
            </a:r>
            <a:r>
              <a:rPr lang="nl-NL" sz="2800" dirty="0"/>
              <a:t>+ </a:t>
            </a:r>
            <a:r>
              <a:rPr lang="nl-NL" sz="2800" dirty="0" smtClean="0"/>
              <a:t>b</a:t>
            </a:r>
            <a:r>
              <a:rPr lang="nl-NL" sz="2800" baseline="-25000" dirty="0" smtClean="0"/>
              <a:t>2</a:t>
            </a:r>
            <a:r>
              <a:rPr lang="nl-NL" sz="2800" dirty="0" smtClean="0">
                <a:latin typeface="Times New Roman"/>
                <a:cs typeface="Times New Roman"/>
              </a:rPr>
              <a:t>∙Dummy2 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21263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Today’s</a:t>
            </a:r>
            <a:r>
              <a:rPr lang="nl-NL" dirty="0" smtClean="0">
                <a:solidFill>
                  <a:schemeClr val="tx2"/>
                </a:solidFill>
              </a:rPr>
              <a:t> Program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467544" y="1628800"/>
            <a:ext cx="8208912" cy="48965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nl-NL" sz="3200" dirty="0" err="1" smtClean="0">
                <a:solidFill>
                  <a:schemeClr val="tx1"/>
                </a:solidFill>
              </a:rPr>
              <a:t>Introduction</a:t>
            </a:r>
            <a:r>
              <a:rPr lang="nl-NL" sz="3200" dirty="0" smtClean="0">
                <a:solidFill>
                  <a:schemeClr val="tx1"/>
                </a:solidFill>
              </a:rPr>
              <a:t> data </a:t>
            </a:r>
            <a:r>
              <a:rPr lang="nl-NL" sz="3200" dirty="0" err="1" smtClean="0">
                <a:solidFill>
                  <a:schemeClr val="tx1"/>
                </a:solidFill>
              </a:rPr>
              <a:t>and</a:t>
            </a:r>
            <a:r>
              <a:rPr lang="nl-NL" sz="3200" dirty="0" smtClean="0">
                <a:solidFill>
                  <a:schemeClr val="tx1"/>
                </a:solidFill>
              </a:rPr>
              <a:t> research question</a:t>
            </a:r>
          </a:p>
          <a:p>
            <a:pPr marL="342900" indent="-342900">
              <a:buFontTx/>
              <a:buChar char="-"/>
            </a:pPr>
            <a:r>
              <a:rPr lang="nl-NL" sz="3200" dirty="0" err="1" smtClean="0">
                <a:solidFill>
                  <a:schemeClr val="tx1"/>
                </a:solidFill>
              </a:rPr>
              <a:t>Linear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 smtClean="0">
                <a:solidFill>
                  <a:schemeClr val="tx1"/>
                </a:solidFill>
              </a:rPr>
              <a:t>regression</a:t>
            </a:r>
            <a:r>
              <a:rPr lang="nl-NL" sz="3200" dirty="0" smtClean="0">
                <a:solidFill>
                  <a:schemeClr val="tx1"/>
                </a:solidFill>
              </a:rPr>
              <a:t>, </a:t>
            </a:r>
            <a:r>
              <a:rPr lang="nl-NL" sz="3200" dirty="0" err="1" smtClean="0">
                <a:solidFill>
                  <a:schemeClr val="tx1"/>
                </a:solidFill>
              </a:rPr>
              <a:t>what</a:t>
            </a:r>
            <a:r>
              <a:rPr lang="nl-NL" sz="3200" dirty="0" smtClean="0">
                <a:solidFill>
                  <a:schemeClr val="tx1"/>
                </a:solidFill>
              </a:rPr>
              <a:t> is </a:t>
            </a:r>
            <a:r>
              <a:rPr lang="nl-NL" sz="3200" dirty="0" err="1" smtClean="0">
                <a:solidFill>
                  <a:schemeClr val="tx1"/>
                </a:solidFill>
              </a:rPr>
              <a:t>it</a:t>
            </a:r>
            <a:r>
              <a:rPr lang="nl-NL" sz="3200" dirty="0" smtClean="0">
                <a:solidFill>
                  <a:schemeClr val="tx1"/>
                </a:solidFill>
              </a:rPr>
              <a:t>?</a:t>
            </a:r>
          </a:p>
          <a:p>
            <a:pPr marL="342900" indent="-342900">
              <a:buFontTx/>
              <a:buChar char="-"/>
            </a:pPr>
            <a:r>
              <a:rPr lang="nl-NL" sz="3200" dirty="0" err="1" smtClean="0">
                <a:solidFill>
                  <a:schemeClr val="tx1"/>
                </a:solidFill>
              </a:rPr>
              <a:t>What</a:t>
            </a:r>
            <a:r>
              <a:rPr lang="nl-NL" sz="3200" dirty="0" smtClean="0">
                <a:solidFill>
                  <a:schemeClr val="tx1"/>
                </a:solidFill>
              </a:rPr>
              <a:t> are the </a:t>
            </a:r>
            <a:r>
              <a:rPr lang="nl-NL" sz="3200" dirty="0" err="1" smtClean="0">
                <a:solidFill>
                  <a:schemeClr val="tx1"/>
                </a:solidFill>
              </a:rPr>
              <a:t>underlying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 smtClean="0">
                <a:solidFill>
                  <a:schemeClr val="tx1"/>
                </a:solidFill>
              </a:rPr>
              <a:t>assumptions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 smtClean="0">
                <a:solidFill>
                  <a:schemeClr val="tx1"/>
                </a:solidFill>
              </a:rPr>
              <a:t>to</a:t>
            </a:r>
            <a:r>
              <a:rPr lang="nl-NL" sz="3200" dirty="0" smtClean="0">
                <a:solidFill>
                  <a:schemeClr val="tx1"/>
                </a:solidFill>
              </a:rPr>
              <a:t> make </a:t>
            </a:r>
            <a:r>
              <a:rPr lang="nl-NL" sz="3200" dirty="0" err="1" smtClean="0">
                <a:solidFill>
                  <a:schemeClr val="tx1"/>
                </a:solidFill>
              </a:rPr>
              <a:t>it</a:t>
            </a:r>
            <a:r>
              <a:rPr lang="nl-NL" sz="3200" dirty="0" smtClean="0">
                <a:solidFill>
                  <a:schemeClr val="tx1"/>
                </a:solidFill>
              </a:rPr>
              <a:t> a </a:t>
            </a:r>
            <a:r>
              <a:rPr lang="nl-NL" sz="3200" dirty="0" err="1" smtClean="0">
                <a:solidFill>
                  <a:schemeClr val="tx1"/>
                </a:solidFill>
              </a:rPr>
              <a:t>valid</a:t>
            </a:r>
            <a:r>
              <a:rPr lang="nl-NL" sz="3200" dirty="0" smtClean="0">
                <a:solidFill>
                  <a:schemeClr val="tx1"/>
                </a:solidFill>
              </a:rPr>
              <a:t> analysis?</a:t>
            </a:r>
          </a:p>
          <a:p>
            <a:pPr marL="342900" indent="-342900">
              <a:buFontTx/>
              <a:buChar char="-"/>
            </a:pPr>
            <a:r>
              <a:rPr lang="nl-NL" sz="3200" dirty="0" smtClean="0">
                <a:solidFill>
                  <a:schemeClr val="tx1"/>
                </a:solidFill>
              </a:rPr>
              <a:t>Simple </a:t>
            </a:r>
            <a:r>
              <a:rPr lang="nl-NL" sz="3200" dirty="0" err="1" smtClean="0">
                <a:solidFill>
                  <a:schemeClr val="tx1"/>
                </a:solidFill>
              </a:rPr>
              <a:t>linear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 smtClean="0">
                <a:solidFill>
                  <a:schemeClr val="tx1"/>
                </a:solidFill>
              </a:rPr>
              <a:t>regression</a:t>
            </a:r>
            <a:endParaRPr lang="nl-NL" sz="32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nl-NL" sz="3200" dirty="0" smtClean="0">
                <a:solidFill>
                  <a:schemeClr val="tx1"/>
                </a:solidFill>
              </a:rPr>
              <a:t>Multiple </a:t>
            </a:r>
            <a:r>
              <a:rPr lang="nl-NL" sz="3200" dirty="0" err="1" smtClean="0">
                <a:solidFill>
                  <a:schemeClr val="tx1"/>
                </a:solidFill>
              </a:rPr>
              <a:t>linear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 smtClean="0">
                <a:solidFill>
                  <a:schemeClr val="tx1"/>
                </a:solidFill>
              </a:rPr>
              <a:t>regression</a:t>
            </a:r>
            <a:endParaRPr lang="nl-NL" sz="32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nl-NL" sz="3200" dirty="0" err="1">
                <a:solidFill>
                  <a:schemeClr val="tx1"/>
                </a:solidFill>
              </a:rPr>
              <a:t>Interaction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terms</a:t>
            </a:r>
            <a:endParaRPr lang="nl-NL" sz="3200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nl-NL" sz="3200" dirty="0" err="1" smtClean="0">
                <a:solidFill>
                  <a:schemeClr val="tx1"/>
                </a:solidFill>
              </a:rPr>
              <a:t>Categorical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 smtClean="0">
                <a:solidFill>
                  <a:schemeClr val="tx1"/>
                </a:solidFill>
              </a:rPr>
              <a:t>explanatory</a:t>
            </a:r>
            <a:r>
              <a:rPr lang="nl-NL" sz="3200" dirty="0" smtClean="0">
                <a:solidFill>
                  <a:schemeClr val="tx1"/>
                </a:solidFill>
              </a:rPr>
              <a:t> variables</a:t>
            </a:r>
          </a:p>
          <a:p>
            <a:pPr marL="342900" indent="-342900">
              <a:buFontTx/>
              <a:buChar char="-"/>
            </a:pPr>
            <a:r>
              <a:rPr lang="nl-NL" sz="3200" dirty="0" smtClean="0">
                <a:solidFill>
                  <a:schemeClr val="tx1"/>
                </a:solidFill>
              </a:rPr>
              <a:t>How </a:t>
            </a:r>
            <a:r>
              <a:rPr lang="nl-NL" sz="3200" dirty="0" err="1" smtClean="0">
                <a:solidFill>
                  <a:schemeClr val="tx1"/>
                </a:solidFill>
              </a:rPr>
              <a:t>to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 smtClean="0">
                <a:solidFill>
                  <a:schemeClr val="tx1"/>
                </a:solidFill>
              </a:rPr>
              <a:t>build</a:t>
            </a:r>
            <a:r>
              <a:rPr lang="nl-NL" sz="3200" dirty="0" smtClean="0">
                <a:solidFill>
                  <a:schemeClr val="tx1"/>
                </a:solidFill>
              </a:rPr>
              <a:t> a model?</a:t>
            </a:r>
            <a:endParaRPr lang="nl-NL" sz="24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09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How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build</a:t>
            </a:r>
            <a:r>
              <a:rPr lang="nl-NL" dirty="0" smtClean="0">
                <a:solidFill>
                  <a:schemeClr val="tx2"/>
                </a:solidFill>
              </a:rPr>
              <a:t> a (</a:t>
            </a:r>
            <a:r>
              <a:rPr lang="nl-NL" dirty="0" err="1" smtClean="0">
                <a:solidFill>
                  <a:schemeClr val="tx2"/>
                </a:solidFill>
              </a:rPr>
              <a:t>linear</a:t>
            </a:r>
            <a:r>
              <a:rPr lang="nl-NL" dirty="0" smtClean="0">
                <a:solidFill>
                  <a:schemeClr val="tx2"/>
                </a:solidFill>
              </a:rPr>
              <a:t>) model?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r>
              <a:rPr lang="nl-NL" dirty="0" smtClean="0"/>
              <a:t>Select variables </a:t>
            </a:r>
            <a:r>
              <a:rPr lang="nl-NL" dirty="0" err="1" smtClean="0"/>
              <a:t>based</a:t>
            </a:r>
            <a:r>
              <a:rPr lang="nl-NL" dirty="0" smtClean="0"/>
              <a:t> on </a:t>
            </a:r>
            <a:r>
              <a:rPr lang="nl-NL" dirty="0" err="1" smtClean="0"/>
              <a:t>theory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/or </a:t>
            </a:r>
            <a:r>
              <a:rPr lang="nl-NL" dirty="0" err="1" smtClean="0"/>
              <a:t>univariate</a:t>
            </a:r>
            <a:r>
              <a:rPr lang="nl-NL" dirty="0" smtClean="0"/>
              <a:t> analyses (on a </a:t>
            </a:r>
            <a:r>
              <a:rPr lang="nl-NL" dirty="0" err="1" smtClean="0"/>
              <a:t>liberal</a:t>
            </a:r>
            <a:r>
              <a:rPr lang="nl-NL" dirty="0" smtClean="0"/>
              <a:t> </a:t>
            </a:r>
            <a:r>
              <a:rPr lang="nl-NL" dirty="0" err="1" smtClean="0"/>
              <a:t>alpha</a:t>
            </a:r>
            <a:r>
              <a:rPr lang="nl-NL" dirty="0" smtClean="0"/>
              <a:t>)</a:t>
            </a:r>
          </a:p>
          <a:p>
            <a:r>
              <a:rPr lang="nl-NL" dirty="0" smtClean="0"/>
              <a:t>Make a multivariate model </a:t>
            </a:r>
            <a:r>
              <a:rPr lang="nl-NL" dirty="0" err="1" smtClean="0"/>
              <a:t>including</a:t>
            </a:r>
            <a:r>
              <a:rPr lang="nl-NL" dirty="0" smtClean="0"/>
              <a:t> </a:t>
            </a:r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possibly</a:t>
            </a:r>
            <a:r>
              <a:rPr lang="nl-NL" dirty="0" smtClean="0"/>
              <a:t> relevant variables</a:t>
            </a:r>
          </a:p>
          <a:p>
            <a:r>
              <a:rPr lang="nl-NL" dirty="0" err="1" smtClean="0"/>
              <a:t>Eliminate</a:t>
            </a:r>
            <a:r>
              <a:rPr lang="nl-NL" dirty="0" smtClean="0"/>
              <a:t> backward </a:t>
            </a:r>
            <a:r>
              <a:rPr lang="nl-NL" dirty="0" err="1" smtClean="0"/>
              <a:t>step-by-step</a:t>
            </a:r>
            <a:r>
              <a:rPr lang="nl-NL" dirty="0" smtClean="0"/>
              <a:t> non-significant variables (</a:t>
            </a:r>
            <a:r>
              <a:rPr lang="nl-NL" dirty="0" smtClean="0">
                <a:sym typeface="Symbol"/>
              </a:rPr>
              <a:t> = 0.05)</a:t>
            </a:r>
          </a:p>
          <a:p>
            <a:r>
              <a:rPr lang="nl-NL" dirty="0" err="1" smtClean="0">
                <a:sym typeface="Symbol"/>
              </a:rPr>
              <a:t>Only</a:t>
            </a:r>
            <a:r>
              <a:rPr lang="nl-NL" dirty="0" smtClean="0">
                <a:sym typeface="Symbol"/>
              </a:rPr>
              <a:t> test for </a:t>
            </a:r>
            <a:r>
              <a:rPr lang="nl-NL" dirty="0" err="1" smtClean="0">
                <a:sym typeface="Symbol"/>
              </a:rPr>
              <a:t>interactions</a:t>
            </a:r>
            <a:r>
              <a:rPr lang="nl-NL" dirty="0" smtClean="0">
                <a:sym typeface="Symbol"/>
              </a:rPr>
              <a:t> </a:t>
            </a:r>
            <a:r>
              <a:rPr lang="nl-NL" dirty="0" err="1" smtClean="0">
                <a:sym typeface="Symbol"/>
              </a:rPr>
              <a:t>based</a:t>
            </a:r>
            <a:r>
              <a:rPr lang="nl-NL" dirty="0" smtClean="0">
                <a:sym typeface="Symbol"/>
              </a:rPr>
              <a:t> on </a:t>
            </a:r>
            <a:r>
              <a:rPr lang="nl-NL" dirty="0" err="1" smtClean="0">
                <a:sym typeface="Symbol"/>
              </a:rPr>
              <a:t>theory</a:t>
            </a:r>
            <a:r>
              <a:rPr lang="nl-NL" dirty="0" smtClean="0">
                <a:sym typeface="Symbol"/>
              </a:rPr>
              <a:t> or </a:t>
            </a:r>
            <a:r>
              <a:rPr lang="nl-NL" dirty="0" err="1" smtClean="0">
                <a:sym typeface="Symbol"/>
              </a:rPr>
              <a:t>clear</a:t>
            </a:r>
            <a:r>
              <a:rPr lang="nl-NL" dirty="0" smtClean="0">
                <a:sym typeface="Symbol"/>
              </a:rPr>
              <a:t> </a:t>
            </a:r>
            <a:r>
              <a:rPr lang="nl-NL" dirty="0" err="1" smtClean="0">
                <a:sym typeface="Symbol"/>
              </a:rPr>
              <a:t>patterns</a:t>
            </a:r>
            <a:r>
              <a:rPr lang="nl-NL" dirty="0" smtClean="0">
                <a:sym typeface="Symbol"/>
              </a:rPr>
              <a:t> in </a:t>
            </a:r>
            <a:r>
              <a:rPr lang="nl-NL" dirty="0" err="1" smtClean="0">
                <a:sym typeface="Symbol"/>
              </a:rPr>
              <a:t>your</a:t>
            </a:r>
            <a:r>
              <a:rPr lang="nl-NL" dirty="0" smtClean="0">
                <a:sym typeface="Symbol"/>
              </a:rPr>
              <a:t> data</a:t>
            </a:r>
          </a:p>
          <a:p>
            <a:r>
              <a:rPr lang="nl-NL" dirty="0" err="1" smtClean="0">
                <a:sym typeface="Symbol"/>
              </a:rPr>
              <a:t>Give</a:t>
            </a:r>
            <a:r>
              <a:rPr lang="nl-NL" dirty="0" smtClean="0">
                <a:sym typeface="Symbol"/>
              </a:rPr>
              <a:t> the R</a:t>
            </a:r>
            <a:r>
              <a:rPr lang="nl-NL" baseline="30000" dirty="0" smtClean="0">
                <a:sym typeface="Symbol"/>
              </a:rPr>
              <a:t>2</a:t>
            </a:r>
            <a:r>
              <a:rPr lang="nl-NL" dirty="0" smtClean="0">
                <a:sym typeface="Symbol"/>
              </a:rPr>
              <a:t> of the </a:t>
            </a:r>
            <a:r>
              <a:rPr lang="nl-NL" dirty="0" err="1" smtClean="0">
                <a:sym typeface="Symbol"/>
              </a:rPr>
              <a:t>final</a:t>
            </a:r>
            <a:r>
              <a:rPr lang="nl-NL" dirty="0" smtClean="0">
                <a:sym typeface="Symbol"/>
              </a:rPr>
              <a:t> model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151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A </a:t>
            </a:r>
            <a:r>
              <a:rPr lang="nl-NL" dirty="0" err="1" smtClean="0">
                <a:solidFill>
                  <a:schemeClr val="tx2"/>
                </a:solidFill>
              </a:rPr>
              <a:t>linear</a:t>
            </a:r>
            <a:r>
              <a:rPr lang="nl-NL" dirty="0" smtClean="0">
                <a:solidFill>
                  <a:schemeClr val="tx2"/>
                </a:solidFill>
              </a:rPr>
              <a:t> model?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84784"/>
            <a:ext cx="4104456" cy="345638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hoek 4"/>
              <p:cNvSpPr/>
              <p:nvPr/>
            </p:nvSpPr>
            <p:spPr>
              <a:xfrm>
                <a:off x="2123728" y="4933059"/>
                <a:ext cx="4824536" cy="7200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/>
                  <a:t>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/>
                      </a:rPr>
                      <m:t>𝑌</m:t>
                    </m:r>
                    <m:r>
                      <a:rPr lang="nl-NL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l-N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nl-NL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nl-NL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nl-N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nl-NL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nl-NL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nl-NL" b="0" i="1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nl-NL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nl-NL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nl-NL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nl-N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  <m:sup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5" name="Rechthoe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4933059"/>
                <a:ext cx="4824536" cy="7200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hoek 5"/>
          <p:cNvSpPr/>
          <p:nvPr/>
        </p:nvSpPr>
        <p:spPr>
          <a:xfrm>
            <a:off x="755576" y="5877272"/>
            <a:ext cx="79208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/>
              <a:t>This</a:t>
            </a:r>
            <a:r>
              <a:rPr lang="nl-NL" sz="2400" dirty="0" smtClean="0"/>
              <a:t> is </a:t>
            </a:r>
            <a:r>
              <a:rPr lang="nl-NL" sz="2400" dirty="0" err="1" smtClean="0"/>
              <a:t>still</a:t>
            </a:r>
            <a:r>
              <a:rPr lang="nl-NL" sz="2400" dirty="0" smtClean="0"/>
              <a:t> a </a:t>
            </a:r>
            <a:r>
              <a:rPr lang="nl-NL" sz="2400" dirty="0" err="1" smtClean="0"/>
              <a:t>linear</a:t>
            </a:r>
            <a:r>
              <a:rPr lang="nl-NL" sz="2400" dirty="0" smtClean="0"/>
              <a:t> model; </a:t>
            </a:r>
            <a:r>
              <a:rPr lang="nl-NL" sz="2400" dirty="0" err="1" smtClean="0"/>
              <a:t>it</a:t>
            </a:r>
            <a:r>
              <a:rPr lang="nl-NL" sz="2400" dirty="0" smtClean="0"/>
              <a:t> </a:t>
            </a:r>
            <a:r>
              <a:rPr lang="nl-NL" sz="2400" dirty="0" smtClean="0"/>
              <a:t>is </a:t>
            </a:r>
            <a:r>
              <a:rPr lang="nl-NL" sz="2400" dirty="0" err="1" smtClean="0"/>
              <a:t>linear</a:t>
            </a:r>
            <a:r>
              <a:rPr lang="nl-NL" sz="2400" dirty="0" smtClean="0"/>
              <a:t> in </a:t>
            </a:r>
            <a:r>
              <a:rPr lang="nl-NL" sz="2400" dirty="0" err="1" smtClean="0"/>
              <a:t>its</a:t>
            </a:r>
            <a:r>
              <a:rPr lang="nl-NL" sz="2400" dirty="0" smtClean="0"/>
              <a:t> parameters!</a:t>
            </a:r>
            <a:endParaRPr lang="nl-NL" sz="2400" dirty="0"/>
          </a:p>
        </p:txBody>
      </p:sp>
      <p:sp>
        <p:nvSpPr>
          <p:cNvPr id="7" name="Rechthoek 6"/>
          <p:cNvSpPr/>
          <p:nvPr/>
        </p:nvSpPr>
        <p:spPr>
          <a:xfrm rot="19300559">
            <a:off x="6708187" y="2352524"/>
            <a:ext cx="2088232" cy="6480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bg1"/>
                </a:solidFill>
              </a:rPr>
              <a:t>DO</a:t>
            </a:r>
            <a:endParaRPr lang="nl-NL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60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Take home </a:t>
            </a:r>
            <a:r>
              <a:rPr lang="nl-NL" dirty="0" err="1" smtClean="0">
                <a:solidFill>
                  <a:schemeClr val="tx2"/>
                </a:solidFill>
              </a:rPr>
              <a:t>message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467544" y="1772816"/>
            <a:ext cx="8229600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smtClean="0">
                <a:solidFill>
                  <a:schemeClr val="tx2"/>
                </a:solidFill>
              </a:rPr>
              <a:t>Take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work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message</a:t>
            </a:r>
            <a:endParaRPr lang="nl-NL" dirty="0" smtClean="0">
              <a:solidFill>
                <a:schemeClr val="tx2"/>
              </a:solidFill>
            </a:endParaRPr>
          </a:p>
          <a:p>
            <a:r>
              <a:rPr lang="nl-NL" sz="3500" dirty="0" smtClean="0">
                <a:solidFill>
                  <a:schemeClr val="tx2"/>
                </a:solidFill>
              </a:rPr>
              <a:t>(</a:t>
            </a:r>
            <a:r>
              <a:rPr lang="nl-NL" sz="3500" dirty="0" err="1" smtClean="0">
                <a:solidFill>
                  <a:schemeClr val="tx2"/>
                </a:solidFill>
              </a:rPr>
              <a:t>regarding</a:t>
            </a:r>
            <a:r>
              <a:rPr lang="nl-NL" sz="3500" dirty="0" smtClean="0">
                <a:solidFill>
                  <a:schemeClr val="tx2"/>
                </a:solidFill>
              </a:rPr>
              <a:t> </a:t>
            </a:r>
            <a:r>
              <a:rPr lang="nl-NL" sz="3500" dirty="0" err="1" smtClean="0">
                <a:solidFill>
                  <a:schemeClr val="tx2"/>
                </a:solidFill>
              </a:rPr>
              <a:t>linear</a:t>
            </a:r>
            <a:r>
              <a:rPr lang="nl-NL" sz="3500" dirty="0" smtClean="0">
                <a:solidFill>
                  <a:schemeClr val="tx2"/>
                </a:solidFill>
              </a:rPr>
              <a:t> </a:t>
            </a:r>
            <a:r>
              <a:rPr lang="nl-NL" sz="3500" dirty="0" err="1" smtClean="0">
                <a:solidFill>
                  <a:schemeClr val="tx2"/>
                </a:solidFill>
              </a:rPr>
              <a:t>regression</a:t>
            </a:r>
            <a:r>
              <a:rPr lang="nl-NL" sz="3500" dirty="0" smtClean="0">
                <a:solidFill>
                  <a:schemeClr val="tx2"/>
                </a:solidFill>
              </a:rPr>
              <a:t> analyses)</a:t>
            </a:r>
            <a:endParaRPr lang="nl-NL" sz="3500" dirty="0">
              <a:solidFill>
                <a:schemeClr val="tx2"/>
              </a:solidFill>
            </a:endParaRPr>
          </a:p>
        </p:txBody>
      </p:sp>
      <p:cxnSp>
        <p:nvCxnSpPr>
          <p:cNvPr id="7" name="Rechte verbindingslijn 6"/>
          <p:cNvCxnSpPr/>
          <p:nvPr/>
        </p:nvCxnSpPr>
        <p:spPr>
          <a:xfrm>
            <a:off x="1979712" y="116632"/>
            <a:ext cx="4968552" cy="158417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flipV="1">
            <a:off x="1979712" y="188640"/>
            <a:ext cx="4824536" cy="151216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hoek 9"/>
          <p:cNvSpPr/>
          <p:nvPr/>
        </p:nvSpPr>
        <p:spPr>
          <a:xfrm>
            <a:off x="467544" y="3645024"/>
            <a:ext cx="3816424" cy="30243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nl-NL" sz="2400" dirty="0" smtClean="0">
                <a:solidFill>
                  <a:schemeClr val="tx1"/>
                </a:solidFill>
              </a:rPr>
              <a:t>Start </a:t>
            </a:r>
            <a:r>
              <a:rPr lang="nl-NL" sz="2400" dirty="0" err="1" smtClean="0">
                <a:solidFill>
                  <a:schemeClr val="tx1"/>
                </a:solidFill>
              </a:rPr>
              <a:t>with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graphs</a:t>
            </a:r>
            <a:r>
              <a:rPr lang="nl-NL" sz="2400" dirty="0" smtClean="0">
                <a:solidFill>
                  <a:schemeClr val="tx1"/>
                </a:solidFill>
              </a:rPr>
              <a:t> (for </a:t>
            </a:r>
            <a:r>
              <a:rPr lang="nl-NL" sz="2400" dirty="0" err="1" smtClean="0">
                <a:solidFill>
                  <a:schemeClr val="tx1"/>
                </a:solidFill>
              </a:rPr>
              <a:t>continuous</a:t>
            </a:r>
            <a:r>
              <a:rPr lang="nl-NL" sz="2400" dirty="0" smtClean="0">
                <a:solidFill>
                  <a:schemeClr val="tx1"/>
                </a:solidFill>
              </a:rPr>
              <a:t> X)</a:t>
            </a:r>
            <a:endParaRPr lang="nl-NL" sz="24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nl-NL" sz="2400" dirty="0" smtClean="0">
                <a:solidFill>
                  <a:schemeClr val="tx1"/>
                </a:solidFill>
              </a:rPr>
              <a:t>Check the </a:t>
            </a:r>
            <a:r>
              <a:rPr lang="nl-NL" sz="2400" dirty="0" err="1" smtClean="0">
                <a:solidFill>
                  <a:schemeClr val="tx1"/>
                </a:solidFill>
              </a:rPr>
              <a:t>assumptions</a:t>
            </a:r>
            <a:endParaRPr lang="nl-NL" sz="24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nl-NL" sz="2400" dirty="0" smtClean="0">
                <a:solidFill>
                  <a:schemeClr val="tx1"/>
                </a:solidFill>
              </a:rPr>
              <a:t>Test for relevant </a:t>
            </a:r>
            <a:r>
              <a:rPr lang="nl-NL" sz="2400" dirty="0" err="1" smtClean="0">
                <a:solidFill>
                  <a:schemeClr val="tx1"/>
                </a:solidFill>
              </a:rPr>
              <a:t>interactions</a:t>
            </a:r>
            <a:endParaRPr lang="nl-NL" sz="24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nl-NL" sz="2400" dirty="0" smtClean="0">
                <a:solidFill>
                  <a:schemeClr val="tx1"/>
                </a:solidFill>
              </a:rPr>
              <a:t>Select variables on a </a:t>
            </a:r>
            <a:r>
              <a:rPr lang="nl-NL" sz="2400" dirty="0" err="1" smtClean="0">
                <a:solidFill>
                  <a:schemeClr val="tx1"/>
                </a:solidFill>
              </a:rPr>
              <a:t>liberal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alpha</a:t>
            </a:r>
            <a:endParaRPr lang="nl-NL" sz="24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nl-NL" sz="2400" dirty="0" err="1" smtClean="0">
                <a:solidFill>
                  <a:schemeClr val="tx1"/>
                </a:solidFill>
              </a:rPr>
              <a:t>Give</a:t>
            </a:r>
            <a:r>
              <a:rPr lang="nl-NL" sz="2400" dirty="0" smtClean="0">
                <a:solidFill>
                  <a:schemeClr val="tx1"/>
                </a:solidFill>
              </a:rPr>
              <a:t> R</a:t>
            </a:r>
            <a:r>
              <a:rPr lang="nl-NL" sz="2400" baseline="30000" dirty="0" smtClean="0">
                <a:solidFill>
                  <a:schemeClr val="tx1"/>
                </a:solidFill>
              </a:rPr>
              <a:t>2</a:t>
            </a:r>
            <a:r>
              <a:rPr lang="nl-NL" sz="2400" dirty="0" smtClean="0">
                <a:solidFill>
                  <a:schemeClr val="tx1"/>
                </a:solidFill>
              </a:rPr>
              <a:t> in </a:t>
            </a:r>
            <a:r>
              <a:rPr lang="nl-NL" sz="2400" dirty="0" err="1" smtClean="0">
                <a:solidFill>
                  <a:schemeClr val="tx1"/>
                </a:solidFill>
              </a:rPr>
              <a:t>your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article</a:t>
            </a:r>
            <a:endParaRPr lang="nl-NL" sz="2400" dirty="0" smtClean="0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1187624" y="2923877"/>
            <a:ext cx="2088232" cy="6480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bg1"/>
                </a:solidFill>
              </a:rPr>
              <a:t>DO</a:t>
            </a:r>
            <a:endParaRPr lang="nl-NL" sz="3600" dirty="0">
              <a:solidFill>
                <a:schemeClr val="bg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580112" y="2923877"/>
            <a:ext cx="2376264" cy="6480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DON’T</a:t>
            </a:r>
            <a:endParaRPr lang="nl-NL" sz="4000" dirty="0"/>
          </a:p>
        </p:txBody>
      </p:sp>
      <p:sp>
        <p:nvSpPr>
          <p:cNvPr id="13" name="Rechthoek 12"/>
          <p:cNvSpPr/>
          <p:nvPr/>
        </p:nvSpPr>
        <p:spPr>
          <a:xfrm>
            <a:off x="4716016" y="3645024"/>
            <a:ext cx="4104456" cy="30243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nl-NL" sz="2400" dirty="0" err="1" smtClean="0">
                <a:solidFill>
                  <a:schemeClr val="tx1"/>
                </a:solidFill>
              </a:rPr>
              <a:t>Include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all</a:t>
            </a:r>
            <a:r>
              <a:rPr lang="nl-NL" sz="2400" dirty="0" smtClean="0">
                <a:solidFill>
                  <a:schemeClr val="tx1"/>
                </a:solidFill>
              </a:rPr>
              <a:t> variables, </a:t>
            </a:r>
            <a:r>
              <a:rPr lang="nl-NL" sz="2400" dirty="0" err="1" smtClean="0">
                <a:solidFill>
                  <a:schemeClr val="tx1"/>
                </a:solidFill>
              </a:rPr>
              <a:t>just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because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you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measured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them</a:t>
            </a:r>
            <a:endParaRPr lang="nl-NL" sz="2400" dirty="0" smtClean="0">
              <a:solidFill>
                <a:schemeClr val="tx1"/>
              </a:solidFill>
            </a:endParaRPr>
          </a:p>
          <a:p>
            <a:pPr lvl="1"/>
            <a:r>
              <a:rPr lang="nl-NL" sz="2400" i="1" dirty="0" err="1" smtClean="0">
                <a:solidFill>
                  <a:schemeClr val="tx1"/>
                </a:solidFill>
              </a:rPr>
              <a:t>If</a:t>
            </a:r>
            <a:r>
              <a:rPr lang="nl-NL" sz="2400" i="1" dirty="0" smtClean="0">
                <a:solidFill>
                  <a:schemeClr val="tx1"/>
                </a:solidFill>
              </a:rPr>
              <a:t> </a:t>
            </a:r>
            <a:r>
              <a:rPr lang="nl-NL" sz="2400" i="1" dirty="0" err="1" smtClean="0">
                <a:solidFill>
                  <a:schemeClr val="tx1"/>
                </a:solidFill>
              </a:rPr>
              <a:t>you</a:t>
            </a:r>
            <a:r>
              <a:rPr lang="nl-NL" sz="2400" i="1" dirty="0" smtClean="0">
                <a:solidFill>
                  <a:schemeClr val="tx1"/>
                </a:solidFill>
              </a:rPr>
              <a:t> </a:t>
            </a:r>
            <a:r>
              <a:rPr lang="nl-NL" sz="2400" i="1" dirty="0" err="1" smtClean="0">
                <a:solidFill>
                  <a:schemeClr val="tx1"/>
                </a:solidFill>
              </a:rPr>
              <a:t>torture</a:t>
            </a:r>
            <a:r>
              <a:rPr lang="nl-NL" sz="2400" i="1" dirty="0" smtClean="0">
                <a:solidFill>
                  <a:schemeClr val="tx1"/>
                </a:solidFill>
              </a:rPr>
              <a:t> </a:t>
            </a:r>
            <a:r>
              <a:rPr lang="nl-NL" sz="2400" i="1" dirty="0" err="1" smtClean="0">
                <a:solidFill>
                  <a:schemeClr val="tx1"/>
                </a:solidFill>
              </a:rPr>
              <a:t>your</a:t>
            </a:r>
            <a:r>
              <a:rPr lang="nl-NL" sz="2400" i="1" dirty="0" smtClean="0">
                <a:solidFill>
                  <a:schemeClr val="tx1"/>
                </a:solidFill>
              </a:rPr>
              <a:t> data long </a:t>
            </a:r>
            <a:r>
              <a:rPr lang="nl-NL" sz="2400" i="1" dirty="0" err="1" smtClean="0">
                <a:solidFill>
                  <a:schemeClr val="tx1"/>
                </a:solidFill>
              </a:rPr>
              <a:t>enough</a:t>
            </a:r>
            <a:r>
              <a:rPr lang="nl-NL" sz="2400" i="1" dirty="0" smtClean="0">
                <a:solidFill>
                  <a:schemeClr val="tx1"/>
                </a:solidFill>
              </a:rPr>
              <a:t> …</a:t>
            </a:r>
          </a:p>
          <a:p>
            <a:pPr lvl="1"/>
            <a:endParaRPr lang="nl-NL" sz="2400" i="1" dirty="0" smtClean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nl-NL" sz="2400" dirty="0" err="1" smtClean="0">
                <a:solidFill>
                  <a:schemeClr val="tx1"/>
                </a:solidFill>
              </a:rPr>
              <a:t>Use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arbitrary</a:t>
            </a:r>
            <a:r>
              <a:rPr lang="nl-NL" sz="2400" dirty="0" smtClean="0">
                <a:solidFill>
                  <a:schemeClr val="tx1"/>
                </a:solidFill>
              </a:rPr>
              <a:t> codes for </a:t>
            </a:r>
            <a:r>
              <a:rPr lang="nl-NL" sz="2400" dirty="0" err="1" smtClean="0">
                <a:solidFill>
                  <a:schemeClr val="tx1"/>
                </a:solidFill>
              </a:rPr>
              <a:t>categorical</a:t>
            </a:r>
            <a:r>
              <a:rPr lang="nl-NL" sz="2400" dirty="0" smtClean="0">
                <a:solidFill>
                  <a:schemeClr val="tx1"/>
                </a:solidFill>
              </a:rPr>
              <a:t> data (</a:t>
            </a:r>
            <a:r>
              <a:rPr lang="nl-NL" sz="2400" dirty="0" err="1" smtClean="0">
                <a:solidFill>
                  <a:schemeClr val="tx1"/>
                </a:solidFill>
              </a:rPr>
              <a:t>with</a:t>
            </a:r>
            <a:r>
              <a:rPr lang="nl-NL" sz="2400" dirty="0" smtClean="0">
                <a:solidFill>
                  <a:schemeClr val="tx1"/>
                </a:solidFill>
              </a:rPr>
              <a:t> more </a:t>
            </a:r>
            <a:r>
              <a:rPr lang="nl-NL" sz="2400" dirty="0" err="1" smtClean="0">
                <a:solidFill>
                  <a:schemeClr val="tx1"/>
                </a:solidFill>
              </a:rPr>
              <a:t>than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two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categories</a:t>
            </a:r>
            <a:r>
              <a:rPr lang="nl-NL" sz="2400" smtClean="0">
                <a:solidFill>
                  <a:schemeClr val="tx1"/>
                </a:solidFill>
              </a:rPr>
              <a:t>)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72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nl-NL" dirty="0" smtClean="0">
                <a:solidFill>
                  <a:schemeClr val="tx2"/>
                </a:solidFill>
              </a:rPr>
              <a:t>The research question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W. Heesen: </a:t>
            </a:r>
            <a:r>
              <a:rPr lang="nl-NL" sz="2800" dirty="0" err="1" smtClean="0"/>
              <a:t>Isolated</a:t>
            </a:r>
            <a:r>
              <a:rPr lang="nl-NL" sz="2800" dirty="0" smtClean="0"/>
              <a:t> </a:t>
            </a:r>
            <a:r>
              <a:rPr lang="nl-NL" sz="2800" dirty="0" err="1" smtClean="0"/>
              <a:t>Systolic</a:t>
            </a:r>
            <a:r>
              <a:rPr lang="nl-NL" sz="2800" dirty="0" smtClean="0"/>
              <a:t> </a:t>
            </a:r>
            <a:r>
              <a:rPr lang="nl-NL" sz="2800" dirty="0" err="1" smtClean="0"/>
              <a:t>Hypertension</a:t>
            </a:r>
            <a:r>
              <a:rPr lang="nl-NL" sz="2800" dirty="0" smtClean="0"/>
              <a:t>, PhD thesis </a:t>
            </a:r>
            <a:r>
              <a:rPr lang="nl-NL" sz="2800" dirty="0" err="1" smtClean="0"/>
              <a:t>written</a:t>
            </a:r>
            <a:r>
              <a:rPr lang="nl-NL" sz="2800" dirty="0" smtClean="0"/>
              <a:t> 1998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Cross </a:t>
            </a:r>
            <a:r>
              <a:rPr lang="nl-NL" sz="2800" dirty="0" err="1" smtClean="0"/>
              <a:t>sectional</a:t>
            </a:r>
            <a:r>
              <a:rPr lang="nl-NL" sz="2800" dirty="0" smtClean="0"/>
              <a:t> data on 1596 </a:t>
            </a:r>
            <a:r>
              <a:rPr lang="nl-NL" sz="2800" dirty="0" err="1" smtClean="0"/>
              <a:t>individuals</a:t>
            </a:r>
            <a:r>
              <a:rPr lang="nl-NL" sz="2800" dirty="0" smtClean="0"/>
              <a:t> in the North of the Netherlands, </a:t>
            </a:r>
            <a:r>
              <a:rPr lang="nl-NL" sz="2800" dirty="0" err="1" smtClean="0"/>
              <a:t>all</a:t>
            </a:r>
            <a:r>
              <a:rPr lang="nl-NL" sz="2800" dirty="0" smtClean="0"/>
              <a:t> </a:t>
            </a:r>
            <a:r>
              <a:rPr lang="nl-NL" sz="2800" dirty="0" err="1" smtClean="0"/>
              <a:t>older</a:t>
            </a:r>
            <a:r>
              <a:rPr lang="nl-NL" sz="2800" dirty="0" smtClean="0"/>
              <a:t> </a:t>
            </a:r>
            <a:r>
              <a:rPr lang="nl-NL" sz="2800" dirty="0" err="1" smtClean="0"/>
              <a:t>than</a:t>
            </a:r>
            <a:r>
              <a:rPr lang="nl-NL" sz="2800" dirty="0" smtClean="0"/>
              <a:t> 57 </a:t>
            </a:r>
            <a:r>
              <a:rPr lang="nl-NL" sz="2800" dirty="0" err="1" smtClean="0"/>
              <a:t>years</a:t>
            </a:r>
            <a:endParaRPr lang="nl-NL" sz="2800" dirty="0" smtClean="0"/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For </a:t>
            </a:r>
            <a:r>
              <a:rPr lang="nl-NL" sz="2800" dirty="0" err="1" smtClean="0"/>
              <a:t>now</a:t>
            </a:r>
            <a:r>
              <a:rPr lang="nl-NL" sz="2800" dirty="0" smtClean="0"/>
              <a:t>:</a:t>
            </a:r>
            <a:endParaRPr lang="nl-NL" sz="2800" dirty="0" smtClean="0"/>
          </a:p>
          <a:p>
            <a:pPr lvl="1">
              <a:lnSpc>
                <a:spcPct val="90000"/>
              </a:lnSpc>
            </a:pPr>
            <a:r>
              <a:rPr lang="nl-NL" sz="2400" dirty="0" err="1" smtClean="0"/>
              <a:t>Which</a:t>
            </a:r>
            <a:r>
              <a:rPr lang="nl-NL" sz="2400" dirty="0" smtClean="0"/>
              <a:t> </a:t>
            </a:r>
            <a:r>
              <a:rPr lang="nl-NL" sz="2400" dirty="0" err="1" smtClean="0"/>
              <a:t>explanatory</a:t>
            </a:r>
            <a:r>
              <a:rPr lang="nl-NL" sz="2400" dirty="0" smtClean="0"/>
              <a:t> variables are </a:t>
            </a:r>
            <a:r>
              <a:rPr lang="nl-NL" sz="2400" dirty="0" err="1" smtClean="0"/>
              <a:t>related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the </a:t>
            </a:r>
            <a:r>
              <a:rPr lang="nl-NL" sz="2400" dirty="0" err="1" smtClean="0"/>
              <a:t>Systolic</a:t>
            </a:r>
            <a:r>
              <a:rPr lang="nl-NL" sz="2400" dirty="0" smtClean="0"/>
              <a:t> Blood </a:t>
            </a:r>
            <a:r>
              <a:rPr lang="nl-NL" sz="2400" dirty="0" err="1" smtClean="0"/>
              <a:t>Pressure</a:t>
            </a:r>
            <a:r>
              <a:rPr lang="nl-NL" sz="2400" dirty="0" smtClean="0"/>
              <a:t>, SBP?</a:t>
            </a:r>
          </a:p>
          <a:p>
            <a:pPr lvl="1">
              <a:lnSpc>
                <a:spcPct val="90000"/>
              </a:lnSpc>
            </a:pPr>
            <a:r>
              <a:rPr lang="nl-NL" sz="2400" dirty="0" err="1" smtClean="0"/>
              <a:t>Can</a:t>
            </a:r>
            <a:r>
              <a:rPr lang="nl-NL" sz="2400" dirty="0" smtClean="0"/>
              <a:t> we </a:t>
            </a:r>
            <a:r>
              <a:rPr lang="nl-NL" sz="2400" dirty="0" err="1" smtClean="0"/>
              <a:t>predict</a:t>
            </a:r>
            <a:r>
              <a:rPr lang="nl-NL" sz="2400" dirty="0" smtClean="0"/>
              <a:t> (or </a:t>
            </a:r>
            <a:r>
              <a:rPr lang="nl-NL" sz="2400" dirty="0" err="1" smtClean="0"/>
              <a:t>explain</a:t>
            </a:r>
            <a:r>
              <a:rPr lang="nl-NL" sz="2400" dirty="0" smtClean="0"/>
              <a:t>) the SBP, </a:t>
            </a:r>
            <a:r>
              <a:rPr lang="nl-NL" sz="2400" dirty="0" err="1" smtClean="0"/>
              <a:t>using</a:t>
            </a:r>
            <a:r>
              <a:rPr lang="nl-NL" sz="2400" dirty="0" smtClean="0"/>
              <a:t> </a:t>
            </a:r>
            <a:r>
              <a:rPr lang="nl-NL" sz="2400" dirty="0" err="1" smtClean="0"/>
              <a:t>several</a:t>
            </a:r>
            <a:r>
              <a:rPr lang="nl-NL" sz="2400" dirty="0" smtClean="0"/>
              <a:t> </a:t>
            </a:r>
            <a:r>
              <a:rPr lang="nl-NL" sz="2400" dirty="0" err="1" smtClean="0"/>
              <a:t>explanatory</a:t>
            </a:r>
            <a:r>
              <a:rPr lang="nl-NL" sz="2400" dirty="0" smtClean="0"/>
              <a:t> variables?</a:t>
            </a:r>
          </a:p>
        </p:txBody>
      </p:sp>
    </p:spTree>
    <p:extLst>
      <p:ext uri="{BB962C8B-B14F-4D97-AF65-F5344CB8AC3E}">
        <p14:creationId xmlns:p14="http://schemas.microsoft.com/office/powerpoint/2010/main" val="81405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The data in SPSS</a:t>
            </a:r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6147" name="Afbeelding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7" r="52187" b="49413"/>
          <a:stretch/>
        </p:blipFill>
        <p:spPr bwMode="auto">
          <a:xfrm>
            <a:off x="1067239" y="1794616"/>
            <a:ext cx="6913562" cy="4658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al 1"/>
          <p:cNvSpPr/>
          <p:nvPr/>
        </p:nvSpPr>
        <p:spPr>
          <a:xfrm>
            <a:off x="5220072" y="2498966"/>
            <a:ext cx="504056" cy="4979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Ovaal 2"/>
          <p:cNvSpPr/>
          <p:nvPr/>
        </p:nvSpPr>
        <p:spPr>
          <a:xfrm>
            <a:off x="1979712" y="2564904"/>
            <a:ext cx="50405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/>
          <p:cNvSpPr/>
          <p:nvPr/>
        </p:nvSpPr>
        <p:spPr>
          <a:xfrm>
            <a:off x="2384140" y="2564904"/>
            <a:ext cx="50405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/>
          <p:cNvSpPr/>
          <p:nvPr/>
        </p:nvSpPr>
        <p:spPr>
          <a:xfrm>
            <a:off x="4524020" y="2524125"/>
            <a:ext cx="755325" cy="5136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47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Multiple </a:t>
            </a:r>
            <a:r>
              <a:rPr lang="nl-NL" dirty="0" err="1" smtClean="0">
                <a:solidFill>
                  <a:schemeClr val="tx2"/>
                </a:solidFill>
              </a:rPr>
              <a:t>relationships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l="36398" t="33529" r="25219" b="25000"/>
          <a:stretch/>
        </p:blipFill>
        <p:spPr bwMode="auto">
          <a:xfrm>
            <a:off x="1835696" y="2038350"/>
            <a:ext cx="5024209" cy="34788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7226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A </a:t>
            </a:r>
            <a:r>
              <a:rPr lang="nl-NL" dirty="0" err="1" smtClean="0">
                <a:solidFill>
                  <a:schemeClr val="tx2"/>
                </a:solidFill>
              </a:rPr>
              <a:t>simple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linear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r>
              <a:rPr lang="nl-NL" dirty="0" smtClean="0">
                <a:solidFill>
                  <a:schemeClr val="tx2"/>
                </a:solidFill>
              </a:rPr>
              <a:t> model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In </a:t>
            </a:r>
            <a:r>
              <a:rPr lang="nl-NL" dirty="0" err="1" smtClean="0"/>
              <a:t>mathematics</a:t>
            </a:r>
            <a:r>
              <a:rPr lang="nl-NL" dirty="0" smtClean="0"/>
              <a:t>, the </a:t>
            </a:r>
            <a:r>
              <a:rPr lang="nl-NL" dirty="0" err="1" smtClean="0"/>
              <a:t>equation</a:t>
            </a:r>
            <a:r>
              <a:rPr lang="nl-NL" dirty="0" smtClean="0"/>
              <a:t> of a line is </a:t>
            </a:r>
            <a:r>
              <a:rPr lang="nl-NL" dirty="0" err="1" smtClean="0"/>
              <a:t>given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:		 y = </a:t>
            </a:r>
            <a:r>
              <a:rPr lang="nl-NL" dirty="0" err="1" smtClean="0"/>
              <a:t>a</a:t>
            </a:r>
            <a:r>
              <a:rPr lang="nl-NL" dirty="0" err="1">
                <a:latin typeface="Times New Roman"/>
                <a:cs typeface="Times New Roman"/>
              </a:rPr>
              <a:t>∙</a:t>
            </a:r>
            <a:r>
              <a:rPr lang="nl-NL" dirty="0" err="1" smtClean="0"/>
              <a:t>x</a:t>
            </a:r>
            <a:r>
              <a:rPr lang="nl-NL" dirty="0" smtClean="0"/>
              <a:t> + b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In </a:t>
            </a:r>
            <a:r>
              <a:rPr lang="nl-NL" dirty="0" err="1" smtClean="0"/>
              <a:t>statistics</a:t>
            </a:r>
            <a:r>
              <a:rPr lang="nl-NL" dirty="0" smtClean="0"/>
              <a:t>, we </a:t>
            </a:r>
            <a:r>
              <a:rPr lang="nl-NL" dirty="0" err="1" smtClean="0"/>
              <a:t>prefer</a:t>
            </a:r>
            <a:r>
              <a:rPr lang="nl-NL" dirty="0" smtClean="0"/>
              <a:t> the </a:t>
            </a:r>
            <a:r>
              <a:rPr lang="nl-NL" dirty="0" err="1" smtClean="0"/>
              <a:t>formula</a:t>
            </a:r>
            <a:r>
              <a:rPr lang="nl-NL" dirty="0" smtClean="0"/>
              <a:t>: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dirty="0" smtClean="0"/>
              <a:t>y </a:t>
            </a:r>
            <a:r>
              <a:rPr lang="nl-NL" dirty="0" smtClean="0"/>
              <a:t>= b</a:t>
            </a:r>
            <a:r>
              <a:rPr lang="nl-NL" baseline="-25000" dirty="0" smtClean="0"/>
              <a:t>o</a:t>
            </a:r>
            <a:r>
              <a:rPr lang="nl-NL" dirty="0" smtClean="0"/>
              <a:t> + b</a:t>
            </a:r>
            <a:r>
              <a:rPr lang="nl-NL" baseline="-25000" dirty="0" smtClean="0"/>
              <a:t>1</a:t>
            </a:r>
            <a:r>
              <a:rPr lang="nl-NL" dirty="0" smtClean="0">
                <a:latin typeface="Times New Roman"/>
                <a:cs typeface="Times New Roman"/>
              </a:rPr>
              <a:t>∙x</a:t>
            </a:r>
          </a:p>
          <a:p>
            <a:pPr lvl="1"/>
            <a:r>
              <a:rPr lang="nl-NL" dirty="0" smtClean="0"/>
              <a:t>b</a:t>
            </a:r>
            <a:r>
              <a:rPr lang="nl-NL" baseline="-25000" dirty="0" smtClean="0"/>
              <a:t>1  </a:t>
            </a:r>
            <a:r>
              <a:rPr lang="nl-NL" dirty="0" smtClean="0"/>
              <a:t>is the </a:t>
            </a:r>
            <a:r>
              <a:rPr lang="nl-NL" dirty="0" err="1" smtClean="0"/>
              <a:t>slope</a:t>
            </a:r>
            <a:r>
              <a:rPr lang="nl-NL" dirty="0" smtClean="0"/>
              <a:t> of the line</a:t>
            </a:r>
            <a:endParaRPr lang="nl-NL" dirty="0"/>
          </a:p>
          <a:p>
            <a:pPr lvl="1"/>
            <a:r>
              <a:rPr lang="nl-NL" dirty="0" smtClean="0"/>
              <a:t>b</a:t>
            </a:r>
            <a:r>
              <a:rPr lang="nl-NL" baseline="-25000" dirty="0" smtClean="0"/>
              <a:t>0</a:t>
            </a:r>
            <a:r>
              <a:rPr lang="nl-NL" dirty="0" smtClean="0"/>
              <a:t> is the </a:t>
            </a:r>
            <a:r>
              <a:rPr lang="nl-NL" dirty="0" err="1" smtClean="0"/>
              <a:t>intercept</a:t>
            </a:r>
            <a:r>
              <a:rPr lang="nl-NL" dirty="0" smtClean="0"/>
              <a:t> (or constant)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4860032" y="2420888"/>
            <a:ext cx="0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4355976" y="4149080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flipV="1">
            <a:off x="4283968" y="2708920"/>
            <a:ext cx="3312368" cy="10801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hoek 9"/>
          <p:cNvSpPr/>
          <p:nvPr/>
        </p:nvSpPr>
        <p:spPr>
          <a:xfrm>
            <a:off x="4355976" y="2348880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Y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7524328" y="4221088"/>
            <a:ext cx="43204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X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2" name="Rechteraccolade 11"/>
          <p:cNvSpPr/>
          <p:nvPr/>
        </p:nvSpPr>
        <p:spPr>
          <a:xfrm>
            <a:off x="4926883" y="3626062"/>
            <a:ext cx="45719" cy="5040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4972602" y="3717032"/>
            <a:ext cx="24747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6012160" y="324898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hoek 16"/>
          <p:cNvSpPr/>
          <p:nvPr/>
        </p:nvSpPr>
        <p:spPr>
          <a:xfrm>
            <a:off x="6012160" y="3392996"/>
            <a:ext cx="288032" cy="233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1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9" name="Rechte verbindingslijn 18"/>
          <p:cNvCxnSpPr/>
          <p:nvPr/>
        </p:nvCxnSpPr>
        <p:spPr>
          <a:xfrm flipV="1">
            <a:off x="6300192" y="3140968"/>
            <a:ext cx="0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6516216" y="3068960"/>
            <a:ext cx="2880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a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4716016" y="4221088"/>
            <a:ext cx="25658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0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31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7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Simple </a:t>
            </a:r>
            <a:r>
              <a:rPr lang="nl-NL" dirty="0" err="1" smtClean="0">
                <a:solidFill>
                  <a:schemeClr val="tx2"/>
                </a:solidFill>
              </a:rPr>
              <a:t>linear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r>
              <a:rPr lang="nl-NL" dirty="0" smtClean="0">
                <a:solidFill>
                  <a:schemeClr val="tx2"/>
                </a:solidFill>
              </a:rPr>
              <a:t> of SBP on Age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(a </a:t>
            </a:r>
            <a:r>
              <a:rPr lang="nl-NL" dirty="0" err="1" smtClean="0">
                <a:solidFill>
                  <a:schemeClr val="tx2"/>
                </a:solidFill>
              </a:rPr>
              <a:t>continuous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explanatory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variable</a:t>
            </a:r>
            <a:r>
              <a:rPr lang="nl-NL" dirty="0" smtClean="0">
                <a:solidFill>
                  <a:schemeClr val="tx2"/>
                </a:solidFill>
              </a:rPr>
              <a:t>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7285"/>
            <a:ext cx="6624736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321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The best fitting line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(</a:t>
            </a:r>
            <a:r>
              <a:rPr lang="nl-NL" dirty="0" err="1" smtClean="0">
                <a:solidFill>
                  <a:schemeClr val="tx2"/>
                </a:solidFill>
              </a:rPr>
              <a:t>according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“</a:t>
            </a:r>
            <a:r>
              <a:rPr lang="nl-NL" dirty="0" err="1" smtClean="0">
                <a:solidFill>
                  <a:schemeClr val="tx2"/>
                </a:solidFill>
              </a:rPr>
              <a:t>least</a:t>
            </a:r>
            <a:r>
              <a:rPr lang="nl-NL" dirty="0" smtClean="0">
                <a:solidFill>
                  <a:schemeClr val="tx2"/>
                </a:solidFill>
              </a:rPr>
              <a:t> squares” </a:t>
            </a:r>
            <a:r>
              <a:rPr lang="nl-NL" dirty="0" err="1" smtClean="0">
                <a:solidFill>
                  <a:schemeClr val="tx2"/>
                </a:solidFill>
              </a:rPr>
              <a:t>criterion</a:t>
            </a:r>
            <a:r>
              <a:rPr lang="nl-NL" dirty="0" smtClean="0">
                <a:solidFill>
                  <a:schemeClr val="tx2"/>
                </a:solidFill>
              </a:rPr>
              <a:t>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25144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67296"/>
            <a:ext cx="7056784" cy="506958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hoek 4"/>
          <p:cNvSpPr/>
          <p:nvPr/>
        </p:nvSpPr>
        <p:spPr>
          <a:xfrm>
            <a:off x="6516216" y="3861048"/>
            <a:ext cx="262778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SBP = 110 + 0.75</a:t>
            </a:r>
            <a:r>
              <a:rPr lang="nl-NL" dirty="0" smtClean="0">
                <a:latin typeface="Times New Roman"/>
                <a:cs typeface="Times New Roman"/>
              </a:rPr>
              <a:t>∙Age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276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1399</Words>
  <Application>Microsoft Office PowerPoint</Application>
  <PresentationFormat>Diavoorstelling (4:3)</PresentationFormat>
  <Paragraphs>313</Paragraphs>
  <Slides>32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34" baseType="lpstr">
      <vt:lpstr>Kantoorthema</vt:lpstr>
      <vt:lpstr>Equation</vt:lpstr>
      <vt:lpstr>Multiple linear regression; some do’s and don’ts</vt:lpstr>
      <vt:lpstr> Help! Statistics! Lunchtime Lectures</vt:lpstr>
      <vt:lpstr>Today’s Program</vt:lpstr>
      <vt:lpstr>The research question</vt:lpstr>
      <vt:lpstr>The data in SPSS</vt:lpstr>
      <vt:lpstr>Multiple relationships</vt:lpstr>
      <vt:lpstr>A simple linear regression model</vt:lpstr>
      <vt:lpstr>Simple linear regression of SBP on Age (a continuous explanatory variable)</vt:lpstr>
      <vt:lpstr>The best fitting line (according to “least squares” criterion)</vt:lpstr>
      <vt:lpstr>Formally</vt:lpstr>
      <vt:lpstr>The best fitting line (according to “least squares” criterion)</vt:lpstr>
      <vt:lpstr>The explained part of the response variable Y (R2)</vt:lpstr>
      <vt:lpstr>Assumptions of linear regression</vt:lpstr>
      <vt:lpstr>In case of repeated measures (on the same individuals) …</vt:lpstr>
      <vt:lpstr>The linear regression table (SPSS)</vt:lpstr>
      <vt:lpstr>Check the assumptions</vt:lpstr>
      <vt:lpstr>Checking the residuals</vt:lpstr>
      <vt:lpstr>Simple linear regression of SBP on Sex (a binary explanatory variable)</vt:lpstr>
      <vt:lpstr>Linear regression, is it of any use in this situation?</vt:lpstr>
      <vt:lpstr>Regression on Sex</vt:lpstr>
      <vt:lpstr>So:</vt:lpstr>
      <vt:lpstr>Correcting for Age</vt:lpstr>
      <vt:lpstr>A multiple linear regression</vt:lpstr>
      <vt:lpstr>In a graph</vt:lpstr>
      <vt:lpstr>Should we always correct for other variables?</vt:lpstr>
      <vt:lpstr>Effect modification</vt:lpstr>
      <vt:lpstr>In a linear regression model, we have to introduce an interaction term</vt:lpstr>
      <vt:lpstr>Linear regression of SBP on Smoking (a categorical explanatory variable &gt; 2 categories)</vt:lpstr>
      <vt:lpstr>For a categorical explanatory variable: use dummy variables!</vt:lpstr>
      <vt:lpstr>How to build a (linear) model?</vt:lpstr>
      <vt:lpstr>A linear model?</vt:lpstr>
      <vt:lpstr>Take home message</vt:lpstr>
    </vt:vector>
  </TitlesOfParts>
  <Company>Universitair Medisch Centrum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linear regression; some do’s and don’ts</dc:title>
  <dc:creator>Burgerhof, JGM</dc:creator>
  <cp:lastModifiedBy>Burgerhof, JGM</cp:lastModifiedBy>
  <cp:revision>57</cp:revision>
  <dcterms:created xsi:type="dcterms:W3CDTF">2017-04-24T08:54:17Z</dcterms:created>
  <dcterms:modified xsi:type="dcterms:W3CDTF">2017-05-08T15:33:20Z</dcterms:modified>
</cp:coreProperties>
</file>