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58" r:id="rId3"/>
    <p:sldId id="260" r:id="rId4"/>
    <p:sldId id="281" r:id="rId5"/>
    <p:sldId id="259" r:id="rId6"/>
    <p:sldId id="262" r:id="rId7"/>
    <p:sldId id="261" r:id="rId8"/>
    <p:sldId id="279" r:id="rId9"/>
    <p:sldId id="280" r:id="rId10"/>
    <p:sldId id="273" r:id="rId11"/>
    <p:sldId id="274" r:id="rId12"/>
    <p:sldId id="275" r:id="rId13"/>
    <p:sldId id="276" r:id="rId14"/>
    <p:sldId id="277" r:id="rId15"/>
    <p:sldId id="278" r:id="rId16"/>
    <p:sldId id="263" r:id="rId17"/>
    <p:sldId id="283" r:id="rId18"/>
    <p:sldId id="284" r:id="rId19"/>
    <p:sldId id="267" r:id="rId20"/>
    <p:sldId id="266" r:id="rId21"/>
    <p:sldId id="264" r:id="rId22"/>
    <p:sldId id="265" r:id="rId23"/>
    <p:sldId id="268" r:id="rId24"/>
    <p:sldId id="270" r:id="rId25"/>
    <p:sldId id="271" r:id="rId2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40551-5FD8-42BF-AB05-D80947AE99E7}" type="datetimeFigureOut">
              <a:rPr lang="nl-NL" smtClean="0"/>
              <a:t>11-9-2018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3965F6-0708-4BD8-8C39-A3DB324F63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8379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76763" cy="3432175"/>
          </a:xfrm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935" y="4344866"/>
            <a:ext cx="5028132" cy="41133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965F6-0708-4BD8-8C39-A3DB324F63B7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0790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C845-3789-4369-B6FB-9E6F446218C7}" type="datetimeFigureOut">
              <a:rPr lang="nl-NL" smtClean="0"/>
              <a:t>11-9-2018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1694-DC47-4339-B7FE-EB7EBA14E1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8034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C845-3789-4369-B6FB-9E6F446218C7}" type="datetimeFigureOut">
              <a:rPr lang="nl-NL" smtClean="0"/>
              <a:t>11-9-2018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1694-DC47-4339-B7FE-EB7EBA14E1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2630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C845-3789-4369-B6FB-9E6F446218C7}" type="datetimeFigureOut">
              <a:rPr lang="nl-NL" smtClean="0"/>
              <a:t>11-9-2018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1694-DC47-4339-B7FE-EB7EBA14E1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8252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el, tekst en 2 inhoudseleme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D90B4-54C5-46C3-A702-EE54F5E38C43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1209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C845-3789-4369-B6FB-9E6F446218C7}" type="datetimeFigureOut">
              <a:rPr lang="nl-NL" smtClean="0"/>
              <a:t>11-9-2018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1694-DC47-4339-B7FE-EB7EBA14E1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136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C845-3789-4369-B6FB-9E6F446218C7}" type="datetimeFigureOut">
              <a:rPr lang="nl-NL" smtClean="0"/>
              <a:t>11-9-2018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1694-DC47-4339-B7FE-EB7EBA14E1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090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C845-3789-4369-B6FB-9E6F446218C7}" type="datetimeFigureOut">
              <a:rPr lang="nl-NL" smtClean="0"/>
              <a:t>11-9-2018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1694-DC47-4339-B7FE-EB7EBA14E1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2518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C845-3789-4369-B6FB-9E6F446218C7}" type="datetimeFigureOut">
              <a:rPr lang="nl-NL" smtClean="0"/>
              <a:t>11-9-2018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1694-DC47-4339-B7FE-EB7EBA14E1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038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C845-3789-4369-B6FB-9E6F446218C7}" type="datetimeFigureOut">
              <a:rPr lang="nl-NL" smtClean="0"/>
              <a:t>11-9-2018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1694-DC47-4339-B7FE-EB7EBA14E1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0425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C845-3789-4369-B6FB-9E6F446218C7}" type="datetimeFigureOut">
              <a:rPr lang="nl-NL" smtClean="0"/>
              <a:t>11-9-2018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1694-DC47-4339-B7FE-EB7EBA14E1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3745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C845-3789-4369-B6FB-9E6F446218C7}" type="datetimeFigureOut">
              <a:rPr lang="nl-NL" smtClean="0"/>
              <a:t>11-9-2018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1694-DC47-4339-B7FE-EB7EBA14E1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1066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C845-3789-4369-B6FB-9E6F446218C7}" type="datetimeFigureOut">
              <a:rPr lang="nl-NL" smtClean="0"/>
              <a:t>11-9-2018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61694-DC47-4339-B7FE-EB7EBA14E1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6314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5C845-3789-4369-B6FB-9E6F446218C7}" type="datetimeFigureOut">
              <a:rPr lang="nl-NL" smtClean="0"/>
              <a:t>11-9-2018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61694-DC47-4339-B7FE-EB7EBA14E1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9186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j.g.m.burgerhof@umcg.n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1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3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4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orusis.com/pdf/ASPC_v13.pdf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196753"/>
            <a:ext cx="7774632" cy="2403698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Help! Statistics!</a:t>
            </a:r>
            <a:r>
              <a:rPr lang="nl-NL" dirty="0" smtClean="0">
                <a:solidFill>
                  <a:schemeClr val="tx2"/>
                </a:solidFill>
              </a:rPr>
              <a:t/>
            </a:r>
            <a:br>
              <a:rPr lang="nl-NL" dirty="0" smtClean="0">
                <a:solidFill>
                  <a:schemeClr val="tx2"/>
                </a:solidFill>
              </a:rPr>
            </a:br>
            <a:r>
              <a:rPr lang="nl-NL" dirty="0" err="1" smtClean="0">
                <a:solidFill>
                  <a:schemeClr val="tx2"/>
                </a:solidFill>
              </a:rPr>
              <a:t>Binary</a:t>
            </a:r>
            <a:r>
              <a:rPr lang="nl-NL" dirty="0" smtClean="0">
                <a:solidFill>
                  <a:schemeClr val="tx2"/>
                </a:solidFill>
              </a:rPr>
              <a:t> and </a:t>
            </a:r>
            <a:r>
              <a:rPr lang="nl-NL" dirty="0" err="1" smtClean="0">
                <a:solidFill>
                  <a:schemeClr val="tx2"/>
                </a:solidFill>
              </a:rPr>
              <a:t>ordinal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logistic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regression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Hans Burgerhof</a:t>
            </a:r>
          </a:p>
          <a:p>
            <a:r>
              <a:rPr lang="nl-NL" dirty="0" smtClean="0">
                <a:solidFill>
                  <a:schemeClr val="tx1"/>
                </a:solidFill>
                <a:hlinkClick r:id="rId2"/>
              </a:rPr>
              <a:t>j.g.m.burgerhof@umcg.nl</a:t>
            </a:r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September 11 2018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44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GB" altLang="nl-NL" dirty="0">
                <a:solidFill>
                  <a:schemeClr val="tx2"/>
                </a:solidFill>
              </a:rPr>
              <a:t>Binary logistic </a:t>
            </a:r>
            <a:r>
              <a:rPr lang="en-GB" altLang="nl-NL" dirty="0" smtClean="0">
                <a:solidFill>
                  <a:schemeClr val="tx2"/>
                </a:solidFill>
              </a:rPr>
              <a:t>regression</a:t>
            </a:r>
            <a:r>
              <a:rPr lang="en-GB" altLang="nl-NL" sz="4000" dirty="0" smtClean="0">
                <a:solidFill>
                  <a:schemeClr val="tx2"/>
                </a:solidFill>
              </a:rPr>
              <a:t/>
            </a:r>
            <a:br>
              <a:rPr lang="en-GB" altLang="nl-NL" sz="4000" dirty="0" smtClean="0">
                <a:solidFill>
                  <a:schemeClr val="tx2"/>
                </a:solidFill>
              </a:rPr>
            </a:br>
            <a:r>
              <a:rPr lang="en-GB" altLang="nl-NL" sz="2800" i="1" dirty="0" smtClean="0">
                <a:solidFill>
                  <a:schemeClr val="tx2"/>
                </a:solidFill>
              </a:rPr>
              <a:t>One continuous covariate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3200" y="1654416"/>
            <a:ext cx="4043363" cy="50688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nl-NL" sz="2400" dirty="0" smtClean="0"/>
              <a:t>Example</a:t>
            </a:r>
          </a:p>
          <a:p>
            <a:pPr eaLnBrk="1" hangingPunct="1"/>
            <a:r>
              <a:rPr lang="en-US" altLang="nl-NL" sz="2000" dirty="0" smtClean="0"/>
              <a:t>The covariate age may be grouped in classes</a:t>
            </a:r>
          </a:p>
          <a:p>
            <a:pPr eaLnBrk="1" hangingPunct="1"/>
            <a:r>
              <a:rPr lang="en-US" altLang="nl-NL" sz="2000" dirty="0" smtClean="0"/>
              <a:t>Per age class, the proportion can be plotted</a:t>
            </a:r>
          </a:p>
          <a:p>
            <a:pPr eaLnBrk="1" hangingPunct="1"/>
            <a:r>
              <a:rPr lang="en-US" altLang="nl-NL" sz="2000" dirty="0" smtClean="0"/>
              <a:t>A linear regression</a:t>
            </a:r>
          </a:p>
          <a:p>
            <a:pPr lvl="1" eaLnBrk="1" hangingPunct="1"/>
            <a:r>
              <a:rPr lang="en-US" altLang="nl-NL" sz="1800" dirty="0" smtClean="0"/>
              <a:t>Can be performed</a:t>
            </a:r>
          </a:p>
          <a:p>
            <a:pPr lvl="1" eaLnBrk="1" hangingPunct="1"/>
            <a:r>
              <a:rPr lang="en-US" altLang="nl-NL" sz="1800" dirty="0" smtClean="0"/>
              <a:t>Using the middle of the age classes as covariate</a:t>
            </a:r>
          </a:p>
          <a:p>
            <a:pPr lvl="1" eaLnBrk="1" hangingPunct="1"/>
            <a:r>
              <a:rPr lang="en-US" altLang="nl-NL" sz="1800" dirty="0" smtClean="0"/>
              <a:t>Using the proportion as response variable</a:t>
            </a:r>
          </a:p>
          <a:p>
            <a:pPr eaLnBrk="1" hangingPunct="1"/>
            <a:r>
              <a:rPr lang="en-US" altLang="nl-NL" sz="2000" dirty="0" smtClean="0"/>
              <a:t>Formation of age classes is somewhat arbitrary</a:t>
            </a:r>
          </a:p>
          <a:p>
            <a:pPr eaLnBrk="1" hangingPunct="1"/>
            <a:r>
              <a:rPr lang="en-US" altLang="nl-NL" sz="2000" dirty="0" smtClean="0"/>
              <a:t>The linear model may exceed the range [0,1] for response</a:t>
            </a:r>
          </a:p>
        </p:txBody>
      </p:sp>
      <p:pic>
        <p:nvPicPr>
          <p:cNvPr id="1229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563" y="1274763"/>
            <a:ext cx="5005387" cy="546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920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563" y="1274763"/>
            <a:ext cx="5003800" cy="546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Rectangle 9"/>
          <p:cNvSpPr>
            <a:spLocks noChangeArrowheads="1"/>
          </p:cNvSpPr>
          <p:nvPr/>
        </p:nvSpPr>
        <p:spPr bwMode="auto">
          <a:xfrm rot="-5400000">
            <a:off x="4031718" y="2744700"/>
            <a:ext cx="1080119" cy="28847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nl-NL" sz="1800" b="1" dirty="0" err="1" smtClean="0"/>
              <a:t>succes</a:t>
            </a:r>
            <a:endParaRPr lang="en-GB" altLang="nl-NL" sz="1800" b="1" dirty="0"/>
          </a:p>
        </p:txBody>
      </p:sp>
    </p:spTree>
    <p:extLst>
      <p:ext uri="{BB962C8B-B14F-4D97-AF65-F5344CB8AC3E}">
        <p14:creationId xmlns:p14="http://schemas.microsoft.com/office/powerpoint/2010/main" val="3544434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GB" altLang="nl-NL" dirty="0">
                <a:solidFill>
                  <a:schemeClr val="tx2"/>
                </a:solidFill>
              </a:rPr>
              <a:t>Binary logistic </a:t>
            </a:r>
            <a:r>
              <a:rPr lang="en-GB" altLang="nl-NL" dirty="0" smtClean="0">
                <a:solidFill>
                  <a:schemeClr val="tx2"/>
                </a:solidFill>
              </a:rPr>
              <a:t>regression</a:t>
            </a:r>
            <a:r>
              <a:rPr lang="en-GB" altLang="nl-NL" sz="4000" dirty="0" smtClean="0">
                <a:solidFill>
                  <a:schemeClr val="tx2"/>
                </a:solidFill>
              </a:rPr>
              <a:t/>
            </a:r>
            <a:br>
              <a:rPr lang="en-GB" altLang="nl-NL" sz="4000" dirty="0" smtClean="0">
                <a:solidFill>
                  <a:schemeClr val="tx2"/>
                </a:solidFill>
              </a:rPr>
            </a:br>
            <a:r>
              <a:rPr lang="en-GB" altLang="nl-NL" sz="2800" i="1" dirty="0" smtClean="0">
                <a:solidFill>
                  <a:schemeClr val="tx2"/>
                </a:solidFill>
              </a:rPr>
              <a:t>One continuous covariate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362950" cy="5068888"/>
          </a:xfrm>
        </p:spPr>
        <p:txBody>
          <a:bodyPr/>
          <a:lstStyle/>
          <a:p>
            <a:pPr eaLnBrk="1" hangingPunct="1"/>
            <a:r>
              <a:rPr lang="en-US" altLang="nl-NL" sz="2800" dirty="0" smtClean="0"/>
              <a:t>Consider a possible age </a:t>
            </a:r>
            <a:r>
              <a:rPr lang="en-US" altLang="nl-NL" sz="2800" i="1" dirty="0" smtClean="0"/>
              <a:t>x </a:t>
            </a:r>
          </a:p>
          <a:p>
            <a:pPr eaLnBrk="1" hangingPunct="1"/>
            <a:r>
              <a:rPr lang="en-US" altLang="nl-NL" sz="2800" dirty="0" smtClean="0"/>
              <a:t>The probability of success may be denoted by </a:t>
            </a:r>
            <a:r>
              <a:rPr lang="en-US" altLang="nl-NL" sz="2800" i="1" dirty="0" smtClean="0">
                <a:latin typeface="Symbol" pitchFamily="18" charset="2"/>
              </a:rPr>
              <a:t>p</a:t>
            </a:r>
            <a:r>
              <a:rPr lang="en-US" altLang="nl-NL" sz="2800" dirty="0" smtClean="0"/>
              <a:t>(</a:t>
            </a:r>
            <a:r>
              <a:rPr lang="en-US" altLang="nl-NL" sz="2800" i="1" dirty="0" smtClean="0"/>
              <a:t>x</a:t>
            </a:r>
            <a:r>
              <a:rPr lang="en-US" altLang="nl-NL" sz="2800" dirty="0" smtClean="0"/>
              <a:t>).</a:t>
            </a:r>
          </a:p>
          <a:p>
            <a:pPr eaLnBrk="1" hangingPunct="1"/>
            <a:r>
              <a:rPr lang="en-US" altLang="nl-NL" sz="2800" dirty="0" smtClean="0"/>
              <a:t>This proportion </a:t>
            </a:r>
            <a:r>
              <a:rPr lang="en-US" altLang="nl-NL" sz="2800" i="1" dirty="0" smtClean="0">
                <a:latin typeface="Symbol" pitchFamily="18" charset="2"/>
              </a:rPr>
              <a:t>p</a:t>
            </a:r>
            <a:r>
              <a:rPr lang="en-US" altLang="nl-NL" sz="2800" dirty="0" smtClean="0"/>
              <a:t>(</a:t>
            </a:r>
            <a:r>
              <a:rPr lang="en-US" altLang="nl-NL" sz="2800" i="1" dirty="0" smtClean="0"/>
              <a:t>x</a:t>
            </a:r>
            <a:r>
              <a:rPr lang="en-US" altLang="nl-NL" sz="2800" dirty="0" smtClean="0"/>
              <a:t>) of successes can be transformed to the odds </a:t>
            </a:r>
            <a:r>
              <a:rPr lang="en-US" altLang="nl-NL" sz="2800" i="1" dirty="0" smtClean="0">
                <a:latin typeface="Symbol" pitchFamily="18" charset="2"/>
              </a:rPr>
              <a:t>p</a:t>
            </a:r>
            <a:r>
              <a:rPr lang="en-US" altLang="nl-NL" sz="2800" dirty="0" smtClean="0"/>
              <a:t>(</a:t>
            </a:r>
            <a:r>
              <a:rPr lang="en-US" altLang="nl-NL" sz="2800" i="1" dirty="0" smtClean="0"/>
              <a:t>x</a:t>
            </a:r>
            <a:r>
              <a:rPr lang="en-US" altLang="nl-NL" sz="2800" dirty="0" smtClean="0"/>
              <a:t>)/(1-</a:t>
            </a:r>
            <a:r>
              <a:rPr lang="en-US" altLang="nl-NL" sz="2800" i="1" dirty="0" smtClean="0">
                <a:latin typeface="Symbol" pitchFamily="18" charset="2"/>
              </a:rPr>
              <a:t>p</a:t>
            </a:r>
            <a:r>
              <a:rPr lang="en-US" altLang="nl-NL" sz="2800" dirty="0" smtClean="0"/>
              <a:t>(</a:t>
            </a:r>
            <a:r>
              <a:rPr lang="en-US" altLang="nl-NL" sz="2800" i="1" dirty="0" smtClean="0"/>
              <a:t>x</a:t>
            </a:r>
            <a:r>
              <a:rPr lang="en-US" altLang="nl-NL" sz="2800" dirty="0" smtClean="0"/>
              <a:t>))</a:t>
            </a:r>
          </a:p>
          <a:p>
            <a:pPr lvl="1" eaLnBrk="1" hangingPunct="1"/>
            <a:r>
              <a:rPr lang="en-US" altLang="nl-NL" sz="2400" dirty="0" smtClean="0"/>
              <a:t>The odds can range from zero to infinity</a:t>
            </a:r>
          </a:p>
          <a:p>
            <a:pPr lvl="1" eaLnBrk="1" hangingPunct="1"/>
            <a:r>
              <a:rPr lang="en-US" altLang="nl-NL" sz="2400" dirty="0" smtClean="0"/>
              <a:t>The </a:t>
            </a:r>
            <a:r>
              <a:rPr lang="en-US" altLang="nl-NL" sz="2400" b="1" dirty="0" smtClean="0"/>
              <a:t>log odds (“logit”) </a:t>
            </a:r>
            <a:r>
              <a:rPr lang="en-US" altLang="nl-NL" sz="2400" dirty="0" smtClean="0"/>
              <a:t>can range from minus infinity to infinity</a:t>
            </a:r>
          </a:p>
          <a:p>
            <a:pPr eaLnBrk="1" hangingPunct="1"/>
            <a:r>
              <a:rPr lang="en-US" altLang="nl-NL" sz="2800" dirty="0" smtClean="0"/>
              <a:t>Thus a natural model for the proportion </a:t>
            </a:r>
            <a:r>
              <a:rPr lang="en-US" altLang="nl-NL" sz="2800" i="1" dirty="0" smtClean="0">
                <a:latin typeface="Symbol" pitchFamily="18" charset="2"/>
              </a:rPr>
              <a:t>p</a:t>
            </a:r>
            <a:r>
              <a:rPr lang="en-US" altLang="nl-NL" sz="2800" dirty="0" smtClean="0"/>
              <a:t>(</a:t>
            </a:r>
            <a:r>
              <a:rPr lang="en-US" altLang="nl-NL" sz="2800" i="1" dirty="0" smtClean="0"/>
              <a:t>x</a:t>
            </a:r>
            <a:r>
              <a:rPr lang="en-US" altLang="nl-NL" sz="2800" dirty="0" smtClean="0"/>
              <a:t>) is </a:t>
            </a:r>
          </a:p>
        </p:txBody>
      </p:sp>
      <p:graphicFrame>
        <p:nvGraphicFramePr>
          <p:cNvPr id="180231" name="Object 7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4948238" y="5564188"/>
          <a:ext cx="3440112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" name="Equation" r:id="rId3" imgW="1371600" imgH="419100" progId="Equation.3">
                  <p:embed/>
                </p:oleObj>
              </mc:Choice>
              <mc:Fallback>
                <p:oleObj name="Equation" r:id="rId3" imgW="13716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8238" y="5564188"/>
                        <a:ext cx="3440112" cy="1050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0233" name="Object 9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844550" y="5516563"/>
          <a:ext cx="3846513" cy="1144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1" name="Equation" r:id="rId5" imgW="1536700" imgH="457200" progId="Equation.3">
                  <p:embed/>
                </p:oleObj>
              </mc:Choice>
              <mc:Fallback>
                <p:oleObj name="Equation" r:id="rId5" imgW="15367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4550" y="5516563"/>
                        <a:ext cx="3846513" cy="1144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0865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46088" y="260350"/>
            <a:ext cx="8229600" cy="1152525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GB" altLang="nl-NL" dirty="0">
                <a:solidFill>
                  <a:schemeClr val="tx2"/>
                </a:solidFill>
              </a:rPr>
              <a:t>Binary l</a:t>
            </a:r>
            <a:r>
              <a:rPr lang="en-US" altLang="nl-NL" dirty="0" err="1" smtClean="0">
                <a:solidFill>
                  <a:schemeClr val="tx2"/>
                </a:solidFill>
              </a:rPr>
              <a:t>ogistic</a:t>
            </a:r>
            <a:r>
              <a:rPr lang="en-US" altLang="nl-NL" dirty="0" smtClean="0">
                <a:solidFill>
                  <a:schemeClr val="tx2"/>
                </a:solidFill>
              </a:rPr>
              <a:t> regression</a:t>
            </a:r>
            <a:r>
              <a:rPr lang="en-US" altLang="nl-NL" sz="4000" dirty="0" smtClean="0">
                <a:solidFill>
                  <a:schemeClr val="tx2"/>
                </a:solidFill>
              </a:rPr>
              <a:t/>
            </a:r>
            <a:br>
              <a:rPr lang="en-US" altLang="nl-NL" sz="4000" dirty="0" smtClean="0">
                <a:solidFill>
                  <a:schemeClr val="tx2"/>
                </a:solidFill>
              </a:rPr>
            </a:br>
            <a:r>
              <a:rPr lang="en-US" altLang="nl-NL" sz="2800" i="1" dirty="0" smtClean="0">
                <a:solidFill>
                  <a:schemeClr val="tx2"/>
                </a:solidFill>
              </a:rPr>
              <a:t>One continuous covariate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188" y="1557338"/>
            <a:ext cx="4941887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5435600" y="1916113"/>
            <a:ext cx="2592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nl-NL" altLang="nl-NL" sz="2400">
              <a:cs typeface="Times New Roman" pitchFamily="18" charset="0"/>
            </a:endParaRPr>
          </a:p>
        </p:txBody>
      </p:sp>
      <p:sp>
        <p:nvSpPr>
          <p:cNvPr id="16282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043363" cy="5068888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nl-NL" sz="2800" dirty="0" smtClean="0"/>
              <a:t>Example</a:t>
            </a:r>
          </a:p>
          <a:p>
            <a:pPr eaLnBrk="1" hangingPunct="1"/>
            <a:r>
              <a:rPr lang="en-US" altLang="nl-NL" sz="2400" dirty="0" smtClean="0"/>
              <a:t>The response variable may be the log odds instead of the proportions</a:t>
            </a:r>
          </a:p>
          <a:p>
            <a:pPr eaLnBrk="1" hangingPunct="1"/>
            <a:r>
              <a:rPr lang="en-US" altLang="nl-NL" sz="2400" dirty="0" smtClean="0"/>
              <a:t>This would overcome predictions outside the range [0 ; 1]</a:t>
            </a:r>
          </a:p>
          <a:p>
            <a:pPr eaLnBrk="1" hangingPunct="1"/>
            <a:r>
              <a:rPr lang="en-US" altLang="nl-NL" sz="2400" dirty="0" smtClean="0"/>
              <a:t>A linear model in age for the log odds seems reasonable (figure)</a:t>
            </a:r>
          </a:p>
        </p:txBody>
      </p:sp>
      <p:sp>
        <p:nvSpPr>
          <p:cNvPr id="14342" name="Text Box 8"/>
          <p:cNvSpPr txBox="1">
            <a:spLocks noChangeArrowheads="1"/>
          </p:cNvSpPr>
          <p:nvPr/>
        </p:nvSpPr>
        <p:spPr bwMode="auto">
          <a:xfrm>
            <a:off x="5795963" y="1701800"/>
            <a:ext cx="3095625" cy="790575"/>
          </a:xfrm>
          <a:prstGeom prst="rect">
            <a:avLst/>
          </a:prstGeom>
          <a:solidFill>
            <a:srgbClr val="F3FCA2"/>
          </a:solidFill>
          <a:ln w="28575">
            <a:solidFill>
              <a:srgbClr val="CC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altLang="nl-NL" sz="2000"/>
              <a:t> black dots are log odds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altLang="nl-NL" sz="2000"/>
              <a:t> open circles indicate CI</a:t>
            </a:r>
          </a:p>
        </p:txBody>
      </p:sp>
    </p:spTree>
    <p:extLst>
      <p:ext uri="{BB962C8B-B14F-4D97-AF65-F5344CB8AC3E}">
        <p14:creationId xmlns:p14="http://schemas.microsoft.com/office/powerpoint/2010/main" val="10526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720725"/>
            <a:ext cx="6100762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GB" altLang="nl-NL" dirty="0">
                <a:solidFill>
                  <a:schemeClr val="tx2"/>
                </a:solidFill>
              </a:rPr>
              <a:t>Binary logistic </a:t>
            </a:r>
            <a:r>
              <a:rPr lang="en-GB" altLang="nl-NL" dirty="0" smtClean="0">
                <a:solidFill>
                  <a:schemeClr val="tx2"/>
                </a:solidFill>
              </a:rPr>
              <a:t>regression</a:t>
            </a:r>
            <a:r>
              <a:rPr lang="en-GB" altLang="nl-NL" sz="4000" dirty="0" smtClean="0">
                <a:solidFill>
                  <a:schemeClr val="tx2"/>
                </a:solidFill>
              </a:rPr>
              <a:t/>
            </a:r>
            <a:br>
              <a:rPr lang="en-GB" altLang="nl-NL" sz="4000" dirty="0" smtClean="0">
                <a:solidFill>
                  <a:schemeClr val="tx2"/>
                </a:solidFill>
              </a:rPr>
            </a:br>
            <a:r>
              <a:rPr lang="en-GB" altLang="nl-NL" sz="2800" i="1" dirty="0" smtClean="0">
                <a:solidFill>
                  <a:schemeClr val="tx2"/>
                </a:solidFill>
              </a:rPr>
              <a:t>One continuous covariate</a:t>
            </a:r>
          </a:p>
        </p:txBody>
      </p:sp>
      <p:graphicFrame>
        <p:nvGraphicFramePr>
          <p:cNvPr id="142343" name="Object 7"/>
          <p:cNvGraphicFramePr>
            <a:graphicFrameLocks noGrp="1" noChangeAspect="1"/>
          </p:cNvGraphicFramePr>
          <p:nvPr>
            <p:ph sz="half" idx="1"/>
          </p:nvPr>
        </p:nvGraphicFramePr>
        <p:xfrm>
          <a:off x="6172200" y="4994275"/>
          <a:ext cx="2576513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Equation" r:id="rId4" imgW="1282700" imgH="419100" progId="Equation.3">
                  <p:embed/>
                </p:oleObj>
              </mc:Choice>
              <mc:Fallback>
                <p:oleObj name="Equation" r:id="rId4" imgW="12827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4994275"/>
                        <a:ext cx="2576513" cy="842963"/>
                      </a:xfrm>
                      <a:prstGeom prst="rect">
                        <a:avLst/>
                      </a:prstGeom>
                      <a:solidFill>
                        <a:srgbClr val="F3FCA2"/>
                      </a:solidFill>
                      <a:ln w="28575" cmpd="sng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5" name="Rectangle 4"/>
          <p:cNvSpPr>
            <a:spLocks noChangeArrowheads="1"/>
          </p:cNvSpPr>
          <p:nvPr/>
        </p:nvSpPr>
        <p:spPr bwMode="auto">
          <a:xfrm>
            <a:off x="2484438" y="6237288"/>
            <a:ext cx="2519362" cy="4762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nl-NL" sz="2800" i="1"/>
              <a:t>x</a:t>
            </a:r>
            <a:endParaRPr lang="en-GB" altLang="nl-NL" sz="2800"/>
          </a:p>
        </p:txBody>
      </p:sp>
      <p:sp>
        <p:nvSpPr>
          <p:cNvPr id="15366" name="Rectangle 5"/>
          <p:cNvSpPr>
            <a:spLocks noChangeArrowheads="1"/>
          </p:cNvSpPr>
          <p:nvPr/>
        </p:nvSpPr>
        <p:spPr bwMode="auto">
          <a:xfrm>
            <a:off x="107950" y="3429000"/>
            <a:ext cx="792163" cy="5762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nl-NL" sz="2800" i="1">
                <a:latin typeface="Symbol" pitchFamily="18" charset="2"/>
              </a:rPr>
              <a:t>p</a:t>
            </a:r>
            <a:r>
              <a:rPr lang="en-GB" altLang="nl-NL" sz="2800"/>
              <a:t>(</a:t>
            </a:r>
            <a:r>
              <a:rPr lang="en-GB" altLang="nl-NL" sz="2800" i="1"/>
              <a:t>x</a:t>
            </a:r>
            <a:r>
              <a:rPr lang="en-GB" altLang="nl-NL" sz="2800"/>
              <a:t>)</a:t>
            </a:r>
          </a:p>
        </p:txBody>
      </p:sp>
      <p:sp>
        <p:nvSpPr>
          <p:cNvPr id="15367" name="Text Box 8"/>
          <p:cNvSpPr txBox="1">
            <a:spLocks noChangeArrowheads="1"/>
          </p:cNvSpPr>
          <p:nvPr/>
        </p:nvSpPr>
        <p:spPr bwMode="auto">
          <a:xfrm>
            <a:off x="6661150" y="3860800"/>
            <a:ext cx="2087563" cy="1095375"/>
          </a:xfrm>
          <a:prstGeom prst="rect">
            <a:avLst/>
          </a:prstGeom>
          <a:solidFill>
            <a:srgbClr val="F3FCA2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nl-NL" sz="2400"/>
              <a:t>Example</a:t>
            </a:r>
          </a:p>
          <a:p>
            <a:pPr eaLnBrk="1" hangingPunct="1">
              <a:buFontTx/>
              <a:buChar char="•"/>
            </a:pPr>
            <a:r>
              <a:rPr lang="en-US" altLang="nl-NL" sz="2000" i="1"/>
              <a:t> </a:t>
            </a:r>
            <a:r>
              <a:rPr lang="en-US" altLang="nl-NL" sz="2000" i="1">
                <a:latin typeface="Symbol" pitchFamily="18" charset="2"/>
              </a:rPr>
              <a:t>b</a:t>
            </a:r>
            <a:r>
              <a:rPr lang="en-US" altLang="nl-NL" sz="2000" baseline="-25000"/>
              <a:t>0</a:t>
            </a:r>
            <a:r>
              <a:rPr lang="en-US" altLang="nl-NL" sz="2000"/>
              <a:t> =  0.385</a:t>
            </a:r>
          </a:p>
          <a:p>
            <a:pPr eaLnBrk="1" hangingPunct="1">
              <a:buFontTx/>
              <a:buChar char="•"/>
            </a:pPr>
            <a:r>
              <a:rPr lang="en-US" altLang="nl-NL" sz="2000" i="1"/>
              <a:t> </a:t>
            </a:r>
            <a:r>
              <a:rPr lang="en-US" altLang="nl-NL" sz="2000" i="1">
                <a:latin typeface="Symbol" pitchFamily="18" charset="2"/>
              </a:rPr>
              <a:t>b</a:t>
            </a:r>
            <a:r>
              <a:rPr lang="en-US" altLang="nl-NL" sz="2000" baseline="-25000"/>
              <a:t>1</a:t>
            </a:r>
            <a:r>
              <a:rPr lang="en-US" altLang="nl-NL" sz="2000"/>
              <a:t> = -0.051</a:t>
            </a:r>
          </a:p>
        </p:txBody>
      </p:sp>
      <p:sp>
        <p:nvSpPr>
          <p:cNvPr id="15368" name="Text Box 12"/>
          <p:cNvSpPr txBox="1">
            <a:spLocks noChangeArrowheads="1"/>
          </p:cNvSpPr>
          <p:nvPr/>
        </p:nvSpPr>
        <p:spPr bwMode="auto">
          <a:xfrm>
            <a:off x="5221288" y="2492375"/>
            <a:ext cx="3527425" cy="850900"/>
          </a:xfrm>
          <a:prstGeom prst="rect">
            <a:avLst/>
          </a:prstGeom>
          <a:solidFill>
            <a:srgbClr val="F3FCA2"/>
          </a:solidFill>
          <a:ln w="2857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nl-NL" sz="2400"/>
              <a:t>Range of covariate restricted to [15 ; 50]</a:t>
            </a:r>
          </a:p>
        </p:txBody>
      </p:sp>
      <p:sp>
        <p:nvSpPr>
          <p:cNvPr id="15369" name="Text Box 13"/>
          <p:cNvSpPr txBox="1">
            <a:spLocks noChangeArrowheads="1"/>
          </p:cNvSpPr>
          <p:nvPr/>
        </p:nvSpPr>
        <p:spPr bwMode="auto">
          <a:xfrm>
            <a:off x="4140200" y="1512888"/>
            <a:ext cx="4608513" cy="974725"/>
          </a:xfrm>
          <a:prstGeom prst="rect">
            <a:avLst/>
          </a:prstGeom>
          <a:solidFill>
            <a:srgbClr val="F3FCA2"/>
          </a:solidFill>
          <a:ln w="28575">
            <a:solidFill>
              <a:srgbClr val="CC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nl-NL" sz="2800"/>
              <a:t>Graphical representation of the proportion </a:t>
            </a:r>
            <a:r>
              <a:rPr lang="en-US" altLang="nl-NL" sz="2800" i="1">
                <a:latin typeface="Symbol" pitchFamily="18" charset="2"/>
              </a:rPr>
              <a:t>p</a:t>
            </a:r>
            <a:r>
              <a:rPr lang="en-US" altLang="nl-NL" sz="2800"/>
              <a:t>(</a:t>
            </a:r>
            <a:r>
              <a:rPr lang="en-US" altLang="nl-NL" sz="2800" i="1"/>
              <a:t>x</a:t>
            </a:r>
            <a:r>
              <a:rPr lang="en-US" altLang="nl-NL" sz="280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00127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720725"/>
            <a:ext cx="6100762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GB" altLang="nl-NL" dirty="0">
                <a:solidFill>
                  <a:schemeClr val="tx2"/>
                </a:solidFill>
              </a:rPr>
              <a:t>Binary logistic </a:t>
            </a:r>
            <a:r>
              <a:rPr lang="en-GB" altLang="nl-NL" dirty="0" smtClean="0">
                <a:solidFill>
                  <a:schemeClr val="tx2"/>
                </a:solidFill>
              </a:rPr>
              <a:t>regression</a:t>
            </a:r>
            <a:r>
              <a:rPr lang="en-GB" altLang="nl-NL" sz="4000" dirty="0" smtClean="0">
                <a:solidFill>
                  <a:schemeClr val="tx2"/>
                </a:solidFill>
              </a:rPr>
              <a:t/>
            </a:r>
            <a:br>
              <a:rPr lang="en-GB" altLang="nl-NL" sz="4000" dirty="0" smtClean="0">
                <a:solidFill>
                  <a:schemeClr val="tx2"/>
                </a:solidFill>
              </a:rPr>
            </a:br>
            <a:r>
              <a:rPr lang="en-GB" altLang="nl-NL" sz="2800" i="1" dirty="0" smtClean="0">
                <a:solidFill>
                  <a:schemeClr val="tx2"/>
                </a:solidFill>
              </a:rPr>
              <a:t>One continuous covariate</a:t>
            </a:r>
          </a:p>
        </p:txBody>
      </p:sp>
      <p:graphicFrame>
        <p:nvGraphicFramePr>
          <p:cNvPr id="185348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6172200" y="4994275"/>
          <a:ext cx="2576513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3" name="Equation" r:id="rId4" imgW="1282700" imgH="419100" progId="Equation.3">
                  <p:embed/>
                </p:oleObj>
              </mc:Choice>
              <mc:Fallback>
                <p:oleObj name="Equation" r:id="rId4" imgW="12827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4994275"/>
                        <a:ext cx="2576513" cy="842963"/>
                      </a:xfrm>
                      <a:prstGeom prst="rect">
                        <a:avLst/>
                      </a:prstGeom>
                      <a:noFill/>
                      <a:ln w="28575" cmpd="sng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3FCA2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2484438" y="6237288"/>
            <a:ext cx="2519362" cy="4762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nl-NL" sz="2800" i="1"/>
              <a:t>x</a:t>
            </a:r>
            <a:endParaRPr lang="en-GB" altLang="nl-NL" sz="2800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107950" y="3429000"/>
            <a:ext cx="792163" cy="5762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GB" altLang="nl-NL" sz="2800" i="1">
                <a:latin typeface="Symbol" pitchFamily="18" charset="2"/>
              </a:rPr>
              <a:t>p</a:t>
            </a:r>
            <a:r>
              <a:rPr lang="en-GB" altLang="nl-NL" sz="2800"/>
              <a:t>(</a:t>
            </a:r>
            <a:r>
              <a:rPr lang="en-GB" altLang="nl-NL" sz="2800" i="1"/>
              <a:t>x</a:t>
            </a:r>
            <a:r>
              <a:rPr lang="en-GB" altLang="nl-NL" sz="2800"/>
              <a:t>)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6661150" y="3860800"/>
            <a:ext cx="2087563" cy="1095375"/>
          </a:xfrm>
          <a:prstGeom prst="rect">
            <a:avLst/>
          </a:prstGeom>
          <a:solidFill>
            <a:srgbClr val="F3FCA2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nl-NL" sz="2400"/>
              <a:t>Example</a:t>
            </a:r>
          </a:p>
          <a:p>
            <a:pPr eaLnBrk="1" hangingPunct="1">
              <a:buFontTx/>
              <a:buChar char="•"/>
            </a:pPr>
            <a:r>
              <a:rPr lang="en-US" altLang="nl-NL" sz="2000" i="1"/>
              <a:t> </a:t>
            </a:r>
            <a:r>
              <a:rPr lang="en-US" altLang="nl-NL" sz="2000" i="1">
                <a:latin typeface="Symbol" pitchFamily="18" charset="2"/>
              </a:rPr>
              <a:t>b</a:t>
            </a:r>
            <a:r>
              <a:rPr lang="en-US" altLang="nl-NL" sz="2000" baseline="-25000"/>
              <a:t>0</a:t>
            </a:r>
            <a:r>
              <a:rPr lang="en-US" altLang="nl-NL" sz="2000"/>
              <a:t> =  0.385</a:t>
            </a:r>
          </a:p>
          <a:p>
            <a:pPr eaLnBrk="1" hangingPunct="1">
              <a:buFontTx/>
              <a:buChar char="•"/>
            </a:pPr>
            <a:r>
              <a:rPr lang="en-US" altLang="nl-NL" sz="2000" i="1"/>
              <a:t> </a:t>
            </a:r>
            <a:r>
              <a:rPr lang="en-US" altLang="nl-NL" sz="2000" i="1">
                <a:latin typeface="Symbol" pitchFamily="18" charset="2"/>
              </a:rPr>
              <a:t>b</a:t>
            </a:r>
            <a:r>
              <a:rPr lang="en-US" altLang="nl-NL" sz="2000" baseline="-25000"/>
              <a:t>1</a:t>
            </a:r>
            <a:r>
              <a:rPr lang="en-US" altLang="nl-NL" sz="2000"/>
              <a:t> = -0.051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4572000" y="2492375"/>
            <a:ext cx="4176713" cy="850900"/>
          </a:xfrm>
          <a:prstGeom prst="rect">
            <a:avLst/>
          </a:prstGeom>
          <a:solidFill>
            <a:srgbClr val="F3FCA2"/>
          </a:solidFill>
          <a:ln w="2857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nl-NL" sz="2400"/>
              <a:t>Range of covariate restricted to [-200 ; 200]</a:t>
            </a:r>
          </a:p>
        </p:txBody>
      </p:sp>
      <p:sp>
        <p:nvSpPr>
          <p:cNvPr id="16393" name="Text Box 11"/>
          <p:cNvSpPr txBox="1">
            <a:spLocks noChangeArrowheads="1"/>
          </p:cNvSpPr>
          <p:nvPr/>
        </p:nvSpPr>
        <p:spPr bwMode="auto">
          <a:xfrm>
            <a:off x="4140200" y="1512888"/>
            <a:ext cx="4608513" cy="974725"/>
          </a:xfrm>
          <a:prstGeom prst="rect">
            <a:avLst/>
          </a:prstGeom>
          <a:solidFill>
            <a:srgbClr val="F3FCA2"/>
          </a:solidFill>
          <a:ln w="28575">
            <a:solidFill>
              <a:srgbClr val="CC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nl-NL" sz="2800"/>
              <a:t>Graphical representation of the proportion </a:t>
            </a:r>
            <a:r>
              <a:rPr lang="en-US" altLang="nl-NL" sz="2800" i="1">
                <a:latin typeface="Symbol" pitchFamily="18" charset="2"/>
              </a:rPr>
              <a:t>p</a:t>
            </a:r>
            <a:r>
              <a:rPr lang="en-US" altLang="nl-NL" sz="2800"/>
              <a:t>(</a:t>
            </a:r>
            <a:r>
              <a:rPr lang="en-US" altLang="nl-NL" sz="2800" i="1"/>
              <a:t>x</a:t>
            </a:r>
            <a:r>
              <a:rPr lang="en-US" altLang="nl-NL" sz="280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08699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GB" altLang="nl-NL" dirty="0">
                <a:solidFill>
                  <a:schemeClr val="tx2"/>
                </a:solidFill>
              </a:rPr>
              <a:t>Binary logistic </a:t>
            </a:r>
            <a:r>
              <a:rPr lang="en-GB" altLang="nl-NL" dirty="0" smtClean="0">
                <a:solidFill>
                  <a:schemeClr val="tx2"/>
                </a:solidFill>
              </a:rPr>
              <a:t>regression</a:t>
            </a:r>
            <a:r>
              <a:rPr lang="en-GB" altLang="nl-NL" sz="4000" dirty="0" smtClean="0">
                <a:solidFill>
                  <a:schemeClr val="tx2"/>
                </a:solidFill>
              </a:rPr>
              <a:t/>
            </a:r>
            <a:br>
              <a:rPr lang="en-GB" altLang="nl-NL" sz="4000" dirty="0" smtClean="0">
                <a:solidFill>
                  <a:schemeClr val="tx2"/>
                </a:solidFill>
              </a:rPr>
            </a:br>
            <a:r>
              <a:rPr lang="en-GB" altLang="nl-NL" sz="2800" i="1" dirty="0" smtClean="0">
                <a:solidFill>
                  <a:schemeClr val="tx2"/>
                </a:solidFill>
              </a:rPr>
              <a:t>One continuous covariate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3299" name="Rectangle 3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457200" y="1600200"/>
                <a:ext cx="8362950" cy="5068888"/>
              </a:xfrm>
            </p:spPr>
            <p:txBody>
              <a:bodyPr/>
              <a:lstStyle/>
              <a:p>
                <a:pPr eaLnBrk="1" hangingPunct="1">
                  <a:lnSpc>
                    <a:spcPct val="90000"/>
                  </a:lnSpc>
                </a:pPr>
                <a:r>
                  <a:rPr lang="en-US" altLang="nl-NL" sz="2800" dirty="0" smtClean="0"/>
                  <a:t>The log odds  (</a:t>
                </a:r>
                <a14:m>
                  <m:oMath xmlns:m="http://schemas.openxmlformats.org/officeDocument/2006/math">
                    <m:r>
                      <a:rPr lang="nl-NL" altLang="nl-NL" sz="2800" b="0" i="1" smtClean="0">
                        <a:latin typeface="Cambria Math"/>
                      </a:rPr>
                      <m:t>𝑙𝑛</m:t>
                    </m:r>
                    <m:d>
                      <m:dPr>
                        <m:ctrlPr>
                          <a:rPr lang="nl-NL" altLang="nl-NL" sz="2800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nl-NL" altLang="nl-NL" sz="28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nl-NL" altLang="nl-NL" sz="2800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  <m:r>
                              <a:rPr lang="nl-NL" altLang="nl-NL" sz="2800" b="0" i="1" smtClean="0">
                                <a:latin typeface="Cambria Math"/>
                                <a:ea typeface="Cambria Math"/>
                              </a:rPr>
                              <m:t>(</m:t>
                            </m:r>
                            <m:r>
                              <a:rPr lang="nl-NL" altLang="nl-NL" sz="2800" b="0" i="1" smtClean="0">
                                <a:latin typeface="Cambria Math"/>
                                <a:ea typeface="Cambria Math"/>
                              </a:rPr>
                              <m:t>𝑥</m:t>
                            </m:r>
                            <m:r>
                              <a:rPr lang="nl-NL" altLang="nl-NL" sz="2800" b="0" i="1" smtClean="0"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num>
                          <m:den>
                            <m:r>
                              <a:rPr lang="nl-NL" altLang="nl-NL" sz="2800" b="0" i="1" smtClean="0">
                                <a:latin typeface="Cambria Math"/>
                              </a:rPr>
                              <m:t>1</m:t>
                            </m:r>
                            <m:r>
                              <a:rPr lang="nl-NL" altLang="nl-NL" sz="2800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nl-NL" altLang="nl-NL" sz="2800" b="1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  <m:r>
                              <a:rPr lang="nl-NL" altLang="nl-NL" sz="2800" b="0" i="1" smtClean="0">
                                <a:latin typeface="Cambria Math"/>
                                <a:ea typeface="Cambria Math"/>
                              </a:rPr>
                              <m:t>(</m:t>
                            </m:r>
                            <m:r>
                              <a:rPr lang="nl-NL" altLang="nl-NL" sz="2800" b="0" i="1" smtClean="0">
                                <a:latin typeface="Cambria Math"/>
                                <a:ea typeface="Cambria Math"/>
                              </a:rPr>
                              <m:t>𝑥</m:t>
                            </m:r>
                            <m:r>
                              <a:rPr lang="nl-NL" altLang="nl-NL" sz="2800" b="0" i="1" smtClean="0"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nl-NL" sz="2800" dirty="0" smtClean="0"/>
                  <a:t>)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nl-NL" sz="2400" dirty="0" smtClean="0"/>
                  <a:t>Is called the </a:t>
                </a:r>
                <a:r>
                  <a:rPr lang="en-US" altLang="nl-NL" sz="2400" b="1" dirty="0" smtClean="0"/>
                  <a:t>logit</a:t>
                </a:r>
                <a:r>
                  <a:rPr lang="en-US" altLang="nl-NL" sz="2400" dirty="0" smtClean="0"/>
                  <a:t> link function (other functions are possible too, such as the </a:t>
                </a:r>
                <a:r>
                  <a:rPr lang="en-US" altLang="nl-NL" sz="2400" dirty="0" err="1" smtClean="0"/>
                  <a:t>probit</a:t>
                </a:r>
                <a:r>
                  <a:rPr lang="en-US" altLang="nl-NL" sz="2400" dirty="0" smtClean="0"/>
                  <a:t> link function)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nl-NL" sz="2400" dirty="0" smtClean="0"/>
                  <a:t>Transforms the proportion into a linear model</a:t>
                </a:r>
              </a:p>
              <a:p>
                <a:pPr eaLnBrk="1" hangingPunct="1">
                  <a:lnSpc>
                    <a:spcPct val="90000"/>
                  </a:lnSpc>
                </a:pPr>
                <a:r>
                  <a:rPr lang="en-US" altLang="nl-NL" sz="2800" dirty="0" smtClean="0"/>
                  <a:t>If the slope </a:t>
                </a:r>
                <a:r>
                  <a:rPr lang="en-US" altLang="nl-NL" sz="2800" i="1" dirty="0" smtClean="0">
                    <a:latin typeface="Symbol" pitchFamily="18" charset="2"/>
                  </a:rPr>
                  <a:t>b</a:t>
                </a:r>
                <a:r>
                  <a:rPr lang="en-US" altLang="nl-NL" sz="2800" baseline="-25000" dirty="0" smtClean="0"/>
                  <a:t>1</a:t>
                </a:r>
                <a:r>
                  <a:rPr lang="en-US" altLang="nl-NL" sz="2800" dirty="0" smtClean="0"/>
                  <a:t> is 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nl-NL" sz="2400" dirty="0" smtClean="0"/>
                  <a:t>Positive: 	the proportion increases with an 				increase in covariate </a:t>
                </a:r>
                <a:r>
                  <a:rPr lang="en-US" altLang="nl-NL" sz="2400" i="1" dirty="0" smtClean="0"/>
                  <a:t>x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nl-NL" sz="2400" dirty="0" smtClean="0"/>
                  <a:t>Negative: 	the proportion decreases with an 				increase in covariate </a:t>
                </a:r>
                <a:r>
                  <a:rPr lang="en-US" altLang="nl-NL" sz="2400" i="1" dirty="0" smtClean="0"/>
                  <a:t>x</a:t>
                </a:r>
              </a:p>
              <a:p>
                <a:pPr eaLnBrk="1" hangingPunct="1">
                  <a:lnSpc>
                    <a:spcPct val="90000"/>
                  </a:lnSpc>
                </a:pPr>
                <a:r>
                  <a:rPr lang="en-US" altLang="nl-NL" sz="2800" dirty="0" smtClean="0"/>
                  <a:t>The intercept </a:t>
                </a:r>
                <a:r>
                  <a:rPr lang="en-US" altLang="nl-NL" sz="2800" i="1" dirty="0" smtClean="0">
                    <a:latin typeface="Symbol" pitchFamily="18" charset="2"/>
                  </a:rPr>
                  <a:t>b</a:t>
                </a:r>
                <a:r>
                  <a:rPr lang="en-US" altLang="nl-NL" sz="2800" baseline="-25000" dirty="0" smtClean="0"/>
                  <a:t>0</a:t>
                </a:r>
                <a:r>
                  <a:rPr lang="en-US" altLang="nl-NL" sz="2800" dirty="0" smtClean="0"/>
                  <a:t> is related to 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nl-NL" sz="2400" dirty="0" smtClean="0"/>
                  <a:t>the “baseline” proportion when the covariate takes the value zero</a:t>
                </a:r>
              </a:p>
            </p:txBody>
          </p:sp>
        </mc:Choice>
        <mc:Fallback xmlns="">
          <p:sp>
            <p:nvSpPr>
              <p:cNvPr id="18329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457200" y="1600200"/>
                <a:ext cx="8362950" cy="5068888"/>
              </a:xfrm>
              <a:blipFill rotWithShape="1">
                <a:blip r:embed="rId2"/>
                <a:stretch>
                  <a:fillRect l="-1239" r="-583" b="-84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9293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29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GB" altLang="nl-NL" dirty="0">
                <a:solidFill>
                  <a:schemeClr val="tx2"/>
                </a:solidFill>
              </a:rPr>
              <a:t>Binary l</a:t>
            </a:r>
            <a:r>
              <a:rPr lang="en-GB" altLang="nl-NL" dirty="0" smtClean="0">
                <a:solidFill>
                  <a:schemeClr val="tx2"/>
                </a:solidFill>
              </a:rPr>
              <a:t>ogistic </a:t>
            </a:r>
            <a:r>
              <a:rPr lang="en-GB" altLang="nl-NL" dirty="0">
                <a:solidFill>
                  <a:schemeClr val="tx2"/>
                </a:solidFill>
              </a:rPr>
              <a:t>regression</a:t>
            </a:r>
            <a:r>
              <a:rPr lang="en-GB" altLang="nl-NL" sz="6000" dirty="0">
                <a:solidFill>
                  <a:schemeClr val="tx2"/>
                </a:solidFill>
              </a:rPr>
              <a:t/>
            </a:r>
            <a:br>
              <a:rPr lang="en-GB" altLang="nl-NL" sz="6000" dirty="0">
                <a:solidFill>
                  <a:schemeClr val="tx2"/>
                </a:solidFill>
              </a:rPr>
            </a:br>
            <a:r>
              <a:rPr lang="en-GB" altLang="nl-NL" sz="2700" i="1" dirty="0">
                <a:solidFill>
                  <a:schemeClr val="tx2"/>
                </a:solidFill>
              </a:rPr>
              <a:t>One continuous covariate</a:t>
            </a:r>
            <a:endParaRPr lang="nl-NL" sz="2700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395536" y="1628800"/>
            <a:ext cx="8352928" cy="4824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587264"/>
              </p:ext>
            </p:extLst>
          </p:nvPr>
        </p:nvGraphicFramePr>
        <p:xfrm>
          <a:off x="1547664" y="2204864"/>
          <a:ext cx="5181598" cy="1023112"/>
        </p:xfrm>
        <a:graphic>
          <a:graphicData uri="http://schemas.openxmlformats.org/drawingml/2006/table">
            <a:tbl>
              <a:tblPr/>
              <a:tblGrid>
                <a:gridCol w="662225"/>
                <a:gridCol w="662225"/>
                <a:gridCol w="642858"/>
                <a:gridCol w="642858"/>
                <a:gridCol w="642858"/>
                <a:gridCol w="642858"/>
                <a:gridCol w="642858"/>
                <a:gridCol w="642858"/>
              </a:tblGrid>
              <a:tr h="0">
                <a:tc gridSpan="8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Variables in the Equation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B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S.E.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Wald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df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Sig.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Exp(B)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Step 1</a:t>
                      </a:r>
                      <a:r>
                        <a:rPr lang="nl-NL" sz="900" baseline="300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a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age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-,006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,010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,336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,562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,994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Constant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1,413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,600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5,550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,018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4,107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 gridSpan="8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a. Variable(s) entered on step 1: age.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81200" y="33512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539552" y="3579813"/>
            <a:ext cx="7848872" cy="1145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0.994 is </a:t>
            </a:r>
            <a:r>
              <a:rPr lang="nl-NL" dirty="0" err="1" smtClean="0"/>
              <a:t>the</a:t>
            </a:r>
            <a:r>
              <a:rPr lang="nl-NL" dirty="0" smtClean="0"/>
              <a:t> OR of </a:t>
            </a:r>
            <a:r>
              <a:rPr lang="nl-NL" dirty="0" err="1" smtClean="0"/>
              <a:t>having</a:t>
            </a:r>
            <a:r>
              <a:rPr lang="nl-NL" dirty="0" smtClean="0"/>
              <a:t> a </a:t>
            </a:r>
            <a:r>
              <a:rPr lang="nl-NL" dirty="0" err="1" smtClean="0"/>
              <a:t>success</a:t>
            </a:r>
            <a:r>
              <a:rPr lang="nl-NL" dirty="0" smtClean="0"/>
              <a:t> for </a:t>
            </a:r>
            <a:r>
              <a:rPr lang="nl-NL" dirty="0" err="1" smtClean="0"/>
              <a:t>an</a:t>
            </a:r>
            <a:r>
              <a:rPr lang="nl-NL" dirty="0" smtClean="0"/>
              <a:t> </a:t>
            </a:r>
            <a:r>
              <a:rPr lang="nl-NL" dirty="0" err="1" smtClean="0"/>
              <a:t>individual</a:t>
            </a:r>
            <a:r>
              <a:rPr lang="nl-NL" dirty="0" smtClean="0"/>
              <a:t> of a </a:t>
            </a:r>
            <a:r>
              <a:rPr lang="nl-NL" dirty="0" err="1" smtClean="0"/>
              <a:t>certain</a:t>
            </a:r>
            <a:r>
              <a:rPr lang="nl-NL" dirty="0" smtClean="0"/>
              <a:t> </a:t>
            </a:r>
            <a:r>
              <a:rPr lang="nl-NL" dirty="0" err="1" smtClean="0"/>
              <a:t>age</a:t>
            </a:r>
            <a:r>
              <a:rPr lang="nl-NL" dirty="0" smtClean="0"/>
              <a:t>, </a:t>
            </a:r>
            <a:r>
              <a:rPr lang="nl-NL" dirty="0" err="1" smtClean="0"/>
              <a:t>compared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an</a:t>
            </a:r>
            <a:r>
              <a:rPr lang="nl-NL" dirty="0" smtClean="0"/>
              <a:t> </a:t>
            </a:r>
            <a:r>
              <a:rPr lang="nl-NL" dirty="0" err="1" smtClean="0"/>
              <a:t>individual</a:t>
            </a:r>
            <a:r>
              <a:rPr lang="nl-NL" dirty="0" smtClean="0"/>
              <a:t> </a:t>
            </a:r>
            <a:r>
              <a:rPr lang="nl-NL" dirty="0" err="1" smtClean="0"/>
              <a:t>who</a:t>
            </a:r>
            <a:r>
              <a:rPr lang="nl-NL" dirty="0" smtClean="0"/>
              <a:t> is </a:t>
            </a:r>
            <a:r>
              <a:rPr lang="nl-NL" dirty="0" err="1" smtClean="0"/>
              <a:t>one</a:t>
            </a:r>
            <a:r>
              <a:rPr lang="nl-NL" dirty="0" smtClean="0"/>
              <a:t> </a:t>
            </a:r>
            <a:r>
              <a:rPr lang="nl-NL" dirty="0" err="1" smtClean="0"/>
              <a:t>year</a:t>
            </a:r>
            <a:r>
              <a:rPr lang="nl-NL" dirty="0" smtClean="0"/>
              <a:t> </a:t>
            </a:r>
            <a:r>
              <a:rPr lang="nl-NL" dirty="0" err="1" smtClean="0"/>
              <a:t>younger</a:t>
            </a:r>
            <a:r>
              <a:rPr lang="nl-NL" dirty="0" smtClean="0"/>
              <a:t>.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539552" y="5013176"/>
            <a:ext cx="79208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What</a:t>
            </a:r>
            <a:r>
              <a:rPr lang="nl-NL" dirty="0" smtClean="0"/>
              <a:t> </a:t>
            </a:r>
            <a:r>
              <a:rPr lang="nl-NL" dirty="0" err="1" smtClean="0"/>
              <a:t>about</a:t>
            </a:r>
            <a:r>
              <a:rPr lang="nl-NL" dirty="0" smtClean="0"/>
              <a:t> </a:t>
            </a:r>
            <a:r>
              <a:rPr lang="nl-NL" dirty="0" err="1" smtClean="0"/>
              <a:t>comparing</a:t>
            </a:r>
            <a:r>
              <a:rPr lang="nl-NL" dirty="0" smtClean="0"/>
              <a:t> </a:t>
            </a:r>
            <a:r>
              <a:rPr lang="nl-NL" dirty="0" err="1" smtClean="0"/>
              <a:t>two</a:t>
            </a:r>
            <a:r>
              <a:rPr lang="nl-NL" dirty="0" smtClean="0"/>
              <a:t> </a:t>
            </a:r>
            <a:r>
              <a:rPr lang="nl-NL" dirty="0" err="1" smtClean="0"/>
              <a:t>individuals</a:t>
            </a:r>
            <a:r>
              <a:rPr lang="nl-NL" dirty="0" smtClean="0"/>
              <a:t>, </a:t>
            </a:r>
            <a:r>
              <a:rPr lang="nl-NL" dirty="0" err="1" smtClean="0"/>
              <a:t>differing</a:t>
            </a:r>
            <a:r>
              <a:rPr lang="nl-NL" dirty="0" smtClean="0"/>
              <a:t> ten </a:t>
            </a:r>
            <a:r>
              <a:rPr lang="nl-NL" dirty="0" err="1" smtClean="0"/>
              <a:t>years</a:t>
            </a:r>
            <a:r>
              <a:rPr lang="nl-NL" dirty="0" smtClean="0"/>
              <a:t> of </a:t>
            </a:r>
            <a:r>
              <a:rPr lang="nl-NL" dirty="0" err="1" smtClean="0"/>
              <a:t>age</a:t>
            </a:r>
            <a:r>
              <a:rPr lang="nl-NL" dirty="0" smtClean="0"/>
              <a:t>?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hthoek 7"/>
              <p:cNvSpPr/>
              <p:nvPr/>
            </p:nvSpPr>
            <p:spPr>
              <a:xfrm>
                <a:off x="539552" y="5877272"/>
                <a:ext cx="7920880" cy="7200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dirty="0" smtClean="0"/>
                  <a:t>The </a:t>
                </a:r>
                <a:r>
                  <a:rPr lang="nl-NL" dirty="0" err="1" smtClean="0"/>
                  <a:t>odds</a:t>
                </a:r>
                <a:r>
                  <a:rPr lang="nl-NL" dirty="0" smtClean="0"/>
                  <a:t> of </a:t>
                </a:r>
                <a:r>
                  <a:rPr lang="nl-NL" dirty="0" err="1" smtClean="0"/>
                  <a:t>success</a:t>
                </a:r>
                <a:r>
                  <a:rPr lang="nl-NL" dirty="0" smtClean="0"/>
                  <a:t> for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older</a:t>
                </a:r>
                <a:r>
                  <a:rPr lang="nl-NL" dirty="0" smtClean="0"/>
                  <a:t> person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NL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nl-NL" b="0" i="1" smtClean="0">
                            <a:latin typeface="Cambria Math"/>
                          </a:rPr>
                          <m:t>0.994</m:t>
                        </m:r>
                      </m:e>
                      <m:sup>
                        <m:r>
                          <a:rPr lang="nl-NL" b="0" i="1" smtClean="0">
                            <a:latin typeface="Cambria Math"/>
                          </a:rPr>
                          <m:t>10</m:t>
                        </m:r>
                      </m:sup>
                    </m:sSup>
                  </m:oMath>
                </a14:m>
                <a:r>
                  <a:rPr lang="nl-NL" dirty="0" smtClean="0"/>
                  <a:t> ≈ 0.94 </a:t>
                </a:r>
                <a:r>
                  <a:rPr lang="nl-NL" dirty="0" err="1" smtClean="0"/>
                  <a:t>times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odds</a:t>
                </a:r>
                <a:r>
                  <a:rPr lang="nl-NL" dirty="0" smtClean="0"/>
                  <a:t> for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younger</a:t>
                </a:r>
                <a:r>
                  <a:rPr lang="nl-NL" dirty="0" smtClean="0"/>
                  <a:t> person (</a:t>
                </a:r>
                <a:r>
                  <a:rPr lang="nl-NL" dirty="0" err="1" smtClean="0"/>
                  <a:t>so</a:t>
                </a:r>
                <a:r>
                  <a:rPr lang="nl-NL" dirty="0" smtClean="0"/>
                  <a:t> 6% </a:t>
                </a:r>
                <a:r>
                  <a:rPr lang="nl-NL" dirty="0" err="1" smtClean="0"/>
                  <a:t>lower</a:t>
                </a:r>
                <a:r>
                  <a:rPr lang="nl-NL" dirty="0" smtClean="0"/>
                  <a:t>)</a:t>
                </a:r>
                <a:endParaRPr lang="nl-NL" dirty="0"/>
              </a:p>
            </p:txBody>
          </p:sp>
        </mc:Choice>
        <mc:Fallback xmlns="">
          <p:sp>
            <p:nvSpPr>
              <p:cNvPr id="8" name="Rechthoek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5877272"/>
                <a:ext cx="7920880" cy="720080"/>
              </a:xfrm>
              <a:prstGeom prst="rect">
                <a:avLst/>
              </a:prstGeom>
              <a:blipFill rotWithShape="1">
                <a:blip r:embed="rId2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hthoek 8"/>
          <p:cNvSpPr/>
          <p:nvPr/>
        </p:nvSpPr>
        <p:spPr>
          <a:xfrm>
            <a:off x="5220072" y="1484784"/>
            <a:ext cx="309634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Age is </a:t>
            </a:r>
            <a:r>
              <a:rPr lang="nl-NL" dirty="0" err="1" smtClean="0"/>
              <a:t>not</a:t>
            </a:r>
            <a:r>
              <a:rPr lang="nl-NL" dirty="0" smtClean="0"/>
              <a:t> a significant predictor </a:t>
            </a:r>
            <a:r>
              <a:rPr lang="nl-NL" dirty="0" err="1" smtClean="0"/>
              <a:t>here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97770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tx2"/>
                </a:solidFill>
              </a:rPr>
              <a:t>Does </a:t>
            </a:r>
            <a:r>
              <a:rPr lang="nl-NL" dirty="0" err="1" smtClean="0">
                <a:solidFill>
                  <a:schemeClr val="tx2"/>
                </a:solidFill>
              </a:rPr>
              <a:t>the</a:t>
            </a:r>
            <a:r>
              <a:rPr lang="nl-NL" dirty="0" smtClean="0">
                <a:solidFill>
                  <a:schemeClr val="tx2"/>
                </a:solidFill>
              </a:rPr>
              <a:t> model fit? </a:t>
            </a:r>
            <a:br>
              <a:rPr lang="nl-NL" dirty="0" smtClean="0">
                <a:solidFill>
                  <a:schemeClr val="tx2"/>
                </a:solidFill>
              </a:rPr>
            </a:br>
            <a:r>
              <a:rPr lang="nl-NL" dirty="0" smtClean="0">
                <a:solidFill>
                  <a:schemeClr val="tx2"/>
                </a:solidFill>
              </a:rPr>
              <a:t>The </a:t>
            </a:r>
            <a:r>
              <a:rPr lang="nl-NL" dirty="0" err="1" smtClean="0">
                <a:solidFill>
                  <a:schemeClr val="tx2"/>
                </a:solidFill>
              </a:rPr>
              <a:t>Hosmer</a:t>
            </a:r>
            <a:r>
              <a:rPr lang="nl-NL" dirty="0" smtClean="0">
                <a:solidFill>
                  <a:schemeClr val="tx2"/>
                </a:solidFill>
              </a:rPr>
              <a:t> – </a:t>
            </a:r>
            <a:r>
              <a:rPr lang="nl-NL" dirty="0" err="1" smtClean="0">
                <a:solidFill>
                  <a:schemeClr val="tx2"/>
                </a:solidFill>
              </a:rPr>
              <a:t>Lemeshow</a:t>
            </a:r>
            <a:r>
              <a:rPr lang="nl-NL" dirty="0" smtClean="0">
                <a:solidFill>
                  <a:schemeClr val="tx2"/>
                </a:solidFill>
              </a:rPr>
              <a:t> test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395536" y="1628800"/>
            <a:ext cx="8352928" cy="4824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4970171"/>
              </p:ext>
            </p:extLst>
          </p:nvPr>
        </p:nvGraphicFramePr>
        <p:xfrm>
          <a:off x="1547662" y="1700814"/>
          <a:ext cx="5224613" cy="32148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8423"/>
                <a:gridCol w="758423"/>
                <a:gridCol w="758423"/>
                <a:gridCol w="758423"/>
                <a:gridCol w="758423"/>
                <a:gridCol w="726878"/>
                <a:gridCol w="705620"/>
              </a:tblGrid>
              <a:tr h="247299">
                <a:tc gridSpan="7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Contingency Table for Hosmer and </a:t>
                      </a:r>
                      <a:r>
                        <a:rPr lang="en-GB" sz="1400" dirty="0" err="1">
                          <a:effectLst/>
                        </a:rPr>
                        <a:t>Lemeshow</a:t>
                      </a:r>
                      <a:r>
                        <a:rPr lang="en-GB" sz="1400" dirty="0">
                          <a:effectLst/>
                        </a:rPr>
                        <a:t> Test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247299">
                <a:tc rowSpan="2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 rowSpan="2"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 err="1">
                          <a:effectLst/>
                        </a:rPr>
                        <a:t>Ybin</a:t>
                      </a:r>
                      <a:r>
                        <a:rPr lang="nl-NL" sz="1200" dirty="0">
                          <a:effectLst/>
                        </a:rPr>
                        <a:t> = failure</a:t>
                      </a:r>
                      <a:endParaRPr lang="nl-NL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 err="1">
                          <a:effectLst/>
                        </a:rPr>
                        <a:t>Ybin</a:t>
                      </a:r>
                      <a:r>
                        <a:rPr lang="nl-NL" sz="1200" dirty="0">
                          <a:effectLst/>
                        </a:rPr>
                        <a:t> = </a:t>
                      </a:r>
                      <a:r>
                        <a:rPr lang="nl-NL" sz="1200" dirty="0" err="1">
                          <a:effectLst/>
                        </a:rPr>
                        <a:t>success</a:t>
                      </a:r>
                      <a:endParaRPr lang="nl-NL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Total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247299">
                <a:tc gridSpan="2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Observed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Expected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 err="1">
                          <a:effectLst/>
                        </a:rPr>
                        <a:t>Observed</a:t>
                      </a:r>
                      <a:endParaRPr lang="nl-NL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Expected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247299">
                <a:tc rowSpan="10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Step 1</a:t>
                      </a:r>
                      <a:endParaRPr lang="nl-NL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1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21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15,045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24</a:t>
                      </a:r>
                      <a:endParaRPr lang="nl-NL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29,955</a:t>
                      </a:r>
                      <a:endParaRPr lang="nl-NL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45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47299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2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9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14,653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36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30,347</a:t>
                      </a:r>
                      <a:endParaRPr lang="nl-NL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45</a:t>
                      </a:r>
                      <a:endParaRPr lang="nl-NL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47299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3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12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14,163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33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30,837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45</a:t>
                      </a:r>
                      <a:endParaRPr lang="nl-NL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47299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4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12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12,703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30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29,297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42</a:t>
                      </a:r>
                      <a:endParaRPr lang="nl-NL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47299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5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15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12,436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27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29,564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42</a:t>
                      </a:r>
                      <a:endParaRPr lang="nl-NL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47299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6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6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10,087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42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37,913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48</a:t>
                      </a:r>
                      <a:endParaRPr lang="nl-NL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47299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7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15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9,164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30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35,836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45</a:t>
                      </a:r>
                      <a:endParaRPr lang="nl-NL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47299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8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6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8,820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39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36,180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45</a:t>
                      </a:r>
                      <a:endParaRPr lang="nl-NL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47299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9</a:t>
                      </a:r>
                      <a:endParaRPr lang="nl-NL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6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8,589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39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36,411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45</a:t>
                      </a:r>
                      <a:endParaRPr lang="nl-NL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47299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10</a:t>
                      </a:r>
                      <a:endParaRPr lang="nl-NL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12</a:t>
                      </a:r>
                      <a:endParaRPr lang="nl-NL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8,340</a:t>
                      </a:r>
                      <a:endParaRPr lang="nl-NL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33</a:t>
                      </a:r>
                      <a:endParaRPr lang="nl-NL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36,660</a:t>
                      </a:r>
                      <a:endParaRPr lang="nl-NL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45</a:t>
                      </a:r>
                      <a:endParaRPr lang="nl-NL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371725" y="25415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543443"/>
              </p:ext>
            </p:extLst>
          </p:nvPr>
        </p:nvGraphicFramePr>
        <p:xfrm>
          <a:off x="4211960" y="5277945"/>
          <a:ext cx="3297339" cy="11957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1669"/>
                <a:gridCol w="1015570"/>
                <a:gridCol w="840050"/>
                <a:gridCol w="840050"/>
              </a:tblGrid>
              <a:tr h="398587">
                <a:tc gridSpan="4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Hosmer</a:t>
                      </a:r>
                      <a:r>
                        <a:rPr lang="nl-NL" sz="1400" dirty="0">
                          <a:effectLst/>
                        </a:rPr>
                        <a:t> and </a:t>
                      </a:r>
                      <a:r>
                        <a:rPr lang="nl-NL" sz="1400" dirty="0" err="1">
                          <a:effectLst/>
                        </a:rPr>
                        <a:t>Lemeshow</a:t>
                      </a:r>
                      <a:r>
                        <a:rPr lang="nl-NL" sz="1400" dirty="0">
                          <a:effectLst/>
                        </a:rPr>
                        <a:t> Test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98587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Step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Chi-square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df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Sig.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398587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1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18,885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8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,015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290888" y="35575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179512" y="5157192"/>
            <a:ext cx="3384376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Null</a:t>
            </a:r>
            <a:r>
              <a:rPr lang="nl-NL" dirty="0" smtClean="0"/>
              <a:t> hypothesis HL test:</a:t>
            </a:r>
          </a:p>
          <a:p>
            <a:pPr algn="ctr"/>
            <a:r>
              <a:rPr lang="nl-NL" dirty="0" smtClean="0"/>
              <a:t>“model fits well”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06743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Multiple </a:t>
            </a:r>
            <a:r>
              <a:rPr lang="nl-NL" dirty="0" err="1" smtClean="0">
                <a:solidFill>
                  <a:schemeClr val="tx2"/>
                </a:solidFill>
              </a:rPr>
              <a:t>binary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logistic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regression</a:t>
            </a:r>
            <a:endParaRPr lang="nl-NL" dirty="0">
              <a:solidFill>
                <a:schemeClr val="tx2"/>
              </a:solidFill>
            </a:endParaRPr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9691932"/>
              </p:ext>
            </p:extLst>
          </p:nvPr>
        </p:nvGraphicFramePr>
        <p:xfrm>
          <a:off x="323528" y="1596626"/>
          <a:ext cx="4878661" cy="21133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96547"/>
                <a:gridCol w="1394038"/>
                <a:gridCol w="1394038"/>
                <a:gridCol w="1394038"/>
              </a:tblGrid>
              <a:tr h="339437">
                <a:tc gridSpan="4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Model Summary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717244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Step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-2 Log likelihood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Cox &amp; </a:t>
                      </a:r>
                      <a:r>
                        <a:rPr lang="nl-NL" sz="1400" dirty="0" err="1">
                          <a:effectLst/>
                        </a:rPr>
                        <a:t>Snell</a:t>
                      </a:r>
                      <a:r>
                        <a:rPr lang="nl-NL" sz="1400" dirty="0">
                          <a:effectLst/>
                        </a:rPr>
                        <a:t> R Square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Nagelkerke R Square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339437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1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499,100</a:t>
                      </a:r>
                      <a:r>
                        <a:rPr lang="nl-NL" sz="1400" baseline="30000">
                          <a:effectLst/>
                        </a:rPr>
                        <a:t>a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,019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,028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717244">
                <a:tc gridSpan="4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a. Estimation terminated at iteration number 4 because parameter estimates changed by less than ,001.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933700" y="32527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841621"/>
              </p:ext>
            </p:extLst>
          </p:nvPr>
        </p:nvGraphicFramePr>
        <p:xfrm>
          <a:off x="395534" y="4149078"/>
          <a:ext cx="7848874" cy="201622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4787"/>
                <a:gridCol w="1024787"/>
                <a:gridCol w="966550"/>
                <a:gridCol w="966550"/>
                <a:gridCol w="966550"/>
                <a:gridCol w="966550"/>
                <a:gridCol w="966550"/>
                <a:gridCol w="966550"/>
              </a:tblGrid>
              <a:tr h="331370">
                <a:tc gridSpan="8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Variables in </a:t>
                      </a:r>
                      <a:r>
                        <a:rPr lang="nl-NL" sz="1400" dirty="0" err="1">
                          <a:effectLst/>
                        </a:rPr>
                        <a:t>the</a:t>
                      </a:r>
                      <a:r>
                        <a:rPr lang="nl-NL" sz="1400" dirty="0">
                          <a:effectLst/>
                        </a:rPr>
                        <a:t> </a:t>
                      </a:r>
                      <a:r>
                        <a:rPr lang="nl-NL" sz="1400" dirty="0" err="1">
                          <a:effectLst/>
                        </a:rPr>
                        <a:t>Equation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5937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B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S.E.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Wald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df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Sig.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Exp(B)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331370">
                <a:tc rowSpan="3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Step 1</a:t>
                      </a:r>
                      <a:r>
                        <a:rPr lang="nl-NL" sz="1400" baseline="30000" dirty="0">
                          <a:effectLst/>
                        </a:rPr>
                        <a:t>a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treatment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,626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,221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8,021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1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,005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1,870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31370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age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-,006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,010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,326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1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,568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,994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31370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Constant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1,112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,606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3,363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1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,067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3,040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31370">
                <a:tc gridSpan="8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a. Variable(s) entered on step 1: treatment, age.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971675" y="32496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5580112" y="1556792"/>
            <a:ext cx="3240360" cy="21500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-2 log </a:t>
            </a:r>
            <a:r>
              <a:rPr lang="nl-NL" dirty="0" err="1" smtClean="0"/>
              <a:t>likelihood</a:t>
            </a:r>
            <a:r>
              <a:rPr lang="nl-NL" dirty="0" smtClean="0"/>
              <a:t> </a:t>
            </a:r>
            <a:r>
              <a:rPr lang="nl-NL" dirty="0" err="1" smtClean="0"/>
              <a:t>simple</a:t>
            </a:r>
            <a:r>
              <a:rPr lang="nl-NL" dirty="0" smtClean="0"/>
              <a:t> model</a:t>
            </a:r>
          </a:p>
          <a:p>
            <a:pPr algn="ctr"/>
            <a:r>
              <a:rPr lang="nl-NL" dirty="0" smtClean="0"/>
              <a:t>(treatment): 499.426</a:t>
            </a:r>
          </a:p>
          <a:p>
            <a:pPr algn="ctr"/>
            <a:endParaRPr lang="nl-NL" dirty="0"/>
          </a:p>
          <a:p>
            <a:pPr algn="ctr"/>
            <a:r>
              <a:rPr lang="nl-NL" dirty="0" err="1" smtClean="0"/>
              <a:t>Difference</a:t>
            </a:r>
            <a:r>
              <a:rPr lang="nl-NL" dirty="0" smtClean="0"/>
              <a:t> 0.316 </a:t>
            </a:r>
          </a:p>
          <a:p>
            <a:pPr algn="ctr"/>
            <a:r>
              <a:rPr lang="nl-NL" dirty="0" err="1" smtClean="0"/>
              <a:t>Not</a:t>
            </a:r>
            <a:r>
              <a:rPr lang="nl-NL" dirty="0" smtClean="0"/>
              <a:t> significant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2745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err="1" smtClean="0">
                <a:solidFill>
                  <a:schemeClr val="tx2"/>
                </a:solidFill>
              </a:rPr>
              <a:t>Ordinal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logistic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regression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395536" y="1628800"/>
            <a:ext cx="8352928" cy="4824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71786"/>
            <a:ext cx="5972175" cy="47815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hthoek 4"/>
          <p:cNvSpPr/>
          <p:nvPr/>
        </p:nvSpPr>
        <p:spPr>
          <a:xfrm>
            <a:off x="5940152" y="2060848"/>
            <a:ext cx="288032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1</a:t>
            </a:r>
          </a:p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2</a:t>
            </a:r>
          </a:p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3</a:t>
            </a:r>
          </a:p>
          <a:p>
            <a:pPr algn="ctr"/>
            <a:r>
              <a:rPr lang="nl-NL" sz="12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6" name="Rechthoek 5"/>
          <p:cNvSpPr/>
          <p:nvPr/>
        </p:nvSpPr>
        <p:spPr>
          <a:xfrm>
            <a:off x="5076056" y="3068960"/>
            <a:ext cx="3888432" cy="2016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bg1"/>
                </a:solidFill>
              </a:rPr>
              <a:t>In </a:t>
            </a:r>
            <a:r>
              <a:rPr lang="nl-NL" dirty="0" err="1" smtClean="0">
                <a:solidFill>
                  <a:schemeClr val="bg1"/>
                </a:solidFill>
              </a:rPr>
              <a:t>modelling</a:t>
            </a:r>
            <a:r>
              <a:rPr lang="nl-NL" dirty="0" smtClean="0">
                <a:solidFill>
                  <a:schemeClr val="bg1"/>
                </a:solidFill>
              </a:rPr>
              <a:t>, </a:t>
            </a:r>
            <a:r>
              <a:rPr lang="nl-NL" dirty="0" err="1" smtClean="0">
                <a:solidFill>
                  <a:schemeClr val="bg1"/>
                </a:solidFill>
              </a:rPr>
              <a:t>cumulative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 err="1" smtClean="0">
                <a:solidFill>
                  <a:schemeClr val="bg1"/>
                </a:solidFill>
              </a:rPr>
              <a:t>probabilities</a:t>
            </a:r>
            <a:r>
              <a:rPr lang="nl-NL" dirty="0" smtClean="0">
                <a:solidFill>
                  <a:schemeClr val="bg1"/>
                </a:solidFill>
              </a:rPr>
              <a:t> are </a:t>
            </a:r>
            <a:r>
              <a:rPr lang="nl-NL" dirty="0" err="1" smtClean="0">
                <a:solidFill>
                  <a:schemeClr val="bg1"/>
                </a:solidFill>
              </a:rPr>
              <a:t>used</a:t>
            </a:r>
            <a:r>
              <a:rPr lang="nl-NL" dirty="0" smtClean="0">
                <a:solidFill>
                  <a:schemeClr val="bg1"/>
                </a:solidFill>
              </a:rPr>
              <a:t>:</a:t>
            </a:r>
          </a:p>
          <a:p>
            <a:pPr algn="ctr"/>
            <a:r>
              <a:rPr lang="nl-NL" dirty="0" smtClean="0">
                <a:solidFill>
                  <a:schemeClr val="bg1"/>
                </a:solidFill>
              </a:rPr>
              <a:t>P(Y ≤ 1) = P(Y = 1)</a:t>
            </a:r>
          </a:p>
          <a:p>
            <a:pPr algn="ctr"/>
            <a:r>
              <a:rPr lang="nl-NL" dirty="0" smtClean="0">
                <a:solidFill>
                  <a:schemeClr val="bg1"/>
                </a:solidFill>
              </a:rPr>
              <a:t>P(Y ≤ 2) = P(Y = 1) + P(Y = 2)</a:t>
            </a:r>
          </a:p>
          <a:p>
            <a:pPr algn="ctr"/>
            <a:r>
              <a:rPr lang="nl-NL" dirty="0" smtClean="0">
                <a:solidFill>
                  <a:schemeClr val="bg1"/>
                </a:solidFill>
              </a:rPr>
              <a:t>P(Y ≤ 3)  = </a:t>
            </a:r>
            <a:r>
              <a:rPr lang="nl-NL" dirty="0">
                <a:solidFill>
                  <a:schemeClr val="bg1"/>
                </a:solidFill>
              </a:rPr>
              <a:t>P(Y = 1) + P(Y = 2</a:t>
            </a:r>
            <a:r>
              <a:rPr lang="nl-NL" dirty="0" smtClean="0">
                <a:solidFill>
                  <a:schemeClr val="bg1"/>
                </a:solidFill>
              </a:rPr>
              <a:t>) + P(Y = 3)</a:t>
            </a:r>
          </a:p>
          <a:p>
            <a:pPr algn="ctr"/>
            <a:r>
              <a:rPr lang="nl-NL" dirty="0" smtClean="0">
                <a:solidFill>
                  <a:schemeClr val="bg1"/>
                </a:solidFill>
              </a:rPr>
              <a:t>P(Y ≤ 4) = 1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176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97768"/>
            <a:ext cx="8229600" cy="114300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b="1" dirty="0"/>
              <a:t> </a:t>
            </a:r>
            <a:r>
              <a:rPr lang="en-US" b="1" dirty="0">
                <a:solidFill>
                  <a:schemeClr val="tx2"/>
                </a:solidFill>
              </a:rPr>
              <a:t>Help! Statistics! Lunchtime Lectures</a:t>
            </a:r>
            <a:endParaRPr lang="nl-NL" dirty="0">
              <a:solidFill>
                <a:schemeClr val="tx2"/>
              </a:solidFill>
            </a:endParaRP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5494034"/>
              </p:ext>
            </p:extLst>
          </p:nvPr>
        </p:nvGraphicFramePr>
        <p:xfrm>
          <a:off x="215516" y="3573017"/>
          <a:ext cx="8712968" cy="23466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3333"/>
                <a:gridCol w="1474546"/>
                <a:gridCol w="3616847"/>
                <a:gridCol w="2178242"/>
              </a:tblGrid>
              <a:tr h="5949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When?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Where?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What?</a:t>
                      </a:r>
                      <a:endParaRPr lang="nl-NL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Who?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Oct</a:t>
                      </a: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9 2018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Rode</a:t>
                      </a:r>
                      <a:r>
                        <a:rPr lang="nl-NL" sz="16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Zaal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Big data and machine </a:t>
                      </a:r>
                      <a:r>
                        <a:rPr lang="nl-NL" sz="16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learning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C. Zu Eulenburg</a:t>
                      </a:r>
                    </a:p>
                  </a:txBody>
                  <a:tcPr marL="68580" marR="68580" marT="0" marB="0"/>
                </a:tc>
              </a:tr>
              <a:tr h="29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Nov 13 2018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Room 16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Using </a:t>
                      </a:r>
                      <a:r>
                        <a:rPr lang="nl-NL" sz="16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causal</a:t>
                      </a: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nl-NL" sz="16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graphs</a:t>
                      </a: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nl-NL" sz="16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</a:t>
                      </a: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nl-NL" sz="16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unravel</a:t>
                      </a: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nl-NL" sz="16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statistical</a:t>
                      </a: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nl-NL" sz="16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paradoxes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 La Bastide</a:t>
                      </a:r>
                      <a:endParaRPr lang="nl-NL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Dec 11 2018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Room 16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Non-</a:t>
                      </a:r>
                      <a:r>
                        <a:rPr lang="nl-NL" sz="16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parametrical</a:t>
                      </a: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tests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D. Postmus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Feb 12 2019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Mar 12 2019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323528" y="1340768"/>
            <a:ext cx="7920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What? </a:t>
            </a:r>
            <a:r>
              <a:rPr lang="en-US" dirty="0" smtClean="0"/>
              <a:t>	frequently </a:t>
            </a:r>
            <a:r>
              <a:rPr lang="en-US" dirty="0"/>
              <a:t>used statistical methods and questions in a manageable </a:t>
            </a:r>
            <a:r>
              <a:rPr lang="en-US" dirty="0" smtClean="0"/>
              <a:t>	timeframe </a:t>
            </a:r>
            <a:r>
              <a:rPr lang="en-US" dirty="0"/>
              <a:t>for all researchers at the </a:t>
            </a:r>
            <a:r>
              <a:rPr lang="en-US" dirty="0" smtClean="0"/>
              <a:t>UMCG </a:t>
            </a:r>
          </a:p>
          <a:p>
            <a:r>
              <a:rPr lang="en-US" dirty="0" smtClean="0"/>
              <a:t>	No </a:t>
            </a:r>
            <a:r>
              <a:rPr lang="en-US" dirty="0"/>
              <a:t>knowledge of advanced statistics is required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u="sng" dirty="0" smtClean="0"/>
              <a:t>When? </a:t>
            </a:r>
            <a:r>
              <a:rPr lang="en-US" dirty="0" smtClean="0"/>
              <a:t>	Lectures </a:t>
            </a:r>
            <a:r>
              <a:rPr lang="en-US" dirty="0"/>
              <a:t>take place every 2</a:t>
            </a:r>
            <a:r>
              <a:rPr lang="en-US" baseline="30000" dirty="0"/>
              <a:t>nd</a:t>
            </a:r>
            <a:r>
              <a:rPr lang="en-US" dirty="0"/>
              <a:t> Tuesday of the month, 12.00-13.00 hrs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u="sng" dirty="0" smtClean="0"/>
              <a:t>Who? </a:t>
            </a:r>
            <a:r>
              <a:rPr lang="en-US" dirty="0" smtClean="0"/>
              <a:t>	Unit for Medical Statistics and Decision Making</a:t>
            </a:r>
            <a:endParaRPr lang="nl-NL" dirty="0"/>
          </a:p>
          <a:p>
            <a:endParaRPr lang="nl-NL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2</a:t>
            </a:fld>
            <a:endParaRPr lang="nl-NL"/>
          </a:p>
        </p:txBody>
      </p:sp>
      <p:sp>
        <p:nvSpPr>
          <p:cNvPr id="3" name="Textfeld 2"/>
          <p:cNvSpPr txBox="1"/>
          <p:nvPr/>
        </p:nvSpPr>
        <p:spPr>
          <a:xfrm>
            <a:off x="251520" y="6232853"/>
            <a:ext cx="8663654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nl-NL" dirty="0" smtClean="0"/>
              <a:t>Slides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downloaded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/>
              <a:t> http://www.rug.nl/research/epidemiology/download-area</a:t>
            </a:r>
          </a:p>
        </p:txBody>
      </p:sp>
    </p:spTree>
    <p:extLst>
      <p:ext uri="{BB962C8B-B14F-4D97-AF65-F5344CB8AC3E}">
        <p14:creationId xmlns:p14="http://schemas.microsoft.com/office/powerpoint/2010/main" val="80324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err="1" smtClean="0">
                <a:solidFill>
                  <a:schemeClr val="tx2"/>
                </a:solidFill>
              </a:rPr>
              <a:t>OR’s</a:t>
            </a:r>
            <a:r>
              <a:rPr lang="nl-NL" dirty="0" smtClean="0">
                <a:solidFill>
                  <a:schemeClr val="tx2"/>
                </a:solidFill>
              </a:rPr>
              <a:t> for </a:t>
            </a:r>
            <a:r>
              <a:rPr lang="nl-NL" dirty="0" err="1" smtClean="0">
                <a:solidFill>
                  <a:schemeClr val="tx2"/>
                </a:solidFill>
              </a:rPr>
              <a:t>ordinal</a:t>
            </a:r>
            <a:r>
              <a:rPr lang="nl-NL" dirty="0" smtClean="0">
                <a:solidFill>
                  <a:schemeClr val="tx2"/>
                </a:solidFill>
              </a:rPr>
              <a:t> data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395536" y="1628800"/>
            <a:ext cx="8352928" cy="4824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2816"/>
            <a:ext cx="3024336" cy="22682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Afbeelding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760241"/>
            <a:ext cx="3096344" cy="22808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Afbeelding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760239"/>
            <a:ext cx="2880320" cy="228082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hthoek 6"/>
          <p:cNvSpPr/>
          <p:nvPr/>
        </p:nvSpPr>
        <p:spPr>
          <a:xfrm>
            <a:off x="179512" y="1484784"/>
            <a:ext cx="8784976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Blue area:    “</a:t>
            </a:r>
            <a:r>
              <a:rPr lang="nl-NL" dirty="0" err="1" smtClean="0">
                <a:solidFill>
                  <a:schemeClr val="tx1"/>
                </a:solidFill>
              </a:rPr>
              <a:t>worse</a:t>
            </a:r>
            <a:r>
              <a:rPr lang="nl-NL" dirty="0" smtClean="0">
                <a:solidFill>
                  <a:schemeClr val="tx1"/>
                </a:solidFill>
              </a:rPr>
              <a:t>”                       “</a:t>
            </a:r>
            <a:r>
              <a:rPr lang="nl-NL" dirty="0" err="1" smtClean="0">
                <a:solidFill>
                  <a:schemeClr val="tx1"/>
                </a:solidFill>
              </a:rPr>
              <a:t>worse</a:t>
            </a:r>
            <a:r>
              <a:rPr lang="nl-NL" dirty="0" smtClean="0">
                <a:solidFill>
                  <a:schemeClr val="tx1"/>
                </a:solidFill>
              </a:rPr>
              <a:t>” or “no effect”              “</a:t>
            </a:r>
            <a:r>
              <a:rPr lang="nl-NL" dirty="0" err="1" smtClean="0">
                <a:solidFill>
                  <a:schemeClr val="tx1"/>
                </a:solidFill>
              </a:rPr>
              <a:t>worse</a:t>
            </a:r>
            <a:r>
              <a:rPr lang="nl-NL" dirty="0" smtClean="0">
                <a:solidFill>
                  <a:schemeClr val="tx1"/>
                </a:solidFill>
              </a:rPr>
              <a:t>”, “no or </a:t>
            </a:r>
            <a:r>
              <a:rPr lang="nl-NL" dirty="0" smtClean="0">
                <a:solidFill>
                  <a:schemeClr val="tx1"/>
                </a:solidFill>
              </a:rPr>
              <a:t>small </a:t>
            </a:r>
            <a:r>
              <a:rPr lang="nl-NL" dirty="0" smtClean="0">
                <a:solidFill>
                  <a:schemeClr val="tx1"/>
                </a:solidFill>
              </a:rPr>
              <a:t>effect”         </a:t>
            </a:r>
            <a:endParaRPr lang="nl-NL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hthoek 7"/>
              <p:cNvSpPr/>
              <p:nvPr/>
            </p:nvSpPr>
            <p:spPr>
              <a:xfrm>
                <a:off x="395536" y="4041068"/>
                <a:ext cx="2232248" cy="16201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𝜃</m:t>
                          </m:r>
                          <m:r>
                            <m:rPr>
                              <m:nor/>
                            </m:rPr>
                            <a:rPr lang="nl-NL" dirty="0">
                              <a:solidFill>
                                <a:schemeClr val="tx1"/>
                              </a:solidFill>
                            </a:rPr>
                            <m:t> </m:t>
                          </m:r>
                        </m:e>
                        <m:sub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𝑝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r>
                        <a:rPr lang="nl-NL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𝑃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𝑌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≤1)</m:t>
                          </m:r>
                        </m:num>
                        <m:den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1−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𝑃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𝑌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≤1)</m:t>
                          </m:r>
                        </m:den>
                      </m:f>
                    </m:oMath>
                  </m:oMathPara>
                </a14:m>
                <a:endParaRPr lang="nl-NL" b="0" dirty="0" smtClean="0">
                  <a:solidFill>
                    <a:schemeClr val="tx1"/>
                  </a:solidFill>
                  <a:ea typeface="Cambria Math"/>
                </a:endParaRPr>
              </a:p>
              <a:p>
                <a:pPr algn="ctr"/>
                <a:endParaRPr lang="nl-NL" b="0" dirty="0" smtClean="0">
                  <a:solidFill>
                    <a:schemeClr val="tx1"/>
                  </a:solidFill>
                  <a:ea typeface="Cambria Math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𝜃</m:t>
                          </m:r>
                          <m:r>
                            <m:rPr>
                              <m:nor/>
                            </m:rPr>
                            <a:rPr lang="nl-NL" dirty="0">
                              <a:solidFill>
                                <a:schemeClr val="tx1"/>
                              </a:solidFill>
                            </a:rPr>
                            <m:t> </m:t>
                          </m:r>
                        </m:e>
                        <m:sub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𝑑</m:t>
                          </m:r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r>
                        <a:rPr lang="nl-NL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𝑃</m:t>
                          </m:r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𝑌</m:t>
                          </m:r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≤1)</m:t>
                          </m:r>
                        </m:num>
                        <m:den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1−</m:t>
                          </m:r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𝑃</m:t>
                          </m:r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𝑌</m:t>
                          </m:r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≤1)</m:t>
                          </m:r>
                        </m:den>
                      </m:f>
                    </m:oMath>
                  </m:oMathPara>
                </a14:m>
                <a:endParaRPr lang="nl-NL" b="0" dirty="0" smtClean="0">
                  <a:solidFill>
                    <a:schemeClr val="tx1"/>
                  </a:solidFill>
                  <a:ea typeface="Cambria Math"/>
                </a:endParaRPr>
              </a:p>
              <a:p>
                <a:pPr algn="ctr"/>
                <a:endParaRPr lang="nl-NL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hthoek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4041068"/>
                <a:ext cx="2232248" cy="1620180"/>
              </a:xfrm>
              <a:prstGeom prst="rect">
                <a:avLst/>
              </a:prstGeom>
              <a:blipFill rotWithShape="1">
                <a:blip r:embed="rId5"/>
                <a:stretch>
                  <a:fillRect t="-75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hthoek 8"/>
              <p:cNvSpPr/>
              <p:nvPr/>
            </p:nvSpPr>
            <p:spPr>
              <a:xfrm>
                <a:off x="3059832" y="4041068"/>
                <a:ext cx="2232248" cy="16201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𝜃</m:t>
                          </m:r>
                          <m:r>
                            <m:rPr>
                              <m:nor/>
                            </m:rPr>
                            <a:rPr lang="nl-NL" dirty="0">
                              <a:solidFill>
                                <a:schemeClr val="tx1"/>
                              </a:solidFill>
                            </a:rPr>
                            <m:t> </m:t>
                          </m:r>
                        </m:e>
                        <m:sub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𝑝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nl-NL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𝑃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𝑌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≤2)</m:t>
                          </m:r>
                        </m:num>
                        <m:den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1−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𝑃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𝑌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≤2)</m:t>
                          </m:r>
                        </m:den>
                      </m:f>
                    </m:oMath>
                  </m:oMathPara>
                </a14:m>
                <a:endParaRPr lang="nl-NL" b="0" dirty="0" smtClean="0">
                  <a:solidFill>
                    <a:schemeClr val="tx1"/>
                  </a:solidFill>
                  <a:ea typeface="Cambria Math"/>
                </a:endParaRPr>
              </a:p>
              <a:p>
                <a:pPr algn="ctr"/>
                <a:endParaRPr lang="nl-NL" b="0" dirty="0" smtClean="0">
                  <a:solidFill>
                    <a:schemeClr val="tx1"/>
                  </a:solidFill>
                  <a:ea typeface="Cambria Math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𝜃</m:t>
                          </m:r>
                          <m:r>
                            <m:rPr>
                              <m:nor/>
                            </m:rPr>
                            <a:rPr lang="nl-NL" dirty="0">
                              <a:solidFill>
                                <a:schemeClr val="tx1"/>
                              </a:solidFill>
                            </a:rPr>
                            <m:t> </m:t>
                          </m:r>
                        </m:e>
                        <m:sub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𝑑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nl-NL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𝑃</m:t>
                          </m:r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𝑌</m:t>
                          </m:r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≤2)</m:t>
                          </m:r>
                        </m:num>
                        <m:den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1−</m:t>
                          </m:r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𝑃</m:t>
                          </m:r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𝑌</m:t>
                          </m:r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≤2)</m:t>
                          </m:r>
                        </m:den>
                      </m:f>
                    </m:oMath>
                  </m:oMathPara>
                </a14:m>
                <a:endParaRPr lang="nl-NL" b="0" dirty="0" smtClean="0">
                  <a:solidFill>
                    <a:schemeClr val="tx1"/>
                  </a:solidFill>
                  <a:ea typeface="Cambria Math"/>
                </a:endParaRPr>
              </a:p>
              <a:p>
                <a:pPr algn="ctr"/>
                <a:endParaRPr lang="nl-NL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hthoe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832" y="4041068"/>
                <a:ext cx="2232248" cy="1620180"/>
              </a:xfrm>
              <a:prstGeom prst="rect">
                <a:avLst/>
              </a:prstGeom>
              <a:blipFill rotWithShape="1">
                <a:blip r:embed="rId6"/>
                <a:stretch>
                  <a:fillRect t="-75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hthoek 9"/>
              <p:cNvSpPr/>
              <p:nvPr/>
            </p:nvSpPr>
            <p:spPr>
              <a:xfrm>
                <a:off x="6012160" y="4041069"/>
                <a:ext cx="2232248" cy="162017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𝜃</m:t>
                          </m:r>
                          <m:r>
                            <m:rPr>
                              <m:nor/>
                            </m:rPr>
                            <a:rPr lang="nl-NL" dirty="0">
                              <a:solidFill>
                                <a:schemeClr val="tx1"/>
                              </a:solidFill>
                            </a:rPr>
                            <m:t> </m:t>
                          </m:r>
                        </m:e>
                        <m:sub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𝑝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3</m:t>
                          </m:r>
                        </m:sub>
                      </m:sSub>
                      <m:r>
                        <a:rPr lang="nl-NL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𝑃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𝑌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≤3)</m:t>
                          </m:r>
                        </m:num>
                        <m:den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1−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𝑃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𝑌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≤3)</m:t>
                          </m:r>
                        </m:den>
                      </m:f>
                    </m:oMath>
                  </m:oMathPara>
                </a14:m>
                <a:endParaRPr lang="nl-NL" b="0" dirty="0" smtClean="0">
                  <a:solidFill>
                    <a:schemeClr val="tx1"/>
                  </a:solidFill>
                  <a:ea typeface="Cambria Math"/>
                </a:endParaRPr>
              </a:p>
              <a:p>
                <a:pPr algn="ctr"/>
                <a:endParaRPr lang="nl-NL" b="0" dirty="0" smtClean="0">
                  <a:solidFill>
                    <a:schemeClr val="tx1"/>
                  </a:solidFill>
                  <a:ea typeface="Cambria Math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𝜃</m:t>
                          </m:r>
                          <m:r>
                            <m:rPr>
                              <m:nor/>
                            </m:rPr>
                            <a:rPr lang="nl-NL" dirty="0">
                              <a:solidFill>
                                <a:schemeClr val="tx1"/>
                              </a:solidFill>
                            </a:rPr>
                            <m:t> </m:t>
                          </m:r>
                        </m:e>
                        <m:sub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𝑑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3</m:t>
                          </m:r>
                        </m:sub>
                      </m:sSub>
                      <m:r>
                        <a:rPr lang="nl-NL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𝑃</m:t>
                          </m:r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𝑌</m:t>
                          </m:r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≤3)</m:t>
                          </m:r>
                        </m:num>
                        <m:den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1−</m:t>
                          </m:r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𝑃</m:t>
                          </m:r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𝑌</m:t>
                          </m:r>
                          <m:r>
                            <a:rPr lang="nl-NL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≤3)</m:t>
                          </m:r>
                        </m:den>
                      </m:f>
                    </m:oMath>
                  </m:oMathPara>
                </a14:m>
                <a:endParaRPr lang="nl-NL" b="0" dirty="0" smtClean="0">
                  <a:solidFill>
                    <a:schemeClr val="tx1"/>
                  </a:solidFill>
                  <a:ea typeface="Cambria Math"/>
                </a:endParaRPr>
              </a:p>
              <a:p>
                <a:pPr algn="ctr"/>
                <a:endParaRPr lang="nl-NL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hthoek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4041069"/>
                <a:ext cx="2232248" cy="1620179"/>
              </a:xfrm>
              <a:prstGeom prst="rect">
                <a:avLst/>
              </a:prstGeom>
              <a:blipFill rotWithShape="1">
                <a:blip r:embed="rId7"/>
                <a:stretch>
                  <a:fillRect t="-75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hthoek 10"/>
              <p:cNvSpPr/>
              <p:nvPr/>
            </p:nvSpPr>
            <p:spPr>
              <a:xfrm>
                <a:off x="539552" y="5589240"/>
                <a:ext cx="2232248" cy="64807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𝑂𝑅</m:t>
                      </m:r>
                      <m:r>
                        <a:rPr lang="nl-N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𝑑</m:t>
                              </m:r>
                              <m: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nl-NL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NL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𝑝</m:t>
                              </m:r>
                              <m:r>
                                <a:rPr lang="nl-NL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nl-NL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Rechthoe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5589240"/>
                <a:ext cx="2232248" cy="64807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hthoek 11"/>
              <p:cNvSpPr/>
              <p:nvPr/>
            </p:nvSpPr>
            <p:spPr>
              <a:xfrm>
                <a:off x="3203848" y="5571015"/>
                <a:ext cx="2232248" cy="64807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𝑂𝑅</m:t>
                      </m:r>
                      <m:r>
                        <a:rPr lang="nl-N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𝑑</m:t>
                              </m:r>
                              <m: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nl-NL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NL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𝑝</m:t>
                              </m:r>
                              <m: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nl-NL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Rechthoek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5571015"/>
                <a:ext cx="2232248" cy="64807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hthoek 12"/>
              <p:cNvSpPr/>
              <p:nvPr/>
            </p:nvSpPr>
            <p:spPr>
              <a:xfrm>
                <a:off x="6012160" y="5590904"/>
                <a:ext cx="2232248" cy="64807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𝑂𝑅</m:t>
                      </m:r>
                      <m:r>
                        <a:rPr lang="nl-N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nl-N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𝑑</m:t>
                              </m:r>
                              <m: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nl-NL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NL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𝑝</m:t>
                              </m:r>
                              <m:r>
                                <a:rPr lang="nl-NL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nl-NL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Rechthoek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5590904"/>
                <a:ext cx="2232248" cy="64807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hthoek 13"/>
          <p:cNvSpPr/>
          <p:nvPr/>
        </p:nvSpPr>
        <p:spPr>
          <a:xfrm>
            <a:off x="1187624" y="6381328"/>
            <a:ext cx="619268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One</a:t>
            </a:r>
            <a:r>
              <a:rPr lang="nl-NL" dirty="0" smtClean="0"/>
              <a:t> common OR is </a:t>
            </a:r>
            <a:r>
              <a:rPr lang="nl-NL" dirty="0" err="1" smtClean="0"/>
              <a:t>estimated</a:t>
            </a:r>
            <a:r>
              <a:rPr lang="nl-NL" dirty="0" smtClean="0"/>
              <a:t> (</a:t>
            </a:r>
            <a:r>
              <a:rPr lang="nl-NL" dirty="0" err="1" smtClean="0"/>
              <a:t>assumption</a:t>
            </a:r>
            <a:r>
              <a:rPr lang="nl-NL" dirty="0" smtClean="0"/>
              <a:t> of “parallel </a:t>
            </a:r>
            <a:r>
              <a:rPr lang="nl-NL" dirty="0" err="1" smtClean="0"/>
              <a:t>lines</a:t>
            </a:r>
            <a:r>
              <a:rPr lang="nl-NL" dirty="0" smtClean="0"/>
              <a:t>”)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98871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tx2"/>
                </a:solidFill>
              </a:rPr>
              <a:t>SPSS output of </a:t>
            </a:r>
            <a:r>
              <a:rPr lang="nl-NL" dirty="0" err="1" smtClean="0">
                <a:solidFill>
                  <a:schemeClr val="tx2"/>
                </a:solidFill>
              </a:rPr>
              <a:t>ordinal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logistic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regression</a:t>
            </a:r>
            <a:r>
              <a:rPr lang="nl-NL" dirty="0" smtClean="0">
                <a:solidFill>
                  <a:schemeClr val="tx2"/>
                </a:solidFill>
              </a:rPr>
              <a:t> (</a:t>
            </a:r>
            <a:r>
              <a:rPr lang="nl-NL" dirty="0" err="1" smtClean="0">
                <a:solidFill>
                  <a:schemeClr val="tx2"/>
                </a:solidFill>
              </a:rPr>
              <a:t>partly</a:t>
            </a:r>
            <a:r>
              <a:rPr lang="nl-NL" dirty="0" smtClean="0">
                <a:solidFill>
                  <a:schemeClr val="tx2"/>
                </a:solidFill>
              </a:rPr>
              <a:t>)</a:t>
            </a:r>
            <a:endParaRPr lang="nl-NL" dirty="0">
              <a:solidFill>
                <a:schemeClr val="tx2"/>
              </a:solidFill>
            </a:endParaRPr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4953685"/>
              </p:ext>
            </p:extLst>
          </p:nvPr>
        </p:nvGraphicFramePr>
        <p:xfrm>
          <a:off x="0" y="1772816"/>
          <a:ext cx="9108503" cy="3456386"/>
        </p:xfrm>
        <a:graphic>
          <a:graphicData uri="http://schemas.openxmlformats.org/drawingml/2006/table">
            <a:tbl>
              <a:tblPr/>
              <a:tblGrid>
                <a:gridCol w="1393601"/>
                <a:gridCol w="1393601"/>
                <a:gridCol w="903563"/>
                <a:gridCol w="903563"/>
                <a:gridCol w="863486"/>
                <a:gridCol w="863486"/>
                <a:gridCol w="1185927"/>
                <a:gridCol w="1185927"/>
                <a:gridCol w="415349"/>
              </a:tblGrid>
              <a:tr h="208636">
                <a:tc gridSpan="9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Parameter </a:t>
                      </a:r>
                      <a:r>
                        <a:rPr lang="nl-NL" sz="1100" b="1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Estimates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89308">
                <a:tc rowSpan="2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Estimate</a:t>
                      </a:r>
                      <a:endParaRPr lang="nl-N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Std</a:t>
                      </a: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. Error</a:t>
                      </a:r>
                      <a:endParaRPr lang="nl-N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Wald</a:t>
                      </a:r>
                      <a:endParaRPr lang="nl-N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df</a:t>
                      </a:r>
                      <a:endParaRPr lang="nl-N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Sig.</a:t>
                      </a:r>
                      <a:endParaRPr lang="nl-N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95% </a:t>
                      </a:r>
                      <a:r>
                        <a:rPr lang="nl-NL" sz="10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Confidence</a:t>
                      </a: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Interval</a:t>
                      </a:r>
                      <a:endParaRPr lang="nl-N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834540">
                <a:tc gridSpan="2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Lower</a:t>
                      </a: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nl-NL" sz="10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Bound</a:t>
                      </a:r>
                      <a:endParaRPr lang="nl-N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Upper</a:t>
                      </a:r>
                      <a:r>
                        <a:rPr lang="nl-NL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nl-NL" sz="9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Bound</a:t>
                      </a:r>
                      <a:endParaRPr lang="nl-NL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1414">
                <a:tc rowSpan="3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Threshold</a:t>
                      </a:r>
                      <a:endParaRPr lang="nl-N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nl-NL" sz="10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Yord</a:t>
                      </a: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= 1]</a:t>
                      </a:r>
                      <a:endParaRPr lang="nl-N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-1,385</a:t>
                      </a:r>
                      <a:endParaRPr lang="nl-N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,143</a:t>
                      </a:r>
                      <a:endParaRPr lang="nl-N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93,827</a:t>
                      </a:r>
                      <a:endParaRPr lang="nl-NL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nl-N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,000</a:t>
                      </a:r>
                      <a:endParaRPr lang="nl-N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-1,665</a:t>
                      </a:r>
                      <a:endParaRPr lang="nl-N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nl-NL" sz="10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1,10</a:t>
                      </a:r>
                      <a:endParaRPr lang="nl-N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8636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nl-NL" sz="10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Yord</a:t>
                      </a: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= 2]</a:t>
                      </a:r>
                      <a:endParaRPr lang="nl-N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-,278</a:t>
                      </a:r>
                      <a:endParaRPr lang="nl-N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,127</a:t>
                      </a:r>
                      <a:endParaRPr lang="nl-N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4,786</a:t>
                      </a:r>
                      <a:endParaRPr lang="nl-N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nl-N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,029</a:t>
                      </a:r>
                      <a:endParaRPr lang="nl-N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-,526</a:t>
                      </a:r>
                      <a:endParaRPr lang="nl-N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-,029</a:t>
                      </a:r>
                      <a:endParaRPr lang="nl-N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89308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nl-NL" sz="10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Yord</a:t>
                      </a: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= 3]</a:t>
                      </a:r>
                      <a:endParaRPr lang="nl-N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,838</a:t>
                      </a:r>
                      <a:endParaRPr lang="nl-N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,133</a:t>
                      </a:r>
                      <a:endParaRPr lang="nl-N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39,422</a:t>
                      </a:r>
                      <a:endParaRPr lang="nl-N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nl-N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,000</a:t>
                      </a:r>
                      <a:endParaRPr lang="nl-N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,576</a:t>
                      </a:r>
                      <a:endParaRPr lang="nl-N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1,099</a:t>
                      </a:r>
                      <a:endParaRPr lang="nl-N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8636">
                <a:tc rowSpan="2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Location</a:t>
                      </a:r>
                      <a:endParaRPr lang="nl-N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[treatment=,00]</a:t>
                      </a:r>
                      <a:endParaRPr lang="nl-N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-,596</a:t>
                      </a:r>
                      <a:endParaRPr lang="nl-N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,171</a:t>
                      </a:r>
                      <a:endParaRPr lang="nl-N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12,123</a:t>
                      </a:r>
                      <a:endParaRPr lang="nl-N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nl-N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,000</a:t>
                      </a:r>
                      <a:endParaRPr lang="nl-N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-,932</a:t>
                      </a:r>
                      <a:endParaRPr lang="nl-N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-,261</a:t>
                      </a:r>
                      <a:endParaRPr lang="nl-N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8636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[treatment=1,00]</a:t>
                      </a:r>
                      <a:endParaRPr lang="nl-N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r>
                        <a:rPr lang="nl-NL" sz="1000" baseline="30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a</a:t>
                      </a:r>
                      <a:endParaRPr lang="nl-N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nl-N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nl-N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nl-N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nl-NL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nl-N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nl-N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8636">
                <a:tc gridSpan="9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Link </a:t>
                      </a:r>
                      <a:r>
                        <a:rPr lang="nl-NL" sz="10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function</a:t>
                      </a: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: </a:t>
                      </a:r>
                      <a:r>
                        <a:rPr lang="nl-NL" sz="10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Logit</a:t>
                      </a:r>
                      <a:r>
                        <a:rPr lang="nl-NL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nl-N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208636">
                <a:tc gridSpan="9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a. This parameter is set to zero because it is redundant.</a:t>
                      </a:r>
                      <a:endParaRPr lang="nl-NL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24399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3419666"/>
              </p:ext>
            </p:extLst>
          </p:nvPr>
        </p:nvGraphicFramePr>
        <p:xfrm>
          <a:off x="3635896" y="5229200"/>
          <a:ext cx="5112568" cy="14127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74198"/>
                <a:gridCol w="1211996"/>
                <a:gridCol w="1035332"/>
                <a:gridCol w="845521"/>
                <a:gridCol w="845521"/>
              </a:tblGrid>
              <a:tr h="277859">
                <a:tc gridSpan="5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Model Fitting Information</a:t>
                      </a:r>
                      <a:endParaRPr lang="nl-NL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277859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Model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-2 Log Likelihood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Chi-Square</a:t>
                      </a:r>
                      <a:endParaRPr lang="nl-NL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df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Sig.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301343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Intercept Only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44,658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 </a:t>
                      </a:r>
                      <a:endParaRPr lang="nl-NL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 </a:t>
                      </a:r>
                      <a:endParaRPr lang="nl-NL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77859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 err="1">
                          <a:effectLst/>
                        </a:rPr>
                        <a:t>Final</a:t>
                      </a:r>
                      <a:endParaRPr lang="nl-NL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32,416</a:t>
                      </a:r>
                      <a:endParaRPr lang="nl-NL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12,242</a:t>
                      </a:r>
                      <a:endParaRPr lang="nl-NL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1</a:t>
                      </a:r>
                      <a:endParaRPr lang="nl-NL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,000</a:t>
                      </a:r>
                      <a:endParaRPr lang="nl-NL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77859">
                <a:tc gridSpan="5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Link </a:t>
                      </a:r>
                      <a:r>
                        <a:rPr lang="nl-NL" sz="1200" dirty="0" err="1">
                          <a:effectLst/>
                        </a:rPr>
                        <a:t>function</a:t>
                      </a:r>
                      <a:r>
                        <a:rPr lang="nl-NL" sz="1200" dirty="0">
                          <a:effectLst/>
                        </a:rPr>
                        <a:t>: </a:t>
                      </a:r>
                      <a:r>
                        <a:rPr lang="nl-NL" sz="1200" dirty="0" err="1">
                          <a:effectLst/>
                        </a:rPr>
                        <a:t>Logit</a:t>
                      </a:r>
                      <a:r>
                        <a:rPr lang="nl-NL" sz="1200" dirty="0">
                          <a:effectLst/>
                        </a:rPr>
                        <a:t>.</a:t>
                      </a:r>
                      <a:endParaRPr lang="nl-NL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595563" y="32496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hthoek 7"/>
              <p:cNvSpPr/>
              <p:nvPr/>
            </p:nvSpPr>
            <p:spPr>
              <a:xfrm>
                <a:off x="683568" y="2132856"/>
                <a:ext cx="3240360" cy="43204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dirty="0" smtClean="0"/>
                  <a:t>Ln(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nl-NL" i="1" smtClean="0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nl-NL" b="0" i="1" smtClean="0">
                            <a:latin typeface="Cambria Math"/>
                          </a:rPr>
                          <m:t>𝑗</m:t>
                        </m:r>
                      </m:sub>
                    </m:sSub>
                    <m:r>
                      <a:rPr lang="nl-NL" b="0" i="1" smtClean="0">
                        <a:latin typeface="Cambria Math"/>
                      </a:rPr>
                      <m:t>)= </m:t>
                    </m:r>
                    <m:sSub>
                      <m:sSubPr>
                        <m:ctrlPr>
                          <a:rPr lang="nl-NL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nl-NL" b="0" i="1" smtClean="0"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  <m:sub>
                        <m:r>
                          <a:rPr lang="nl-NL" b="0" i="1" smtClean="0">
                            <a:latin typeface="Cambria Math"/>
                          </a:rPr>
                          <m:t>𝑗</m:t>
                        </m:r>
                      </m:sub>
                    </m:sSub>
                    <m:r>
                      <a:rPr lang="nl-NL" b="0" i="1" smtClean="0">
                        <a:latin typeface="Cambria Math"/>
                      </a:rPr>
                      <m:t>−</m:t>
                    </m:r>
                    <m:r>
                      <a:rPr lang="nl-NL" b="0" i="1" smtClean="0">
                        <a:latin typeface="Cambria Math"/>
                        <a:ea typeface="Cambria Math"/>
                      </a:rPr>
                      <m:t>𝛽</m:t>
                    </m:r>
                    <m:r>
                      <a:rPr lang="nl-NL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nl-NL" b="0" i="1" smtClean="0">
                        <a:latin typeface="Cambria Math"/>
                        <a:ea typeface="Cambria Math"/>
                      </a:rPr>
                      <m:t>𝑋</m:t>
                    </m:r>
                  </m:oMath>
                </a14:m>
                <a:endParaRPr lang="nl-NL" dirty="0"/>
              </a:p>
            </p:txBody>
          </p:sp>
        </mc:Choice>
        <mc:Fallback xmlns="">
          <p:sp>
            <p:nvSpPr>
              <p:cNvPr id="8" name="Rechthoek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2132856"/>
                <a:ext cx="3240360" cy="432048"/>
              </a:xfrm>
              <a:prstGeom prst="rect">
                <a:avLst/>
              </a:prstGeom>
              <a:blipFill rotWithShape="1">
                <a:blip r:embed="rId2"/>
                <a:stretch>
                  <a:fillRect b="-1066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Afbeelding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26" y="5301208"/>
            <a:ext cx="2637474" cy="14401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PIJL-OMLAAG 2"/>
          <p:cNvSpPr/>
          <p:nvPr/>
        </p:nvSpPr>
        <p:spPr>
          <a:xfrm>
            <a:off x="2465817" y="1412776"/>
            <a:ext cx="412624" cy="834392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54586" y="4776119"/>
            <a:ext cx="374441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Treatment = 1 (drug) is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reference</a:t>
            </a:r>
            <a:endParaRPr lang="nl-NL" dirty="0"/>
          </a:p>
        </p:txBody>
      </p:sp>
      <p:sp>
        <p:nvSpPr>
          <p:cNvPr id="11" name="Ovaal 10"/>
          <p:cNvSpPr/>
          <p:nvPr/>
        </p:nvSpPr>
        <p:spPr>
          <a:xfrm>
            <a:off x="3282479" y="4269169"/>
            <a:ext cx="504056" cy="360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3" name="Rechte verbindingslijn 12"/>
          <p:cNvCxnSpPr>
            <a:stCxn id="11" idx="0"/>
          </p:cNvCxnSpPr>
          <p:nvPr/>
        </p:nvCxnSpPr>
        <p:spPr>
          <a:xfrm flipV="1">
            <a:off x="3534507" y="3706813"/>
            <a:ext cx="605445" cy="56235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hthoek 13"/>
          <p:cNvSpPr/>
          <p:nvPr/>
        </p:nvSpPr>
        <p:spPr>
          <a:xfrm>
            <a:off x="2572525" y="3356992"/>
            <a:ext cx="6548437" cy="34982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>
                <a:solidFill>
                  <a:schemeClr val="tx1"/>
                </a:solidFill>
              </a:rPr>
              <a:t>Negative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coefficient</a:t>
            </a:r>
            <a:r>
              <a:rPr lang="nl-NL" dirty="0" smtClean="0">
                <a:solidFill>
                  <a:schemeClr val="tx1"/>
                </a:solidFill>
              </a:rPr>
              <a:t>: placebo has </a:t>
            </a:r>
            <a:r>
              <a:rPr lang="nl-NL" dirty="0" err="1" smtClean="0">
                <a:solidFill>
                  <a:schemeClr val="tx1"/>
                </a:solidFill>
              </a:rPr>
              <a:t>lower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probability</a:t>
            </a:r>
            <a:r>
              <a:rPr lang="nl-NL" dirty="0" smtClean="0">
                <a:solidFill>
                  <a:schemeClr val="tx1"/>
                </a:solidFill>
              </a:rPr>
              <a:t> for </a:t>
            </a:r>
            <a:r>
              <a:rPr lang="nl-NL" dirty="0" err="1" smtClean="0">
                <a:solidFill>
                  <a:schemeClr val="tx1"/>
                </a:solidFill>
              </a:rPr>
              <a:t>higher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values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775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1" grpId="0" animBg="1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err="1" smtClean="0">
                <a:solidFill>
                  <a:schemeClr val="tx2"/>
                </a:solidFill>
              </a:rPr>
              <a:t>Checking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the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assumption</a:t>
            </a:r>
            <a:r>
              <a:rPr lang="nl-NL" dirty="0" smtClean="0">
                <a:solidFill>
                  <a:schemeClr val="tx2"/>
                </a:solidFill>
              </a:rPr>
              <a:t> of parallel </a:t>
            </a:r>
            <a:r>
              <a:rPr lang="nl-NL" dirty="0" err="1" smtClean="0">
                <a:solidFill>
                  <a:schemeClr val="tx2"/>
                </a:solidFill>
              </a:rPr>
              <a:t>lines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395536" y="1628800"/>
            <a:ext cx="8352928" cy="4824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8088094"/>
              </p:ext>
            </p:extLst>
          </p:nvPr>
        </p:nvGraphicFramePr>
        <p:xfrm>
          <a:off x="1403648" y="2708920"/>
          <a:ext cx="5206703" cy="2117702"/>
        </p:xfrm>
        <a:graphic>
          <a:graphicData uri="http://schemas.openxmlformats.org/drawingml/2006/table">
            <a:tbl>
              <a:tblPr/>
              <a:tblGrid>
                <a:gridCol w="1320728"/>
                <a:gridCol w="1195871"/>
                <a:gridCol w="1021558"/>
                <a:gridCol w="834273"/>
                <a:gridCol w="834273"/>
              </a:tblGrid>
              <a:tr h="56115">
                <a:tc gridSpan="5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Test of Parallel </a:t>
                      </a:r>
                      <a:r>
                        <a:rPr lang="nl-NL" sz="1100" b="1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Lines</a:t>
                      </a:r>
                      <a:r>
                        <a:rPr lang="nl-NL" sz="1100" b="1" baseline="300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a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544279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Model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-2 Log Likelihood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Chi-Square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df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Sig.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1664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Null Hypothesis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32,416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2140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General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32,303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,113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,945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4279">
                <a:tc gridSpan="5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The null hypothesis states that the location parameters (slope coefficients) are the same across response categories.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272140">
                <a:tc gridSpan="5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a. Link </a:t>
                      </a:r>
                      <a:r>
                        <a:rPr lang="nl-NL" sz="11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function</a:t>
                      </a:r>
                      <a:r>
                        <a:rPr lang="nl-NL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: </a:t>
                      </a:r>
                      <a:r>
                        <a:rPr lang="nl-NL" sz="11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Logit</a:t>
                      </a:r>
                      <a:r>
                        <a:rPr lang="nl-NL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533650" y="30464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al 5"/>
          <p:cNvSpPr/>
          <p:nvPr/>
        </p:nvSpPr>
        <p:spPr>
          <a:xfrm>
            <a:off x="1187624" y="3465004"/>
            <a:ext cx="1346026" cy="2160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8" name="Rechte verbindingslijn 7"/>
          <p:cNvCxnSpPr>
            <a:stCxn id="6" idx="2"/>
          </p:cNvCxnSpPr>
          <p:nvPr/>
        </p:nvCxnSpPr>
        <p:spPr>
          <a:xfrm flipH="1" flipV="1">
            <a:off x="971600" y="2348880"/>
            <a:ext cx="216024" cy="12241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hthoek 8"/>
          <p:cNvSpPr/>
          <p:nvPr/>
        </p:nvSpPr>
        <p:spPr>
          <a:xfrm>
            <a:off x="971600" y="1556792"/>
            <a:ext cx="316835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H</a:t>
            </a:r>
            <a:r>
              <a:rPr lang="nl-NL" sz="1000" dirty="0" smtClean="0"/>
              <a:t>0</a:t>
            </a:r>
            <a:r>
              <a:rPr lang="nl-NL" dirty="0" smtClean="0"/>
              <a:t>: </a:t>
            </a:r>
            <a:r>
              <a:rPr lang="nl-NL" dirty="0" err="1" smtClean="0"/>
              <a:t>lines</a:t>
            </a:r>
            <a:r>
              <a:rPr lang="nl-NL" dirty="0" smtClean="0"/>
              <a:t> are parallel</a:t>
            </a:r>
          </a:p>
          <a:p>
            <a:pPr algn="ctr"/>
            <a:r>
              <a:rPr lang="nl-NL" dirty="0" smtClean="0"/>
              <a:t>(</a:t>
            </a:r>
            <a:r>
              <a:rPr lang="nl-NL" dirty="0" err="1" smtClean="0"/>
              <a:t>OR’s</a:t>
            </a:r>
            <a:r>
              <a:rPr lang="nl-NL" dirty="0" smtClean="0"/>
              <a:t> are </a:t>
            </a:r>
            <a:r>
              <a:rPr lang="nl-NL" dirty="0" err="1" smtClean="0"/>
              <a:t>equal</a:t>
            </a:r>
            <a:r>
              <a:rPr lang="nl-NL" dirty="0" smtClean="0"/>
              <a:t>)</a:t>
            </a:r>
            <a:endParaRPr lang="nl-NL" dirty="0"/>
          </a:p>
        </p:txBody>
      </p:sp>
      <p:sp>
        <p:nvSpPr>
          <p:cNvPr id="10" name="Ovaal 9"/>
          <p:cNvSpPr/>
          <p:nvPr/>
        </p:nvSpPr>
        <p:spPr>
          <a:xfrm>
            <a:off x="1187624" y="3729182"/>
            <a:ext cx="1346026" cy="2160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/>
          <p:cNvCxnSpPr/>
          <p:nvPr/>
        </p:nvCxnSpPr>
        <p:spPr>
          <a:xfrm flipH="1">
            <a:off x="683568" y="3945206"/>
            <a:ext cx="504056" cy="157202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hoek 12"/>
          <p:cNvSpPr/>
          <p:nvPr/>
        </p:nvSpPr>
        <p:spPr>
          <a:xfrm>
            <a:off x="683568" y="5517232"/>
            <a:ext cx="34563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Three </a:t>
            </a:r>
            <a:r>
              <a:rPr lang="nl-NL" dirty="0" err="1" smtClean="0"/>
              <a:t>OR’s</a:t>
            </a:r>
            <a:r>
              <a:rPr lang="nl-NL" dirty="0" smtClean="0"/>
              <a:t> are </a:t>
            </a:r>
            <a:r>
              <a:rPr lang="nl-NL" dirty="0" err="1" smtClean="0"/>
              <a:t>estimated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5292080" y="5157192"/>
            <a:ext cx="385192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If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assumption</a:t>
            </a:r>
            <a:r>
              <a:rPr lang="nl-NL" dirty="0" smtClean="0"/>
              <a:t> is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fulfilled</a:t>
            </a:r>
            <a:r>
              <a:rPr lang="nl-NL" dirty="0" smtClean="0"/>
              <a:t>: </a:t>
            </a:r>
          </a:p>
          <a:p>
            <a:pPr algn="ctr"/>
            <a:r>
              <a:rPr lang="nl-NL" dirty="0" err="1" smtClean="0"/>
              <a:t>use</a:t>
            </a:r>
            <a:r>
              <a:rPr lang="nl-NL" dirty="0" smtClean="0"/>
              <a:t> </a:t>
            </a:r>
            <a:r>
              <a:rPr lang="nl-NL" dirty="0" err="1" smtClean="0"/>
              <a:t>Multinomial</a:t>
            </a:r>
            <a:r>
              <a:rPr lang="nl-NL" dirty="0" smtClean="0"/>
              <a:t> </a:t>
            </a:r>
            <a:r>
              <a:rPr lang="nl-NL" dirty="0" err="1" smtClean="0"/>
              <a:t>logistic</a:t>
            </a:r>
            <a:r>
              <a:rPr lang="nl-NL" dirty="0" smtClean="0"/>
              <a:t> </a:t>
            </a:r>
            <a:r>
              <a:rPr lang="nl-NL" dirty="0" err="1" smtClean="0"/>
              <a:t>regression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2253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3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Does </a:t>
            </a:r>
            <a:r>
              <a:rPr lang="nl-NL" dirty="0" err="1" smtClean="0">
                <a:solidFill>
                  <a:schemeClr val="tx2"/>
                </a:solidFill>
              </a:rPr>
              <a:t>the</a:t>
            </a:r>
            <a:r>
              <a:rPr lang="nl-NL" dirty="0" smtClean="0">
                <a:solidFill>
                  <a:schemeClr val="tx2"/>
                </a:solidFill>
              </a:rPr>
              <a:t> model fit?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395536" y="1628800"/>
            <a:ext cx="8352928" cy="4824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5250417"/>
              </p:ext>
            </p:extLst>
          </p:nvPr>
        </p:nvGraphicFramePr>
        <p:xfrm>
          <a:off x="1043608" y="1772819"/>
          <a:ext cx="6111960" cy="295232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0662"/>
                <a:gridCol w="1360662"/>
                <a:gridCol w="612775"/>
                <a:gridCol w="937361"/>
                <a:gridCol w="937361"/>
                <a:gridCol w="903139"/>
              </a:tblGrid>
              <a:tr h="268393">
                <a:tc gridSpan="6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Cell Information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268393">
                <a:tc gridSpan="6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Frequency  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268393">
                <a:tc rowSpan="2" gridSpan="2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treatment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 rowSpan="2"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Yord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268393">
                <a:tc gridSpan="2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worse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no effect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small effect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large effect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268393">
                <a:tc rowSpan="3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placebo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Observed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69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57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51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42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6839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Expected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smtClean="0">
                          <a:effectLst/>
                        </a:rPr>
                        <a:t>68,4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smtClean="0">
                          <a:effectLst/>
                        </a:rPr>
                        <a:t>58,4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smtClean="0">
                          <a:effectLst/>
                        </a:rPr>
                        <a:t>50,0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smtClean="0">
                          <a:effectLst/>
                        </a:rPr>
                        <a:t>42,2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6839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Pearson Residual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,082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-,208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,153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-,027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68393">
                <a:tc rowSpan="3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drug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Observed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45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54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60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69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6839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Expected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smtClean="0">
                          <a:effectLst/>
                        </a:rPr>
                        <a:t>45,7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smtClean="0">
                          <a:effectLst/>
                        </a:rPr>
                        <a:t>52,6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smtClean="0">
                          <a:effectLst/>
                        </a:rPr>
                        <a:t>60,9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smtClean="0">
                          <a:effectLst/>
                        </a:rPr>
                        <a:t>68,9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6839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Pearson Residual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-,109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,217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-,129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,020</a:t>
                      </a:r>
                      <a:endParaRPr lang="nl-N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68393">
                <a:tc gridSpan="6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Link </a:t>
                      </a:r>
                      <a:r>
                        <a:rPr lang="nl-NL" sz="1400" dirty="0" err="1">
                          <a:effectLst/>
                        </a:rPr>
                        <a:t>function</a:t>
                      </a:r>
                      <a:r>
                        <a:rPr lang="nl-NL" sz="1400" dirty="0">
                          <a:effectLst/>
                        </a:rPr>
                        <a:t>: </a:t>
                      </a:r>
                      <a:r>
                        <a:rPr lang="nl-NL" sz="1400" dirty="0" err="1">
                          <a:effectLst/>
                        </a:rPr>
                        <a:t>Logit</a:t>
                      </a:r>
                      <a:r>
                        <a:rPr lang="nl-NL" sz="1400" dirty="0">
                          <a:effectLst/>
                        </a:rPr>
                        <a:t>.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5919041"/>
              </p:ext>
            </p:extLst>
          </p:nvPr>
        </p:nvGraphicFramePr>
        <p:xfrm>
          <a:off x="2771800" y="5229200"/>
          <a:ext cx="3816425" cy="14401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3908"/>
                <a:gridCol w="1094627"/>
                <a:gridCol w="893945"/>
                <a:gridCol w="893945"/>
              </a:tblGrid>
              <a:tr h="283244">
                <a:tc gridSpan="4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Goodness</a:t>
                      </a:r>
                      <a:r>
                        <a:rPr lang="nl-NL" sz="1400" dirty="0">
                          <a:effectLst/>
                        </a:rPr>
                        <a:t>-of-Fit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071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Chi-Square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df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Sig</a:t>
                      </a:r>
                      <a:r>
                        <a:rPr lang="nl-NL" sz="1400" dirty="0">
                          <a:effectLst/>
                        </a:rPr>
                        <a:t>.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</a:tr>
              <a:tr h="283244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Pearson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,113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2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,945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83244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Deviance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,113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2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,945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83244">
                <a:tc gridSpan="4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Link </a:t>
                      </a:r>
                      <a:r>
                        <a:rPr lang="nl-NL" sz="1400" dirty="0" err="1">
                          <a:effectLst/>
                        </a:rPr>
                        <a:t>function</a:t>
                      </a:r>
                      <a:r>
                        <a:rPr lang="nl-NL" sz="1400" dirty="0">
                          <a:effectLst/>
                        </a:rPr>
                        <a:t>: </a:t>
                      </a:r>
                      <a:r>
                        <a:rPr lang="nl-NL" sz="1400" dirty="0" err="1">
                          <a:effectLst/>
                        </a:rPr>
                        <a:t>Logit</a:t>
                      </a:r>
                      <a:r>
                        <a:rPr lang="nl-NL" sz="1400" dirty="0">
                          <a:effectLst/>
                        </a:rPr>
                        <a:t>.</a:t>
                      </a:r>
                      <a:endParaRPr lang="nl-N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1769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err="1" smtClean="0">
                <a:solidFill>
                  <a:schemeClr val="tx2"/>
                </a:solidFill>
              </a:rPr>
              <a:t>Several</a:t>
            </a:r>
            <a:r>
              <a:rPr lang="nl-NL" dirty="0" smtClean="0">
                <a:solidFill>
                  <a:schemeClr val="tx2"/>
                </a:solidFill>
              </a:rPr>
              <a:t> link </a:t>
            </a:r>
            <a:r>
              <a:rPr lang="nl-NL" dirty="0" err="1" smtClean="0">
                <a:solidFill>
                  <a:schemeClr val="tx2"/>
                </a:solidFill>
              </a:rPr>
              <a:t>functions</a:t>
            </a:r>
            <a:r>
              <a:rPr lang="nl-NL" dirty="0" smtClean="0">
                <a:solidFill>
                  <a:schemeClr val="tx2"/>
                </a:solidFill>
              </a:rPr>
              <a:t> for </a:t>
            </a:r>
            <a:r>
              <a:rPr lang="nl-NL" dirty="0" err="1" smtClean="0">
                <a:solidFill>
                  <a:schemeClr val="tx2"/>
                </a:solidFill>
              </a:rPr>
              <a:t>ordinal</a:t>
            </a:r>
            <a:r>
              <a:rPr lang="nl-NL" dirty="0" smtClean="0">
                <a:solidFill>
                  <a:schemeClr val="tx2"/>
                </a:solidFill>
              </a:rPr>
              <a:t> data</a:t>
            </a:r>
            <a:br>
              <a:rPr lang="nl-NL" dirty="0" smtClean="0">
                <a:solidFill>
                  <a:schemeClr val="tx2"/>
                </a:solidFill>
              </a:rPr>
            </a:br>
            <a:r>
              <a:rPr lang="nl-NL" dirty="0" smtClean="0">
                <a:solidFill>
                  <a:schemeClr val="tx2"/>
                </a:solidFill>
              </a:rPr>
              <a:t>(SPSS manual, </a:t>
            </a:r>
            <a:r>
              <a:rPr lang="nl-NL" dirty="0" err="1" smtClean="0">
                <a:solidFill>
                  <a:schemeClr val="tx2"/>
                </a:solidFill>
              </a:rPr>
              <a:t>chapter</a:t>
            </a:r>
            <a:r>
              <a:rPr lang="nl-NL" dirty="0" smtClean="0">
                <a:solidFill>
                  <a:schemeClr val="tx2"/>
                </a:solidFill>
              </a:rPr>
              <a:t> 4)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395536" y="1628800"/>
            <a:ext cx="8352928" cy="4824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/>
          <p:nvPr/>
        </p:nvPicPr>
        <p:blipFill rotWithShape="1">
          <a:blip r:embed="rId2"/>
          <a:srcRect l="29615" t="20588" r="15402" b="30833"/>
          <a:stretch/>
        </p:blipFill>
        <p:spPr bwMode="auto">
          <a:xfrm>
            <a:off x="1802765" y="2052637"/>
            <a:ext cx="5538470" cy="27527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hthoek 4"/>
          <p:cNvSpPr/>
          <p:nvPr/>
        </p:nvSpPr>
        <p:spPr>
          <a:xfrm>
            <a:off x="683568" y="4965275"/>
            <a:ext cx="712879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The </a:t>
            </a:r>
            <a:r>
              <a:rPr lang="nl-NL" sz="2400" dirty="0" err="1" smtClean="0"/>
              <a:t>interpretation</a:t>
            </a:r>
            <a:r>
              <a:rPr lang="nl-NL" sz="2400" dirty="0" smtClean="0"/>
              <a:t> of </a:t>
            </a:r>
            <a:r>
              <a:rPr lang="nl-NL" sz="2400" dirty="0" err="1" smtClean="0"/>
              <a:t>the</a:t>
            </a:r>
            <a:r>
              <a:rPr lang="nl-NL" sz="2400" dirty="0" smtClean="0"/>
              <a:t> </a:t>
            </a:r>
            <a:r>
              <a:rPr lang="nl-NL" sz="2400" dirty="0" err="1" smtClean="0"/>
              <a:t>coefficients</a:t>
            </a:r>
            <a:r>
              <a:rPr lang="nl-NL" sz="2400" dirty="0" smtClean="0"/>
              <a:t> </a:t>
            </a:r>
            <a:r>
              <a:rPr lang="nl-NL" sz="2400" dirty="0" err="1" smtClean="0"/>
              <a:t>will</a:t>
            </a:r>
            <a:r>
              <a:rPr lang="nl-NL" sz="2400" dirty="0" smtClean="0"/>
              <a:t> </a:t>
            </a:r>
            <a:r>
              <a:rPr lang="nl-NL" sz="2400" dirty="0" err="1" smtClean="0"/>
              <a:t>differ</a:t>
            </a:r>
            <a:r>
              <a:rPr lang="nl-NL" sz="2400" dirty="0" smtClean="0"/>
              <a:t>,</a:t>
            </a:r>
          </a:p>
          <a:p>
            <a:pPr algn="ctr"/>
            <a:r>
              <a:rPr lang="nl-NL" sz="2400" dirty="0" err="1" smtClean="0"/>
              <a:t>depending</a:t>
            </a:r>
            <a:r>
              <a:rPr lang="nl-NL" sz="2400" dirty="0" smtClean="0"/>
              <a:t> on </a:t>
            </a:r>
            <a:r>
              <a:rPr lang="nl-NL" sz="2400" dirty="0" err="1" smtClean="0"/>
              <a:t>the</a:t>
            </a:r>
            <a:r>
              <a:rPr lang="nl-NL" sz="2400" dirty="0" smtClean="0"/>
              <a:t> </a:t>
            </a:r>
            <a:r>
              <a:rPr lang="nl-NL" sz="2400" dirty="0" err="1" smtClean="0"/>
              <a:t>linkfunction</a:t>
            </a:r>
            <a:r>
              <a:rPr lang="nl-NL" sz="2400" dirty="0" smtClean="0"/>
              <a:t> </a:t>
            </a:r>
            <a:r>
              <a:rPr lang="nl-NL" sz="2400" dirty="0" err="1" smtClean="0"/>
              <a:t>used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252156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err="1" smtClean="0">
                <a:solidFill>
                  <a:schemeClr val="tx2"/>
                </a:solidFill>
              </a:rPr>
              <a:t>Some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literature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395536" y="1628800"/>
            <a:ext cx="8352928" cy="4824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400" dirty="0" smtClean="0">
                <a:solidFill>
                  <a:schemeClr val="tx1"/>
                </a:solidFill>
              </a:rPr>
              <a:t>SPSS manual, </a:t>
            </a:r>
            <a:r>
              <a:rPr lang="nl-NL" sz="2400" dirty="0" err="1" smtClean="0">
                <a:solidFill>
                  <a:schemeClr val="tx1"/>
                </a:solidFill>
              </a:rPr>
              <a:t>chapter</a:t>
            </a:r>
            <a:r>
              <a:rPr lang="nl-NL" sz="2400" dirty="0" smtClean="0">
                <a:solidFill>
                  <a:schemeClr val="tx1"/>
                </a:solidFill>
              </a:rPr>
              <a:t> 4 (</a:t>
            </a:r>
            <a:r>
              <a:rPr lang="nl-NL" sz="2400" dirty="0" err="1" smtClean="0">
                <a:solidFill>
                  <a:schemeClr val="tx1"/>
                </a:solidFill>
              </a:rPr>
              <a:t>Ordinal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Logistic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Regression</a:t>
            </a:r>
            <a:r>
              <a:rPr lang="nl-NL" sz="2400" dirty="0" smtClean="0">
                <a:solidFill>
                  <a:schemeClr val="tx1"/>
                </a:solidFill>
              </a:rPr>
              <a:t>):</a:t>
            </a:r>
          </a:p>
          <a:p>
            <a:r>
              <a:rPr lang="nl-NL" sz="2400" dirty="0" smtClean="0">
                <a:solidFill>
                  <a:schemeClr val="tx1"/>
                </a:solidFill>
                <a:hlinkClick r:id="rId2"/>
              </a:rPr>
              <a:t>http</a:t>
            </a:r>
            <a:r>
              <a:rPr lang="nl-NL" sz="2400" dirty="0">
                <a:solidFill>
                  <a:schemeClr val="tx1"/>
                </a:solidFill>
                <a:hlinkClick r:id="rId2"/>
              </a:rPr>
              <a:t>://</a:t>
            </a:r>
            <a:r>
              <a:rPr lang="nl-NL" sz="2400" dirty="0" smtClean="0">
                <a:solidFill>
                  <a:schemeClr val="tx1"/>
                </a:solidFill>
                <a:hlinkClick r:id="rId2"/>
              </a:rPr>
              <a:t>www.norusis.com/pdf/ASPC_v13.pdf</a:t>
            </a:r>
            <a:endParaRPr lang="nl-NL" sz="2400" dirty="0" smtClean="0">
              <a:solidFill>
                <a:schemeClr val="tx1"/>
              </a:solidFill>
            </a:endParaRPr>
          </a:p>
          <a:p>
            <a:endParaRPr lang="nl-NL" sz="2400" dirty="0">
              <a:solidFill>
                <a:schemeClr val="tx1"/>
              </a:solidFill>
            </a:endParaRPr>
          </a:p>
          <a:p>
            <a:r>
              <a:rPr lang="nl-NL" sz="2400" dirty="0" err="1" smtClean="0">
                <a:solidFill>
                  <a:schemeClr val="tx1"/>
                </a:solidFill>
              </a:rPr>
              <a:t>McGullagh</a:t>
            </a:r>
            <a:r>
              <a:rPr lang="nl-NL" sz="2400" dirty="0" smtClean="0">
                <a:solidFill>
                  <a:schemeClr val="tx1"/>
                </a:solidFill>
              </a:rPr>
              <a:t> and </a:t>
            </a:r>
            <a:r>
              <a:rPr lang="nl-NL" sz="2400" dirty="0" err="1" smtClean="0">
                <a:solidFill>
                  <a:schemeClr val="tx1"/>
                </a:solidFill>
              </a:rPr>
              <a:t>Nelder</a:t>
            </a:r>
            <a:r>
              <a:rPr lang="nl-NL" sz="2400" dirty="0" smtClean="0">
                <a:solidFill>
                  <a:schemeClr val="tx1"/>
                </a:solidFill>
              </a:rPr>
              <a:t>: </a:t>
            </a:r>
            <a:r>
              <a:rPr lang="nl-NL" sz="2400" dirty="0" err="1" smtClean="0">
                <a:solidFill>
                  <a:schemeClr val="tx1"/>
                </a:solidFill>
              </a:rPr>
              <a:t>Generalized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>
                <a:solidFill>
                  <a:schemeClr val="tx1"/>
                </a:solidFill>
              </a:rPr>
              <a:t>L</a:t>
            </a:r>
            <a:r>
              <a:rPr lang="nl-NL" sz="2400" dirty="0" err="1" smtClean="0">
                <a:solidFill>
                  <a:schemeClr val="tx1"/>
                </a:solidFill>
              </a:rPr>
              <a:t>inear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Models</a:t>
            </a:r>
            <a:r>
              <a:rPr lang="nl-NL" sz="2400" dirty="0" smtClean="0">
                <a:solidFill>
                  <a:schemeClr val="tx1"/>
                </a:solidFill>
              </a:rPr>
              <a:t> (</a:t>
            </a:r>
            <a:r>
              <a:rPr lang="nl-NL" sz="2400" dirty="0" err="1" smtClean="0">
                <a:solidFill>
                  <a:schemeClr val="tx1"/>
                </a:solidFill>
              </a:rPr>
              <a:t>Chapman</a:t>
            </a:r>
            <a:r>
              <a:rPr lang="nl-NL" sz="2400" dirty="0" smtClean="0">
                <a:solidFill>
                  <a:schemeClr val="tx1"/>
                </a:solidFill>
              </a:rPr>
              <a:t> &amp; Hall, </a:t>
            </a:r>
            <a:r>
              <a:rPr lang="nl-NL" sz="2400" dirty="0" err="1" smtClean="0">
                <a:solidFill>
                  <a:schemeClr val="tx1"/>
                </a:solidFill>
              </a:rPr>
              <a:t>reprinted</a:t>
            </a:r>
            <a:r>
              <a:rPr lang="nl-NL" sz="2400" dirty="0" smtClean="0">
                <a:solidFill>
                  <a:schemeClr val="tx1"/>
                </a:solidFill>
              </a:rPr>
              <a:t> 1991)</a:t>
            </a:r>
            <a:endParaRPr lang="nl-NL" sz="2400" dirty="0" smtClean="0">
              <a:solidFill>
                <a:schemeClr val="tx1"/>
              </a:solidFill>
            </a:endParaRPr>
          </a:p>
          <a:p>
            <a:endParaRPr lang="nl-NL" sz="2400" dirty="0">
              <a:solidFill>
                <a:schemeClr val="tx1"/>
              </a:solidFill>
            </a:endParaRPr>
          </a:p>
          <a:p>
            <a:r>
              <a:rPr lang="nl-NL" sz="2400" dirty="0" err="1" smtClean="0">
                <a:solidFill>
                  <a:schemeClr val="tx1"/>
                </a:solidFill>
              </a:rPr>
              <a:t>Hosmer</a:t>
            </a:r>
            <a:r>
              <a:rPr lang="nl-NL" sz="2400" dirty="0" smtClean="0">
                <a:solidFill>
                  <a:schemeClr val="tx1"/>
                </a:solidFill>
              </a:rPr>
              <a:t> and </a:t>
            </a:r>
            <a:r>
              <a:rPr lang="nl-NL" sz="2400" dirty="0" err="1" smtClean="0">
                <a:solidFill>
                  <a:schemeClr val="tx1"/>
                </a:solidFill>
              </a:rPr>
              <a:t>Lemeshow</a:t>
            </a:r>
            <a:r>
              <a:rPr lang="nl-NL" sz="2400" dirty="0" smtClean="0">
                <a:solidFill>
                  <a:schemeClr val="tx1"/>
                </a:solidFill>
              </a:rPr>
              <a:t>: </a:t>
            </a:r>
            <a:r>
              <a:rPr lang="nl-NL" sz="2400" dirty="0" err="1" smtClean="0">
                <a:solidFill>
                  <a:schemeClr val="tx1"/>
                </a:solidFill>
              </a:rPr>
              <a:t>Applied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Logistic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Regression</a:t>
            </a:r>
            <a:r>
              <a:rPr lang="nl-NL" sz="2400" dirty="0" smtClean="0">
                <a:solidFill>
                  <a:schemeClr val="tx1"/>
                </a:solidFill>
              </a:rPr>
              <a:t> (</a:t>
            </a:r>
            <a:r>
              <a:rPr lang="nl-NL" sz="2400" dirty="0" err="1" smtClean="0">
                <a:solidFill>
                  <a:schemeClr val="tx1"/>
                </a:solidFill>
              </a:rPr>
              <a:t>Wiley</a:t>
            </a:r>
            <a:r>
              <a:rPr lang="nl-NL" sz="2400" dirty="0" smtClean="0">
                <a:solidFill>
                  <a:schemeClr val="tx1"/>
                </a:solidFill>
              </a:rPr>
              <a:t> 1989)</a:t>
            </a:r>
            <a:endParaRPr lang="nl-NL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34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Program </a:t>
            </a:r>
            <a:r>
              <a:rPr lang="nl-NL" dirty="0" err="1" smtClean="0">
                <a:solidFill>
                  <a:schemeClr val="tx2"/>
                </a:solidFill>
              </a:rPr>
              <a:t>Today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107504" y="1628800"/>
            <a:ext cx="8856984" cy="4824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400" dirty="0" err="1" smtClean="0">
                <a:solidFill>
                  <a:schemeClr val="tx1"/>
                </a:solidFill>
              </a:rPr>
              <a:t>Binary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logistic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regression</a:t>
            </a:r>
            <a:endParaRPr lang="nl-NL" sz="2400" dirty="0" smtClean="0">
              <a:solidFill>
                <a:schemeClr val="tx1"/>
              </a:solidFill>
            </a:endParaRPr>
          </a:p>
          <a:p>
            <a:r>
              <a:rPr lang="nl-NL" sz="2400" dirty="0">
                <a:solidFill>
                  <a:schemeClr val="tx1"/>
                </a:solidFill>
              </a:rPr>
              <a:t>	</a:t>
            </a:r>
            <a:r>
              <a:rPr lang="nl-NL" sz="2400" dirty="0" smtClean="0">
                <a:solidFill>
                  <a:schemeClr val="tx1"/>
                </a:solidFill>
              </a:rPr>
              <a:t>- </a:t>
            </a:r>
            <a:r>
              <a:rPr lang="nl-NL" sz="2400" dirty="0" err="1" smtClean="0">
                <a:solidFill>
                  <a:schemeClr val="tx1"/>
                </a:solidFill>
              </a:rPr>
              <a:t>the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outcome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variable</a:t>
            </a:r>
            <a:r>
              <a:rPr lang="nl-NL" sz="2400" dirty="0" smtClean="0">
                <a:solidFill>
                  <a:schemeClr val="tx1"/>
                </a:solidFill>
              </a:rPr>
              <a:t> Y has </a:t>
            </a:r>
            <a:r>
              <a:rPr lang="nl-NL" sz="2400" dirty="0" err="1" smtClean="0">
                <a:solidFill>
                  <a:schemeClr val="tx1"/>
                </a:solidFill>
              </a:rPr>
              <a:t>two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categories</a:t>
            </a:r>
            <a:r>
              <a:rPr lang="nl-NL" sz="2400" dirty="0" smtClean="0">
                <a:solidFill>
                  <a:schemeClr val="tx1"/>
                </a:solidFill>
              </a:rPr>
              <a:t> (</a:t>
            </a:r>
            <a:r>
              <a:rPr lang="nl-NL" sz="2400" dirty="0" err="1" smtClean="0">
                <a:solidFill>
                  <a:schemeClr val="tx1"/>
                </a:solidFill>
              </a:rPr>
              <a:t>success</a:t>
            </a:r>
            <a:r>
              <a:rPr lang="nl-NL" sz="2400" dirty="0" smtClean="0">
                <a:solidFill>
                  <a:schemeClr val="tx1"/>
                </a:solidFill>
              </a:rPr>
              <a:t>, failure)</a:t>
            </a:r>
          </a:p>
          <a:p>
            <a:r>
              <a:rPr lang="nl-NL" sz="2400" dirty="0">
                <a:solidFill>
                  <a:schemeClr val="tx1"/>
                </a:solidFill>
              </a:rPr>
              <a:t>	</a:t>
            </a:r>
            <a:r>
              <a:rPr lang="nl-NL" sz="2400" dirty="0" smtClean="0">
                <a:solidFill>
                  <a:schemeClr val="tx1"/>
                </a:solidFill>
              </a:rPr>
              <a:t>- </a:t>
            </a:r>
            <a:r>
              <a:rPr lang="nl-NL" sz="2400" dirty="0" err="1" smtClean="0">
                <a:solidFill>
                  <a:schemeClr val="tx1"/>
                </a:solidFill>
              </a:rPr>
              <a:t>interpretation</a:t>
            </a:r>
            <a:r>
              <a:rPr lang="nl-NL" sz="2400" dirty="0" smtClean="0">
                <a:solidFill>
                  <a:schemeClr val="tx1"/>
                </a:solidFill>
              </a:rPr>
              <a:t> of </a:t>
            </a:r>
            <a:r>
              <a:rPr lang="nl-NL" sz="2400" dirty="0" err="1" smtClean="0">
                <a:solidFill>
                  <a:schemeClr val="tx1"/>
                </a:solidFill>
              </a:rPr>
              <a:t>coefficients</a:t>
            </a:r>
            <a:endParaRPr lang="nl-NL" sz="2400" dirty="0" smtClean="0">
              <a:solidFill>
                <a:schemeClr val="tx1"/>
              </a:solidFill>
            </a:endParaRPr>
          </a:p>
          <a:p>
            <a:r>
              <a:rPr lang="nl-NL" sz="2400" dirty="0">
                <a:solidFill>
                  <a:schemeClr val="tx1"/>
                </a:solidFill>
              </a:rPr>
              <a:t>	</a:t>
            </a:r>
            <a:r>
              <a:rPr lang="nl-NL" sz="2400" dirty="0" smtClean="0">
                <a:solidFill>
                  <a:schemeClr val="tx1"/>
                </a:solidFill>
              </a:rPr>
              <a:t>- </a:t>
            </a:r>
            <a:r>
              <a:rPr lang="nl-NL" sz="2400" dirty="0" err="1" smtClean="0">
                <a:solidFill>
                  <a:schemeClr val="tx1"/>
                </a:solidFill>
              </a:rPr>
              <a:t>Wald</a:t>
            </a:r>
            <a:r>
              <a:rPr lang="nl-NL" sz="2400" dirty="0" smtClean="0">
                <a:solidFill>
                  <a:schemeClr val="tx1"/>
                </a:solidFill>
              </a:rPr>
              <a:t> test / </a:t>
            </a:r>
            <a:r>
              <a:rPr lang="nl-NL" sz="2400" dirty="0" err="1" smtClean="0">
                <a:solidFill>
                  <a:schemeClr val="tx1"/>
                </a:solidFill>
              </a:rPr>
              <a:t>Likelihood</a:t>
            </a:r>
            <a:r>
              <a:rPr lang="nl-NL" sz="2400" dirty="0" smtClean="0">
                <a:solidFill>
                  <a:schemeClr val="tx1"/>
                </a:solidFill>
              </a:rPr>
              <a:t> ratio test</a:t>
            </a:r>
          </a:p>
          <a:p>
            <a:r>
              <a:rPr lang="nl-NL" sz="2400" dirty="0">
                <a:solidFill>
                  <a:schemeClr val="tx1"/>
                </a:solidFill>
              </a:rPr>
              <a:t>	</a:t>
            </a:r>
            <a:r>
              <a:rPr lang="nl-NL" sz="2400" dirty="0" smtClean="0">
                <a:solidFill>
                  <a:schemeClr val="tx1"/>
                </a:solidFill>
              </a:rPr>
              <a:t>- Pseudo-R² </a:t>
            </a:r>
          </a:p>
          <a:p>
            <a:r>
              <a:rPr lang="nl-NL" sz="2400" dirty="0">
                <a:solidFill>
                  <a:schemeClr val="tx1"/>
                </a:solidFill>
              </a:rPr>
              <a:t>	</a:t>
            </a:r>
            <a:r>
              <a:rPr lang="nl-NL" sz="2400" dirty="0" smtClean="0">
                <a:solidFill>
                  <a:schemeClr val="tx1"/>
                </a:solidFill>
              </a:rPr>
              <a:t>- </a:t>
            </a:r>
            <a:r>
              <a:rPr lang="nl-NL" sz="2400" dirty="0" err="1" smtClean="0">
                <a:solidFill>
                  <a:schemeClr val="tx1"/>
                </a:solidFill>
              </a:rPr>
              <a:t>Hosmer</a:t>
            </a:r>
            <a:r>
              <a:rPr lang="nl-NL" sz="2400" dirty="0" smtClean="0">
                <a:solidFill>
                  <a:schemeClr val="tx1"/>
                </a:solidFill>
              </a:rPr>
              <a:t> – </a:t>
            </a:r>
            <a:r>
              <a:rPr lang="nl-NL" sz="2400" dirty="0" err="1" smtClean="0">
                <a:solidFill>
                  <a:schemeClr val="tx1"/>
                </a:solidFill>
              </a:rPr>
              <a:t>Lemeshow</a:t>
            </a:r>
            <a:r>
              <a:rPr lang="nl-NL" sz="2400" dirty="0" smtClean="0">
                <a:solidFill>
                  <a:schemeClr val="tx1"/>
                </a:solidFill>
              </a:rPr>
              <a:t> test</a:t>
            </a:r>
          </a:p>
          <a:p>
            <a:endParaRPr lang="nl-NL" sz="2400" dirty="0">
              <a:solidFill>
                <a:schemeClr val="tx1"/>
              </a:solidFill>
            </a:endParaRPr>
          </a:p>
          <a:p>
            <a:r>
              <a:rPr lang="nl-NL" sz="2400" dirty="0" err="1" smtClean="0">
                <a:solidFill>
                  <a:schemeClr val="tx1"/>
                </a:solidFill>
              </a:rPr>
              <a:t>Ordinal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logistic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regression</a:t>
            </a:r>
            <a:endParaRPr lang="nl-NL" sz="2400" dirty="0" smtClean="0">
              <a:solidFill>
                <a:schemeClr val="tx1"/>
              </a:solidFill>
            </a:endParaRPr>
          </a:p>
          <a:p>
            <a:r>
              <a:rPr lang="nl-NL" sz="2400" dirty="0">
                <a:solidFill>
                  <a:schemeClr val="tx1"/>
                </a:solidFill>
              </a:rPr>
              <a:t>	</a:t>
            </a:r>
            <a:r>
              <a:rPr lang="nl-NL" sz="2400" dirty="0" smtClean="0">
                <a:solidFill>
                  <a:schemeClr val="tx1"/>
                </a:solidFill>
              </a:rPr>
              <a:t>- </a:t>
            </a:r>
            <a:r>
              <a:rPr lang="nl-NL" sz="2400" dirty="0" err="1" smtClean="0">
                <a:solidFill>
                  <a:schemeClr val="tx1"/>
                </a:solidFill>
              </a:rPr>
              <a:t>the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outcome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variable</a:t>
            </a:r>
            <a:r>
              <a:rPr lang="nl-NL" sz="2400" dirty="0" smtClean="0">
                <a:solidFill>
                  <a:schemeClr val="tx1"/>
                </a:solidFill>
              </a:rPr>
              <a:t> has at </a:t>
            </a:r>
            <a:r>
              <a:rPr lang="nl-NL" sz="2400" dirty="0" err="1" smtClean="0">
                <a:solidFill>
                  <a:schemeClr val="tx1"/>
                </a:solidFill>
              </a:rPr>
              <a:t>least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three</a:t>
            </a:r>
            <a:r>
              <a:rPr lang="nl-NL" sz="2400" dirty="0" smtClean="0">
                <a:solidFill>
                  <a:schemeClr val="tx1"/>
                </a:solidFill>
              </a:rPr>
              <a:t>, </a:t>
            </a:r>
            <a:r>
              <a:rPr lang="nl-NL" sz="2400" dirty="0" err="1" smtClean="0">
                <a:solidFill>
                  <a:schemeClr val="tx1"/>
                </a:solidFill>
              </a:rPr>
              <a:t>ordered</a:t>
            </a:r>
            <a:r>
              <a:rPr lang="nl-NL" sz="2400" dirty="0" smtClean="0">
                <a:solidFill>
                  <a:schemeClr val="tx1"/>
                </a:solidFill>
              </a:rPr>
              <a:t>, </a:t>
            </a:r>
            <a:r>
              <a:rPr lang="nl-NL" sz="2400" dirty="0" err="1" smtClean="0">
                <a:solidFill>
                  <a:schemeClr val="tx1"/>
                </a:solidFill>
              </a:rPr>
              <a:t>categories</a:t>
            </a:r>
            <a:endParaRPr lang="nl-NL" sz="2400" dirty="0" smtClean="0">
              <a:solidFill>
                <a:schemeClr val="tx1"/>
              </a:solidFill>
            </a:endParaRPr>
          </a:p>
          <a:p>
            <a:r>
              <a:rPr lang="nl-NL" sz="2400" dirty="0">
                <a:solidFill>
                  <a:schemeClr val="tx1"/>
                </a:solidFill>
              </a:rPr>
              <a:t>	</a:t>
            </a:r>
            <a:r>
              <a:rPr lang="nl-NL" sz="2400" dirty="0" smtClean="0">
                <a:solidFill>
                  <a:schemeClr val="tx1"/>
                </a:solidFill>
              </a:rPr>
              <a:t>	(SES, items with </a:t>
            </a:r>
            <a:r>
              <a:rPr lang="nl-NL" sz="2400" dirty="0" err="1" smtClean="0">
                <a:solidFill>
                  <a:schemeClr val="tx1"/>
                </a:solidFill>
              </a:rPr>
              <a:t>answers</a:t>
            </a:r>
            <a:r>
              <a:rPr lang="nl-NL" sz="2400" dirty="0" smtClean="0">
                <a:solidFill>
                  <a:schemeClr val="tx1"/>
                </a:solidFill>
              </a:rPr>
              <a:t> like </a:t>
            </a:r>
            <a:r>
              <a:rPr lang="nl-NL" sz="2400" dirty="0" err="1" smtClean="0">
                <a:solidFill>
                  <a:schemeClr val="tx1"/>
                </a:solidFill>
              </a:rPr>
              <a:t>strongly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disagree</a:t>
            </a:r>
            <a:r>
              <a:rPr lang="nl-NL" sz="2400" dirty="0" smtClean="0">
                <a:solidFill>
                  <a:schemeClr val="tx1"/>
                </a:solidFill>
              </a:rPr>
              <a:t> … 			</a:t>
            </a:r>
            <a:r>
              <a:rPr lang="nl-NL" sz="2400" dirty="0" err="1" smtClean="0">
                <a:solidFill>
                  <a:schemeClr val="tx1"/>
                </a:solidFill>
              </a:rPr>
              <a:t>strongly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agree</a:t>
            </a:r>
            <a:r>
              <a:rPr lang="nl-NL" sz="2400" dirty="0" smtClean="0">
                <a:solidFill>
                  <a:schemeClr val="tx1"/>
                </a:solidFill>
              </a:rPr>
              <a:t>)</a:t>
            </a:r>
          </a:p>
          <a:p>
            <a:r>
              <a:rPr lang="nl-NL" sz="2400" dirty="0">
                <a:solidFill>
                  <a:schemeClr val="tx1"/>
                </a:solidFill>
              </a:rPr>
              <a:t>	</a:t>
            </a:r>
            <a:r>
              <a:rPr lang="nl-NL" sz="2400" dirty="0" smtClean="0">
                <a:solidFill>
                  <a:schemeClr val="tx1"/>
                </a:solidFill>
              </a:rPr>
              <a:t>- </a:t>
            </a:r>
            <a:r>
              <a:rPr lang="nl-NL" sz="2400" dirty="0" err="1">
                <a:solidFill>
                  <a:schemeClr val="tx1"/>
                </a:solidFill>
              </a:rPr>
              <a:t>interpretation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smtClean="0">
                <a:solidFill>
                  <a:schemeClr val="tx1"/>
                </a:solidFill>
              </a:rPr>
              <a:t>of </a:t>
            </a:r>
            <a:r>
              <a:rPr lang="nl-NL" sz="2400" dirty="0" err="1" smtClean="0">
                <a:solidFill>
                  <a:schemeClr val="tx1"/>
                </a:solidFill>
              </a:rPr>
              <a:t>coefficients</a:t>
            </a:r>
            <a:endParaRPr lang="nl-NL" sz="2400" dirty="0" smtClean="0">
              <a:solidFill>
                <a:schemeClr val="tx1"/>
              </a:solidFill>
            </a:endParaRPr>
          </a:p>
          <a:p>
            <a:r>
              <a:rPr lang="nl-NL" sz="2400" dirty="0">
                <a:solidFill>
                  <a:schemeClr val="tx1"/>
                </a:solidFill>
              </a:rPr>
              <a:t>	</a:t>
            </a:r>
            <a:r>
              <a:rPr lang="nl-NL" sz="2400" dirty="0" smtClean="0">
                <a:solidFill>
                  <a:schemeClr val="tx1"/>
                </a:solidFill>
              </a:rPr>
              <a:t>- </a:t>
            </a:r>
            <a:r>
              <a:rPr lang="nl-NL" sz="2400" dirty="0" err="1" smtClean="0">
                <a:solidFill>
                  <a:schemeClr val="tx1"/>
                </a:solidFill>
              </a:rPr>
              <a:t>checking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assumption</a:t>
            </a:r>
            <a:r>
              <a:rPr lang="nl-NL" sz="2400" dirty="0" smtClean="0">
                <a:solidFill>
                  <a:schemeClr val="tx1"/>
                </a:solidFill>
              </a:rPr>
              <a:t> of </a:t>
            </a:r>
            <a:r>
              <a:rPr lang="nl-NL" sz="2400" dirty="0" err="1" smtClean="0">
                <a:solidFill>
                  <a:schemeClr val="tx1"/>
                </a:solidFill>
              </a:rPr>
              <a:t>proportionality</a:t>
            </a:r>
            <a:endParaRPr lang="nl-NL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29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nl-NL" dirty="0" smtClean="0">
                <a:solidFill>
                  <a:schemeClr val="tx2"/>
                </a:solidFill>
              </a:rPr>
              <a:t>The (</a:t>
            </a:r>
            <a:r>
              <a:rPr lang="nl-NL" dirty="0" err="1" smtClean="0">
                <a:solidFill>
                  <a:schemeClr val="tx2"/>
                </a:solidFill>
              </a:rPr>
              <a:t>simulated</a:t>
            </a:r>
            <a:r>
              <a:rPr lang="nl-NL" dirty="0" smtClean="0">
                <a:solidFill>
                  <a:schemeClr val="tx2"/>
                </a:solidFill>
              </a:rPr>
              <a:t>) dataset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395536" y="1628800"/>
            <a:ext cx="8352928" cy="4824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/>
          <p:nvPr/>
        </p:nvPicPr>
        <p:blipFill rotWithShape="1">
          <a:blip r:embed="rId2"/>
          <a:srcRect r="54864" b="62007"/>
          <a:stretch/>
        </p:blipFill>
        <p:spPr bwMode="auto">
          <a:xfrm>
            <a:off x="467544" y="1556792"/>
            <a:ext cx="7282631" cy="337715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hthoek 4"/>
          <p:cNvSpPr/>
          <p:nvPr/>
        </p:nvSpPr>
        <p:spPr>
          <a:xfrm>
            <a:off x="539552" y="5085184"/>
            <a:ext cx="15841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0 = placebo</a:t>
            </a:r>
          </a:p>
          <a:p>
            <a:pPr algn="ctr"/>
            <a:r>
              <a:rPr lang="nl-NL" dirty="0" smtClean="0"/>
              <a:t>1 = drug</a:t>
            </a: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4716016" y="5027062"/>
            <a:ext cx="180020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0 = failure</a:t>
            </a:r>
          </a:p>
          <a:p>
            <a:pPr algn="ctr"/>
            <a:r>
              <a:rPr lang="nl-NL" dirty="0" smtClean="0"/>
              <a:t>1 = </a:t>
            </a:r>
            <a:r>
              <a:rPr lang="nl-NL" dirty="0" err="1" smtClean="0"/>
              <a:t>success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6732240" y="5027062"/>
            <a:ext cx="2160240" cy="11382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1 = </a:t>
            </a:r>
            <a:r>
              <a:rPr lang="nl-NL" dirty="0" err="1" smtClean="0"/>
              <a:t>worse</a:t>
            </a:r>
            <a:endParaRPr lang="nl-NL" dirty="0" smtClean="0"/>
          </a:p>
          <a:p>
            <a:pPr algn="ctr"/>
            <a:r>
              <a:rPr lang="nl-NL" dirty="0" smtClean="0"/>
              <a:t>2 = no effect</a:t>
            </a:r>
          </a:p>
          <a:p>
            <a:pPr algn="ctr"/>
            <a:r>
              <a:rPr lang="nl-NL" dirty="0" smtClean="0"/>
              <a:t>3 = small effect</a:t>
            </a:r>
          </a:p>
          <a:p>
            <a:pPr algn="ctr"/>
            <a:r>
              <a:rPr lang="nl-NL" dirty="0" smtClean="0"/>
              <a:t>4 = large effect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3167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err="1" smtClean="0">
                <a:solidFill>
                  <a:schemeClr val="tx2"/>
                </a:solidFill>
              </a:rPr>
              <a:t>Binary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logistic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regression</a:t>
            </a:r>
            <a:r>
              <a:rPr lang="nl-NL" dirty="0" smtClean="0">
                <a:solidFill>
                  <a:schemeClr val="tx2"/>
                </a:solidFill>
              </a:rPr>
              <a:t>: Y = 0/1</a:t>
            </a:r>
            <a:br>
              <a:rPr lang="nl-NL" dirty="0" smtClean="0">
                <a:solidFill>
                  <a:schemeClr val="tx2"/>
                </a:solidFill>
              </a:rPr>
            </a:br>
            <a:r>
              <a:rPr lang="nl-NL" dirty="0" err="1" smtClean="0">
                <a:solidFill>
                  <a:schemeClr val="tx2"/>
                </a:solidFill>
              </a:rPr>
              <a:t>Binary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explanatory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variable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395536" y="1628800"/>
            <a:ext cx="8352928" cy="4824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>
              <a:solidFill>
                <a:schemeClr val="tx1"/>
              </a:solidFill>
            </a:endParaRPr>
          </a:p>
        </p:txBody>
      </p:sp>
      <p:pic>
        <p:nvPicPr>
          <p:cNvPr id="5" name="Afbeelding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72816"/>
            <a:ext cx="5972175" cy="47815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729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err="1">
                <a:solidFill>
                  <a:schemeClr val="tx2"/>
                </a:solidFill>
              </a:rPr>
              <a:t>Binary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err="1">
                <a:solidFill>
                  <a:schemeClr val="tx2"/>
                </a:solidFill>
              </a:rPr>
              <a:t>logistic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err="1">
                <a:solidFill>
                  <a:schemeClr val="tx2"/>
                </a:solidFill>
              </a:rPr>
              <a:t>regression</a:t>
            </a:r>
            <a:r>
              <a:rPr lang="nl-NL" dirty="0">
                <a:solidFill>
                  <a:schemeClr val="tx2"/>
                </a:solidFill>
              </a:rPr>
              <a:t>: Y = 0/1</a:t>
            </a:r>
            <a:br>
              <a:rPr lang="nl-NL" dirty="0">
                <a:solidFill>
                  <a:schemeClr val="tx2"/>
                </a:solidFill>
              </a:rPr>
            </a:br>
            <a:r>
              <a:rPr lang="nl-NL" dirty="0" err="1">
                <a:solidFill>
                  <a:schemeClr val="tx2"/>
                </a:solidFill>
              </a:rPr>
              <a:t>Binary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err="1">
                <a:solidFill>
                  <a:schemeClr val="tx2"/>
                </a:solidFill>
              </a:rPr>
              <a:t>explanatory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err="1">
                <a:solidFill>
                  <a:schemeClr val="tx2"/>
                </a:solidFill>
              </a:rPr>
              <a:t>variable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395536" y="1628800"/>
            <a:ext cx="8352928" cy="4824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>
              <a:solidFill>
                <a:schemeClr val="tx1"/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352675" y="26431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728913" y="33543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hthoek 7"/>
              <p:cNvSpPr/>
              <p:nvPr/>
            </p:nvSpPr>
            <p:spPr>
              <a:xfrm>
                <a:off x="5859125" y="4041068"/>
                <a:ext cx="2898358" cy="16201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dirty="0" smtClean="0"/>
                  <a:t>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/>
                          </a:rPr>
                          <m:t>183 ∗69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150 ∗45</m:t>
                        </m:r>
                      </m:den>
                    </m:f>
                  </m:oMath>
                </a14:m>
                <a:r>
                  <a:rPr lang="nl-NL" dirty="0" smtClean="0"/>
                  <a:t> ≈ </a:t>
                </a:r>
                <a:r>
                  <a:rPr lang="nl-NL" dirty="0" smtClean="0"/>
                  <a:t>1.871</a:t>
                </a:r>
              </a:p>
              <a:p>
                <a:pPr algn="ctr"/>
                <a:endParaRPr lang="nl-NL" dirty="0"/>
              </a:p>
              <a:p>
                <a:pPr algn="ctr"/>
                <a:r>
                  <a:rPr lang="nl-NL" dirty="0" err="1" smtClean="0"/>
                  <a:t>Odds</a:t>
                </a:r>
                <a:r>
                  <a:rPr lang="nl-NL" dirty="0" smtClean="0"/>
                  <a:t> Ratio (drug / placebo)</a:t>
                </a:r>
              </a:p>
              <a:p>
                <a:pPr algn="ctr"/>
                <a:r>
                  <a:rPr lang="nl-NL" dirty="0" smtClean="0"/>
                  <a:t>of </a:t>
                </a:r>
                <a:r>
                  <a:rPr lang="nl-NL" dirty="0" err="1" smtClean="0"/>
                  <a:t>having</a:t>
                </a:r>
                <a:r>
                  <a:rPr lang="nl-NL" dirty="0" smtClean="0"/>
                  <a:t> a </a:t>
                </a:r>
                <a:r>
                  <a:rPr lang="nl-NL" dirty="0" err="1" smtClean="0"/>
                  <a:t>success</a:t>
                </a:r>
                <a:endParaRPr lang="nl-NL" dirty="0"/>
              </a:p>
            </p:txBody>
          </p:sp>
        </mc:Choice>
        <mc:Fallback>
          <p:sp>
            <p:nvSpPr>
              <p:cNvPr id="8" name="Rechthoek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9125" y="4041068"/>
                <a:ext cx="2898358" cy="162018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Tabel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262903"/>
              </p:ext>
            </p:extLst>
          </p:nvPr>
        </p:nvGraphicFramePr>
        <p:xfrm>
          <a:off x="827584" y="1844825"/>
          <a:ext cx="4438650" cy="2605354"/>
        </p:xfrm>
        <a:graphic>
          <a:graphicData uri="http://schemas.openxmlformats.org/drawingml/2006/table">
            <a:tbl>
              <a:tblPr/>
              <a:tblGrid>
                <a:gridCol w="949631"/>
                <a:gridCol w="949631"/>
                <a:gridCol w="949631"/>
                <a:gridCol w="529919"/>
                <a:gridCol w="529919"/>
                <a:gridCol w="529919"/>
              </a:tblGrid>
              <a:tr h="370154">
                <a:tc gridSpan="6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treatment * Ybin Crosstabulation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0">
                <a:tc rowSpan="2"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Ybin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Total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 gridSpan="3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failure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success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0">
                <a:tc rowSpan="4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treatment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placebo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Count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69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150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219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% within treatment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31,5%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68,5%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100,0%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drug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Count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45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183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228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% within treatment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19,7%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80,3%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100,0%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 rowSpan="2" gridSpan="2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Total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Count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114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333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447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 gridSpan="2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% within treatment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25,5%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74,5%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100,0%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352675" y="26431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Tabel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227594"/>
              </p:ext>
            </p:extLst>
          </p:nvPr>
        </p:nvGraphicFramePr>
        <p:xfrm>
          <a:off x="885825" y="4941168"/>
          <a:ext cx="3686175" cy="1016000"/>
        </p:xfrm>
        <a:graphic>
          <a:graphicData uri="http://schemas.openxmlformats.org/drawingml/2006/table">
            <a:tbl>
              <a:tblPr/>
              <a:tblGrid>
                <a:gridCol w="1560390"/>
                <a:gridCol w="643447"/>
                <a:gridCol w="741169"/>
                <a:gridCol w="741169"/>
              </a:tblGrid>
              <a:tr h="0">
                <a:tc gridSpan="4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Risk </a:t>
                      </a:r>
                      <a:r>
                        <a:rPr lang="nl-NL" sz="900" b="1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Estimate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Value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95% Confidence Interval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Lower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Upper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Odds Ratio for treatment (placebo / drug)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1,871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1,213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2,885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2728913" y="33543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hthoek 3"/>
              <p:cNvSpPr/>
              <p:nvPr/>
            </p:nvSpPr>
            <p:spPr>
              <a:xfrm>
                <a:off x="5859125" y="1628800"/>
                <a:ext cx="2961347" cy="195418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dirty="0" smtClean="0"/>
                  <a:t>Odds(drug)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/>
                          </a:rPr>
                          <m:t>183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45</m:t>
                        </m:r>
                      </m:den>
                    </m:f>
                  </m:oMath>
                </a14:m>
                <a:endParaRPr lang="nl-NL" dirty="0" smtClean="0"/>
              </a:p>
              <a:p>
                <a:pPr algn="ctr"/>
                <a:endParaRPr lang="nl-NL" dirty="0" smtClean="0"/>
              </a:p>
              <a:p>
                <a:pPr algn="ctr"/>
                <a:r>
                  <a:rPr lang="nl-NL" dirty="0" err="1" smtClean="0"/>
                  <a:t>Odds</a:t>
                </a:r>
                <a:r>
                  <a:rPr lang="nl-NL" dirty="0" smtClean="0"/>
                  <a:t>(placebo)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/>
                          </a:rPr>
                          <m:t>150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69</m:t>
                        </m:r>
                      </m:den>
                    </m:f>
                  </m:oMath>
                </a14:m>
                <a:endParaRPr lang="nl-NL" dirty="0"/>
              </a:p>
            </p:txBody>
          </p:sp>
        </mc:Choice>
        <mc:Fallback xmlns="">
          <p:sp>
            <p:nvSpPr>
              <p:cNvPr id="4" name="Rechthoe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9125" y="1628800"/>
                <a:ext cx="2961347" cy="195418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vaal 5"/>
          <p:cNvSpPr/>
          <p:nvPr/>
        </p:nvSpPr>
        <p:spPr>
          <a:xfrm>
            <a:off x="611560" y="5589240"/>
            <a:ext cx="1152128" cy="57583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Rechthoek 10"/>
          <p:cNvSpPr/>
          <p:nvPr/>
        </p:nvSpPr>
        <p:spPr>
          <a:xfrm>
            <a:off x="1187624" y="6165077"/>
            <a:ext cx="2376264" cy="3826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…of </a:t>
            </a:r>
            <a:r>
              <a:rPr lang="nl-NL" dirty="0" err="1" smtClean="0"/>
              <a:t>having</a:t>
            </a:r>
            <a:r>
              <a:rPr lang="nl-NL" dirty="0" smtClean="0"/>
              <a:t> a failure!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26639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 animBg="1"/>
      <p:bldP spid="6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err="1">
                <a:solidFill>
                  <a:schemeClr val="tx2"/>
                </a:solidFill>
              </a:rPr>
              <a:t>Binary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err="1">
                <a:solidFill>
                  <a:schemeClr val="tx2"/>
                </a:solidFill>
              </a:rPr>
              <a:t>logistic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err="1">
                <a:solidFill>
                  <a:schemeClr val="tx2"/>
                </a:solidFill>
              </a:rPr>
              <a:t>regression</a:t>
            </a:r>
            <a:r>
              <a:rPr lang="nl-NL" dirty="0">
                <a:solidFill>
                  <a:schemeClr val="tx2"/>
                </a:solidFill>
              </a:rPr>
              <a:t>: Y = 0/1</a:t>
            </a:r>
            <a:br>
              <a:rPr lang="nl-NL" dirty="0">
                <a:solidFill>
                  <a:schemeClr val="tx2"/>
                </a:solidFill>
              </a:rPr>
            </a:br>
            <a:r>
              <a:rPr lang="nl-NL" dirty="0" err="1">
                <a:solidFill>
                  <a:schemeClr val="tx2"/>
                </a:solidFill>
              </a:rPr>
              <a:t>Binary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err="1">
                <a:solidFill>
                  <a:schemeClr val="tx2"/>
                </a:solidFill>
              </a:rPr>
              <a:t>explanatory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err="1">
                <a:solidFill>
                  <a:schemeClr val="tx2"/>
                </a:solidFill>
              </a:rPr>
              <a:t>variable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395536" y="1628800"/>
            <a:ext cx="8352928" cy="4824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/>
          <p:nvPr/>
        </p:nvPicPr>
        <p:blipFill rotWithShape="1">
          <a:blip r:embed="rId2"/>
          <a:srcRect r="53907" b="35355"/>
          <a:stretch/>
        </p:blipFill>
        <p:spPr bwMode="auto">
          <a:xfrm>
            <a:off x="251520" y="1700808"/>
            <a:ext cx="5040560" cy="43204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Afbeelding 4"/>
          <p:cNvPicPr/>
          <p:nvPr/>
        </p:nvPicPr>
        <p:blipFill rotWithShape="1">
          <a:blip r:embed="rId3"/>
          <a:srcRect l="17292" t="25015" r="55096" b="38967"/>
          <a:stretch/>
        </p:blipFill>
        <p:spPr bwMode="auto">
          <a:xfrm>
            <a:off x="5327140" y="4016805"/>
            <a:ext cx="3746345" cy="28146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14852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The SPSS output</a:t>
            </a:r>
            <a:endParaRPr lang="nl-NL" dirty="0">
              <a:solidFill>
                <a:schemeClr val="tx2"/>
              </a:solidFill>
            </a:endParaRPr>
          </a:p>
        </p:txBody>
      </p:sp>
      <p:pic>
        <p:nvPicPr>
          <p:cNvPr id="4" name="Afbeelding 3"/>
          <p:cNvPicPr/>
          <p:nvPr/>
        </p:nvPicPr>
        <p:blipFill rotWithShape="1">
          <a:blip r:embed="rId2"/>
          <a:srcRect l="11803" t="33592" r="57416" b="7569"/>
          <a:stretch/>
        </p:blipFill>
        <p:spPr bwMode="auto">
          <a:xfrm>
            <a:off x="467544" y="1484784"/>
            <a:ext cx="5077774" cy="548219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hthoek 4"/>
          <p:cNvSpPr/>
          <p:nvPr/>
        </p:nvSpPr>
        <p:spPr>
          <a:xfrm>
            <a:off x="4572000" y="1700808"/>
            <a:ext cx="288032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Likelihood</a:t>
            </a:r>
            <a:r>
              <a:rPr lang="nl-NL" dirty="0" smtClean="0"/>
              <a:t> Ratio test</a:t>
            </a: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3995936" y="2708920"/>
            <a:ext cx="162139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Pseudo R²’s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4355976" y="4365104"/>
            <a:ext cx="302433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Generally </a:t>
            </a:r>
            <a:r>
              <a:rPr lang="nl-NL" dirty="0" err="1" smtClean="0"/>
              <a:t>not</a:t>
            </a:r>
            <a:r>
              <a:rPr lang="nl-NL" dirty="0" smtClean="0"/>
              <a:t> of </a:t>
            </a:r>
            <a:r>
              <a:rPr lang="nl-NL" dirty="0" err="1" smtClean="0"/>
              <a:t>much</a:t>
            </a:r>
            <a:r>
              <a:rPr lang="nl-NL" dirty="0" smtClean="0"/>
              <a:t> </a:t>
            </a:r>
            <a:r>
              <a:rPr lang="nl-NL" dirty="0" err="1" smtClean="0"/>
              <a:t>use</a:t>
            </a:r>
            <a:endParaRPr lang="nl-NL" dirty="0"/>
          </a:p>
        </p:txBody>
      </p:sp>
      <p:sp>
        <p:nvSpPr>
          <p:cNvPr id="8" name="Ovaal 7"/>
          <p:cNvSpPr/>
          <p:nvPr/>
        </p:nvSpPr>
        <p:spPr>
          <a:xfrm>
            <a:off x="1763688" y="6101680"/>
            <a:ext cx="504056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Ovaal 8"/>
          <p:cNvSpPr/>
          <p:nvPr/>
        </p:nvSpPr>
        <p:spPr>
          <a:xfrm>
            <a:off x="4103948" y="6117475"/>
            <a:ext cx="504056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Ovaal 9"/>
          <p:cNvSpPr/>
          <p:nvPr/>
        </p:nvSpPr>
        <p:spPr>
          <a:xfrm>
            <a:off x="4608004" y="6117475"/>
            <a:ext cx="504056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11"/>
          <p:cNvCxnSpPr/>
          <p:nvPr/>
        </p:nvCxnSpPr>
        <p:spPr>
          <a:xfrm flipV="1">
            <a:off x="5093560" y="6017582"/>
            <a:ext cx="433258" cy="168195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hoek 12"/>
          <p:cNvSpPr/>
          <p:nvPr/>
        </p:nvSpPr>
        <p:spPr>
          <a:xfrm>
            <a:off x="5545318" y="5661248"/>
            <a:ext cx="2987122" cy="5245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>
                <a:solidFill>
                  <a:schemeClr val="tx1"/>
                </a:solidFill>
              </a:rPr>
              <a:t>Odds</a:t>
            </a:r>
            <a:r>
              <a:rPr lang="nl-NL" dirty="0" smtClean="0">
                <a:solidFill>
                  <a:schemeClr val="tx1"/>
                </a:solidFill>
              </a:rPr>
              <a:t> Ratio of </a:t>
            </a:r>
            <a:r>
              <a:rPr lang="nl-NL" dirty="0" err="1" smtClean="0">
                <a:solidFill>
                  <a:schemeClr val="tx1"/>
                </a:solidFill>
              </a:rPr>
              <a:t>success</a:t>
            </a:r>
            <a:r>
              <a:rPr lang="nl-NL" dirty="0" smtClean="0">
                <a:solidFill>
                  <a:schemeClr val="tx1"/>
                </a:solidFill>
              </a:rPr>
              <a:t> for drug (1) </a:t>
            </a:r>
            <a:r>
              <a:rPr lang="nl-NL" dirty="0" err="1" smtClean="0">
                <a:solidFill>
                  <a:schemeClr val="tx1"/>
                </a:solidFill>
              </a:rPr>
              <a:t>compared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to</a:t>
            </a:r>
            <a:r>
              <a:rPr lang="nl-NL" dirty="0" smtClean="0">
                <a:solidFill>
                  <a:schemeClr val="tx1"/>
                </a:solidFill>
              </a:rPr>
              <a:t> placebo (0)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5" name="Ovaal 14"/>
          <p:cNvSpPr/>
          <p:nvPr/>
        </p:nvSpPr>
        <p:spPr>
          <a:xfrm>
            <a:off x="2843808" y="5923512"/>
            <a:ext cx="504056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5572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3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354162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err="1">
                <a:solidFill>
                  <a:schemeClr val="tx2"/>
                </a:solidFill>
              </a:rPr>
              <a:t>Binary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err="1">
                <a:solidFill>
                  <a:schemeClr val="tx2"/>
                </a:solidFill>
              </a:rPr>
              <a:t>logistic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err="1">
                <a:solidFill>
                  <a:schemeClr val="tx2"/>
                </a:solidFill>
              </a:rPr>
              <a:t>regression</a:t>
            </a:r>
            <a:r>
              <a:rPr lang="nl-NL" dirty="0">
                <a:solidFill>
                  <a:schemeClr val="tx2"/>
                </a:solidFill>
              </a:rPr>
              <a:t>: Y = 0/1</a:t>
            </a:r>
            <a:br>
              <a:rPr lang="nl-NL" dirty="0">
                <a:solidFill>
                  <a:schemeClr val="tx2"/>
                </a:solidFill>
              </a:rPr>
            </a:br>
            <a:r>
              <a:rPr lang="nl-NL" dirty="0" err="1">
                <a:solidFill>
                  <a:schemeClr val="tx2"/>
                </a:solidFill>
              </a:rPr>
              <a:t>Binary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err="1">
                <a:solidFill>
                  <a:schemeClr val="tx2"/>
                </a:solidFill>
              </a:rPr>
              <a:t>explanatory</a:t>
            </a:r>
            <a:r>
              <a:rPr lang="nl-NL" dirty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variable</a:t>
            </a:r>
            <a:r>
              <a:rPr lang="nl-NL" dirty="0" smtClean="0">
                <a:solidFill>
                  <a:schemeClr val="tx2"/>
                </a:solidFill>
              </a:rPr>
              <a:t> (</a:t>
            </a:r>
            <a:r>
              <a:rPr lang="nl-NL" b="1" i="1" dirty="0" err="1" smtClean="0">
                <a:solidFill>
                  <a:schemeClr val="tx2"/>
                </a:solidFill>
              </a:rPr>
              <a:t>categorical</a:t>
            </a:r>
            <a:r>
              <a:rPr lang="nl-NL" dirty="0" smtClean="0">
                <a:solidFill>
                  <a:schemeClr val="tx2"/>
                </a:solidFill>
              </a:rPr>
              <a:t>)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395536" y="1628800"/>
            <a:ext cx="8352928" cy="4824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2400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/>
          <p:nvPr/>
        </p:nvPicPr>
        <p:blipFill rotWithShape="1">
          <a:blip r:embed="rId2"/>
          <a:srcRect l="16268" t="19847" r="25997" b="36205"/>
          <a:stretch/>
        </p:blipFill>
        <p:spPr bwMode="auto">
          <a:xfrm>
            <a:off x="179512" y="1772816"/>
            <a:ext cx="7992888" cy="34563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7111251"/>
              </p:ext>
            </p:extLst>
          </p:nvPr>
        </p:nvGraphicFramePr>
        <p:xfrm>
          <a:off x="1691680" y="5501703"/>
          <a:ext cx="5353050" cy="1023112"/>
        </p:xfrm>
        <a:graphic>
          <a:graphicData uri="http://schemas.openxmlformats.org/drawingml/2006/table">
            <a:tbl>
              <a:tblPr/>
              <a:tblGrid>
                <a:gridCol w="802533"/>
                <a:gridCol w="802533"/>
                <a:gridCol w="624664"/>
                <a:gridCol w="624664"/>
                <a:gridCol w="624664"/>
                <a:gridCol w="624664"/>
                <a:gridCol w="624664"/>
                <a:gridCol w="624664"/>
              </a:tblGrid>
              <a:tr h="37658">
                <a:tc gridSpan="8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Variables in </a:t>
                      </a:r>
                      <a:r>
                        <a:rPr lang="nl-NL" sz="900" b="1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nl-NL" sz="9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nl-NL" sz="900" b="1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Equation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B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S.E.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Wald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df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Sig.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Exp(B)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Step 1</a:t>
                      </a:r>
                      <a:r>
                        <a:rPr lang="nl-NL" sz="900" baseline="300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a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treatment(1)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-,626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,221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8,030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,005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,535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Constant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1,403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,166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71,078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,000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4,067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 gridSpan="8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a. Variable(s) entered on step 1: treatment.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hthoek 5"/>
          <p:cNvSpPr/>
          <p:nvPr/>
        </p:nvSpPr>
        <p:spPr>
          <a:xfrm>
            <a:off x="7308304" y="5517232"/>
            <a:ext cx="1656184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0.535 = 1/1.871</a:t>
            </a:r>
            <a:endParaRPr lang="nl-NL" dirty="0"/>
          </a:p>
        </p:txBody>
      </p:sp>
      <p:sp>
        <p:nvSpPr>
          <p:cNvPr id="7" name="Ovaal 6"/>
          <p:cNvSpPr/>
          <p:nvPr/>
        </p:nvSpPr>
        <p:spPr>
          <a:xfrm>
            <a:off x="6660232" y="5875037"/>
            <a:ext cx="432048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9" name="Rechte verbindingslijn 8"/>
          <p:cNvCxnSpPr>
            <a:stCxn id="7" idx="0"/>
          </p:cNvCxnSpPr>
          <p:nvPr/>
        </p:nvCxnSpPr>
        <p:spPr>
          <a:xfrm flipV="1">
            <a:off x="6876256" y="5085184"/>
            <a:ext cx="432048" cy="78985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hoek 9"/>
          <p:cNvSpPr/>
          <p:nvPr/>
        </p:nvSpPr>
        <p:spPr>
          <a:xfrm>
            <a:off x="5436096" y="4509120"/>
            <a:ext cx="3707904" cy="576064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>
                <a:solidFill>
                  <a:schemeClr val="tx1"/>
                </a:solidFill>
              </a:rPr>
              <a:t>Odds</a:t>
            </a:r>
            <a:r>
              <a:rPr lang="nl-NL" dirty="0">
                <a:solidFill>
                  <a:schemeClr val="tx1"/>
                </a:solidFill>
              </a:rPr>
              <a:t> Ratio of </a:t>
            </a:r>
            <a:r>
              <a:rPr lang="nl-NL" dirty="0" err="1">
                <a:solidFill>
                  <a:schemeClr val="tx1"/>
                </a:solidFill>
              </a:rPr>
              <a:t>success</a:t>
            </a:r>
            <a:r>
              <a:rPr lang="nl-NL" dirty="0">
                <a:solidFill>
                  <a:schemeClr val="tx1"/>
                </a:solidFill>
              </a:rPr>
              <a:t> for </a:t>
            </a:r>
            <a:r>
              <a:rPr lang="nl-NL" dirty="0" smtClean="0">
                <a:solidFill>
                  <a:schemeClr val="tx1"/>
                </a:solidFill>
              </a:rPr>
              <a:t>placebo (0) </a:t>
            </a:r>
            <a:r>
              <a:rPr lang="nl-NL" dirty="0" err="1">
                <a:solidFill>
                  <a:schemeClr val="tx1"/>
                </a:solidFill>
              </a:rPr>
              <a:t>compared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to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chemeClr val="tx1"/>
                </a:solidFill>
              </a:rPr>
              <a:t>drug (1)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450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1686</Words>
  <Application>Microsoft Office PowerPoint</Application>
  <PresentationFormat>Diavoorstelling (4:3)</PresentationFormat>
  <Paragraphs>545</Paragraphs>
  <Slides>25</Slides>
  <Notes>2</Notes>
  <HiddenSlides>0</HiddenSlides>
  <MMClips>0</MMClips>
  <ScaleCrop>false</ScaleCrop>
  <HeadingPairs>
    <vt:vector size="6" baseType="variant"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25</vt:i4>
      </vt:variant>
    </vt:vector>
  </HeadingPairs>
  <TitlesOfParts>
    <vt:vector size="27" baseType="lpstr">
      <vt:lpstr>Kantoorthema</vt:lpstr>
      <vt:lpstr>Equation</vt:lpstr>
      <vt:lpstr>Help! Statistics! Binary and ordinal logistic regression</vt:lpstr>
      <vt:lpstr> Help! Statistics! Lunchtime Lectures</vt:lpstr>
      <vt:lpstr>Program Today</vt:lpstr>
      <vt:lpstr>The (simulated) dataset</vt:lpstr>
      <vt:lpstr>Binary logistic regression: Y = 0/1 Binary explanatory variable</vt:lpstr>
      <vt:lpstr>Binary logistic regression: Y = 0/1 Binary explanatory variable</vt:lpstr>
      <vt:lpstr>Binary logistic regression: Y = 0/1 Binary explanatory variable</vt:lpstr>
      <vt:lpstr>The SPSS output</vt:lpstr>
      <vt:lpstr>Binary logistic regression: Y = 0/1 Binary explanatory variable (categorical)</vt:lpstr>
      <vt:lpstr>Binary logistic regression One continuous covariate</vt:lpstr>
      <vt:lpstr>Binary logistic regression One continuous covariate</vt:lpstr>
      <vt:lpstr>Binary logistic regression One continuous covariate</vt:lpstr>
      <vt:lpstr>Binary logistic regression One continuous covariate</vt:lpstr>
      <vt:lpstr>Binary logistic regression One continuous covariate</vt:lpstr>
      <vt:lpstr>Binary logistic regression One continuous covariate</vt:lpstr>
      <vt:lpstr>Binary logistic regression One continuous covariate</vt:lpstr>
      <vt:lpstr>Does the model fit?  The Hosmer – Lemeshow test</vt:lpstr>
      <vt:lpstr>Multiple binary logistic regression</vt:lpstr>
      <vt:lpstr>Ordinal logistic regression</vt:lpstr>
      <vt:lpstr>OR’s for ordinal data</vt:lpstr>
      <vt:lpstr>SPSS output of ordinal logistic regression (partly)</vt:lpstr>
      <vt:lpstr>Checking the assumption of parallel lines</vt:lpstr>
      <vt:lpstr>Does the model fit?</vt:lpstr>
      <vt:lpstr>Several link functions for ordinal data (SPSS manual, chapter 4)</vt:lpstr>
      <vt:lpstr>Some literature</vt:lpstr>
    </vt:vector>
  </TitlesOfParts>
  <Company>Universitair Medisch Centrum Groningen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Help! Statistics! Binary</dc:title>
  <dc:creator>Burgerhof, JGM</dc:creator>
  <cp:lastModifiedBy>Burgerhof, JGM</cp:lastModifiedBy>
  <cp:revision>53</cp:revision>
  <dcterms:created xsi:type="dcterms:W3CDTF">2018-08-30T09:19:49Z</dcterms:created>
  <dcterms:modified xsi:type="dcterms:W3CDTF">2018-09-11T07:48:56Z</dcterms:modified>
</cp:coreProperties>
</file>