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838" r:id="rId2"/>
    <p:sldId id="842" r:id="rId3"/>
    <p:sldId id="872" r:id="rId4"/>
    <p:sldId id="875" r:id="rId5"/>
    <p:sldId id="877" r:id="rId6"/>
    <p:sldId id="871" r:id="rId7"/>
    <p:sldId id="857" r:id="rId8"/>
    <p:sldId id="864" r:id="rId9"/>
    <p:sldId id="861" r:id="rId10"/>
    <p:sldId id="840" r:id="rId11"/>
    <p:sldId id="839" r:id="rId12"/>
    <p:sldId id="873" r:id="rId13"/>
    <p:sldId id="844" r:id="rId14"/>
    <p:sldId id="874" r:id="rId15"/>
    <p:sldId id="881" r:id="rId16"/>
    <p:sldId id="880" r:id="rId17"/>
    <p:sldId id="878" r:id="rId18"/>
    <p:sldId id="879" r:id="rId19"/>
    <p:sldId id="868" r:id="rId20"/>
  </p:sldIdLst>
  <p:sldSz cx="12192000" cy="6858000"/>
  <p:notesSz cx="6858000" cy="9144000"/>
  <p:embeddedFontLst>
    <p:embeddedFont>
      <p:font typeface="等线" panose="02010600030101010101" pitchFamily="2" charset="-122"/>
      <p:regular r:id="rId21"/>
      <p:bold r:id="rId22"/>
    </p:embeddedFont>
    <p:embeddedFont>
      <p:font typeface="微软雅黑" panose="020B0503020204020204" pitchFamily="34" charset="-122"/>
      <p:regular r:id="rId23"/>
      <p:bold r:id="rId24"/>
    </p:embeddedFont>
    <p:embeddedFont>
      <p:font typeface="Bahnschrift" panose="020B0502040204020203" pitchFamily="34" charset="0"/>
      <p:regular r:id="rId25"/>
      <p:bold r:id="rId26"/>
    </p:embeddedFont>
    <p:embeddedFont>
      <p:font typeface="Livvic" pitchFamily="2" charset="0"/>
      <p:regular r:id="rId27"/>
      <p:bold r:id="rId28"/>
      <p:italic r:id="rId29"/>
      <p:boldItalic r:id="rId30"/>
    </p:embeddedFont>
  </p:embeddedFontLst>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封面页" id="{B3C37A84-FD1D-43CC-8F41-93A35E4809B2}">
          <p14:sldIdLst>
            <p14:sldId id="838"/>
          </p14:sldIdLst>
        </p14:section>
        <p14:section name="目录页" id="{E83E66BA-4ECC-4E39-856C-A2D90A1EB638}">
          <p14:sldIdLst>
            <p14:sldId id="842"/>
            <p14:sldId id="872"/>
            <p14:sldId id="875"/>
            <p14:sldId id="877"/>
            <p14:sldId id="871"/>
            <p14:sldId id="857"/>
            <p14:sldId id="864"/>
            <p14:sldId id="861"/>
            <p14:sldId id="840"/>
            <p14:sldId id="839"/>
            <p14:sldId id="873"/>
            <p14:sldId id="844"/>
            <p14:sldId id="874"/>
            <p14:sldId id="881"/>
            <p14:sldId id="880"/>
            <p14:sldId id="878"/>
            <p14:sldId id="879"/>
          </p14:sldIdLst>
        </p14:section>
        <p14:section name="致谢页" id="{11BD6D33-8677-486D-A51F-277D2824AD8C}">
          <p14:sldIdLst>
            <p14:sldId id="868"/>
          </p14:sldIdLst>
        </p14:section>
      </p14:sectionLst>
    </p:ext>
    <p:ext uri="{EFAFB233-063F-42B5-8137-9DF3F51BA10A}">
      <p15:sldGuideLst xmlns:p15="http://schemas.microsoft.com/office/powerpoint/2012/main">
        <p15:guide id="1" pos="415" userDrawn="1">
          <p15:clr>
            <a:srgbClr val="A4A3A4"/>
          </p15:clr>
        </p15:guide>
        <p15:guide id="3" orient="horz" pos="640" userDrawn="1">
          <p15:clr>
            <a:srgbClr val="A4A3A4"/>
          </p15:clr>
        </p15:guide>
        <p15:guide id="4" orient="horz" pos="709" userDrawn="1">
          <p15:clr>
            <a:srgbClr val="A4A3A4"/>
          </p15:clr>
        </p15:guide>
        <p15:guide id="5" orient="horz" pos="3928" userDrawn="1">
          <p15:clr>
            <a:srgbClr val="A4A3A4"/>
          </p15:clr>
        </p15:guide>
        <p15:guide id="6" orient="horz" pos="3884" userDrawn="1">
          <p15:clr>
            <a:srgbClr val="A4A3A4"/>
          </p15:clr>
        </p15:guide>
        <p15:guide id="7" pos="892" userDrawn="1">
          <p15:clr>
            <a:srgbClr val="A4A3A4"/>
          </p15:clr>
        </p15:guide>
        <p15:guide id="8" pos="6788" userDrawn="1">
          <p15:clr>
            <a:srgbClr val="A4A3A4"/>
          </p15:clr>
        </p15:guide>
        <p15:guide id="13" pos="3840" userDrawn="1">
          <p15:clr>
            <a:srgbClr val="A4A3A4"/>
          </p15:clr>
        </p15:guide>
        <p15:guide id="14" orient="horz" pos="2160" userDrawn="1">
          <p15:clr>
            <a:srgbClr val="A4A3A4"/>
          </p15:clr>
        </p15:guide>
        <p15:guide id="16" pos="3999" userDrawn="1">
          <p15:clr>
            <a:srgbClr val="A4A3A4"/>
          </p15:clr>
        </p15:guide>
        <p15:guide id="17" orient="horz" pos="3294" userDrawn="1">
          <p15:clr>
            <a:srgbClr val="A4A3A4"/>
          </p15:clr>
        </p15:guide>
        <p15:guide id="18" orient="horz" pos="346" userDrawn="1">
          <p15:clr>
            <a:srgbClr val="A4A3A4"/>
          </p15:clr>
        </p15:guide>
        <p15:guide id="19" pos="3681" userDrawn="1">
          <p15:clr>
            <a:srgbClr val="A4A3A4"/>
          </p15:clr>
        </p15:guide>
        <p15:guide id="20" orient="horz" pos="4315" userDrawn="1">
          <p15:clr>
            <a:srgbClr val="A4A3A4"/>
          </p15:clr>
        </p15:guide>
        <p15:guide id="22" orient="horz" pos="1616" userDrawn="1">
          <p15:clr>
            <a:srgbClr val="A4A3A4"/>
          </p15:clr>
        </p15:guide>
        <p15:guide id="23" pos="1935" userDrawn="1">
          <p15:clr>
            <a:srgbClr val="A4A3A4"/>
          </p15:clr>
        </p15:guide>
        <p15:guide id="24" pos="359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99DC6"/>
    <a:srgbClr val="878787"/>
    <a:srgbClr val="737373"/>
    <a:srgbClr val="F3F3EC"/>
    <a:srgbClr val="FFFFFF"/>
    <a:srgbClr val="E3D5C4"/>
    <a:srgbClr val="2F2F2F"/>
    <a:srgbClr val="7E87B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93" autoAdjust="0"/>
    <p:restoredTop sz="94660"/>
  </p:normalViewPr>
  <p:slideViewPr>
    <p:cSldViewPr snapToGrid="0">
      <p:cViewPr varScale="1">
        <p:scale>
          <a:sx n="70" d="100"/>
          <a:sy n="70" d="100"/>
        </p:scale>
        <p:origin x="438" y="66"/>
      </p:cViewPr>
      <p:guideLst>
        <p:guide pos="415"/>
        <p:guide orient="horz" pos="640"/>
        <p:guide orient="horz" pos="709"/>
        <p:guide orient="horz" pos="3928"/>
        <p:guide orient="horz" pos="3884"/>
        <p:guide pos="892"/>
        <p:guide pos="6788"/>
        <p:guide pos="3840"/>
        <p:guide orient="horz" pos="2160"/>
        <p:guide pos="3999"/>
        <p:guide orient="horz" pos="3294"/>
        <p:guide orient="horz" pos="346"/>
        <p:guide pos="3681"/>
        <p:guide orient="horz" pos="4315"/>
        <p:guide orient="horz" pos="1616"/>
        <p:guide pos="1935"/>
        <p:guide pos="3591"/>
      </p:guideLst>
    </p:cSldViewPr>
  </p:slideViewPr>
  <p:notesTextViewPr>
    <p:cViewPr>
      <p:scale>
        <a:sx n="1" d="1"/>
        <a:sy n="1" d="1"/>
      </p:scale>
      <p:origin x="0" y="0"/>
    </p:cViewPr>
  </p:notesTextViewPr>
  <p:sorterViewPr>
    <p:cViewPr>
      <p:scale>
        <a:sx n="64" d="100"/>
        <a:sy n="64"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6.fntdata"/><Relationship Id="rId3" Type="http://schemas.openxmlformats.org/officeDocument/2006/relationships/slide" Target="slides/slide2.xml"/><Relationship Id="rId21" Type="http://schemas.openxmlformats.org/officeDocument/2006/relationships/font" Target="fonts/font1.fntdata"/><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5.fntdata"/><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font" Target="fonts/font8.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font" Target="fonts/font10.fntdata"/><Relationship Id="rId35" Type="http://schemas.openxmlformats.org/officeDocument/2006/relationships/tableStyles" Target="tableStyle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封面页">
    <p:bg>
      <p:bgPr>
        <a:solidFill>
          <a:schemeClr val="bg1">
            <a:alpha val="10000"/>
          </a:schemeClr>
        </a:solidFill>
        <a:effectLst/>
      </p:bgPr>
    </p:bg>
    <p:spTree>
      <p:nvGrpSpPr>
        <p:cNvPr id="1" name=""/>
        <p:cNvGrpSpPr/>
        <p:nvPr/>
      </p:nvGrpSpPr>
      <p:grpSpPr>
        <a:xfrm>
          <a:off x="0" y="0"/>
          <a:ext cx="0" cy="0"/>
          <a:chOff x="0" y="0"/>
          <a:chExt cx="0" cy="0"/>
        </a:xfrm>
      </p:grpSpPr>
      <p:sp>
        <p:nvSpPr>
          <p:cNvPr id="29" name="任意多边形: 形状 28">
            <a:extLst>
              <a:ext uri="{FF2B5EF4-FFF2-40B4-BE49-F238E27FC236}">
                <a16:creationId xmlns:a16="http://schemas.microsoft.com/office/drawing/2014/main" id="{B02ABD86-3419-92E3-A51F-F48829EA84EA}"/>
              </a:ext>
            </a:extLst>
          </p:cNvPr>
          <p:cNvSpPr/>
          <p:nvPr userDrawn="1"/>
        </p:nvSpPr>
        <p:spPr>
          <a:xfrm>
            <a:off x="-2448678" y="-940923"/>
            <a:ext cx="6654433" cy="4848783"/>
          </a:xfrm>
          <a:custGeom>
            <a:avLst/>
            <a:gdLst>
              <a:gd name="connsiteX0" fmla="*/ 896263 w 6654433"/>
              <a:gd name="connsiteY0" fmla="*/ 0 h 4848783"/>
              <a:gd name="connsiteX1" fmla="*/ 6595739 w 6654433"/>
              <a:gd name="connsiteY1" fmla="*/ 0 h 4848783"/>
              <a:gd name="connsiteX2" fmla="*/ 6606554 w 6654433"/>
              <a:gd name="connsiteY2" fmla="*/ 60557 h 4848783"/>
              <a:gd name="connsiteX3" fmla="*/ 6654433 w 6654433"/>
              <a:gd name="connsiteY3" fmla="*/ 693383 h 4848783"/>
              <a:gd name="connsiteX4" fmla="*/ 2499033 w 6654433"/>
              <a:gd name="connsiteY4" fmla="*/ 4848783 h 4848783"/>
              <a:gd name="connsiteX5" fmla="*/ 12791 w 6654433"/>
              <a:gd name="connsiteY5" fmla="*/ 4023252 h 4848783"/>
              <a:gd name="connsiteX6" fmla="*/ 0 w 6654433"/>
              <a:gd name="connsiteY6" fmla="*/ 4013200 h 4848783"/>
              <a:gd name="connsiteX7" fmla="*/ 896263 w 6654433"/>
              <a:gd name="connsiteY7" fmla="*/ 4013200 h 4848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654433" h="4848783">
                <a:moveTo>
                  <a:pt x="896263" y="0"/>
                </a:moveTo>
                <a:lnTo>
                  <a:pt x="6595739" y="0"/>
                </a:lnTo>
                <a:lnTo>
                  <a:pt x="6606554" y="60557"/>
                </a:lnTo>
                <a:cubicBezTo>
                  <a:pt x="6638082" y="266896"/>
                  <a:pt x="6654433" y="478230"/>
                  <a:pt x="6654433" y="693383"/>
                </a:cubicBezTo>
                <a:cubicBezTo>
                  <a:pt x="6654433" y="2988347"/>
                  <a:pt x="4793997" y="4848783"/>
                  <a:pt x="2499033" y="4848783"/>
                </a:cubicBezTo>
                <a:cubicBezTo>
                  <a:pt x="1566704" y="4848783"/>
                  <a:pt x="706089" y="4541738"/>
                  <a:pt x="12791" y="4023252"/>
                </a:cubicBezTo>
                <a:lnTo>
                  <a:pt x="0" y="4013200"/>
                </a:lnTo>
                <a:lnTo>
                  <a:pt x="896263" y="4013200"/>
                </a:lnTo>
                <a:close/>
              </a:path>
            </a:pathLst>
          </a:custGeom>
          <a:gradFill flip="none" rotWithShape="1">
            <a:gsLst>
              <a:gs pos="0">
                <a:schemeClr val="accent1">
                  <a:alpha val="40000"/>
                </a:schemeClr>
              </a:gs>
              <a:gs pos="100000">
                <a:schemeClr val="accent1">
                  <a:alpha val="0"/>
                </a:schemeClr>
              </a:gs>
            </a:gsLst>
            <a:path path="circle">
              <a:fillToRect l="50000" t="50000" r="50000" b="50000"/>
            </a:path>
            <a:tileRect/>
          </a:gradFill>
          <a:ln>
            <a:noFill/>
          </a:ln>
          <a:effectLst>
            <a:softEdge rad="10160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dirty="0">
              <a:latin typeface="微软雅黑" panose="020B0503020204020204" pitchFamily="34" charset="-122"/>
              <a:ea typeface="微软雅黑" panose="020B0503020204020204" pitchFamily="34" charset="-122"/>
            </a:endParaRPr>
          </a:p>
        </p:txBody>
      </p:sp>
      <p:sp>
        <p:nvSpPr>
          <p:cNvPr id="30" name="任意多边形: 形状 29">
            <a:extLst>
              <a:ext uri="{FF2B5EF4-FFF2-40B4-BE49-F238E27FC236}">
                <a16:creationId xmlns:a16="http://schemas.microsoft.com/office/drawing/2014/main" id="{E4884E4C-C02D-5276-310E-06FF31DED672}"/>
              </a:ext>
            </a:extLst>
          </p:cNvPr>
          <p:cNvSpPr/>
          <p:nvPr userDrawn="1"/>
        </p:nvSpPr>
        <p:spPr>
          <a:xfrm>
            <a:off x="3308005" y="4886742"/>
            <a:ext cx="9084132" cy="2973207"/>
          </a:xfrm>
          <a:custGeom>
            <a:avLst/>
            <a:gdLst>
              <a:gd name="connsiteX0" fmla="*/ 4542066 w 9084132"/>
              <a:gd name="connsiteY0" fmla="*/ 0 h 2973207"/>
              <a:gd name="connsiteX1" fmla="*/ 9072509 w 9084132"/>
              <a:gd name="connsiteY1" fmla="*/ 2943856 h 2973207"/>
              <a:gd name="connsiteX2" fmla="*/ 9084132 w 9084132"/>
              <a:gd name="connsiteY2" fmla="*/ 2973207 h 2973207"/>
              <a:gd name="connsiteX3" fmla="*/ 0 w 9084132"/>
              <a:gd name="connsiteY3" fmla="*/ 2973207 h 2973207"/>
              <a:gd name="connsiteX4" fmla="*/ 11623 w 9084132"/>
              <a:gd name="connsiteY4" fmla="*/ 2943856 h 2973207"/>
              <a:gd name="connsiteX5" fmla="*/ 4542066 w 9084132"/>
              <a:gd name="connsiteY5" fmla="*/ 0 h 2973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4132" h="2973207">
                <a:moveTo>
                  <a:pt x="4542066" y="0"/>
                </a:moveTo>
                <a:cubicBezTo>
                  <a:pt x="6562794" y="0"/>
                  <a:pt x="8301053" y="1209397"/>
                  <a:pt x="9072509" y="2943856"/>
                </a:cubicBezTo>
                <a:lnTo>
                  <a:pt x="9084132" y="2973207"/>
                </a:lnTo>
                <a:lnTo>
                  <a:pt x="0" y="2973207"/>
                </a:lnTo>
                <a:lnTo>
                  <a:pt x="11623" y="2943856"/>
                </a:lnTo>
                <a:cubicBezTo>
                  <a:pt x="783080" y="1209397"/>
                  <a:pt x="2521339" y="0"/>
                  <a:pt x="4542066" y="0"/>
                </a:cubicBezTo>
                <a:close/>
              </a:path>
            </a:pathLst>
          </a:custGeom>
          <a:gradFill flip="none" rotWithShape="1">
            <a:gsLst>
              <a:gs pos="0">
                <a:schemeClr val="accent3">
                  <a:alpha val="40000"/>
                </a:schemeClr>
              </a:gs>
              <a:gs pos="100000">
                <a:schemeClr val="accent3">
                  <a:alpha val="0"/>
                </a:schemeClr>
              </a:gs>
            </a:gsLst>
            <a:path path="circle">
              <a:fillToRect l="50000" t="50000" r="50000" b="50000"/>
            </a:path>
            <a:tileRect/>
          </a:gradFill>
          <a:ln>
            <a:noFill/>
          </a:ln>
          <a:effectLst>
            <a:softEdge rad="10160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dirty="0">
              <a:latin typeface="微软雅黑" panose="020B0503020204020204" pitchFamily="34" charset="-122"/>
              <a:ea typeface="微软雅黑" panose="020B0503020204020204" pitchFamily="34" charset="-122"/>
            </a:endParaRPr>
          </a:p>
        </p:txBody>
      </p:sp>
      <p:sp>
        <p:nvSpPr>
          <p:cNvPr id="33" name="任意多边形: 形状 32">
            <a:extLst>
              <a:ext uri="{FF2B5EF4-FFF2-40B4-BE49-F238E27FC236}">
                <a16:creationId xmlns:a16="http://schemas.microsoft.com/office/drawing/2014/main" id="{282158DF-FF4C-535F-8C32-580214FD9B7F}"/>
              </a:ext>
            </a:extLst>
          </p:cNvPr>
          <p:cNvSpPr/>
          <p:nvPr userDrawn="1"/>
        </p:nvSpPr>
        <p:spPr>
          <a:xfrm>
            <a:off x="11104881" y="5720080"/>
            <a:ext cx="414019" cy="414020"/>
          </a:xfrm>
          <a:custGeom>
            <a:avLst/>
            <a:gdLst>
              <a:gd name="connsiteX0" fmla="*/ 899999 w 1799999"/>
              <a:gd name="connsiteY0" fmla="*/ 0 h 1800000"/>
              <a:gd name="connsiteX1" fmla="*/ 1799999 w 1799999"/>
              <a:gd name="connsiteY1" fmla="*/ 900000 h 1800000"/>
              <a:gd name="connsiteX2" fmla="*/ 899999 w 1799999"/>
              <a:gd name="connsiteY2" fmla="*/ 1800000 h 1800000"/>
              <a:gd name="connsiteX3" fmla="*/ 92019 w 1799999"/>
              <a:gd name="connsiteY3" fmla="*/ 904647 h 1800000"/>
              <a:gd name="connsiteX4" fmla="*/ 0 w 1799999"/>
              <a:gd name="connsiteY4" fmla="*/ 900000 h 1800000"/>
              <a:gd name="connsiteX5" fmla="*/ 86341 w 1799999"/>
              <a:gd name="connsiteY5" fmla="*/ 895912 h 1800000"/>
              <a:gd name="connsiteX6" fmla="*/ 895353 w 1799999"/>
              <a:gd name="connsiteY6" fmla="*/ 9202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99999" h="1800000">
                <a:moveTo>
                  <a:pt x="899999" y="0"/>
                </a:moveTo>
                <a:cubicBezTo>
                  <a:pt x="899999" y="497056"/>
                  <a:pt x="1302943" y="900000"/>
                  <a:pt x="1799999" y="900000"/>
                </a:cubicBezTo>
                <a:cubicBezTo>
                  <a:pt x="1302943" y="900000"/>
                  <a:pt x="899999" y="1302944"/>
                  <a:pt x="899999" y="1800000"/>
                </a:cubicBezTo>
                <a:cubicBezTo>
                  <a:pt x="899999" y="1334010"/>
                  <a:pt x="545849" y="950736"/>
                  <a:pt x="92019" y="904647"/>
                </a:cubicBezTo>
                <a:lnTo>
                  <a:pt x="0" y="900000"/>
                </a:lnTo>
                <a:lnTo>
                  <a:pt x="86341" y="895912"/>
                </a:lnTo>
                <a:cubicBezTo>
                  <a:pt x="512581" y="855342"/>
                  <a:pt x="852144" y="517486"/>
                  <a:pt x="895353" y="9202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微软雅黑" panose="020B0503020204020204" pitchFamily="34" charset="-122"/>
              <a:ea typeface="微软雅黑" panose="020B0503020204020204" pitchFamily="34" charset="-122"/>
            </a:endParaRPr>
          </a:p>
        </p:txBody>
      </p:sp>
      <p:sp>
        <p:nvSpPr>
          <p:cNvPr id="50" name="椭圆 49">
            <a:extLst>
              <a:ext uri="{FF2B5EF4-FFF2-40B4-BE49-F238E27FC236}">
                <a16:creationId xmlns:a16="http://schemas.microsoft.com/office/drawing/2014/main" id="{8CF0E625-01E7-AF4D-9885-83B4C22BED96}"/>
              </a:ext>
            </a:extLst>
          </p:cNvPr>
          <p:cNvSpPr/>
          <p:nvPr userDrawn="1"/>
        </p:nvSpPr>
        <p:spPr>
          <a:xfrm rot="20306834">
            <a:off x="7527930" y="2569781"/>
            <a:ext cx="4653328" cy="1900458"/>
          </a:xfrm>
          <a:prstGeom prst="ellipse">
            <a:avLst/>
          </a:prstGeom>
          <a:noFill/>
          <a:ln>
            <a:gradFill>
              <a:gsLst>
                <a:gs pos="6000">
                  <a:schemeClr val="accent5">
                    <a:alpha val="0"/>
                  </a:schemeClr>
                </a:gs>
                <a:gs pos="0">
                  <a:schemeClr val="accent5">
                    <a:alpha val="0"/>
                  </a:schemeClr>
                </a:gs>
                <a:gs pos="19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dirty="0">
              <a:latin typeface="微软雅黑" panose="020B0503020204020204" pitchFamily="34" charset="-122"/>
              <a:ea typeface="微软雅黑" panose="020B0503020204020204" pitchFamily="34" charset="-122"/>
            </a:endParaRPr>
          </a:p>
        </p:txBody>
      </p:sp>
      <p:sp>
        <p:nvSpPr>
          <p:cNvPr id="51" name="任意多边形: 形状 50">
            <a:extLst>
              <a:ext uri="{FF2B5EF4-FFF2-40B4-BE49-F238E27FC236}">
                <a16:creationId xmlns:a16="http://schemas.microsoft.com/office/drawing/2014/main" id="{5DFD7860-C231-9164-DBBA-65DF6821A043}"/>
              </a:ext>
            </a:extLst>
          </p:cNvPr>
          <p:cNvSpPr/>
          <p:nvPr userDrawn="1"/>
        </p:nvSpPr>
        <p:spPr>
          <a:xfrm>
            <a:off x="7833260" y="4609347"/>
            <a:ext cx="495974" cy="495976"/>
          </a:xfrm>
          <a:custGeom>
            <a:avLst/>
            <a:gdLst>
              <a:gd name="connsiteX0" fmla="*/ 899999 w 1799999"/>
              <a:gd name="connsiteY0" fmla="*/ 0 h 1800000"/>
              <a:gd name="connsiteX1" fmla="*/ 1799999 w 1799999"/>
              <a:gd name="connsiteY1" fmla="*/ 900000 h 1800000"/>
              <a:gd name="connsiteX2" fmla="*/ 899999 w 1799999"/>
              <a:gd name="connsiteY2" fmla="*/ 1800000 h 1800000"/>
              <a:gd name="connsiteX3" fmla="*/ 92019 w 1799999"/>
              <a:gd name="connsiteY3" fmla="*/ 904647 h 1800000"/>
              <a:gd name="connsiteX4" fmla="*/ 0 w 1799999"/>
              <a:gd name="connsiteY4" fmla="*/ 900000 h 1800000"/>
              <a:gd name="connsiteX5" fmla="*/ 86341 w 1799999"/>
              <a:gd name="connsiteY5" fmla="*/ 895912 h 1800000"/>
              <a:gd name="connsiteX6" fmla="*/ 895353 w 1799999"/>
              <a:gd name="connsiteY6" fmla="*/ 9202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99999" h="1800000">
                <a:moveTo>
                  <a:pt x="899999" y="0"/>
                </a:moveTo>
                <a:cubicBezTo>
                  <a:pt x="899999" y="497056"/>
                  <a:pt x="1302943" y="900000"/>
                  <a:pt x="1799999" y="900000"/>
                </a:cubicBezTo>
                <a:cubicBezTo>
                  <a:pt x="1302943" y="900000"/>
                  <a:pt x="899999" y="1302944"/>
                  <a:pt x="899999" y="1800000"/>
                </a:cubicBezTo>
                <a:cubicBezTo>
                  <a:pt x="899999" y="1334010"/>
                  <a:pt x="545849" y="950736"/>
                  <a:pt x="92019" y="904647"/>
                </a:cubicBezTo>
                <a:lnTo>
                  <a:pt x="0" y="900000"/>
                </a:lnTo>
                <a:lnTo>
                  <a:pt x="86341" y="895912"/>
                </a:lnTo>
                <a:cubicBezTo>
                  <a:pt x="512581" y="855342"/>
                  <a:pt x="852144" y="517486"/>
                  <a:pt x="895353" y="9202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微软雅黑" panose="020B0503020204020204" pitchFamily="34" charset="-122"/>
              <a:ea typeface="微软雅黑" panose="020B0503020204020204" pitchFamily="34" charset="-122"/>
            </a:endParaRPr>
          </a:p>
        </p:txBody>
      </p:sp>
      <p:sp>
        <p:nvSpPr>
          <p:cNvPr id="52" name="任意多边形: 形状 51">
            <a:extLst>
              <a:ext uri="{FF2B5EF4-FFF2-40B4-BE49-F238E27FC236}">
                <a16:creationId xmlns:a16="http://schemas.microsoft.com/office/drawing/2014/main" id="{640FD75C-D963-ADFD-15AF-EF702EEC3C25}"/>
              </a:ext>
            </a:extLst>
          </p:cNvPr>
          <p:cNvSpPr/>
          <p:nvPr userDrawn="1"/>
        </p:nvSpPr>
        <p:spPr>
          <a:xfrm>
            <a:off x="11761028" y="2433003"/>
            <a:ext cx="495974" cy="495976"/>
          </a:xfrm>
          <a:custGeom>
            <a:avLst/>
            <a:gdLst>
              <a:gd name="connsiteX0" fmla="*/ 899999 w 1799999"/>
              <a:gd name="connsiteY0" fmla="*/ 0 h 1800000"/>
              <a:gd name="connsiteX1" fmla="*/ 1799999 w 1799999"/>
              <a:gd name="connsiteY1" fmla="*/ 900000 h 1800000"/>
              <a:gd name="connsiteX2" fmla="*/ 899999 w 1799999"/>
              <a:gd name="connsiteY2" fmla="*/ 1800000 h 1800000"/>
              <a:gd name="connsiteX3" fmla="*/ 92019 w 1799999"/>
              <a:gd name="connsiteY3" fmla="*/ 904647 h 1800000"/>
              <a:gd name="connsiteX4" fmla="*/ 0 w 1799999"/>
              <a:gd name="connsiteY4" fmla="*/ 900000 h 1800000"/>
              <a:gd name="connsiteX5" fmla="*/ 86341 w 1799999"/>
              <a:gd name="connsiteY5" fmla="*/ 895912 h 1800000"/>
              <a:gd name="connsiteX6" fmla="*/ 895353 w 1799999"/>
              <a:gd name="connsiteY6" fmla="*/ 9202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99999" h="1800000">
                <a:moveTo>
                  <a:pt x="899999" y="0"/>
                </a:moveTo>
                <a:cubicBezTo>
                  <a:pt x="899999" y="497056"/>
                  <a:pt x="1302943" y="900000"/>
                  <a:pt x="1799999" y="900000"/>
                </a:cubicBezTo>
                <a:cubicBezTo>
                  <a:pt x="1302943" y="900000"/>
                  <a:pt x="899999" y="1302944"/>
                  <a:pt x="899999" y="1800000"/>
                </a:cubicBezTo>
                <a:cubicBezTo>
                  <a:pt x="899999" y="1334010"/>
                  <a:pt x="545849" y="950736"/>
                  <a:pt x="92019" y="904647"/>
                </a:cubicBezTo>
                <a:lnTo>
                  <a:pt x="0" y="900000"/>
                </a:lnTo>
                <a:lnTo>
                  <a:pt x="86341" y="895912"/>
                </a:lnTo>
                <a:cubicBezTo>
                  <a:pt x="512581" y="855342"/>
                  <a:pt x="852144" y="517486"/>
                  <a:pt x="895353" y="9202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微软雅黑" panose="020B0503020204020204" pitchFamily="34" charset="-122"/>
              <a:ea typeface="微软雅黑" panose="020B0503020204020204" pitchFamily="34" charset="-122"/>
            </a:endParaRPr>
          </a:p>
        </p:txBody>
      </p:sp>
      <p:sp>
        <p:nvSpPr>
          <p:cNvPr id="54" name="椭圆 53">
            <a:extLst>
              <a:ext uri="{FF2B5EF4-FFF2-40B4-BE49-F238E27FC236}">
                <a16:creationId xmlns:a16="http://schemas.microsoft.com/office/drawing/2014/main" id="{759EBAEA-DD87-53C2-5E48-1C0C8724A2A6}"/>
              </a:ext>
            </a:extLst>
          </p:cNvPr>
          <p:cNvSpPr/>
          <p:nvPr userDrawn="1"/>
        </p:nvSpPr>
        <p:spPr>
          <a:xfrm>
            <a:off x="8120361" y="1309387"/>
            <a:ext cx="2743209" cy="2743209"/>
          </a:xfrm>
          <a:prstGeom prst="ellipse">
            <a:avLst/>
          </a:prstGeom>
          <a:gradFill flip="none" rotWithShape="1">
            <a:gsLst>
              <a:gs pos="100000">
                <a:schemeClr val="accent1">
                  <a:alpha val="10000"/>
                </a:schemeClr>
              </a:gs>
              <a:gs pos="1000">
                <a:schemeClr val="accent1"/>
              </a:gs>
            </a:gsLst>
            <a:lin ang="2700000" scaled="1"/>
            <a:tileRect/>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9104736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目录页">
    <p:bg>
      <p:bgPr>
        <a:solidFill>
          <a:schemeClr val="bg1">
            <a:alpha val="10000"/>
          </a:schemeClr>
        </a:solidFill>
        <a:effectLst/>
      </p:bgPr>
    </p:bg>
    <p:spTree>
      <p:nvGrpSpPr>
        <p:cNvPr id="1" name=""/>
        <p:cNvGrpSpPr/>
        <p:nvPr/>
      </p:nvGrpSpPr>
      <p:grpSpPr>
        <a:xfrm>
          <a:off x="0" y="0"/>
          <a:ext cx="0" cy="0"/>
          <a:chOff x="0" y="0"/>
          <a:chExt cx="0" cy="0"/>
        </a:xfrm>
      </p:grpSpPr>
      <p:sp>
        <p:nvSpPr>
          <p:cNvPr id="35" name="任意多边形: 形状 34">
            <a:extLst>
              <a:ext uri="{FF2B5EF4-FFF2-40B4-BE49-F238E27FC236}">
                <a16:creationId xmlns:a16="http://schemas.microsoft.com/office/drawing/2014/main" id="{48C7B4D3-0446-4ED7-DC06-CCE26DCEC76D}"/>
              </a:ext>
            </a:extLst>
          </p:cNvPr>
          <p:cNvSpPr/>
          <p:nvPr userDrawn="1"/>
        </p:nvSpPr>
        <p:spPr>
          <a:xfrm>
            <a:off x="-2229763" y="-1206500"/>
            <a:ext cx="6654433" cy="4848783"/>
          </a:xfrm>
          <a:custGeom>
            <a:avLst/>
            <a:gdLst>
              <a:gd name="connsiteX0" fmla="*/ 896263 w 6654433"/>
              <a:gd name="connsiteY0" fmla="*/ 0 h 4848783"/>
              <a:gd name="connsiteX1" fmla="*/ 6595739 w 6654433"/>
              <a:gd name="connsiteY1" fmla="*/ 0 h 4848783"/>
              <a:gd name="connsiteX2" fmla="*/ 6606554 w 6654433"/>
              <a:gd name="connsiteY2" fmla="*/ 60557 h 4848783"/>
              <a:gd name="connsiteX3" fmla="*/ 6654433 w 6654433"/>
              <a:gd name="connsiteY3" fmla="*/ 693383 h 4848783"/>
              <a:gd name="connsiteX4" fmla="*/ 2499033 w 6654433"/>
              <a:gd name="connsiteY4" fmla="*/ 4848783 h 4848783"/>
              <a:gd name="connsiteX5" fmla="*/ 12791 w 6654433"/>
              <a:gd name="connsiteY5" fmla="*/ 4023252 h 4848783"/>
              <a:gd name="connsiteX6" fmla="*/ 0 w 6654433"/>
              <a:gd name="connsiteY6" fmla="*/ 4013200 h 4848783"/>
              <a:gd name="connsiteX7" fmla="*/ 896263 w 6654433"/>
              <a:gd name="connsiteY7" fmla="*/ 4013200 h 4848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654433" h="4848783">
                <a:moveTo>
                  <a:pt x="896263" y="0"/>
                </a:moveTo>
                <a:lnTo>
                  <a:pt x="6595739" y="0"/>
                </a:lnTo>
                <a:lnTo>
                  <a:pt x="6606554" y="60557"/>
                </a:lnTo>
                <a:cubicBezTo>
                  <a:pt x="6638082" y="266896"/>
                  <a:pt x="6654433" y="478230"/>
                  <a:pt x="6654433" y="693383"/>
                </a:cubicBezTo>
                <a:cubicBezTo>
                  <a:pt x="6654433" y="2988347"/>
                  <a:pt x="4793997" y="4848783"/>
                  <a:pt x="2499033" y="4848783"/>
                </a:cubicBezTo>
                <a:cubicBezTo>
                  <a:pt x="1566704" y="4848783"/>
                  <a:pt x="706089" y="4541738"/>
                  <a:pt x="12791" y="4023252"/>
                </a:cubicBezTo>
                <a:lnTo>
                  <a:pt x="0" y="4013200"/>
                </a:lnTo>
                <a:lnTo>
                  <a:pt x="896263" y="4013200"/>
                </a:lnTo>
                <a:close/>
              </a:path>
            </a:pathLst>
          </a:custGeom>
          <a:gradFill flip="none" rotWithShape="1">
            <a:gsLst>
              <a:gs pos="0">
                <a:schemeClr val="accent1">
                  <a:alpha val="40000"/>
                </a:schemeClr>
              </a:gs>
              <a:gs pos="100000">
                <a:schemeClr val="accent1">
                  <a:alpha val="0"/>
                </a:schemeClr>
              </a:gs>
            </a:gsLst>
            <a:path path="circle">
              <a:fillToRect l="50000" t="50000" r="50000" b="50000"/>
            </a:path>
            <a:tileRect/>
          </a:gradFill>
          <a:ln>
            <a:noFill/>
          </a:ln>
          <a:effectLst>
            <a:softEdge rad="10160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dirty="0">
              <a:latin typeface="微软雅黑" panose="020B0503020204020204" pitchFamily="34" charset="-122"/>
              <a:ea typeface="微软雅黑" panose="020B0503020204020204" pitchFamily="34" charset="-122"/>
            </a:endParaRPr>
          </a:p>
        </p:txBody>
      </p:sp>
      <p:sp>
        <p:nvSpPr>
          <p:cNvPr id="36" name="任意多边形: 形状 35">
            <a:extLst>
              <a:ext uri="{FF2B5EF4-FFF2-40B4-BE49-F238E27FC236}">
                <a16:creationId xmlns:a16="http://schemas.microsoft.com/office/drawing/2014/main" id="{500447CA-C2E0-F6BA-1F7B-F9C3946A47D4}"/>
              </a:ext>
            </a:extLst>
          </p:cNvPr>
          <p:cNvSpPr/>
          <p:nvPr userDrawn="1"/>
        </p:nvSpPr>
        <p:spPr>
          <a:xfrm>
            <a:off x="3308005" y="4886742"/>
            <a:ext cx="9084132" cy="2973207"/>
          </a:xfrm>
          <a:custGeom>
            <a:avLst/>
            <a:gdLst>
              <a:gd name="connsiteX0" fmla="*/ 4542066 w 9084132"/>
              <a:gd name="connsiteY0" fmla="*/ 0 h 2973207"/>
              <a:gd name="connsiteX1" fmla="*/ 9072509 w 9084132"/>
              <a:gd name="connsiteY1" fmla="*/ 2943856 h 2973207"/>
              <a:gd name="connsiteX2" fmla="*/ 9084132 w 9084132"/>
              <a:gd name="connsiteY2" fmla="*/ 2973207 h 2973207"/>
              <a:gd name="connsiteX3" fmla="*/ 0 w 9084132"/>
              <a:gd name="connsiteY3" fmla="*/ 2973207 h 2973207"/>
              <a:gd name="connsiteX4" fmla="*/ 11623 w 9084132"/>
              <a:gd name="connsiteY4" fmla="*/ 2943856 h 2973207"/>
              <a:gd name="connsiteX5" fmla="*/ 4542066 w 9084132"/>
              <a:gd name="connsiteY5" fmla="*/ 0 h 2973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4132" h="2973207">
                <a:moveTo>
                  <a:pt x="4542066" y="0"/>
                </a:moveTo>
                <a:cubicBezTo>
                  <a:pt x="6562794" y="0"/>
                  <a:pt x="8301053" y="1209397"/>
                  <a:pt x="9072509" y="2943856"/>
                </a:cubicBezTo>
                <a:lnTo>
                  <a:pt x="9084132" y="2973207"/>
                </a:lnTo>
                <a:lnTo>
                  <a:pt x="0" y="2973207"/>
                </a:lnTo>
                <a:lnTo>
                  <a:pt x="11623" y="2943856"/>
                </a:lnTo>
                <a:cubicBezTo>
                  <a:pt x="783080" y="1209397"/>
                  <a:pt x="2521339" y="0"/>
                  <a:pt x="4542066" y="0"/>
                </a:cubicBezTo>
                <a:close/>
              </a:path>
            </a:pathLst>
          </a:custGeom>
          <a:gradFill flip="none" rotWithShape="1">
            <a:gsLst>
              <a:gs pos="0">
                <a:schemeClr val="accent3">
                  <a:alpha val="40000"/>
                </a:schemeClr>
              </a:gs>
              <a:gs pos="100000">
                <a:schemeClr val="accent3">
                  <a:alpha val="0"/>
                </a:schemeClr>
              </a:gs>
            </a:gsLst>
            <a:path path="circle">
              <a:fillToRect l="50000" t="50000" r="50000" b="50000"/>
            </a:path>
            <a:tileRect/>
          </a:gradFill>
          <a:ln>
            <a:noFill/>
          </a:ln>
          <a:effectLst>
            <a:softEdge rad="10160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dirty="0">
              <a:latin typeface="微软雅黑" panose="020B0503020204020204" pitchFamily="34" charset="-122"/>
              <a:ea typeface="微软雅黑" panose="020B0503020204020204" pitchFamily="34" charset="-122"/>
            </a:endParaRPr>
          </a:p>
        </p:txBody>
      </p:sp>
      <p:sp>
        <p:nvSpPr>
          <p:cNvPr id="37" name="任意多边形: 形状 36">
            <a:extLst>
              <a:ext uri="{FF2B5EF4-FFF2-40B4-BE49-F238E27FC236}">
                <a16:creationId xmlns:a16="http://schemas.microsoft.com/office/drawing/2014/main" id="{ED2B3987-2EEC-D554-25EE-74DE6E32D5E6}"/>
              </a:ext>
            </a:extLst>
          </p:cNvPr>
          <p:cNvSpPr/>
          <p:nvPr userDrawn="1"/>
        </p:nvSpPr>
        <p:spPr>
          <a:xfrm>
            <a:off x="9690100" y="-1308100"/>
            <a:ext cx="3746500" cy="3549800"/>
          </a:xfrm>
          <a:custGeom>
            <a:avLst/>
            <a:gdLst>
              <a:gd name="connsiteX0" fmla="*/ 103177 w 3746500"/>
              <a:gd name="connsiteY0" fmla="*/ 0 h 3549800"/>
              <a:gd name="connsiteX1" fmla="*/ 3746500 w 3746500"/>
              <a:gd name="connsiteY1" fmla="*/ 0 h 3549800"/>
              <a:gd name="connsiteX2" fmla="*/ 3746500 w 3746500"/>
              <a:gd name="connsiteY2" fmla="*/ 3384338 h 3549800"/>
              <a:gd name="connsiteX3" fmla="*/ 3638959 w 3746500"/>
              <a:gd name="connsiteY3" fmla="*/ 3423698 h 3549800"/>
              <a:gd name="connsiteX4" fmla="*/ 2804875 w 3746500"/>
              <a:gd name="connsiteY4" fmla="*/ 3549800 h 3549800"/>
              <a:gd name="connsiteX5" fmla="*/ 0 w 3746500"/>
              <a:gd name="connsiteY5" fmla="*/ 744925 h 3549800"/>
              <a:gd name="connsiteX6" fmla="*/ 56985 w 3746500"/>
              <a:gd name="connsiteY6" fmla="*/ 179645 h 3549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46500" h="3549800">
                <a:moveTo>
                  <a:pt x="103177" y="0"/>
                </a:moveTo>
                <a:lnTo>
                  <a:pt x="3746500" y="0"/>
                </a:lnTo>
                <a:lnTo>
                  <a:pt x="3746500" y="3384338"/>
                </a:lnTo>
                <a:lnTo>
                  <a:pt x="3638959" y="3423698"/>
                </a:lnTo>
                <a:cubicBezTo>
                  <a:pt x="3375472" y="3505651"/>
                  <a:pt x="3095329" y="3549800"/>
                  <a:pt x="2804875" y="3549800"/>
                </a:cubicBezTo>
                <a:cubicBezTo>
                  <a:pt x="1255785" y="3549800"/>
                  <a:pt x="0" y="2294015"/>
                  <a:pt x="0" y="744925"/>
                </a:cubicBezTo>
                <a:cubicBezTo>
                  <a:pt x="0" y="551289"/>
                  <a:pt x="19622" y="362235"/>
                  <a:pt x="56985" y="179645"/>
                </a:cubicBezTo>
                <a:close/>
              </a:path>
            </a:pathLst>
          </a:custGeom>
          <a:gradFill flip="none" rotWithShape="1">
            <a:gsLst>
              <a:gs pos="0">
                <a:schemeClr val="accent1">
                  <a:alpha val="40000"/>
                </a:schemeClr>
              </a:gs>
              <a:gs pos="100000">
                <a:schemeClr val="accent1">
                  <a:alpha val="0"/>
                </a:schemeClr>
              </a:gs>
            </a:gsLst>
            <a:path path="circle">
              <a:fillToRect l="50000" t="50000" r="50000" b="50000"/>
            </a:path>
            <a:tileRect/>
          </a:gradFill>
          <a:ln>
            <a:noFill/>
          </a:ln>
          <a:effectLst>
            <a:softEdge rad="10160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dirty="0">
              <a:latin typeface="微软雅黑" panose="020B0503020204020204" pitchFamily="34" charset="-122"/>
              <a:ea typeface="微软雅黑" panose="020B0503020204020204" pitchFamily="34" charset="-122"/>
            </a:endParaRPr>
          </a:p>
        </p:txBody>
      </p:sp>
      <p:sp>
        <p:nvSpPr>
          <p:cNvPr id="38" name="任意多边形: 形状 37">
            <a:extLst>
              <a:ext uri="{FF2B5EF4-FFF2-40B4-BE49-F238E27FC236}">
                <a16:creationId xmlns:a16="http://schemas.microsoft.com/office/drawing/2014/main" id="{94EA97D4-0835-4D72-348F-BF4EF3D77FA6}"/>
              </a:ext>
            </a:extLst>
          </p:cNvPr>
          <p:cNvSpPr/>
          <p:nvPr userDrawn="1"/>
        </p:nvSpPr>
        <p:spPr>
          <a:xfrm rot="5400000">
            <a:off x="10688907" y="807675"/>
            <a:ext cx="327807" cy="150099"/>
          </a:xfrm>
          <a:custGeom>
            <a:avLst/>
            <a:gdLst>
              <a:gd name="connsiteX0" fmla="*/ 207010 w 414019"/>
              <a:gd name="connsiteY0" fmla="*/ 0 h 207356"/>
              <a:gd name="connsiteX1" fmla="*/ 414019 w 414019"/>
              <a:gd name="connsiteY1" fmla="*/ 207010 h 207356"/>
              <a:gd name="connsiteX2" fmla="*/ 410593 w 414019"/>
              <a:gd name="connsiteY2" fmla="*/ 207356 h 207356"/>
              <a:gd name="connsiteX3" fmla="*/ 410593 w 414019"/>
              <a:gd name="connsiteY3" fmla="*/ 207010 h 207356"/>
              <a:gd name="connsiteX4" fmla="*/ 0 w 414019"/>
              <a:gd name="connsiteY4" fmla="*/ 207010 h 207356"/>
              <a:gd name="connsiteX5" fmla="*/ 19860 w 414019"/>
              <a:gd name="connsiteY5" fmla="*/ 206070 h 207356"/>
              <a:gd name="connsiteX6" fmla="*/ 205941 w 414019"/>
              <a:gd name="connsiteY6" fmla="*/ 21166 h 207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4019" h="207356">
                <a:moveTo>
                  <a:pt x="207010" y="0"/>
                </a:moveTo>
                <a:cubicBezTo>
                  <a:pt x="207010" y="114329"/>
                  <a:pt x="299691" y="207010"/>
                  <a:pt x="414019" y="207010"/>
                </a:cubicBezTo>
                <a:lnTo>
                  <a:pt x="410593" y="207356"/>
                </a:lnTo>
                <a:lnTo>
                  <a:pt x="410593" y="207010"/>
                </a:lnTo>
                <a:lnTo>
                  <a:pt x="0" y="207010"/>
                </a:lnTo>
                <a:lnTo>
                  <a:pt x="19860" y="206070"/>
                </a:lnTo>
                <a:cubicBezTo>
                  <a:pt x="117899" y="196738"/>
                  <a:pt x="196002" y="119028"/>
                  <a:pt x="205941" y="21166"/>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微软雅黑" panose="020B0503020204020204" pitchFamily="34" charset="-122"/>
              <a:ea typeface="微软雅黑" panose="020B0503020204020204" pitchFamily="34" charset="-122"/>
            </a:endParaRPr>
          </a:p>
        </p:txBody>
      </p:sp>
      <p:sp>
        <p:nvSpPr>
          <p:cNvPr id="39" name="任意多边形: 形状 38">
            <a:extLst>
              <a:ext uri="{FF2B5EF4-FFF2-40B4-BE49-F238E27FC236}">
                <a16:creationId xmlns:a16="http://schemas.microsoft.com/office/drawing/2014/main" id="{1A518FBF-EDB4-BFE2-4D92-6DBD236D4754}"/>
              </a:ext>
            </a:extLst>
          </p:cNvPr>
          <p:cNvSpPr/>
          <p:nvPr userDrawn="1"/>
        </p:nvSpPr>
        <p:spPr>
          <a:xfrm rot="5400000">
            <a:off x="10991683" y="807676"/>
            <a:ext cx="327807" cy="150099"/>
          </a:xfrm>
          <a:custGeom>
            <a:avLst/>
            <a:gdLst>
              <a:gd name="connsiteX0" fmla="*/ 207010 w 414019"/>
              <a:gd name="connsiteY0" fmla="*/ 0 h 207356"/>
              <a:gd name="connsiteX1" fmla="*/ 414019 w 414019"/>
              <a:gd name="connsiteY1" fmla="*/ 207010 h 207356"/>
              <a:gd name="connsiteX2" fmla="*/ 410593 w 414019"/>
              <a:gd name="connsiteY2" fmla="*/ 207356 h 207356"/>
              <a:gd name="connsiteX3" fmla="*/ 410593 w 414019"/>
              <a:gd name="connsiteY3" fmla="*/ 207010 h 207356"/>
              <a:gd name="connsiteX4" fmla="*/ 0 w 414019"/>
              <a:gd name="connsiteY4" fmla="*/ 207010 h 207356"/>
              <a:gd name="connsiteX5" fmla="*/ 19860 w 414019"/>
              <a:gd name="connsiteY5" fmla="*/ 206070 h 207356"/>
              <a:gd name="connsiteX6" fmla="*/ 205941 w 414019"/>
              <a:gd name="connsiteY6" fmla="*/ 21166 h 207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4019" h="207356">
                <a:moveTo>
                  <a:pt x="207010" y="0"/>
                </a:moveTo>
                <a:cubicBezTo>
                  <a:pt x="207010" y="114329"/>
                  <a:pt x="299691" y="207010"/>
                  <a:pt x="414019" y="207010"/>
                </a:cubicBezTo>
                <a:lnTo>
                  <a:pt x="410593" y="207356"/>
                </a:lnTo>
                <a:lnTo>
                  <a:pt x="410593" y="207010"/>
                </a:lnTo>
                <a:lnTo>
                  <a:pt x="0" y="207010"/>
                </a:lnTo>
                <a:lnTo>
                  <a:pt x="19860" y="206070"/>
                </a:lnTo>
                <a:cubicBezTo>
                  <a:pt x="117899" y="196738"/>
                  <a:pt x="196002" y="119028"/>
                  <a:pt x="205941" y="21166"/>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微软雅黑" panose="020B0503020204020204" pitchFamily="34" charset="-122"/>
              <a:ea typeface="微软雅黑" panose="020B0503020204020204" pitchFamily="34" charset="-122"/>
            </a:endParaRPr>
          </a:p>
        </p:txBody>
      </p:sp>
      <p:sp>
        <p:nvSpPr>
          <p:cNvPr id="40" name="任意多边形: 形状 39">
            <a:extLst>
              <a:ext uri="{FF2B5EF4-FFF2-40B4-BE49-F238E27FC236}">
                <a16:creationId xmlns:a16="http://schemas.microsoft.com/office/drawing/2014/main" id="{D20FCA07-195B-81B1-0E69-19889A63F8E3}"/>
              </a:ext>
            </a:extLst>
          </p:cNvPr>
          <p:cNvSpPr/>
          <p:nvPr userDrawn="1"/>
        </p:nvSpPr>
        <p:spPr>
          <a:xfrm rot="5400000">
            <a:off x="11294458" y="807676"/>
            <a:ext cx="327807" cy="150099"/>
          </a:xfrm>
          <a:custGeom>
            <a:avLst/>
            <a:gdLst>
              <a:gd name="connsiteX0" fmla="*/ 207010 w 414019"/>
              <a:gd name="connsiteY0" fmla="*/ 0 h 207356"/>
              <a:gd name="connsiteX1" fmla="*/ 414019 w 414019"/>
              <a:gd name="connsiteY1" fmla="*/ 207010 h 207356"/>
              <a:gd name="connsiteX2" fmla="*/ 410593 w 414019"/>
              <a:gd name="connsiteY2" fmla="*/ 207356 h 207356"/>
              <a:gd name="connsiteX3" fmla="*/ 410593 w 414019"/>
              <a:gd name="connsiteY3" fmla="*/ 207010 h 207356"/>
              <a:gd name="connsiteX4" fmla="*/ 0 w 414019"/>
              <a:gd name="connsiteY4" fmla="*/ 207010 h 207356"/>
              <a:gd name="connsiteX5" fmla="*/ 19860 w 414019"/>
              <a:gd name="connsiteY5" fmla="*/ 206070 h 207356"/>
              <a:gd name="connsiteX6" fmla="*/ 205941 w 414019"/>
              <a:gd name="connsiteY6" fmla="*/ 21166 h 207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4019" h="207356">
                <a:moveTo>
                  <a:pt x="207010" y="0"/>
                </a:moveTo>
                <a:cubicBezTo>
                  <a:pt x="207010" y="114329"/>
                  <a:pt x="299691" y="207010"/>
                  <a:pt x="414019" y="207010"/>
                </a:cubicBezTo>
                <a:lnTo>
                  <a:pt x="410593" y="207356"/>
                </a:lnTo>
                <a:lnTo>
                  <a:pt x="410593" y="207010"/>
                </a:lnTo>
                <a:lnTo>
                  <a:pt x="0" y="207010"/>
                </a:lnTo>
                <a:lnTo>
                  <a:pt x="19860" y="206070"/>
                </a:lnTo>
                <a:cubicBezTo>
                  <a:pt x="117899" y="196738"/>
                  <a:pt x="196002" y="119028"/>
                  <a:pt x="205941" y="21166"/>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微软雅黑" panose="020B0503020204020204" pitchFamily="34" charset="-122"/>
              <a:ea typeface="微软雅黑" panose="020B0503020204020204" pitchFamily="34" charset="-122"/>
            </a:endParaRPr>
          </a:p>
        </p:txBody>
      </p:sp>
      <p:sp>
        <p:nvSpPr>
          <p:cNvPr id="43" name="任意多边形: 形状 42">
            <a:extLst>
              <a:ext uri="{FF2B5EF4-FFF2-40B4-BE49-F238E27FC236}">
                <a16:creationId xmlns:a16="http://schemas.microsoft.com/office/drawing/2014/main" id="{353C3DB5-9022-F45F-A270-A225EC3430B9}"/>
              </a:ext>
            </a:extLst>
          </p:cNvPr>
          <p:cNvSpPr/>
          <p:nvPr userDrawn="1"/>
        </p:nvSpPr>
        <p:spPr>
          <a:xfrm>
            <a:off x="-17261" y="1606923"/>
            <a:ext cx="1340236" cy="3644153"/>
          </a:xfrm>
          <a:custGeom>
            <a:avLst/>
            <a:gdLst>
              <a:gd name="connsiteX0" fmla="*/ 0 w 2150548"/>
              <a:gd name="connsiteY0" fmla="*/ 0 h 4565671"/>
              <a:gd name="connsiteX1" fmla="*/ 148448 w 2150548"/>
              <a:gd name="connsiteY1" fmla="*/ 3901 h 4565671"/>
              <a:gd name="connsiteX2" fmla="*/ 2130253 w 2150548"/>
              <a:gd name="connsiteY2" fmla="*/ 1461049 h 4565671"/>
              <a:gd name="connsiteX3" fmla="*/ 2150548 w 2150548"/>
              <a:gd name="connsiteY3" fmla="*/ 3049283 h 4565671"/>
              <a:gd name="connsiteX4" fmla="*/ 31633 w 2150548"/>
              <a:gd name="connsiteY4" fmla="*/ 4565671 h 4565671"/>
              <a:gd name="connsiteX5" fmla="*/ 0 w 2150548"/>
              <a:gd name="connsiteY5" fmla="*/ 4564686 h 4565671"/>
              <a:gd name="connsiteX0" fmla="*/ 0 w 2150548"/>
              <a:gd name="connsiteY0" fmla="*/ 0 h 4565671"/>
              <a:gd name="connsiteX1" fmla="*/ 148448 w 2150548"/>
              <a:gd name="connsiteY1" fmla="*/ 3901 h 4565671"/>
              <a:gd name="connsiteX2" fmla="*/ 2130253 w 2150548"/>
              <a:gd name="connsiteY2" fmla="*/ 1461049 h 4565671"/>
              <a:gd name="connsiteX3" fmla="*/ 2138680 w 2150548"/>
              <a:gd name="connsiteY3" fmla="*/ 2216476 h 4565671"/>
              <a:gd name="connsiteX4" fmla="*/ 2150548 w 2150548"/>
              <a:gd name="connsiteY4" fmla="*/ 3049283 h 4565671"/>
              <a:gd name="connsiteX5" fmla="*/ 31633 w 2150548"/>
              <a:gd name="connsiteY5" fmla="*/ 4565671 h 4565671"/>
              <a:gd name="connsiteX6" fmla="*/ 0 w 2150548"/>
              <a:gd name="connsiteY6" fmla="*/ 4564686 h 4565671"/>
              <a:gd name="connsiteX7" fmla="*/ 0 w 2150548"/>
              <a:gd name="connsiteY7" fmla="*/ 0 h 4565671"/>
              <a:gd name="connsiteX0" fmla="*/ 0 w 2150548"/>
              <a:gd name="connsiteY0" fmla="*/ 0 h 4565671"/>
              <a:gd name="connsiteX1" fmla="*/ 148448 w 2150548"/>
              <a:gd name="connsiteY1" fmla="*/ 3901 h 4565671"/>
              <a:gd name="connsiteX2" fmla="*/ 2130253 w 2150548"/>
              <a:gd name="connsiteY2" fmla="*/ 1461049 h 4565671"/>
              <a:gd name="connsiteX3" fmla="*/ 2150548 w 2150548"/>
              <a:gd name="connsiteY3" fmla="*/ 3049283 h 4565671"/>
              <a:gd name="connsiteX4" fmla="*/ 31633 w 2150548"/>
              <a:gd name="connsiteY4" fmla="*/ 4565671 h 4565671"/>
              <a:gd name="connsiteX5" fmla="*/ 0 w 2150548"/>
              <a:gd name="connsiteY5" fmla="*/ 4564686 h 4565671"/>
              <a:gd name="connsiteX6" fmla="*/ 0 w 2150548"/>
              <a:gd name="connsiteY6" fmla="*/ 0 h 4565671"/>
              <a:gd name="connsiteX0" fmla="*/ 0 w 2150548"/>
              <a:gd name="connsiteY0" fmla="*/ 0 h 4565671"/>
              <a:gd name="connsiteX1" fmla="*/ 148448 w 2150548"/>
              <a:gd name="connsiteY1" fmla="*/ 3901 h 4565671"/>
              <a:gd name="connsiteX2" fmla="*/ 2130253 w 2150548"/>
              <a:gd name="connsiteY2" fmla="*/ 1461049 h 4565671"/>
              <a:gd name="connsiteX3" fmla="*/ 2133600 w 2150548"/>
              <a:gd name="connsiteY3" fmla="*/ 2175836 h 4565671"/>
              <a:gd name="connsiteX4" fmla="*/ 2150548 w 2150548"/>
              <a:gd name="connsiteY4" fmla="*/ 3049283 h 4565671"/>
              <a:gd name="connsiteX5" fmla="*/ 31633 w 2150548"/>
              <a:gd name="connsiteY5" fmla="*/ 4565671 h 4565671"/>
              <a:gd name="connsiteX6" fmla="*/ 0 w 2150548"/>
              <a:gd name="connsiteY6" fmla="*/ 4564686 h 4565671"/>
              <a:gd name="connsiteX7" fmla="*/ 0 w 2150548"/>
              <a:gd name="connsiteY7" fmla="*/ 0 h 4565671"/>
              <a:gd name="connsiteX0" fmla="*/ 2133600 w 2225040"/>
              <a:gd name="connsiteY0" fmla="*/ 2175836 h 4565671"/>
              <a:gd name="connsiteX1" fmla="*/ 2150548 w 2225040"/>
              <a:gd name="connsiteY1" fmla="*/ 3049283 h 4565671"/>
              <a:gd name="connsiteX2" fmla="*/ 31633 w 2225040"/>
              <a:gd name="connsiteY2" fmla="*/ 4565671 h 4565671"/>
              <a:gd name="connsiteX3" fmla="*/ 0 w 2225040"/>
              <a:gd name="connsiteY3" fmla="*/ 4564686 h 4565671"/>
              <a:gd name="connsiteX4" fmla="*/ 0 w 2225040"/>
              <a:gd name="connsiteY4" fmla="*/ 0 h 4565671"/>
              <a:gd name="connsiteX5" fmla="*/ 148448 w 2225040"/>
              <a:gd name="connsiteY5" fmla="*/ 3901 h 4565671"/>
              <a:gd name="connsiteX6" fmla="*/ 2130253 w 2225040"/>
              <a:gd name="connsiteY6" fmla="*/ 1461049 h 4565671"/>
              <a:gd name="connsiteX7" fmla="*/ 2225040 w 2225040"/>
              <a:gd name="connsiteY7" fmla="*/ 2267276 h 4565671"/>
              <a:gd name="connsiteX0" fmla="*/ 2133600 w 2150548"/>
              <a:gd name="connsiteY0" fmla="*/ 2175836 h 4565671"/>
              <a:gd name="connsiteX1" fmla="*/ 2150548 w 2150548"/>
              <a:gd name="connsiteY1" fmla="*/ 3049283 h 4565671"/>
              <a:gd name="connsiteX2" fmla="*/ 31633 w 2150548"/>
              <a:gd name="connsiteY2" fmla="*/ 4565671 h 4565671"/>
              <a:gd name="connsiteX3" fmla="*/ 0 w 2150548"/>
              <a:gd name="connsiteY3" fmla="*/ 4564686 h 4565671"/>
              <a:gd name="connsiteX4" fmla="*/ 0 w 2150548"/>
              <a:gd name="connsiteY4" fmla="*/ 0 h 4565671"/>
              <a:gd name="connsiteX5" fmla="*/ 148448 w 2150548"/>
              <a:gd name="connsiteY5" fmla="*/ 3901 h 4565671"/>
              <a:gd name="connsiteX6" fmla="*/ 2130253 w 2150548"/>
              <a:gd name="connsiteY6" fmla="*/ 1461049 h 4565671"/>
              <a:gd name="connsiteX0" fmla="*/ 2150548 w 2150548"/>
              <a:gd name="connsiteY0" fmla="*/ 3049283 h 4565671"/>
              <a:gd name="connsiteX1" fmla="*/ 31633 w 2150548"/>
              <a:gd name="connsiteY1" fmla="*/ 4565671 h 4565671"/>
              <a:gd name="connsiteX2" fmla="*/ 0 w 2150548"/>
              <a:gd name="connsiteY2" fmla="*/ 4564686 h 4565671"/>
              <a:gd name="connsiteX3" fmla="*/ 0 w 2150548"/>
              <a:gd name="connsiteY3" fmla="*/ 0 h 4565671"/>
              <a:gd name="connsiteX4" fmla="*/ 148448 w 2150548"/>
              <a:gd name="connsiteY4" fmla="*/ 3901 h 4565671"/>
              <a:gd name="connsiteX5" fmla="*/ 2130253 w 2150548"/>
              <a:gd name="connsiteY5" fmla="*/ 1461049 h 4565671"/>
              <a:gd name="connsiteX0" fmla="*/ 2160708 w 2160708"/>
              <a:gd name="connsiteY0" fmla="*/ 3049283 h 4565671"/>
              <a:gd name="connsiteX1" fmla="*/ 41793 w 2160708"/>
              <a:gd name="connsiteY1" fmla="*/ 4565671 h 4565671"/>
              <a:gd name="connsiteX2" fmla="*/ 10160 w 2160708"/>
              <a:gd name="connsiteY2" fmla="*/ 4564686 h 4565671"/>
              <a:gd name="connsiteX3" fmla="*/ 0 w 2160708"/>
              <a:gd name="connsiteY3" fmla="*/ 2282516 h 4565671"/>
              <a:gd name="connsiteX4" fmla="*/ 10160 w 2160708"/>
              <a:gd name="connsiteY4" fmla="*/ 0 h 4565671"/>
              <a:gd name="connsiteX5" fmla="*/ 158608 w 2160708"/>
              <a:gd name="connsiteY5" fmla="*/ 3901 h 4565671"/>
              <a:gd name="connsiteX6" fmla="*/ 2140413 w 2160708"/>
              <a:gd name="connsiteY6" fmla="*/ 1461049 h 4565671"/>
              <a:gd name="connsiteX0" fmla="*/ 2162954 w 2162954"/>
              <a:gd name="connsiteY0" fmla="*/ 3049283 h 4565671"/>
              <a:gd name="connsiteX1" fmla="*/ 44039 w 2162954"/>
              <a:gd name="connsiteY1" fmla="*/ 4565671 h 4565671"/>
              <a:gd name="connsiteX2" fmla="*/ 12406 w 2162954"/>
              <a:gd name="connsiteY2" fmla="*/ 4564686 h 4565671"/>
              <a:gd name="connsiteX3" fmla="*/ 2246 w 2162954"/>
              <a:gd name="connsiteY3" fmla="*/ 2282516 h 4565671"/>
              <a:gd name="connsiteX4" fmla="*/ 7326 w 2162954"/>
              <a:gd name="connsiteY4" fmla="*/ 1210636 h 4565671"/>
              <a:gd name="connsiteX5" fmla="*/ 12406 w 2162954"/>
              <a:gd name="connsiteY5" fmla="*/ 0 h 4565671"/>
              <a:gd name="connsiteX6" fmla="*/ 160854 w 2162954"/>
              <a:gd name="connsiteY6" fmla="*/ 3901 h 4565671"/>
              <a:gd name="connsiteX7" fmla="*/ 2142659 w 2162954"/>
              <a:gd name="connsiteY7" fmla="*/ 1461049 h 4565671"/>
              <a:gd name="connsiteX0" fmla="*/ 2165664 w 2165664"/>
              <a:gd name="connsiteY0" fmla="*/ 3049283 h 4565671"/>
              <a:gd name="connsiteX1" fmla="*/ 46749 w 2165664"/>
              <a:gd name="connsiteY1" fmla="*/ 4565671 h 4565671"/>
              <a:gd name="connsiteX2" fmla="*/ 15116 w 2165664"/>
              <a:gd name="connsiteY2" fmla="*/ 4564686 h 4565671"/>
              <a:gd name="connsiteX3" fmla="*/ 4956 w 2165664"/>
              <a:gd name="connsiteY3" fmla="*/ 2282516 h 4565671"/>
              <a:gd name="connsiteX4" fmla="*/ 15116 w 2165664"/>
              <a:gd name="connsiteY4" fmla="*/ 0 h 4565671"/>
              <a:gd name="connsiteX5" fmla="*/ 163564 w 2165664"/>
              <a:gd name="connsiteY5" fmla="*/ 3901 h 4565671"/>
              <a:gd name="connsiteX6" fmla="*/ 2145369 w 2165664"/>
              <a:gd name="connsiteY6" fmla="*/ 1461049 h 4565671"/>
              <a:gd name="connsiteX0" fmla="*/ 2162812 w 2162812"/>
              <a:gd name="connsiteY0" fmla="*/ 3049283 h 4565671"/>
              <a:gd name="connsiteX1" fmla="*/ 43897 w 2162812"/>
              <a:gd name="connsiteY1" fmla="*/ 4565671 h 4565671"/>
              <a:gd name="connsiteX2" fmla="*/ 12264 w 2162812"/>
              <a:gd name="connsiteY2" fmla="*/ 4564686 h 4565671"/>
              <a:gd name="connsiteX3" fmla="*/ 12264 w 2162812"/>
              <a:gd name="connsiteY3" fmla="*/ 0 h 4565671"/>
              <a:gd name="connsiteX4" fmla="*/ 160712 w 2162812"/>
              <a:gd name="connsiteY4" fmla="*/ 3901 h 4565671"/>
              <a:gd name="connsiteX5" fmla="*/ 2142517 w 2162812"/>
              <a:gd name="connsiteY5" fmla="*/ 1461049 h 4565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62812" h="4565671">
                <a:moveTo>
                  <a:pt x="2162812" y="3049283"/>
                </a:moveTo>
                <a:cubicBezTo>
                  <a:pt x="1838004" y="3960272"/>
                  <a:pt x="983013" y="4553196"/>
                  <a:pt x="43897" y="4565671"/>
                </a:cubicBezTo>
                <a:lnTo>
                  <a:pt x="12264" y="4564686"/>
                </a:lnTo>
                <a:cubicBezTo>
                  <a:pt x="6992" y="3803741"/>
                  <a:pt x="-12477" y="760131"/>
                  <a:pt x="12264" y="0"/>
                </a:cubicBezTo>
                <a:lnTo>
                  <a:pt x="160712" y="3901"/>
                </a:lnTo>
                <a:cubicBezTo>
                  <a:pt x="1031370" y="60428"/>
                  <a:pt x="1816286" y="615057"/>
                  <a:pt x="2142517" y="1461049"/>
                </a:cubicBezTo>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293875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过渡页">
    <p:bg>
      <p:bgPr>
        <a:solidFill>
          <a:schemeClr val="bg1">
            <a:alpha val="10000"/>
          </a:schemeClr>
        </a:solidFill>
        <a:effectLst/>
      </p:bgPr>
    </p:bg>
    <p:spTree>
      <p:nvGrpSpPr>
        <p:cNvPr id="1" name=""/>
        <p:cNvGrpSpPr/>
        <p:nvPr/>
      </p:nvGrpSpPr>
      <p:grpSpPr>
        <a:xfrm>
          <a:off x="0" y="0"/>
          <a:ext cx="0" cy="0"/>
          <a:chOff x="0" y="0"/>
          <a:chExt cx="0" cy="0"/>
        </a:xfrm>
      </p:grpSpPr>
      <p:sp>
        <p:nvSpPr>
          <p:cNvPr id="34" name="任意多边形: 形状 33">
            <a:extLst>
              <a:ext uri="{FF2B5EF4-FFF2-40B4-BE49-F238E27FC236}">
                <a16:creationId xmlns:a16="http://schemas.microsoft.com/office/drawing/2014/main" id="{3FBBCD51-BF85-312B-A014-ABB7D3C87E96}"/>
              </a:ext>
            </a:extLst>
          </p:cNvPr>
          <p:cNvSpPr/>
          <p:nvPr userDrawn="1"/>
        </p:nvSpPr>
        <p:spPr>
          <a:xfrm>
            <a:off x="-2229763" y="-1206500"/>
            <a:ext cx="6654433" cy="4848783"/>
          </a:xfrm>
          <a:custGeom>
            <a:avLst/>
            <a:gdLst>
              <a:gd name="connsiteX0" fmla="*/ 896263 w 6654433"/>
              <a:gd name="connsiteY0" fmla="*/ 0 h 4848783"/>
              <a:gd name="connsiteX1" fmla="*/ 6595739 w 6654433"/>
              <a:gd name="connsiteY1" fmla="*/ 0 h 4848783"/>
              <a:gd name="connsiteX2" fmla="*/ 6606554 w 6654433"/>
              <a:gd name="connsiteY2" fmla="*/ 60557 h 4848783"/>
              <a:gd name="connsiteX3" fmla="*/ 6654433 w 6654433"/>
              <a:gd name="connsiteY3" fmla="*/ 693383 h 4848783"/>
              <a:gd name="connsiteX4" fmla="*/ 2499033 w 6654433"/>
              <a:gd name="connsiteY4" fmla="*/ 4848783 h 4848783"/>
              <a:gd name="connsiteX5" fmla="*/ 12791 w 6654433"/>
              <a:gd name="connsiteY5" fmla="*/ 4023252 h 4848783"/>
              <a:gd name="connsiteX6" fmla="*/ 0 w 6654433"/>
              <a:gd name="connsiteY6" fmla="*/ 4013200 h 4848783"/>
              <a:gd name="connsiteX7" fmla="*/ 896263 w 6654433"/>
              <a:gd name="connsiteY7" fmla="*/ 4013200 h 4848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654433" h="4848783">
                <a:moveTo>
                  <a:pt x="896263" y="0"/>
                </a:moveTo>
                <a:lnTo>
                  <a:pt x="6595739" y="0"/>
                </a:lnTo>
                <a:lnTo>
                  <a:pt x="6606554" y="60557"/>
                </a:lnTo>
                <a:cubicBezTo>
                  <a:pt x="6638082" y="266896"/>
                  <a:pt x="6654433" y="478230"/>
                  <a:pt x="6654433" y="693383"/>
                </a:cubicBezTo>
                <a:cubicBezTo>
                  <a:pt x="6654433" y="2988347"/>
                  <a:pt x="4793997" y="4848783"/>
                  <a:pt x="2499033" y="4848783"/>
                </a:cubicBezTo>
                <a:cubicBezTo>
                  <a:pt x="1566704" y="4848783"/>
                  <a:pt x="706089" y="4541738"/>
                  <a:pt x="12791" y="4023252"/>
                </a:cubicBezTo>
                <a:lnTo>
                  <a:pt x="0" y="4013200"/>
                </a:lnTo>
                <a:lnTo>
                  <a:pt x="896263" y="4013200"/>
                </a:lnTo>
                <a:close/>
              </a:path>
            </a:pathLst>
          </a:custGeom>
          <a:gradFill flip="none" rotWithShape="1">
            <a:gsLst>
              <a:gs pos="0">
                <a:schemeClr val="accent1">
                  <a:alpha val="40000"/>
                </a:schemeClr>
              </a:gs>
              <a:gs pos="100000">
                <a:schemeClr val="accent1">
                  <a:alpha val="0"/>
                </a:schemeClr>
              </a:gs>
            </a:gsLst>
            <a:path path="circle">
              <a:fillToRect l="50000" t="50000" r="50000" b="50000"/>
            </a:path>
            <a:tileRect/>
          </a:gradFill>
          <a:ln>
            <a:noFill/>
          </a:ln>
          <a:effectLst>
            <a:softEdge rad="10160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dirty="0">
              <a:latin typeface="微软雅黑" panose="020B0503020204020204" pitchFamily="34" charset="-122"/>
              <a:ea typeface="微软雅黑" panose="020B0503020204020204" pitchFamily="34" charset="-122"/>
            </a:endParaRPr>
          </a:p>
        </p:txBody>
      </p:sp>
      <p:sp>
        <p:nvSpPr>
          <p:cNvPr id="35" name="任意多边形: 形状 34">
            <a:extLst>
              <a:ext uri="{FF2B5EF4-FFF2-40B4-BE49-F238E27FC236}">
                <a16:creationId xmlns:a16="http://schemas.microsoft.com/office/drawing/2014/main" id="{C28253AD-F975-5046-3B6F-BB868A7936EC}"/>
              </a:ext>
            </a:extLst>
          </p:cNvPr>
          <p:cNvSpPr/>
          <p:nvPr userDrawn="1"/>
        </p:nvSpPr>
        <p:spPr>
          <a:xfrm>
            <a:off x="3308005" y="4886742"/>
            <a:ext cx="9084132" cy="2973207"/>
          </a:xfrm>
          <a:custGeom>
            <a:avLst/>
            <a:gdLst>
              <a:gd name="connsiteX0" fmla="*/ 4542066 w 9084132"/>
              <a:gd name="connsiteY0" fmla="*/ 0 h 2973207"/>
              <a:gd name="connsiteX1" fmla="*/ 9072509 w 9084132"/>
              <a:gd name="connsiteY1" fmla="*/ 2943856 h 2973207"/>
              <a:gd name="connsiteX2" fmla="*/ 9084132 w 9084132"/>
              <a:gd name="connsiteY2" fmla="*/ 2973207 h 2973207"/>
              <a:gd name="connsiteX3" fmla="*/ 0 w 9084132"/>
              <a:gd name="connsiteY3" fmla="*/ 2973207 h 2973207"/>
              <a:gd name="connsiteX4" fmla="*/ 11623 w 9084132"/>
              <a:gd name="connsiteY4" fmla="*/ 2943856 h 2973207"/>
              <a:gd name="connsiteX5" fmla="*/ 4542066 w 9084132"/>
              <a:gd name="connsiteY5" fmla="*/ 0 h 2973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4132" h="2973207">
                <a:moveTo>
                  <a:pt x="4542066" y="0"/>
                </a:moveTo>
                <a:cubicBezTo>
                  <a:pt x="6562794" y="0"/>
                  <a:pt x="8301053" y="1209397"/>
                  <a:pt x="9072509" y="2943856"/>
                </a:cubicBezTo>
                <a:lnTo>
                  <a:pt x="9084132" y="2973207"/>
                </a:lnTo>
                <a:lnTo>
                  <a:pt x="0" y="2973207"/>
                </a:lnTo>
                <a:lnTo>
                  <a:pt x="11623" y="2943856"/>
                </a:lnTo>
                <a:cubicBezTo>
                  <a:pt x="783080" y="1209397"/>
                  <a:pt x="2521339" y="0"/>
                  <a:pt x="4542066" y="0"/>
                </a:cubicBezTo>
                <a:close/>
              </a:path>
            </a:pathLst>
          </a:custGeom>
          <a:gradFill flip="none" rotWithShape="1">
            <a:gsLst>
              <a:gs pos="0">
                <a:schemeClr val="accent3">
                  <a:alpha val="40000"/>
                </a:schemeClr>
              </a:gs>
              <a:gs pos="100000">
                <a:schemeClr val="accent3">
                  <a:alpha val="0"/>
                </a:schemeClr>
              </a:gs>
            </a:gsLst>
            <a:path path="circle">
              <a:fillToRect l="50000" t="50000" r="50000" b="50000"/>
            </a:path>
            <a:tileRect/>
          </a:gradFill>
          <a:ln>
            <a:noFill/>
          </a:ln>
          <a:effectLst>
            <a:softEdge rad="10160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dirty="0">
              <a:latin typeface="微软雅黑" panose="020B0503020204020204" pitchFamily="34" charset="-122"/>
              <a:ea typeface="微软雅黑" panose="020B0503020204020204" pitchFamily="34" charset="-122"/>
            </a:endParaRPr>
          </a:p>
        </p:txBody>
      </p:sp>
      <p:sp>
        <p:nvSpPr>
          <p:cNvPr id="36" name="任意多边形: 形状 35">
            <a:extLst>
              <a:ext uri="{FF2B5EF4-FFF2-40B4-BE49-F238E27FC236}">
                <a16:creationId xmlns:a16="http://schemas.microsoft.com/office/drawing/2014/main" id="{B2950D94-57DE-A948-EE1F-7BB423B2E77B}"/>
              </a:ext>
            </a:extLst>
          </p:cNvPr>
          <p:cNvSpPr/>
          <p:nvPr userDrawn="1"/>
        </p:nvSpPr>
        <p:spPr>
          <a:xfrm>
            <a:off x="9690100" y="-1308100"/>
            <a:ext cx="3746500" cy="3549800"/>
          </a:xfrm>
          <a:custGeom>
            <a:avLst/>
            <a:gdLst>
              <a:gd name="connsiteX0" fmla="*/ 103177 w 3746500"/>
              <a:gd name="connsiteY0" fmla="*/ 0 h 3549800"/>
              <a:gd name="connsiteX1" fmla="*/ 3746500 w 3746500"/>
              <a:gd name="connsiteY1" fmla="*/ 0 h 3549800"/>
              <a:gd name="connsiteX2" fmla="*/ 3746500 w 3746500"/>
              <a:gd name="connsiteY2" fmla="*/ 3384338 h 3549800"/>
              <a:gd name="connsiteX3" fmla="*/ 3638959 w 3746500"/>
              <a:gd name="connsiteY3" fmla="*/ 3423698 h 3549800"/>
              <a:gd name="connsiteX4" fmla="*/ 2804875 w 3746500"/>
              <a:gd name="connsiteY4" fmla="*/ 3549800 h 3549800"/>
              <a:gd name="connsiteX5" fmla="*/ 0 w 3746500"/>
              <a:gd name="connsiteY5" fmla="*/ 744925 h 3549800"/>
              <a:gd name="connsiteX6" fmla="*/ 56985 w 3746500"/>
              <a:gd name="connsiteY6" fmla="*/ 179645 h 3549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46500" h="3549800">
                <a:moveTo>
                  <a:pt x="103177" y="0"/>
                </a:moveTo>
                <a:lnTo>
                  <a:pt x="3746500" y="0"/>
                </a:lnTo>
                <a:lnTo>
                  <a:pt x="3746500" y="3384338"/>
                </a:lnTo>
                <a:lnTo>
                  <a:pt x="3638959" y="3423698"/>
                </a:lnTo>
                <a:cubicBezTo>
                  <a:pt x="3375472" y="3505651"/>
                  <a:pt x="3095329" y="3549800"/>
                  <a:pt x="2804875" y="3549800"/>
                </a:cubicBezTo>
                <a:cubicBezTo>
                  <a:pt x="1255785" y="3549800"/>
                  <a:pt x="0" y="2294015"/>
                  <a:pt x="0" y="744925"/>
                </a:cubicBezTo>
                <a:cubicBezTo>
                  <a:pt x="0" y="551289"/>
                  <a:pt x="19622" y="362235"/>
                  <a:pt x="56985" y="179645"/>
                </a:cubicBezTo>
                <a:close/>
              </a:path>
            </a:pathLst>
          </a:custGeom>
          <a:gradFill flip="none" rotWithShape="1">
            <a:gsLst>
              <a:gs pos="0">
                <a:schemeClr val="accent1">
                  <a:alpha val="40000"/>
                </a:schemeClr>
              </a:gs>
              <a:gs pos="100000">
                <a:schemeClr val="accent1">
                  <a:alpha val="0"/>
                </a:schemeClr>
              </a:gs>
            </a:gsLst>
            <a:path path="circle">
              <a:fillToRect l="50000" t="50000" r="50000" b="50000"/>
            </a:path>
            <a:tileRect/>
          </a:gradFill>
          <a:ln>
            <a:noFill/>
          </a:ln>
          <a:effectLst>
            <a:softEdge rad="10160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dirty="0">
              <a:latin typeface="微软雅黑" panose="020B0503020204020204" pitchFamily="34" charset="-122"/>
              <a:ea typeface="微软雅黑" panose="020B0503020204020204" pitchFamily="34" charset="-122"/>
            </a:endParaRPr>
          </a:p>
        </p:txBody>
      </p:sp>
      <p:grpSp>
        <p:nvGrpSpPr>
          <p:cNvPr id="37" name="组合 36">
            <a:extLst>
              <a:ext uri="{FF2B5EF4-FFF2-40B4-BE49-F238E27FC236}">
                <a16:creationId xmlns:a16="http://schemas.microsoft.com/office/drawing/2014/main" id="{0F33CD9D-94C5-61BC-07BF-DDDD9F031F86}"/>
              </a:ext>
            </a:extLst>
          </p:cNvPr>
          <p:cNvGrpSpPr/>
          <p:nvPr userDrawn="1"/>
        </p:nvGrpSpPr>
        <p:grpSpPr>
          <a:xfrm>
            <a:off x="673101" y="640897"/>
            <a:ext cx="886460" cy="387802"/>
            <a:chOff x="673100" y="624438"/>
            <a:chExt cx="924083" cy="404261"/>
          </a:xfrm>
        </p:grpSpPr>
        <p:sp>
          <p:nvSpPr>
            <p:cNvPr id="38" name="椭圆 37">
              <a:extLst>
                <a:ext uri="{FF2B5EF4-FFF2-40B4-BE49-F238E27FC236}">
                  <a16:creationId xmlns:a16="http://schemas.microsoft.com/office/drawing/2014/main" id="{A78D2170-89C4-9890-1D3A-475F6355C02A}"/>
                </a:ext>
              </a:extLst>
            </p:cNvPr>
            <p:cNvSpPr/>
            <p:nvPr/>
          </p:nvSpPr>
          <p:spPr>
            <a:xfrm>
              <a:off x="673100" y="624438"/>
              <a:ext cx="404261" cy="404261"/>
            </a:xfrm>
            <a:prstGeom prst="ellipse">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dirty="0">
                <a:latin typeface="微软雅黑" panose="020B0503020204020204" pitchFamily="34" charset="-122"/>
                <a:ea typeface="微软雅黑" panose="020B0503020204020204" pitchFamily="34" charset="-122"/>
              </a:endParaRPr>
            </a:p>
          </p:txBody>
        </p:sp>
        <p:sp>
          <p:nvSpPr>
            <p:cNvPr id="39" name="椭圆 38">
              <a:extLst>
                <a:ext uri="{FF2B5EF4-FFF2-40B4-BE49-F238E27FC236}">
                  <a16:creationId xmlns:a16="http://schemas.microsoft.com/office/drawing/2014/main" id="{0631CFFB-2DC5-CAB1-5469-06D0432A9CB2}"/>
                </a:ext>
              </a:extLst>
            </p:cNvPr>
            <p:cNvSpPr/>
            <p:nvPr/>
          </p:nvSpPr>
          <p:spPr>
            <a:xfrm>
              <a:off x="933011" y="624438"/>
              <a:ext cx="404261" cy="404261"/>
            </a:xfrm>
            <a:prstGeom prst="ellipse">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dirty="0">
                <a:latin typeface="微软雅黑" panose="020B0503020204020204" pitchFamily="34" charset="-122"/>
                <a:ea typeface="微软雅黑" panose="020B0503020204020204" pitchFamily="34" charset="-122"/>
              </a:endParaRPr>
            </a:p>
          </p:txBody>
        </p:sp>
        <p:sp>
          <p:nvSpPr>
            <p:cNvPr id="40" name="椭圆 39">
              <a:extLst>
                <a:ext uri="{FF2B5EF4-FFF2-40B4-BE49-F238E27FC236}">
                  <a16:creationId xmlns:a16="http://schemas.microsoft.com/office/drawing/2014/main" id="{5827EA4E-DD51-6034-91C3-137DA95BCCDC}"/>
                </a:ext>
              </a:extLst>
            </p:cNvPr>
            <p:cNvSpPr/>
            <p:nvPr/>
          </p:nvSpPr>
          <p:spPr>
            <a:xfrm>
              <a:off x="1192922" y="624438"/>
              <a:ext cx="404261" cy="404261"/>
            </a:xfrm>
            <a:prstGeom prst="ellipse">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dirty="0">
                <a:latin typeface="微软雅黑" panose="020B0503020204020204" pitchFamily="34" charset="-122"/>
                <a:ea typeface="微软雅黑" panose="020B0503020204020204" pitchFamily="34" charset="-122"/>
              </a:endParaRPr>
            </a:p>
          </p:txBody>
        </p:sp>
      </p:grpSp>
      <p:grpSp>
        <p:nvGrpSpPr>
          <p:cNvPr id="41" name="组合 40">
            <a:extLst>
              <a:ext uri="{FF2B5EF4-FFF2-40B4-BE49-F238E27FC236}">
                <a16:creationId xmlns:a16="http://schemas.microsoft.com/office/drawing/2014/main" id="{2F29F248-AEFB-50BB-0B77-4BAF0F996162}"/>
              </a:ext>
            </a:extLst>
          </p:cNvPr>
          <p:cNvGrpSpPr/>
          <p:nvPr userDrawn="1"/>
        </p:nvGrpSpPr>
        <p:grpSpPr>
          <a:xfrm rot="16200000" flipV="1">
            <a:off x="10924264" y="5640916"/>
            <a:ext cx="446745" cy="986367"/>
            <a:chOff x="107950" y="3604798"/>
            <a:chExt cx="1108513" cy="2152753"/>
          </a:xfrm>
        </p:grpSpPr>
        <p:cxnSp>
          <p:nvCxnSpPr>
            <p:cNvPr id="42" name="直接连接符 41">
              <a:extLst>
                <a:ext uri="{FF2B5EF4-FFF2-40B4-BE49-F238E27FC236}">
                  <a16:creationId xmlns:a16="http://schemas.microsoft.com/office/drawing/2014/main" id="{F9196CB4-8E5A-8C82-E9B0-D20AA0B7BEBF}"/>
                </a:ext>
              </a:extLst>
            </p:cNvPr>
            <p:cNvCxnSpPr>
              <a:cxnSpLocks/>
            </p:cNvCxnSpPr>
            <p:nvPr/>
          </p:nvCxnSpPr>
          <p:spPr>
            <a:xfrm rot="16200000">
              <a:off x="-282846" y="4814305"/>
              <a:ext cx="1886492" cy="0"/>
            </a:xfrm>
            <a:prstGeom prst="line">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cxnSp>
        <p:sp>
          <p:nvSpPr>
            <p:cNvPr id="43" name="弧形 42">
              <a:extLst>
                <a:ext uri="{FF2B5EF4-FFF2-40B4-BE49-F238E27FC236}">
                  <a16:creationId xmlns:a16="http://schemas.microsoft.com/office/drawing/2014/main" id="{DEF5F1C6-B8BB-E621-047F-A2E26ABA4A38}"/>
                </a:ext>
              </a:extLst>
            </p:cNvPr>
            <p:cNvSpPr/>
            <p:nvPr/>
          </p:nvSpPr>
          <p:spPr>
            <a:xfrm rot="16200000" flipH="1">
              <a:off x="673977" y="3594834"/>
              <a:ext cx="532522" cy="552450"/>
            </a:xfrm>
            <a:prstGeom prst="arc">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dirty="0">
                <a:latin typeface="微软雅黑" panose="020B0503020204020204" pitchFamily="34" charset="-122"/>
                <a:ea typeface="微软雅黑" panose="020B0503020204020204" pitchFamily="34" charset="-122"/>
              </a:endParaRPr>
            </a:p>
          </p:txBody>
        </p:sp>
        <p:sp>
          <p:nvSpPr>
            <p:cNvPr id="44" name="弧形 43">
              <a:extLst>
                <a:ext uri="{FF2B5EF4-FFF2-40B4-BE49-F238E27FC236}">
                  <a16:creationId xmlns:a16="http://schemas.microsoft.com/office/drawing/2014/main" id="{FD3C7B0F-56EB-2D9A-5B3E-E2AB6802E22C}"/>
                </a:ext>
              </a:extLst>
            </p:cNvPr>
            <p:cNvSpPr/>
            <p:nvPr/>
          </p:nvSpPr>
          <p:spPr>
            <a:xfrm rot="5400000">
              <a:off x="117914" y="3594834"/>
              <a:ext cx="532522" cy="552450"/>
            </a:xfrm>
            <a:prstGeom prst="arc">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dirty="0">
                <a:latin typeface="微软雅黑" panose="020B0503020204020204" pitchFamily="34" charset="-122"/>
                <a:ea typeface="微软雅黑" panose="020B0503020204020204" pitchFamily="34" charset="-122"/>
              </a:endParaRPr>
            </a:p>
          </p:txBody>
        </p:sp>
      </p:grpSp>
      <p:cxnSp>
        <p:nvCxnSpPr>
          <p:cNvPr id="48" name="直接连接符 47">
            <a:extLst>
              <a:ext uri="{FF2B5EF4-FFF2-40B4-BE49-F238E27FC236}">
                <a16:creationId xmlns:a16="http://schemas.microsoft.com/office/drawing/2014/main" id="{E35D333E-E7B8-24BE-B2A6-6F42B46B63A2}"/>
              </a:ext>
            </a:extLst>
          </p:cNvPr>
          <p:cNvCxnSpPr>
            <a:cxnSpLocks/>
          </p:cNvCxnSpPr>
          <p:nvPr userDrawn="1"/>
        </p:nvCxnSpPr>
        <p:spPr>
          <a:xfrm flipH="1">
            <a:off x="3612985" y="899597"/>
            <a:ext cx="2409264" cy="2409264"/>
          </a:xfrm>
          <a:prstGeom prst="line">
            <a:avLst/>
          </a:prstGeom>
          <a:ln w="25400">
            <a:gradFill>
              <a:gsLst>
                <a:gs pos="0">
                  <a:schemeClr val="accent2">
                    <a:alpha val="0"/>
                  </a:schemeClr>
                </a:gs>
                <a:gs pos="100000">
                  <a:schemeClr val="accent2"/>
                </a:gs>
              </a:gsLst>
              <a:lin ang="5400000" scaled="1"/>
            </a:gradFill>
          </a:ln>
        </p:spPr>
        <p:style>
          <a:lnRef idx="1">
            <a:schemeClr val="accent1"/>
          </a:lnRef>
          <a:fillRef idx="0">
            <a:schemeClr val="accent1"/>
          </a:fillRef>
          <a:effectRef idx="0">
            <a:schemeClr val="accent1"/>
          </a:effectRef>
          <a:fontRef idx="minor">
            <a:schemeClr val="tx1"/>
          </a:fontRef>
        </p:style>
      </p:cxnSp>
      <p:sp>
        <p:nvSpPr>
          <p:cNvPr id="49" name="菱形 48">
            <a:extLst>
              <a:ext uri="{FF2B5EF4-FFF2-40B4-BE49-F238E27FC236}">
                <a16:creationId xmlns:a16="http://schemas.microsoft.com/office/drawing/2014/main" id="{703543A5-3FAB-026E-56A3-1732944E1CBF}"/>
              </a:ext>
            </a:extLst>
          </p:cNvPr>
          <p:cNvSpPr/>
          <p:nvPr userDrawn="1"/>
        </p:nvSpPr>
        <p:spPr>
          <a:xfrm>
            <a:off x="3594198" y="3275262"/>
            <a:ext cx="52388" cy="52388"/>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dirty="0">
              <a:latin typeface="微软雅黑" panose="020B0503020204020204" pitchFamily="34" charset="-122"/>
              <a:ea typeface="微软雅黑" panose="020B0503020204020204" pitchFamily="34" charset="-122"/>
            </a:endParaRPr>
          </a:p>
        </p:txBody>
      </p:sp>
      <p:cxnSp>
        <p:nvCxnSpPr>
          <p:cNvPr id="50" name="直接连接符 49">
            <a:extLst>
              <a:ext uri="{FF2B5EF4-FFF2-40B4-BE49-F238E27FC236}">
                <a16:creationId xmlns:a16="http://schemas.microsoft.com/office/drawing/2014/main" id="{424ABE9D-5C49-1FDD-596F-3375C0BDA85B}"/>
              </a:ext>
            </a:extLst>
          </p:cNvPr>
          <p:cNvCxnSpPr>
            <a:cxnSpLocks/>
          </p:cNvCxnSpPr>
          <p:nvPr userDrawn="1"/>
        </p:nvCxnSpPr>
        <p:spPr>
          <a:xfrm rot="16200000" flipH="1">
            <a:off x="3594199" y="3530353"/>
            <a:ext cx="2409264" cy="2409264"/>
          </a:xfrm>
          <a:prstGeom prst="line">
            <a:avLst/>
          </a:prstGeom>
          <a:ln w="25400">
            <a:gradFill>
              <a:gsLst>
                <a:gs pos="0">
                  <a:schemeClr val="accent2">
                    <a:alpha val="0"/>
                  </a:schemeClr>
                </a:gs>
                <a:gs pos="100000">
                  <a:schemeClr val="accent2"/>
                </a:gs>
              </a:gsLst>
              <a:lin ang="5400000" scaled="1"/>
            </a:gradFill>
          </a:ln>
        </p:spPr>
        <p:style>
          <a:lnRef idx="1">
            <a:schemeClr val="accent1"/>
          </a:lnRef>
          <a:fillRef idx="0">
            <a:schemeClr val="accent1"/>
          </a:fillRef>
          <a:effectRef idx="0">
            <a:schemeClr val="accent1"/>
          </a:effectRef>
          <a:fontRef idx="minor">
            <a:schemeClr val="tx1"/>
          </a:fontRef>
        </p:style>
      </p:cxnSp>
      <p:sp>
        <p:nvSpPr>
          <p:cNvPr id="51" name="菱形 50">
            <a:extLst>
              <a:ext uri="{FF2B5EF4-FFF2-40B4-BE49-F238E27FC236}">
                <a16:creationId xmlns:a16="http://schemas.microsoft.com/office/drawing/2014/main" id="{72AD8826-03C0-E07C-E6D9-151EE5EDE7C8}"/>
              </a:ext>
            </a:extLst>
          </p:cNvPr>
          <p:cNvSpPr/>
          <p:nvPr userDrawn="1"/>
        </p:nvSpPr>
        <p:spPr>
          <a:xfrm rot="16200000">
            <a:off x="5967485" y="5901785"/>
            <a:ext cx="52388" cy="52388"/>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dirty="0">
              <a:latin typeface="微软雅黑" panose="020B0503020204020204" pitchFamily="34" charset="-122"/>
              <a:ea typeface="微软雅黑" panose="020B0503020204020204" pitchFamily="34" charset="-122"/>
            </a:endParaRPr>
          </a:p>
        </p:txBody>
      </p:sp>
      <p:cxnSp>
        <p:nvCxnSpPr>
          <p:cNvPr id="52" name="直接连接符 51">
            <a:extLst>
              <a:ext uri="{FF2B5EF4-FFF2-40B4-BE49-F238E27FC236}">
                <a16:creationId xmlns:a16="http://schemas.microsoft.com/office/drawing/2014/main" id="{ED1E3A73-A247-7BA9-8C00-014552851341}"/>
              </a:ext>
            </a:extLst>
          </p:cNvPr>
          <p:cNvCxnSpPr>
            <a:cxnSpLocks/>
          </p:cNvCxnSpPr>
          <p:nvPr userDrawn="1"/>
        </p:nvCxnSpPr>
        <p:spPr>
          <a:xfrm flipV="1">
            <a:off x="6169751" y="3549140"/>
            <a:ext cx="2409264" cy="2409264"/>
          </a:xfrm>
          <a:prstGeom prst="line">
            <a:avLst/>
          </a:prstGeom>
          <a:ln w="25400">
            <a:gradFill>
              <a:gsLst>
                <a:gs pos="0">
                  <a:schemeClr val="accent2">
                    <a:alpha val="0"/>
                  </a:schemeClr>
                </a:gs>
                <a:gs pos="100000">
                  <a:schemeClr val="accent2"/>
                </a:gs>
              </a:gsLst>
              <a:lin ang="5400000" scaled="1"/>
            </a:gradFill>
          </a:ln>
        </p:spPr>
        <p:style>
          <a:lnRef idx="1">
            <a:schemeClr val="accent1"/>
          </a:lnRef>
          <a:fillRef idx="0">
            <a:schemeClr val="accent1"/>
          </a:fillRef>
          <a:effectRef idx="0">
            <a:schemeClr val="accent1"/>
          </a:effectRef>
          <a:fontRef idx="minor">
            <a:schemeClr val="tx1"/>
          </a:fontRef>
        </p:style>
      </p:cxnSp>
      <p:sp>
        <p:nvSpPr>
          <p:cNvPr id="53" name="菱形 52">
            <a:extLst>
              <a:ext uri="{FF2B5EF4-FFF2-40B4-BE49-F238E27FC236}">
                <a16:creationId xmlns:a16="http://schemas.microsoft.com/office/drawing/2014/main" id="{68BFD863-60B0-E446-FD38-DD29F870FA93}"/>
              </a:ext>
            </a:extLst>
          </p:cNvPr>
          <p:cNvSpPr/>
          <p:nvPr userDrawn="1"/>
        </p:nvSpPr>
        <p:spPr>
          <a:xfrm flipH="1" flipV="1">
            <a:off x="8541181" y="3532732"/>
            <a:ext cx="52388" cy="52388"/>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dirty="0">
              <a:latin typeface="微软雅黑" panose="020B0503020204020204" pitchFamily="34" charset="-122"/>
              <a:ea typeface="微软雅黑" panose="020B0503020204020204" pitchFamily="34" charset="-122"/>
            </a:endParaRPr>
          </a:p>
        </p:txBody>
      </p:sp>
      <p:cxnSp>
        <p:nvCxnSpPr>
          <p:cNvPr id="54" name="直接连接符 53">
            <a:extLst>
              <a:ext uri="{FF2B5EF4-FFF2-40B4-BE49-F238E27FC236}">
                <a16:creationId xmlns:a16="http://schemas.microsoft.com/office/drawing/2014/main" id="{74C1187A-6914-3B6C-E94E-E069AEE2433B}"/>
              </a:ext>
            </a:extLst>
          </p:cNvPr>
          <p:cNvCxnSpPr>
            <a:cxnSpLocks/>
          </p:cNvCxnSpPr>
          <p:nvPr userDrawn="1"/>
        </p:nvCxnSpPr>
        <p:spPr>
          <a:xfrm rot="16200000" flipV="1">
            <a:off x="6188539" y="918386"/>
            <a:ext cx="2409264" cy="2409264"/>
          </a:xfrm>
          <a:prstGeom prst="line">
            <a:avLst/>
          </a:prstGeom>
          <a:ln w="25400">
            <a:gradFill>
              <a:gsLst>
                <a:gs pos="0">
                  <a:schemeClr val="accent2">
                    <a:alpha val="0"/>
                  </a:schemeClr>
                </a:gs>
                <a:gs pos="100000">
                  <a:schemeClr val="accent2"/>
                </a:gs>
              </a:gsLst>
              <a:lin ang="5400000" scaled="1"/>
            </a:gradFill>
          </a:ln>
        </p:spPr>
        <p:style>
          <a:lnRef idx="1">
            <a:schemeClr val="accent1"/>
          </a:lnRef>
          <a:fillRef idx="0">
            <a:schemeClr val="accent1"/>
          </a:fillRef>
          <a:effectRef idx="0">
            <a:schemeClr val="accent1"/>
          </a:effectRef>
          <a:fontRef idx="minor">
            <a:schemeClr val="tx1"/>
          </a:fontRef>
        </p:style>
      </p:cxnSp>
      <p:sp>
        <p:nvSpPr>
          <p:cNvPr id="55" name="菱形 54">
            <a:extLst>
              <a:ext uri="{FF2B5EF4-FFF2-40B4-BE49-F238E27FC236}">
                <a16:creationId xmlns:a16="http://schemas.microsoft.com/office/drawing/2014/main" id="{0CE051FB-41FE-0DBD-C12E-504668E92F5D}"/>
              </a:ext>
            </a:extLst>
          </p:cNvPr>
          <p:cNvSpPr/>
          <p:nvPr userDrawn="1"/>
        </p:nvSpPr>
        <p:spPr>
          <a:xfrm rot="16200000" flipH="1" flipV="1">
            <a:off x="6171072" y="899598"/>
            <a:ext cx="52388" cy="52388"/>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958217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内容页">
    <p:bg>
      <p:bgPr>
        <a:solidFill>
          <a:schemeClr val="bg1">
            <a:alpha val="10000"/>
          </a:schemeClr>
        </a:solidFill>
        <a:effectLst/>
      </p:bgPr>
    </p:bg>
    <p:spTree>
      <p:nvGrpSpPr>
        <p:cNvPr id="1" name=""/>
        <p:cNvGrpSpPr/>
        <p:nvPr/>
      </p:nvGrpSpPr>
      <p:grpSpPr>
        <a:xfrm>
          <a:off x="0" y="0"/>
          <a:ext cx="0" cy="0"/>
          <a:chOff x="0" y="0"/>
          <a:chExt cx="0" cy="0"/>
        </a:xfrm>
      </p:grpSpPr>
      <p:sp>
        <p:nvSpPr>
          <p:cNvPr id="15" name="任意多边形: 形状 14">
            <a:extLst>
              <a:ext uri="{FF2B5EF4-FFF2-40B4-BE49-F238E27FC236}">
                <a16:creationId xmlns:a16="http://schemas.microsoft.com/office/drawing/2014/main" id="{1554E278-5321-FC8B-1302-20987EFA5002}"/>
              </a:ext>
            </a:extLst>
          </p:cNvPr>
          <p:cNvSpPr/>
          <p:nvPr userDrawn="1"/>
        </p:nvSpPr>
        <p:spPr>
          <a:xfrm>
            <a:off x="9690100" y="-1308100"/>
            <a:ext cx="3746500" cy="3549800"/>
          </a:xfrm>
          <a:custGeom>
            <a:avLst/>
            <a:gdLst>
              <a:gd name="connsiteX0" fmla="*/ 103177 w 3746500"/>
              <a:gd name="connsiteY0" fmla="*/ 0 h 3549800"/>
              <a:gd name="connsiteX1" fmla="*/ 3746500 w 3746500"/>
              <a:gd name="connsiteY1" fmla="*/ 0 h 3549800"/>
              <a:gd name="connsiteX2" fmla="*/ 3746500 w 3746500"/>
              <a:gd name="connsiteY2" fmla="*/ 3384338 h 3549800"/>
              <a:gd name="connsiteX3" fmla="*/ 3638959 w 3746500"/>
              <a:gd name="connsiteY3" fmla="*/ 3423698 h 3549800"/>
              <a:gd name="connsiteX4" fmla="*/ 2804875 w 3746500"/>
              <a:gd name="connsiteY4" fmla="*/ 3549800 h 3549800"/>
              <a:gd name="connsiteX5" fmla="*/ 0 w 3746500"/>
              <a:gd name="connsiteY5" fmla="*/ 744925 h 3549800"/>
              <a:gd name="connsiteX6" fmla="*/ 56985 w 3746500"/>
              <a:gd name="connsiteY6" fmla="*/ 179645 h 3549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46500" h="3549800">
                <a:moveTo>
                  <a:pt x="103177" y="0"/>
                </a:moveTo>
                <a:lnTo>
                  <a:pt x="3746500" y="0"/>
                </a:lnTo>
                <a:lnTo>
                  <a:pt x="3746500" y="3384338"/>
                </a:lnTo>
                <a:lnTo>
                  <a:pt x="3638959" y="3423698"/>
                </a:lnTo>
                <a:cubicBezTo>
                  <a:pt x="3375472" y="3505651"/>
                  <a:pt x="3095329" y="3549800"/>
                  <a:pt x="2804875" y="3549800"/>
                </a:cubicBezTo>
                <a:cubicBezTo>
                  <a:pt x="1255785" y="3549800"/>
                  <a:pt x="0" y="2294015"/>
                  <a:pt x="0" y="744925"/>
                </a:cubicBezTo>
                <a:cubicBezTo>
                  <a:pt x="0" y="551289"/>
                  <a:pt x="19622" y="362235"/>
                  <a:pt x="56985" y="179645"/>
                </a:cubicBezTo>
                <a:close/>
              </a:path>
            </a:pathLst>
          </a:custGeom>
          <a:gradFill flip="none" rotWithShape="1">
            <a:gsLst>
              <a:gs pos="0">
                <a:schemeClr val="accent1">
                  <a:alpha val="40000"/>
                </a:schemeClr>
              </a:gs>
              <a:gs pos="100000">
                <a:schemeClr val="accent1">
                  <a:alpha val="0"/>
                </a:schemeClr>
              </a:gs>
            </a:gsLst>
            <a:path path="circle">
              <a:fillToRect l="50000" t="50000" r="50000" b="50000"/>
            </a:path>
            <a:tileRect/>
          </a:gradFill>
          <a:ln>
            <a:noFill/>
          </a:ln>
          <a:effectLst>
            <a:softEdge rad="10160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dirty="0">
              <a:latin typeface="微软雅黑" panose="020B0503020204020204" pitchFamily="34" charset="-122"/>
              <a:ea typeface="微软雅黑" panose="020B0503020204020204" pitchFamily="34" charset="-122"/>
            </a:endParaRPr>
          </a:p>
        </p:txBody>
      </p:sp>
      <p:sp>
        <p:nvSpPr>
          <p:cNvPr id="13" name="任意多边形: 形状 12">
            <a:extLst>
              <a:ext uri="{FF2B5EF4-FFF2-40B4-BE49-F238E27FC236}">
                <a16:creationId xmlns:a16="http://schemas.microsoft.com/office/drawing/2014/main" id="{1D5F05C8-08C9-5EFE-A319-EB116293FC15}"/>
              </a:ext>
            </a:extLst>
          </p:cNvPr>
          <p:cNvSpPr/>
          <p:nvPr userDrawn="1"/>
        </p:nvSpPr>
        <p:spPr>
          <a:xfrm>
            <a:off x="-2229763" y="-1206500"/>
            <a:ext cx="6654433" cy="4848783"/>
          </a:xfrm>
          <a:custGeom>
            <a:avLst/>
            <a:gdLst>
              <a:gd name="connsiteX0" fmla="*/ 896263 w 6654433"/>
              <a:gd name="connsiteY0" fmla="*/ 0 h 4848783"/>
              <a:gd name="connsiteX1" fmla="*/ 6595739 w 6654433"/>
              <a:gd name="connsiteY1" fmla="*/ 0 h 4848783"/>
              <a:gd name="connsiteX2" fmla="*/ 6606554 w 6654433"/>
              <a:gd name="connsiteY2" fmla="*/ 60557 h 4848783"/>
              <a:gd name="connsiteX3" fmla="*/ 6654433 w 6654433"/>
              <a:gd name="connsiteY3" fmla="*/ 693383 h 4848783"/>
              <a:gd name="connsiteX4" fmla="*/ 2499033 w 6654433"/>
              <a:gd name="connsiteY4" fmla="*/ 4848783 h 4848783"/>
              <a:gd name="connsiteX5" fmla="*/ 12791 w 6654433"/>
              <a:gd name="connsiteY5" fmla="*/ 4023252 h 4848783"/>
              <a:gd name="connsiteX6" fmla="*/ 0 w 6654433"/>
              <a:gd name="connsiteY6" fmla="*/ 4013200 h 4848783"/>
              <a:gd name="connsiteX7" fmla="*/ 896263 w 6654433"/>
              <a:gd name="connsiteY7" fmla="*/ 4013200 h 4848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654433" h="4848783">
                <a:moveTo>
                  <a:pt x="896263" y="0"/>
                </a:moveTo>
                <a:lnTo>
                  <a:pt x="6595739" y="0"/>
                </a:lnTo>
                <a:lnTo>
                  <a:pt x="6606554" y="60557"/>
                </a:lnTo>
                <a:cubicBezTo>
                  <a:pt x="6638082" y="266896"/>
                  <a:pt x="6654433" y="478230"/>
                  <a:pt x="6654433" y="693383"/>
                </a:cubicBezTo>
                <a:cubicBezTo>
                  <a:pt x="6654433" y="2988347"/>
                  <a:pt x="4793997" y="4848783"/>
                  <a:pt x="2499033" y="4848783"/>
                </a:cubicBezTo>
                <a:cubicBezTo>
                  <a:pt x="1566704" y="4848783"/>
                  <a:pt x="706089" y="4541738"/>
                  <a:pt x="12791" y="4023252"/>
                </a:cubicBezTo>
                <a:lnTo>
                  <a:pt x="0" y="4013200"/>
                </a:lnTo>
                <a:lnTo>
                  <a:pt x="896263" y="4013200"/>
                </a:lnTo>
                <a:close/>
              </a:path>
            </a:pathLst>
          </a:custGeom>
          <a:gradFill flip="none" rotWithShape="1">
            <a:gsLst>
              <a:gs pos="0">
                <a:schemeClr val="accent1">
                  <a:alpha val="40000"/>
                </a:schemeClr>
              </a:gs>
              <a:gs pos="100000">
                <a:schemeClr val="accent1">
                  <a:alpha val="0"/>
                </a:schemeClr>
              </a:gs>
            </a:gsLst>
            <a:path path="circle">
              <a:fillToRect l="50000" t="50000" r="50000" b="50000"/>
            </a:path>
            <a:tileRect/>
          </a:gradFill>
          <a:ln>
            <a:noFill/>
          </a:ln>
          <a:effectLst>
            <a:softEdge rad="10160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dirty="0">
              <a:latin typeface="微软雅黑" panose="020B0503020204020204" pitchFamily="34" charset="-122"/>
              <a:ea typeface="微软雅黑" panose="020B0503020204020204" pitchFamily="34" charset="-122"/>
            </a:endParaRPr>
          </a:p>
        </p:txBody>
      </p:sp>
      <p:sp>
        <p:nvSpPr>
          <p:cNvPr id="14" name="任意多边形: 形状 13">
            <a:extLst>
              <a:ext uri="{FF2B5EF4-FFF2-40B4-BE49-F238E27FC236}">
                <a16:creationId xmlns:a16="http://schemas.microsoft.com/office/drawing/2014/main" id="{07D17CDD-D698-58BE-8309-8E28592091C0}"/>
              </a:ext>
            </a:extLst>
          </p:cNvPr>
          <p:cNvSpPr/>
          <p:nvPr userDrawn="1"/>
        </p:nvSpPr>
        <p:spPr>
          <a:xfrm>
            <a:off x="3308005" y="4886742"/>
            <a:ext cx="9084132" cy="2973207"/>
          </a:xfrm>
          <a:custGeom>
            <a:avLst/>
            <a:gdLst>
              <a:gd name="connsiteX0" fmla="*/ 4542066 w 9084132"/>
              <a:gd name="connsiteY0" fmla="*/ 0 h 2973207"/>
              <a:gd name="connsiteX1" fmla="*/ 9072509 w 9084132"/>
              <a:gd name="connsiteY1" fmla="*/ 2943856 h 2973207"/>
              <a:gd name="connsiteX2" fmla="*/ 9084132 w 9084132"/>
              <a:gd name="connsiteY2" fmla="*/ 2973207 h 2973207"/>
              <a:gd name="connsiteX3" fmla="*/ 0 w 9084132"/>
              <a:gd name="connsiteY3" fmla="*/ 2973207 h 2973207"/>
              <a:gd name="connsiteX4" fmla="*/ 11623 w 9084132"/>
              <a:gd name="connsiteY4" fmla="*/ 2943856 h 2973207"/>
              <a:gd name="connsiteX5" fmla="*/ 4542066 w 9084132"/>
              <a:gd name="connsiteY5" fmla="*/ 0 h 2973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4132" h="2973207">
                <a:moveTo>
                  <a:pt x="4542066" y="0"/>
                </a:moveTo>
                <a:cubicBezTo>
                  <a:pt x="6562794" y="0"/>
                  <a:pt x="8301053" y="1209397"/>
                  <a:pt x="9072509" y="2943856"/>
                </a:cubicBezTo>
                <a:lnTo>
                  <a:pt x="9084132" y="2973207"/>
                </a:lnTo>
                <a:lnTo>
                  <a:pt x="0" y="2973207"/>
                </a:lnTo>
                <a:lnTo>
                  <a:pt x="11623" y="2943856"/>
                </a:lnTo>
                <a:cubicBezTo>
                  <a:pt x="783080" y="1209397"/>
                  <a:pt x="2521339" y="0"/>
                  <a:pt x="4542066" y="0"/>
                </a:cubicBezTo>
                <a:close/>
              </a:path>
            </a:pathLst>
          </a:custGeom>
          <a:gradFill flip="none" rotWithShape="1">
            <a:gsLst>
              <a:gs pos="0">
                <a:schemeClr val="accent3">
                  <a:alpha val="40000"/>
                </a:schemeClr>
              </a:gs>
              <a:gs pos="100000">
                <a:schemeClr val="accent3">
                  <a:alpha val="0"/>
                </a:schemeClr>
              </a:gs>
            </a:gsLst>
            <a:path path="circle">
              <a:fillToRect l="50000" t="50000" r="50000" b="50000"/>
            </a:path>
            <a:tileRect/>
          </a:gradFill>
          <a:ln>
            <a:noFill/>
          </a:ln>
          <a:effectLst>
            <a:softEdge rad="10160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dirty="0">
              <a:latin typeface="微软雅黑" panose="020B0503020204020204" pitchFamily="34" charset="-122"/>
              <a:ea typeface="微软雅黑" panose="020B0503020204020204" pitchFamily="34" charset="-122"/>
            </a:endParaRPr>
          </a:p>
        </p:txBody>
      </p:sp>
      <p:grpSp>
        <p:nvGrpSpPr>
          <p:cNvPr id="8" name="组合 7">
            <a:extLst>
              <a:ext uri="{FF2B5EF4-FFF2-40B4-BE49-F238E27FC236}">
                <a16:creationId xmlns:a16="http://schemas.microsoft.com/office/drawing/2014/main" id="{723BAE2A-9624-9656-DD3E-071C07923F52}"/>
              </a:ext>
            </a:extLst>
          </p:cNvPr>
          <p:cNvGrpSpPr/>
          <p:nvPr userDrawn="1"/>
        </p:nvGrpSpPr>
        <p:grpSpPr>
          <a:xfrm>
            <a:off x="10775950" y="374705"/>
            <a:ext cx="742950" cy="653065"/>
            <a:chOff x="1528145" y="2564345"/>
            <a:chExt cx="581703" cy="511326"/>
          </a:xfrm>
        </p:grpSpPr>
        <p:sp>
          <p:nvSpPr>
            <p:cNvPr id="9" name="椭圆 8">
              <a:extLst>
                <a:ext uri="{FF2B5EF4-FFF2-40B4-BE49-F238E27FC236}">
                  <a16:creationId xmlns:a16="http://schemas.microsoft.com/office/drawing/2014/main" id="{F2D430B5-D241-25A2-34C8-D7C0D1902DBD}"/>
                </a:ext>
              </a:extLst>
            </p:cNvPr>
            <p:cNvSpPr/>
            <p:nvPr/>
          </p:nvSpPr>
          <p:spPr>
            <a:xfrm>
              <a:off x="1528145" y="2564345"/>
              <a:ext cx="387802" cy="387802"/>
            </a:xfrm>
            <a:prstGeom prst="ellipse">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dirty="0">
                <a:latin typeface="微软雅黑" panose="020B0503020204020204" pitchFamily="34" charset="-122"/>
                <a:ea typeface="微软雅黑" panose="020B0503020204020204" pitchFamily="34" charset="-122"/>
              </a:endParaRPr>
            </a:p>
          </p:txBody>
        </p:sp>
        <p:sp>
          <p:nvSpPr>
            <p:cNvPr id="10" name="椭圆 9">
              <a:extLst>
                <a:ext uri="{FF2B5EF4-FFF2-40B4-BE49-F238E27FC236}">
                  <a16:creationId xmlns:a16="http://schemas.microsoft.com/office/drawing/2014/main" id="{7A0BA02D-C102-9A00-CA5C-C95F12696A2D}"/>
                </a:ext>
              </a:extLst>
            </p:cNvPr>
            <p:cNvSpPr/>
            <p:nvPr/>
          </p:nvSpPr>
          <p:spPr>
            <a:xfrm>
              <a:off x="1722046" y="2687869"/>
              <a:ext cx="387802" cy="387802"/>
            </a:xfrm>
            <a:prstGeom prst="ellipse">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dirty="0">
                <a:latin typeface="微软雅黑" panose="020B0503020204020204" pitchFamily="34" charset="-122"/>
                <a:ea typeface="微软雅黑" panose="020B0503020204020204" pitchFamily="34" charset="-122"/>
              </a:endParaRPr>
            </a:p>
          </p:txBody>
        </p:sp>
      </p:grpSp>
      <p:cxnSp>
        <p:nvCxnSpPr>
          <p:cNvPr id="11" name="直接连接符 10">
            <a:extLst>
              <a:ext uri="{FF2B5EF4-FFF2-40B4-BE49-F238E27FC236}">
                <a16:creationId xmlns:a16="http://schemas.microsoft.com/office/drawing/2014/main" id="{783190E7-894E-8B11-9D85-6F9DE7427368}"/>
              </a:ext>
            </a:extLst>
          </p:cNvPr>
          <p:cNvCxnSpPr>
            <a:cxnSpLocks/>
          </p:cNvCxnSpPr>
          <p:nvPr userDrawn="1"/>
        </p:nvCxnSpPr>
        <p:spPr>
          <a:xfrm>
            <a:off x="10775950" y="6134827"/>
            <a:ext cx="742872" cy="0"/>
          </a:xfrm>
          <a:prstGeom prst="line">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cxnSp>
      <p:sp>
        <p:nvSpPr>
          <p:cNvPr id="2" name="标题 1">
            <a:extLst>
              <a:ext uri="{FF2B5EF4-FFF2-40B4-BE49-F238E27FC236}">
                <a16:creationId xmlns:a16="http://schemas.microsoft.com/office/drawing/2014/main" id="{9D41FD04-6025-6E47-C08D-3D337153A3DA}"/>
              </a:ext>
            </a:extLst>
          </p:cNvPr>
          <p:cNvSpPr>
            <a:spLocks noGrp="1"/>
          </p:cNvSpPr>
          <p:nvPr>
            <p:ph type="title"/>
          </p:nvPr>
        </p:nvSpPr>
        <p:spPr>
          <a:xfrm>
            <a:off x="673100" y="101529"/>
            <a:ext cx="10389038" cy="1325563"/>
          </a:xfrm>
          <a:prstGeom prst="rect">
            <a:avLst/>
          </a:prstGeom>
          <a:noFill/>
        </p:spPr>
        <p:txBody>
          <a:bodyPr wrap="square" rtlCol="0" anchor="ctr">
            <a:noAutofit/>
          </a:bodyPr>
          <a:lstStyle>
            <a:lvl1pPr>
              <a:defRPr lang="zh-CN" altLang="en-US" sz="4000">
                <a:solidFill>
                  <a:schemeClr val="accent2"/>
                </a:solidFill>
                <a:latin typeface="微软雅黑" panose="020B0503020204020204" pitchFamily="34" charset="-122"/>
                <a:ea typeface="微软雅黑" panose="020B0503020204020204" pitchFamily="34" charset="-122"/>
                <a:cs typeface="+mn-cs"/>
              </a:defRPr>
            </a:lvl1pPr>
          </a:lstStyle>
          <a:p>
            <a:pPr marL="0" lvl="0"/>
            <a:r>
              <a:rPr lang="zh-CN" altLang="en-US" dirty="0"/>
              <a:t>单击此处编辑母版标题样式</a:t>
            </a:r>
          </a:p>
        </p:txBody>
      </p:sp>
    </p:spTree>
    <p:extLst>
      <p:ext uri="{BB962C8B-B14F-4D97-AF65-F5344CB8AC3E}">
        <p14:creationId xmlns:p14="http://schemas.microsoft.com/office/powerpoint/2010/main" val="12427826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致谢页">
    <p:bg>
      <p:bgPr>
        <a:solidFill>
          <a:schemeClr val="bg1"/>
        </a:solidFill>
        <a:effectLst/>
      </p:bgPr>
    </p:bg>
    <p:spTree>
      <p:nvGrpSpPr>
        <p:cNvPr id="1" name=""/>
        <p:cNvGrpSpPr/>
        <p:nvPr/>
      </p:nvGrpSpPr>
      <p:grpSpPr>
        <a:xfrm>
          <a:off x="0" y="0"/>
          <a:ext cx="0" cy="0"/>
          <a:chOff x="0" y="0"/>
          <a:chExt cx="0" cy="0"/>
        </a:xfrm>
      </p:grpSpPr>
      <p:sp>
        <p:nvSpPr>
          <p:cNvPr id="2" name="任意多边形: 形状 1">
            <a:extLst>
              <a:ext uri="{FF2B5EF4-FFF2-40B4-BE49-F238E27FC236}">
                <a16:creationId xmlns:a16="http://schemas.microsoft.com/office/drawing/2014/main" id="{5598A45C-F991-6953-F007-7E7E154BBB23}"/>
              </a:ext>
            </a:extLst>
          </p:cNvPr>
          <p:cNvSpPr/>
          <p:nvPr userDrawn="1"/>
        </p:nvSpPr>
        <p:spPr>
          <a:xfrm>
            <a:off x="-2229763" y="-1206500"/>
            <a:ext cx="6654433" cy="4848783"/>
          </a:xfrm>
          <a:custGeom>
            <a:avLst/>
            <a:gdLst>
              <a:gd name="connsiteX0" fmla="*/ 896263 w 6654433"/>
              <a:gd name="connsiteY0" fmla="*/ 0 h 4848783"/>
              <a:gd name="connsiteX1" fmla="*/ 6595739 w 6654433"/>
              <a:gd name="connsiteY1" fmla="*/ 0 h 4848783"/>
              <a:gd name="connsiteX2" fmla="*/ 6606554 w 6654433"/>
              <a:gd name="connsiteY2" fmla="*/ 60557 h 4848783"/>
              <a:gd name="connsiteX3" fmla="*/ 6654433 w 6654433"/>
              <a:gd name="connsiteY3" fmla="*/ 693383 h 4848783"/>
              <a:gd name="connsiteX4" fmla="*/ 2499033 w 6654433"/>
              <a:gd name="connsiteY4" fmla="*/ 4848783 h 4848783"/>
              <a:gd name="connsiteX5" fmla="*/ 12791 w 6654433"/>
              <a:gd name="connsiteY5" fmla="*/ 4023252 h 4848783"/>
              <a:gd name="connsiteX6" fmla="*/ 0 w 6654433"/>
              <a:gd name="connsiteY6" fmla="*/ 4013200 h 4848783"/>
              <a:gd name="connsiteX7" fmla="*/ 896263 w 6654433"/>
              <a:gd name="connsiteY7" fmla="*/ 4013200 h 4848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654433" h="4848783">
                <a:moveTo>
                  <a:pt x="896263" y="0"/>
                </a:moveTo>
                <a:lnTo>
                  <a:pt x="6595739" y="0"/>
                </a:lnTo>
                <a:lnTo>
                  <a:pt x="6606554" y="60557"/>
                </a:lnTo>
                <a:cubicBezTo>
                  <a:pt x="6638082" y="266896"/>
                  <a:pt x="6654433" y="478230"/>
                  <a:pt x="6654433" y="693383"/>
                </a:cubicBezTo>
                <a:cubicBezTo>
                  <a:pt x="6654433" y="2988347"/>
                  <a:pt x="4793997" y="4848783"/>
                  <a:pt x="2499033" y="4848783"/>
                </a:cubicBezTo>
                <a:cubicBezTo>
                  <a:pt x="1566704" y="4848783"/>
                  <a:pt x="706089" y="4541738"/>
                  <a:pt x="12791" y="4023252"/>
                </a:cubicBezTo>
                <a:lnTo>
                  <a:pt x="0" y="4013200"/>
                </a:lnTo>
                <a:lnTo>
                  <a:pt x="896263" y="4013200"/>
                </a:lnTo>
                <a:close/>
              </a:path>
            </a:pathLst>
          </a:custGeom>
          <a:gradFill flip="none" rotWithShape="1">
            <a:gsLst>
              <a:gs pos="0">
                <a:schemeClr val="accent1">
                  <a:alpha val="40000"/>
                </a:schemeClr>
              </a:gs>
              <a:gs pos="100000">
                <a:schemeClr val="accent1">
                  <a:alpha val="0"/>
                </a:schemeClr>
              </a:gs>
            </a:gsLst>
            <a:path path="circle">
              <a:fillToRect l="50000" t="50000" r="50000" b="50000"/>
            </a:path>
            <a:tileRect/>
          </a:gradFill>
          <a:ln>
            <a:noFill/>
          </a:ln>
          <a:effectLst>
            <a:softEdge rad="10160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dirty="0">
              <a:latin typeface="微软雅黑" panose="020B0503020204020204" pitchFamily="34" charset="-122"/>
              <a:ea typeface="微软雅黑" panose="020B0503020204020204" pitchFamily="34" charset="-122"/>
            </a:endParaRPr>
          </a:p>
        </p:txBody>
      </p:sp>
      <p:sp>
        <p:nvSpPr>
          <p:cNvPr id="3" name="任意多边形: 形状 2">
            <a:extLst>
              <a:ext uri="{FF2B5EF4-FFF2-40B4-BE49-F238E27FC236}">
                <a16:creationId xmlns:a16="http://schemas.microsoft.com/office/drawing/2014/main" id="{CAE8449F-B934-D2B5-D5F7-71A5FFF2F27C}"/>
              </a:ext>
            </a:extLst>
          </p:cNvPr>
          <p:cNvSpPr/>
          <p:nvPr userDrawn="1"/>
        </p:nvSpPr>
        <p:spPr>
          <a:xfrm>
            <a:off x="3308005" y="4886742"/>
            <a:ext cx="9084132" cy="2973207"/>
          </a:xfrm>
          <a:custGeom>
            <a:avLst/>
            <a:gdLst>
              <a:gd name="connsiteX0" fmla="*/ 4542066 w 9084132"/>
              <a:gd name="connsiteY0" fmla="*/ 0 h 2973207"/>
              <a:gd name="connsiteX1" fmla="*/ 9072509 w 9084132"/>
              <a:gd name="connsiteY1" fmla="*/ 2943856 h 2973207"/>
              <a:gd name="connsiteX2" fmla="*/ 9084132 w 9084132"/>
              <a:gd name="connsiteY2" fmla="*/ 2973207 h 2973207"/>
              <a:gd name="connsiteX3" fmla="*/ 0 w 9084132"/>
              <a:gd name="connsiteY3" fmla="*/ 2973207 h 2973207"/>
              <a:gd name="connsiteX4" fmla="*/ 11623 w 9084132"/>
              <a:gd name="connsiteY4" fmla="*/ 2943856 h 2973207"/>
              <a:gd name="connsiteX5" fmla="*/ 4542066 w 9084132"/>
              <a:gd name="connsiteY5" fmla="*/ 0 h 2973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4132" h="2973207">
                <a:moveTo>
                  <a:pt x="4542066" y="0"/>
                </a:moveTo>
                <a:cubicBezTo>
                  <a:pt x="6562794" y="0"/>
                  <a:pt x="8301053" y="1209397"/>
                  <a:pt x="9072509" y="2943856"/>
                </a:cubicBezTo>
                <a:lnTo>
                  <a:pt x="9084132" y="2973207"/>
                </a:lnTo>
                <a:lnTo>
                  <a:pt x="0" y="2973207"/>
                </a:lnTo>
                <a:lnTo>
                  <a:pt x="11623" y="2943856"/>
                </a:lnTo>
                <a:cubicBezTo>
                  <a:pt x="783080" y="1209397"/>
                  <a:pt x="2521339" y="0"/>
                  <a:pt x="4542066" y="0"/>
                </a:cubicBezTo>
                <a:close/>
              </a:path>
            </a:pathLst>
          </a:custGeom>
          <a:gradFill flip="none" rotWithShape="1">
            <a:gsLst>
              <a:gs pos="0">
                <a:schemeClr val="accent3">
                  <a:alpha val="40000"/>
                </a:schemeClr>
              </a:gs>
              <a:gs pos="100000">
                <a:schemeClr val="accent3">
                  <a:alpha val="0"/>
                </a:schemeClr>
              </a:gs>
            </a:gsLst>
            <a:path path="circle">
              <a:fillToRect l="50000" t="50000" r="50000" b="50000"/>
            </a:path>
            <a:tileRect/>
          </a:gradFill>
          <a:ln>
            <a:noFill/>
          </a:ln>
          <a:effectLst>
            <a:softEdge rad="10160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dirty="0">
              <a:latin typeface="微软雅黑" panose="020B0503020204020204" pitchFamily="34" charset="-122"/>
              <a:ea typeface="微软雅黑" panose="020B0503020204020204" pitchFamily="34" charset="-122"/>
            </a:endParaRPr>
          </a:p>
        </p:txBody>
      </p:sp>
      <p:sp>
        <p:nvSpPr>
          <p:cNvPr id="4" name="任意多边形: 形状 3">
            <a:extLst>
              <a:ext uri="{FF2B5EF4-FFF2-40B4-BE49-F238E27FC236}">
                <a16:creationId xmlns:a16="http://schemas.microsoft.com/office/drawing/2014/main" id="{57B4739A-9620-C346-C77D-D75CF3DB74BB}"/>
              </a:ext>
            </a:extLst>
          </p:cNvPr>
          <p:cNvSpPr/>
          <p:nvPr userDrawn="1"/>
        </p:nvSpPr>
        <p:spPr>
          <a:xfrm>
            <a:off x="9690100" y="-1308100"/>
            <a:ext cx="3746500" cy="3549800"/>
          </a:xfrm>
          <a:custGeom>
            <a:avLst/>
            <a:gdLst>
              <a:gd name="connsiteX0" fmla="*/ 103177 w 3746500"/>
              <a:gd name="connsiteY0" fmla="*/ 0 h 3549800"/>
              <a:gd name="connsiteX1" fmla="*/ 3746500 w 3746500"/>
              <a:gd name="connsiteY1" fmla="*/ 0 h 3549800"/>
              <a:gd name="connsiteX2" fmla="*/ 3746500 w 3746500"/>
              <a:gd name="connsiteY2" fmla="*/ 3384338 h 3549800"/>
              <a:gd name="connsiteX3" fmla="*/ 3638959 w 3746500"/>
              <a:gd name="connsiteY3" fmla="*/ 3423698 h 3549800"/>
              <a:gd name="connsiteX4" fmla="*/ 2804875 w 3746500"/>
              <a:gd name="connsiteY4" fmla="*/ 3549800 h 3549800"/>
              <a:gd name="connsiteX5" fmla="*/ 0 w 3746500"/>
              <a:gd name="connsiteY5" fmla="*/ 744925 h 3549800"/>
              <a:gd name="connsiteX6" fmla="*/ 56985 w 3746500"/>
              <a:gd name="connsiteY6" fmla="*/ 179645 h 3549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46500" h="3549800">
                <a:moveTo>
                  <a:pt x="103177" y="0"/>
                </a:moveTo>
                <a:lnTo>
                  <a:pt x="3746500" y="0"/>
                </a:lnTo>
                <a:lnTo>
                  <a:pt x="3746500" y="3384338"/>
                </a:lnTo>
                <a:lnTo>
                  <a:pt x="3638959" y="3423698"/>
                </a:lnTo>
                <a:cubicBezTo>
                  <a:pt x="3375472" y="3505651"/>
                  <a:pt x="3095329" y="3549800"/>
                  <a:pt x="2804875" y="3549800"/>
                </a:cubicBezTo>
                <a:cubicBezTo>
                  <a:pt x="1255785" y="3549800"/>
                  <a:pt x="0" y="2294015"/>
                  <a:pt x="0" y="744925"/>
                </a:cubicBezTo>
                <a:cubicBezTo>
                  <a:pt x="0" y="551289"/>
                  <a:pt x="19622" y="362235"/>
                  <a:pt x="56985" y="179645"/>
                </a:cubicBezTo>
                <a:close/>
              </a:path>
            </a:pathLst>
          </a:custGeom>
          <a:gradFill flip="none" rotWithShape="1">
            <a:gsLst>
              <a:gs pos="0">
                <a:schemeClr val="accent1">
                  <a:alpha val="40000"/>
                </a:schemeClr>
              </a:gs>
              <a:gs pos="100000">
                <a:schemeClr val="accent1">
                  <a:alpha val="0"/>
                </a:schemeClr>
              </a:gs>
            </a:gsLst>
            <a:path path="circle">
              <a:fillToRect l="50000" t="50000" r="50000" b="50000"/>
            </a:path>
            <a:tileRect/>
          </a:gradFill>
          <a:ln>
            <a:noFill/>
          </a:ln>
          <a:effectLst>
            <a:softEdge rad="10160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dirty="0">
              <a:latin typeface="微软雅黑" panose="020B0503020204020204" pitchFamily="34" charset="-122"/>
              <a:ea typeface="微软雅黑" panose="020B0503020204020204" pitchFamily="34" charset="-122"/>
            </a:endParaRPr>
          </a:p>
        </p:txBody>
      </p:sp>
      <p:sp>
        <p:nvSpPr>
          <p:cNvPr id="6" name="任意多边形: 形状 5">
            <a:extLst>
              <a:ext uri="{FF2B5EF4-FFF2-40B4-BE49-F238E27FC236}">
                <a16:creationId xmlns:a16="http://schemas.microsoft.com/office/drawing/2014/main" id="{F37E31A3-F323-4BEA-66DC-9CCA6B776001}"/>
              </a:ext>
            </a:extLst>
          </p:cNvPr>
          <p:cNvSpPr/>
          <p:nvPr userDrawn="1"/>
        </p:nvSpPr>
        <p:spPr>
          <a:xfrm>
            <a:off x="11104881" y="5720080"/>
            <a:ext cx="414019" cy="414020"/>
          </a:xfrm>
          <a:custGeom>
            <a:avLst/>
            <a:gdLst>
              <a:gd name="connsiteX0" fmla="*/ 899999 w 1799999"/>
              <a:gd name="connsiteY0" fmla="*/ 0 h 1800000"/>
              <a:gd name="connsiteX1" fmla="*/ 1799999 w 1799999"/>
              <a:gd name="connsiteY1" fmla="*/ 900000 h 1800000"/>
              <a:gd name="connsiteX2" fmla="*/ 899999 w 1799999"/>
              <a:gd name="connsiteY2" fmla="*/ 1800000 h 1800000"/>
              <a:gd name="connsiteX3" fmla="*/ 92019 w 1799999"/>
              <a:gd name="connsiteY3" fmla="*/ 904647 h 1800000"/>
              <a:gd name="connsiteX4" fmla="*/ 0 w 1799999"/>
              <a:gd name="connsiteY4" fmla="*/ 900000 h 1800000"/>
              <a:gd name="connsiteX5" fmla="*/ 86341 w 1799999"/>
              <a:gd name="connsiteY5" fmla="*/ 895912 h 1800000"/>
              <a:gd name="connsiteX6" fmla="*/ 895353 w 1799999"/>
              <a:gd name="connsiteY6" fmla="*/ 9202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99999" h="1800000">
                <a:moveTo>
                  <a:pt x="899999" y="0"/>
                </a:moveTo>
                <a:cubicBezTo>
                  <a:pt x="899999" y="497056"/>
                  <a:pt x="1302943" y="900000"/>
                  <a:pt x="1799999" y="900000"/>
                </a:cubicBezTo>
                <a:cubicBezTo>
                  <a:pt x="1302943" y="900000"/>
                  <a:pt x="899999" y="1302944"/>
                  <a:pt x="899999" y="1800000"/>
                </a:cubicBezTo>
                <a:cubicBezTo>
                  <a:pt x="899999" y="1334010"/>
                  <a:pt x="545849" y="950736"/>
                  <a:pt x="92019" y="904647"/>
                </a:cubicBezTo>
                <a:lnTo>
                  <a:pt x="0" y="900000"/>
                </a:lnTo>
                <a:lnTo>
                  <a:pt x="86341" y="895912"/>
                </a:lnTo>
                <a:cubicBezTo>
                  <a:pt x="512581" y="855342"/>
                  <a:pt x="852144" y="517486"/>
                  <a:pt x="895353" y="9202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微软雅黑" panose="020B0503020204020204" pitchFamily="34" charset="-122"/>
              <a:ea typeface="微软雅黑" panose="020B0503020204020204" pitchFamily="34" charset="-122"/>
            </a:endParaRPr>
          </a:p>
        </p:txBody>
      </p:sp>
      <p:grpSp>
        <p:nvGrpSpPr>
          <p:cNvPr id="7" name="组合 6">
            <a:extLst>
              <a:ext uri="{FF2B5EF4-FFF2-40B4-BE49-F238E27FC236}">
                <a16:creationId xmlns:a16="http://schemas.microsoft.com/office/drawing/2014/main" id="{A2EAFFFD-16C8-B8F4-941B-9CC1E39B85EF}"/>
              </a:ext>
            </a:extLst>
          </p:cNvPr>
          <p:cNvGrpSpPr/>
          <p:nvPr userDrawn="1"/>
        </p:nvGrpSpPr>
        <p:grpSpPr>
          <a:xfrm>
            <a:off x="673101" y="640897"/>
            <a:ext cx="886460" cy="387802"/>
            <a:chOff x="673100" y="624438"/>
            <a:chExt cx="924083" cy="404261"/>
          </a:xfrm>
        </p:grpSpPr>
        <p:sp>
          <p:nvSpPr>
            <p:cNvPr id="8" name="椭圆 7">
              <a:extLst>
                <a:ext uri="{FF2B5EF4-FFF2-40B4-BE49-F238E27FC236}">
                  <a16:creationId xmlns:a16="http://schemas.microsoft.com/office/drawing/2014/main" id="{FB99B2CA-D5B4-F6EA-E081-AE673982D63C}"/>
                </a:ext>
              </a:extLst>
            </p:cNvPr>
            <p:cNvSpPr/>
            <p:nvPr/>
          </p:nvSpPr>
          <p:spPr>
            <a:xfrm>
              <a:off x="673100" y="624438"/>
              <a:ext cx="404261" cy="404261"/>
            </a:xfrm>
            <a:prstGeom prst="ellipse">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dirty="0">
                <a:latin typeface="微软雅黑" panose="020B0503020204020204" pitchFamily="34" charset="-122"/>
                <a:ea typeface="微软雅黑" panose="020B0503020204020204" pitchFamily="34" charset="-122"/>
              </a:endParaRPr>
            </a:p>
          </p:txBody>
        </p:sp>
        <p:sp>
          <p:nvSpPr>
            <p:cNvPr id="9" name="椭圆 8">
              <a:extLst>
                <a:ext uri="{FF2B5EF4-FFF2-40B4-BE49-F238E27FC236}">
                  <a16:creationId xmlns:a16="http://schemas.microsoft.com/office/drawing/2014/main" id="{442DE468-69CC-13E6-68D6-E89B20FE0C73}"/>
                </a:ext>
              </a:extLst>
            </p:cNvPr>
            <p:cNvSpPr/>
            <p:nvPr/>
          </p:nvSpPr>
          <p:spPr>
            <a:xfrm>
              <a:off x="933011" y="624438"/>
              <a:ext cx="404261" cy="404261"/>
            </a:xfrm>
            <a:prstGeom prst="ellipse">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dirty="0">
                <a:latin typeface="微软雅黑" panose="020B0503020204020204" pitchFamily="34" charset="-122"/>
                <a:ea typeface="微软雅黑" panose="020B0503020204020204" pitchFamily="34" charset="-122"/>
              </a:endParaRPr>
            </a:p>
          </p:txBody>
        </p:sp>
        <p:sp>
          <p:nvSpPr>
            <p:cNvPr id="10" name="椭圆 9">
              <a:extLst>
                <a:ext uri="{FF2B5EF4-FFF2-40B4-BE49-F238E27FC236}">
                  <a16:creationId xmlns:a16="http://schemas.microsoft.com/office/drawing/2014/main" id="{D0B4500E-8EC6-CCD9-C9D2-83D67822118F}"/>
                </a:ext>
              </a:extLst>
            </p:cNvPr>
            <p:cNvSpPr/>
            <p:nvPr/>
          </p:nvSpPr>
          <p:spPr>
            <a:xfrm>
              <a:off x="1192922" y="624438"/>
              <a:ext cx="404261" cy="404261"/>
            </a:xfrm>
            <a:prstGeom prst="ellipse">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1852986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页">
    <p:bg>
      <p:bgPr>
        <a:solidFill>
          <a:schemeClr val="bg1"/>
        </a:solidFill>
        <a:effectLst/>
      </p:bgPr>
    </p:bg>
    <p:spTree>
      <p:nvGrpSpPr>
        <p:cNvPr id="1" name=""/>
        <p:cNvGrpSpPr/>
        <p:nvPr/>
      </p:nvGrpSpPr>
      <p:grpSpPr>
        <a:xfrm>
          <a:off x="0" y="0"/>
          <a:ext cx="0" cy="0"/>
          <a:chOff x="0" y="0"/>
          <a:chExt cx="0" cy="0"/>
        </a:xfrm>
      </p:grpSpPr>
      <p:sp>
        <p:nvSpPr>
          <p:cNvPr id="2" name="任意多边形: 形状 1">
            <a:extLst>
              <a:ext uri="{FF2B5EF4-FFF2-40B4-BE49-F238E27FC236}">
                <a16:creationId xmlns:a16="http://schemas.microsoft.com/office/drawing/2014/main" id="{5598A45C-F991-6953-F007-7E7E154BBB23}"/>
              </a:ext>
            </a:extLst>
          </p:cNvPr>
          <p:cNvSpPr/>
          <p:nvPr userDrawn="1"/>
        </p:nvSpPr>
        <p:spPr>
          <a:xfrm>
            <a:off x="-2229763" y="-1206500"/>
            <a:ext cx="6654433" cy="4848783"/>
          </a:xfrm>
          <a:custGeom>
            <a:avLst/>
            <a:gdLst>
              <a:gd name="connsiteX0" fmla="*/ 896263 w 6654433"/>
              <a:gd name="connsiteY0" fmla="*/ 0 h 4848783"/>
              <a:gd name="connsiteX1" fmla="*/ 6595739 w 6654433"/>
              <a:gd name="connsiteY1" fmla="*/ 0 h 4848783"/>
              <a:gd name="connsiteX2" fmla="*/ 6606554 w 6654433"/>
              <a:gd name="connsiteY2" fmla="*/ 60557 h 4848783"/>
              <a:gd name="connsiteX3" fmla="*/ 6654433 w 6654433"/>
              <a:gd name="connsiteY3" fmla="*/ 693383 h 4848783"/>
              <a:gd name="connsiteX4" fmla="*/ 2499033 w 6654433"/>
              <a:gd name="connsiteY4" fmla="*/ 4848783 h 4848783"/>
              <a:gd name="connsiteX5" fmla="*/ 12791 w 6654433"/>
              <a:gd name="connsiteY5" fmla="*/ 4023252 h 4848783"/>
              <a:gd name="connsiteX6" fmla="*/ 0 w 6654433"/>
              <a:gd name="connsiteY6" fmla="*/ 4013200 h 4848783"/>
              <a:gd name="connsiteX7" fmla="*/ 896263 w 6654433"/>
              <a:gd name="connsiteY7" fmla="*/ 4013200 h 4848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654433" h="4848783">
                <a:moveTo>
                  <a:pt x="896263" y="0"/>
                </a:moveTo>
                <a:lnTo>
                  <a:pt x="6595739" y="0"/>
                </a:lnTo>
                <a:lnTo>
                  <a:pt x="6606554" y="60557"/>
                </a:lnTo>
                <a:cubicBezTo>
                  <a:pt x="6638082" y="266896"/>
                  <a:pt x="6654433" y="478230"/>
                  <a:pt x="6654433" y="693383"/>
                </a:cubicBezTo>
                <a:cubicBezTo>
                  <a:pt x="6654433" y="2988347"/>
                  <a:pt x="4793997" y="4848783"/>
                  <a:pt x="2499033" y="4848783"/>
                </a:cubicBezTo>
                <a:cubicBezTo>
                  <a:pt x="1566704" y="4848783"/>
                  <a:pt x="706089" y="4541738"/>
                  <a:pt x="12791" y="4023252"/>
                </a:cubicBezTo>
                <a:lnTo>
                  <a:pt x="0" y="4013200"/>
                </a:lnTo>
                <a:lnTo>
                  <a:pt x="896263" y="4013200"/>
                </a:lnTo>
                <a:close/>
              </a:path>
            </a:pathLst>
          </a:custGeom>
          <a:gradFill flip="none" rotWithShape="1">
            <a:gsLst>
              <a:gs pos="0">
                <a:schemeClr val="accent1">
                  <a:alpha val="40000"/>
                </a:schemeClr>
              </a:gs>
              <a:gs pos="100000">
                <a:schemeClr val="accent1">
                  <a:alpha val="0"/>
                </a:schemeClr>
              </a:gs>
            </a:gsLst>
            <a:path path="circle">
              <a:fillToRect l="50000" t="50000" r="50000" b="50000"/>
            </a:path>
            <a:tileRect/>
          </a:gradFill>
          <a:ln>
            <a:noFill/>
          </a:ln>
          <a:effectLst>
            <a:softEdge rad="10160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dirty="0">
              <a:latin typeface="微软雅黑" panose="020B0503020204020204" pitchFamily="34" charset="-122"/>
              <a:ea typeface="微软雅黑" panose="020B0503020204020204" pitchFamily="34" charset="-122"/>
            </a:endParaRPr>
          </a:p>
        </p:txBody>
      </p:sp>
      <p:sp>
        <p:nvSpPr>
          <p:cNvPr id="3" name="任意多边形: 形状 2">
            <a:extLst>
              <a:ext uri="{FF2B5EF4-FFF2-40B4-BE49-F238E27FC236}">
                <a16:creationId xmlns:a16="http://schemas.microsoft.com/office/drawing/2014/main" id="{CAE8449F-B934-D2B5-D5F7-71A5FFF2F27C}"/>
              </a:ext>
            </a:extLst>
          </p:cNvPr>
          <p:cNvSpPr/>
          <p:nvPr userDrawn="1"/>
        </p:nvSpPr>
        <p:spPr>
          <a:xfrm>
            <a:off x="3308005" y="4886742"/>
            <a:ext cx="9084132" cy="2973207"/>
          </a:xfrm>
          <a:custGeom>
            <a:avLst/>
            <a:gdLst>
              <a:gd name="connsiteX0" fmla="*/ 4542066 w 9084132"/>
              <a:gd name="connsiteY0" fmla="*/ 0 h 2973207"/>
              <a:gd name="connsiteX1" fmla="*/ 9072509 w 9084132"/>
              <a:gd name="connsiteY1" fmla="*/ 2943856 h 2973207"/>
              <a:gd name="connsiteX2" fmla="*/ 9084132 w 9084132"/>
              <a:gd name="connsiteY2" fmla="*/ 2973207 h 2973207"/>
              <a:gd name="connsiteX3" fmla="*/ 0 w 9084132"/>
              <a:gd name="connsiteY3" fmla="*/ 2973207 h 2973207"/>
              <a:gd name="connsiteX4" fmla="*/ 11623 w 9084132"/>
              <a:gd name="connsiteY4" fmla="*/ 2943856 h 2973207"/>
              <a:gd name="connsiteX5" fmla="*/ 4542066 w 9084132"/>
              <a:gd name="connsiteY5" fmla="*/ 0 h 2973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4132" h="2973207">
                <a:moveTo>
                  <a:pt x="4542066" y="0"/>
                </a:moveTo>
                <a:cubicBezTo>
                  <a:pt x="6562794" y="0"/>
                  <a:pt x="8301053" y="1209397"/>
                  <a:pt x="9072509" y="2943856"/>
                </a:cubicBezTo>
                <a:lnTo>
                  <a:pt x="9084132" y="2973207"/>
                </a:lnTo>
                <a:lnTo>
                  <a:pt x="0" y="2973207"/>
                </a:lnTo>
                <a:lnTo>
                  <a:pt x="11623" y="2943856"/>
                </a:lnTo>
                <a:cubicBezTo>
                  <a:pt x="783080" y="1209397"/>
                  <a:pt x="2521339" y="0"/>
                  <a:pt x="4542066" y="0"/>
                </a:cubicBezTo>
                <a:close/>
              </a:path>
            </a:pathLst>
          </a:custGeom>
          <a:gradFill flip="none" rotWithShape="1">
            <a:gsLst>
              <a:gs pos="0">
                <a:schemeClr val="accent3">
                  <a:alpha val="40000"/>
                </a:schemeClr>
              </a:gs>
              <a:gs pos="100000">
                <a:schemeClr val="accent3">
                  <a:alpha val="0"/>
                </a:schemeClr>
              </a:gs>
            </a:gsLst>
            <a:path path="circle">
              <a:fillToRect l="50000" t="50000" r="50000" b="50000"/>
            </a:path>
            <a:tileRect/>
          </a:gradFill>
          <a:ln>
            <a:noFill/>
          </a:ln>
          <a:effectLst>
            <a:softEdge rad="10160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dirty="0">
              <a:latin typeface="微软雅黑" panose="020B0503020204020204" pitchFamily="34" charset="-122"/>
              <a:ea typeface="微软雅黑" panose="020B0503020204020204" pitchFamily="34" charset="-122"/>
            </a:endParaRPr>
          </a:p>
        </p:txBody>
      </p:sp>
      <p:sp>
        <p:nvSpPr>
          <p:cNvPr id="4" name="任意多边形: 形状 3">
            <a:extLst>
              <a:ext uri="{FF2B5EF4-FFF2-40B4-BE49-F238E27FC236}">
                <a16:creationId xmlns:a16="http://schemas.microsoft.com/office/drawing/2014/main" id="{57B4739A-9620-C346-C77D-D75CF3DB74BB}"/>
              </a:ext>
            </a:extLst>
          </p:cNvPr>
          <p:cNvSpPr/>
          <p:nvPr userDrawn="1"/>
        </p:nvSpPr>
        <p:spPr>
          <a:xfrm>
            <a:off x="9690100" y="-1308100"/>
            <a:ext cx="3746500" cy="3549800"/>
          </a:xfrm>
          <a:custGeom>
            <a:avLst/>
            <a:gdLst>
              <a:gd name="connsiteX0" fmla="*/ 103177 w 3746500"/>
              <a:gd name="connsiteY0" fmla="*/ 0 h 3549800"/>
              <a:gd name="connsiteX1" fmla="*/ 3746500 w 3746500"/>
              <a:gd name="connsiteY1" fmla="*/ 0 h 3549800"/>
              <a:gd name="connsiteX2" fmla="*/ 3746500 w 3746500"/>
              <a:gd name="connsiteY2" fmla="*/ 3384338 h 3549800"/>
              <a:gd name="connsiteX3" fmla="*/ 3638959 w 3746500"/>
              <a:gd name="connsiteY3" fmla="*/ 3423698 h 3549800"/>
              <a:gd name="connsiteX4" fmla="*/ 2804875 w 3746500"/>
              <a:gd name="connsiteY4" fmla="*/ 3549800 h 3549800"/>
              <a:gd name="connsiteX5" fmla="*/ 0 w 3746500"/>
              <a:gd name="connsiteY5" fmla="*/ 744925 h 3549800"/>
              <a:gd name="connsiteX6" fmla="*/ 56985 w 3746500"/>
              <a:gd name="connsiteY6" fmla="*/ 179645 h 3549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46500" h="3549800">
                <a:moveTo>
                  <a:pt x="103177" y="0"/>
                </a:moveTo>
                <a:lnTo>
                  <a:pt x="3746500" y="0"/>
                </a:lnTo>
                <a:lnTo>
                  <a:pt x="3746500" y="3384338"/>
                </a:lnTo>
                <a:lnTo>
                  <a:pt x="3638959" y="3423698"/>
                </a:lnTo>
                <a:cubicBezTo>
                  <a:pt x="3375472" y="3505651"/>
                  <a:pt x="3095329" y="3549800"/>
                  <a:pt x="2804875" y="3549800"/>
                </a:cubicBezTo>
                <a:cubicBezTo>
                  <a:pt x="1255785" y="3549800"/>
                  <a:pt x="0" y="2294015"/>
                  <a:pt x="0" y="744925"/>
                </a:cubicBezTo>
                <a:cubicBezTo>
                  <a:pt x="0" y="551289"/>
                  <a:pt x="19622" y="362235"/>
                  <a:pt x="56985" y="179645"/>
                </a:cubicBezTo>
                <a:close/>
              </a:path>
            </a:pathLst>
          </a:custGeom>
          <a:gradFill flip="none" rotWithShape="1">
            <a:gsLst>
              <a:gs pos="0">
                <a:schemeClr val="accent1">
                  <a:alpha val="40000"/>
                </a:schemeClr>
              </a:gs>
              <a:gs pos="100000">
                <a:schemeClr val="accent1">
                  <a:alpha val="0"/>
                </a:schemeClr>
              </a:gs>
            </a:gsLst>
            <a:path path="circle">
              <a:fillToRect l="50000" t="50000" r="50000" b="50000"/>
            </a:path>
            <a:tileRect/>
          </a:gradFill>
          <a:ln>
            <a:noFill/>
          </a:ln>
          <a:effectLst>
            <a:softEdge rad="10160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294324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8482806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3F3EC">
            <a:alpha val="10000"/>
          </a:srgb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904993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5" r:id="rId5"/>
    <p:sldLayoutId id="2147483672" r:id="rId6"/>
    <p:sldLayoutId id="2147483671"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16">
          <p15:clr>
            <a:srgbClr val="F26B43"/>
          </p15:clr>
        </p15:guide>
        <p15:guide id="2" pos="7256">
          <p15:clr>
            <a:srgbClr val="F26B43"/>
          </p15:clr>
        </p15:guide>
        <p15:guide id="3" orient="horz" pos="648">
          <p15:clr>
            <a:srgbClr val="F26B43"/>
          </p15:clr>
        </p15:guide>
        <p15:guide id="4" orient="horz" pos="712">
          <p15:clr>
            <a:srgbClr val="F26B43"/>
          </p15:clr>
        </p15:guide>
        <p15:guide id="5" orient="horz" pos="3928">
          <p15:clr>
            <a:srgbClr val="F26B43"/>
          </p15:clr>
        </p15:guide>
        <p15:guide id="6" orient="horz" pos="386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a16="http://schemas.microsoft.com/office/drawing/2014/main" id="{7F566D2A-2640-D61D-840A-31476A07F46A}"/>
              </a:ext>
            </a:extLst>
          </p:cNvPr>
          <p:cNvGrpSpPr/>
          <p:nvPr/>
        </p:nvGrpSpPr>
        <p:grpSpPr>
          <a:xfrm>
            <a:off x="1199693" y="4344815"/>
            <a:ext cx="2064164" cy="523220"/>
            <a:chOff x="1425724" y="3660423"/>
            <a:chExt cx="2269197" cy="523220"/>
          </a:xfrm>
        </p:grpSpPr>
        <p:sp>
          <p:nvSpPr>
            <p:cNvPr id="8" name="矩形: 圆角 7">
              <a:extLst>
                <a:ext uri="{FF2B5EF4-FFF2-40B4-BE49-F238E27FC236}">
                  <a16:creationId xmlns:a16="http://schemas.microsoft.com/office/drawing/2014/main" id="{EBB83AFF-801E-1A27-B470-E663FD24F96D}"/>
                </a:ext>
              </a:extLst>
            </p:cNvPr>
            <p:cNvSpPr/>
            <p:nvPr/>
          </p:nvSpPr>
          <p:spPr>
            <a:xfrm>
              <a:off x="1425724" y="3698661"/>
              <a:ext cx="2269197" cy="446744"/>
            </a:xfrm>
            <a:prstGeom prst="roundRect">
              <a:avLst>
                <a:gd name="adj" fmla="val 1169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endParaRPr lang="zh-CN" altLang="en-US" dirty="0">
                <a:latin typeface="微软雅黑" panose="020B0503020204020204" pitchFamily="34" charset="-122"/>
                <a:ea typeface="微软雅黑" panose="020B0503020204020204" pitchFamily="34" charset="-122"/>
              </a:endParaRPr>
            </a:p>
          </p:txBody>
        </p:sp>
        <p:sp>
          <p:nvSpPr>
            <p:cNvPr id="9" name="文本框 8">
              <a:extLst>
                <a:ext uri="{FF2B5EF4-FFF2-40B4-BE49-F238E27FC236}">
                  <a16:creationId xmlns:a16="http://schemas.microsoft.com/office/drawing/2014/main" id="{E51A689B-2527-28DB-E0B9-B1C9B0A43FD6}"/>
                </a:ext>
              </a:extLst>
            </p:cNvPr>
            <p:cNvSpPr txBox="1"/>
            <p:nvPr/>
          </p:nvSpPr>
          <p:spPr>
            <a:xfrm>
              <a:off x="1425724" y="3660423"/>
              <a:ext cx="2269197" cy="523220"/>
            </a:xfrm>
            <a:prstGeom prst="rect">
              <a:avLst/>
            </a:prstGeom>
            <a:noFill/>
          </p:spPr>
          <p:txBody>
            <a:bodyPr wrap="square" rtlCol="0">
              <a:spAutoFit/>
            </a:bodyPr>
            <a:lstStyle/>
            <a:p>
              <a:pPr algn="ctr"/>
              <a:r>
                <a:rPr lang="en-US" altLang="zh-CN" sz="2800" dirty="0">
                  <a:solidFill>
                    <a:schemeClr val="bg1"/>
                  </a:solidFill>
                  <a:latin typeface="微软雅黑" panose="020B0503020204020204" pitchFamily="34" charset="-122"/>
                  <a:ea typeface="微软雅黑" panose="020B0503020204020204" pitchFamily="34" charset="-122"/>
                </a:rPr>
                <a:t>Xuedi Han</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sp>
        <p:nvSpPr>
          <p:cNvPr id="11" name="文本框 10">
            <a:extLst>
              <a:ext uri="{FF2B5EF4-FFF2-40B4-BE49-F238E27FC236}">
                <a16:creationId xmlns:a16="http://schemas.microsoft.com/office/drawing/2014/main" id="{339A23B1-5C69-1BF2-F866-7F9B214C2B92}"/>
              </a:ext>
            </a:extLst>
          </p:cNvPr>
          <p:cNvSpPr txBox="1">
            <a:spLocks/>
          </p:cNvSpPr>
          <p:nvPr/>
        </p:nvSpPr>
        <p:spPr>
          <a:xfrm>
            <a:off x="1199693" y="1940428"/>
            <a:ext cx="6949439" cy="1938992"/>
          </a:xfrm>
          <a:prstGeom prst="rect">
            <a:avLst/>
          </a:prstGeom>
          <a:effectLst/>
        </p:spPr>
        <p:txBody>
          <a:bodyPr vert="horz" wrap="square" lIns="91440" tIns="45720" rIns="91440" bIns="45720" rtlCol="0" anchor="ctr">
            <a:spAutoFit/>
          </a:bodyPr>
          <a:lstStyle>
            <a:defPPr>
              <a:defRPr lang="zh-CN"/>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altLang="zh-CN" sz="4000" dirty="0">
                <a:solidFill>
                  <a:schemeClr val="tx1">
                    <a:lumMod val="65000"/>
                    <a:lumOff val="35000"/>
                  </a:schemeClr>
                </a:solidFill>
                <a:effectLst/>
                <a:latin typeface="Arial" panose="020B0604020202020204" pitchFamily="34" charset="0"/>
                <a:ea typeface="宋体" panose="02010600030101010101" pitchFamily="2" charset="-122"/>
              </a:rPr>
              <a:t>Identity and emotion: Exploring identity negotiation </a:t>
            </a:r>
            <a:r>
              <a:rPr lang="en-US" altLang="zh-CN" sz="4000" dirty="0">
                <a:solidFill>
                  <a:schemeClr val="tx1">
                    <a:lumMod val="65000"/>
                    <a:lumOff val="35000"/>
                  </a:schemeClr>
                </a:solidFill>
                <a:effectLst/>
                <a:latin typeface="Arial" panose="020B0604020202020204" pitchFamily="34" charset="0"/>
                <a:ea typeface="宋体" panose="02010600030101010101" pitchFamily="2" charset="-122"/>
              </a:rPr>
              <a:t>in</a:t>
            </a:r>
            <a:r>
              <a:rPr lang="en-GB" altLang="zh-CN" sz="4000" dirty="0">
                <a:solidFill>
                  <a:schemeClr val="tx1">
                    <a:lumMod val="65000"/>
                    <a:lumOff val="35000"/>
                  </a:schemeClr>
                </a:solidFill>
                <a:effectLst/>
                <a:latin typeface="Arial" panose="020B0604020202020204" pitchFamily="34" charset="0"/>
                <a:ea typeface="宋体" panose="02010600030101010101" pitchFamily="2" charset="-122"/>
              </a:rPr>
              <a:t> companion services</a:t>
            </a:r>
            <a:endParaRPr lang="zh-CN" altLang="en-US" sz="4000" dirty="0">
              <a:solidFill>
                <a:schemeClr val="tx1">
                  <a:lumMod val="65000"/>
                  <a:lumOff val="35000"/>
                </a:schemeClr>
              </a:solidFill>
              <a:effectLst/>
              <a:latin typeface="微软雅黑" panose="020B0503020204020204" pitchFamily="34" charset="-122"/>
              <a:ea typeface="微软雅黑" panose="020B0503020204020204" pitchFamily="34" charset="-122"/>
            </a:endParaRPr>
          </a:p>
        </p:txBody>
      </p:sp>
      <p:pic>
        <p:nvPicPr>
          <p:cNvPr id="14" name="Picture 2" descr="The University of Groningen logo | Logo | University of Groningen">
            <a:extLst>
              <a:ext uri="{FF2B5EF4-FFF2-40B4-BE49-F238E27FC236}">
                <a16:creationId xmlns:a16="http://schemas.microsoft.com/office/drawing/2014/main" id="{49D579CA-9484-7E19-8457-104D0443B7E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02482" y="128177"/>
            <a:ext cx="1496642" cy="4129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40097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BBA1E5F6-D04C-804D-8562-24FE16D790F5}"/>
              </a:ext>
            </a:extLst>
          </p:cNvPr>
          <p:cNvSpPr txBox="1"/>
          <p:nvPr/>
        </p:nvSpPr>
        <p:spPr>
          <a:xfrm>
            <a:off x="4821163" y="443821"/>
            <a:ext cx="2549675" cy="5386090"/>
          </a:xfrm>
          <a:prstGeom prst="rect">
            <a:avLst/>
          </a:prstGeom>
          <a:noFill/>
        </p:spPr>
        <p:txBody>
          <a:bodyPr wrap="square" rtlCol="0" anchor="ctr">
            <a:spAutoFit/>
          </a:bodyPr>
          <a:lstStyle/>
          <a:p>
            <a:pPr algn="ctr"/>
            <a:r>
              <a:rPr lang="en-US" altLang="zh-CN" sz="34400" dirty="0">
                <a:ln w="63500">
                  <a:solidFill>
                    <a:schemeClr val="accent1">
                      <a:alpha val="10000"/>
                    </a:schemeClr>
                  </a:solidFill>
                </a:ln>
                <a:noFill/>
                <a:latin typeface="Bahnschrift" panose="020B0502040204020203" pitchFamily="34" charset="0"/>
                <a:ea typeface="微软雅黑" panose="020B0503020204020204" pitchFamily="34" charset="-122"/>
                <a:cs typeface="Arial" panose="020B0604020202020204" pitchFamily="34" charset="0"/>
              </a:rPr>
              <a:t>1</a:t>
            </a:r>
            <a:endParaRPr lang="zh-CN" altLang="en-US" sz="34400" dirty="0">
              <a:ln w="63500">
                <a:solidFill>
                  <a:schemeClr val="accent1">
                    <a:alpha val="10000"/>
                  </a:schemeClr>
                </a:solidFill>
              </a:ln>
              <a:noFill/>
              <a:latin typeface="Bahnschrift" panose="020B0502040204020203" pitchFamily="34" charset="0"/>
              <a:ea typeface="微软雅黑" panose="020B0503020204020204" pitchFamily="34" charset="-122"/>
              <a:cs typeface="Arial" panose="020B0604020202020204" pitchFamily="34" charset="0"/>
            </a:endParaRPr>
          </a:p>
        </p:txBody>
      </p:sp>
      <p:sp>
        <p:nvSpPr>
          <p:cNvPr id="3" name="文本框 2">
            <a:extLst>
              <a:ext uri="{FF2B5EF4-FFF2-40B4-BE49-F238E27FC236}">
                <a16:creationId xmlns:a16="http://schemas.microsoft.com/office/drawing/2014/main" id="{988F731E-4C12-CA35-4D17-5EA11409A69F}"/>
              </a:ext>
            </a:extLst>
          </p:cNvPr>
          <p:cNvSpPr txBox="1"/>
          <p:nvPr/>
        </p:nvSpPr>
        <p:spPr>
          <a:xfrm>
            <a:off x="1487606" y="2459504"/>
            <a:ext cx="8993874" cy="1938992"/>
          </a:xfrm>
          <a:prstGeom prst="rect">
            <a:avLst/>
          </a:prstGeom>
          <a:noFill/>
        </p:spPr>
        <p:txBody>
          <a:bodyPr wrap="square" rtlCol="0" anchor="ctr">
            <a:spAutoFit/>
          </a:bodyPr>
          <a:lstStyle/>
          <a:p>
            <a:pPr algn="ctr"/>
            <a:r>
              <a:rPr lang="en-US" altLang="zh-CN" sz="4000" dirty="0">
                <a:solidFill>
                  <a:schemeClr val="accent1"/>
                </a:solidFill>
                <a:latin typeface="微软雅黑" panose="020B0503020204020204" pitchFamily="34" charset="-122"/>
                <a:ea typeface="微软雅黑" panose="020B0503020204020204" pitchFamily="34" charset="-122"/>
              </a:rPr>
              <a:t>Online display: </a:t>
            </a:r>
          </a:p>
          <a:p>
            <a:pPr algn="ctr"/>
            <a:r>
              <a:rPr lang="en-US" altLang="zh-CN" sz="4000" dirty="0">
                <a:solidFill>
                  <a:schemeClr val="accent1"/>
                </a:solidFill>
                <a:latin typeface="微软雅黑" panose="020B0503020204020204" pitchFamily="34" charset="-122"/>
                <a:ea typeface="微软雅黑" panose="020B0503020204020204" pitchFamily="34" charset="-122"/>
              </a:rPr>
              <a:t>The creation of professional identity and self-branding process</a:t>
            </a:r>
            <a:endParaRPr lang="zh-CN" altLang="en-US" sz="40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10818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B9D42F1B-833C-A989-E69F-342D2D68016A}"/>
              </a:ext>
            </a:extLst>
          </p:cNvPr>
          <p:cNvSpPr txBox="1">
            <a:spLocks/>
          </p:cNvSpPr>
          <p:nvPr/>
        </p:nvSpPr>
        <p:spPr>
          <a:xfrm>
            <a:off x="139782" y="3018788"/>
            <a:ext cx="2930963" cy="584775"/>
          </a:xfrm>
          <a:prstGeom prst="rect">
            <a:avLst/>
          </a:prstGeom>
        </p:spPr>
        <p:txBody>
          <a:bodyPr vert="horz" wrap="square" lIns="91440" tIns="45720" rIns="91440" bIns="45720" rtlCol="0" anchor="ctr">
            <a:spAutoFit/>
          </a:bodyPr>
          <a:lstStyle>
            <a:defPPr>
              <a:defRPr lang="zh-CN"/>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en-US" altLang="zh-CN" sz="3200" dirty="0">
                <a:solidFill>
                  <a:schemeClr val="accent1"/>
                </a:solidFill>
                <a:latin typeface="微软雅黑" panose="020B0503020204020204" pitchFamily="34" charset="-122"/>
                <a:ea typeface="微软雅黑" panose="020B0503020204020204" pitchFamily="34" charset="-122"/>
              </a:rPr>
              <a:t>Questionnaire</a:t>
            </a:r>
            <a:endParaRPr lang="zh-CN" altLang="en-US" sz="3200" dirty="0">
              <a:solidFill>
                <a:schemeClr val="accent1"/>
              </a:solidFill>
              <a:latin typeface="微软雅黑" panose="020B0503020204020204" pitchFamily="34" charset="-122"/>
              <a:ea typeface="微软雅黑" panose="020B0503020204020204" pitchFamily="34" charset="-122"/>
            </a:endParaRPr>
          </a:p>
        </p:txBody>
      </p:sp>
      <p:pic>
        <p:nvPicPr>
          <p:cNvPr id="12" name="图片 11">
            <a:extLst>
              <a:ext uri="{FF2B5EF4-FFF2-40B4-BE49-F238E27FC236}">
                <a16:creationId xmlns:a16="http://schemas.microsoft.com/office/drawing/2014/main" id="{16F6AB2C-6632-0701-27BA-AA12323D6C4F}"/>
              </a:ext>
            </a:extLst>
          </p:cNvPr>
          <p:cNvPicPr/>
          <p:nvPr/>
        </p:nvPicPr>
        <p:blipFill rotWithShape="1">
          <a:blip r:embed="rId2"/>
          <a:srcRect l="14970" r="13613"/>
          <a:stretch/>
        </p:blipFill>
        <p:spPr>
          <a:xfrm>
            <a:off x="3725839" y="660773"/>
            <a:ext cx="3125337" cy="2479326"/>
          </a:xfrm>
          <a:prstGeom prst="rect">
            <a:avLst/>
          </a:prstGeom>
          <a:ln/>
        </p:spPr>
      </p:pic>
      <p:pic>
        <p:nvPicPr>
          <p:cNvPr id="13" name="image1.png">
            <a:extLst>
              <a:ext uri="{FF2B5EF4-FFF2-40B4-BE49-F238E27FC236}">
                <a16:creationId xmlns:a16="http://schemas.microsoft.com/office/drawing/2014/main" id="{18A5446D-8A95-D343-5E29-8CD9145B7D8E}"/>
              </a:ext>
            </a:extLst>
          </p:cNvPr>
          <p:cNvPicPr/>
          <p:nvPr/>
        </p:nvPicPr>
        <p:blipFill rotWithShape="1">
          <a:blip r:embed="rId3"/>
          <a:srcRect l="12095" r="14219"/>
          <a:stretch/>
        </p:blipFill>
        <p:spPr>
          <a:xfrm>
            <a:off x="7547212" y="660772"/>
            <a:ext cx="3234519" cy="2479325"/>
          </a:xfrm>
          <a:prstGeom prst="rect">
            <a:avLst/>
          </a:prstGeom>
          <a:ln/>
        </p:spPr>
      </p:pic>
      <p:pic>
        <p:nvPicPr>
          <p:cNvPr id="14" name="image10.png">
            <a:extLst>
              <a:ext uri="{FF2B5EF4-FFF2-40B4-BE49-F238E27FC236}">
                <a16:creationId xmlns:a16="http://schemas.microsoft.com/office/drawing/2014/main" id="{A4F4D467-BA28-01F6-3143-DBCD94736D38}"/>
              </a:ext>
            </a:extLst>
          </p:cNvPr>
          <p:cNvPicPr/>
          <p:nvPr/>
        </p:nvPicPr>
        <p:blipFill rotWithShape="1">
          <a:blip r:embed="rId4"/>
          <a:srcRect l="14972" r="13596"/>
          <a:stretch/>
        </p:blipFill>
        <p:spPr>
          <a:xfrm>
            <a:off x="3725839" y="3426587"/>
            <a:ext cx="3125337" cy="2479325"/>
          </a:xfrm>
          <a:prstGeom prst="rect">
            <a:avLst/>
          </a:prstGeom>
          <a:ln/>
        </p:spPr>
      </p:pic>
      <p:pic>
        <p:nvPicPr>
          <p:cNvPr id="15" name="图片 14">
            <a:extLst>
              <a:ext uri="{FF2B5EF4-FFF2-40B4-BE49-F238E27FC236}">
                <a16:creationId xmlns:a16="http://schemas.microsoft.com/office/drawing/2014/main" id="{590D9B70-D614-389A-91BC-FAC1D77FFBC3}"/>
              </a:ext>
            </a:extLst>
          </p:cNvPr>
          <p:cNvPicPr/>
          <p:nvPr/>
        </p:nvPicPr>
        <p:blipFill rotWithShape="1">
          <a:blip r:embed="rId5"/>
          <a:srcRect l="14959" r="14288"/>
          <a:stretch/>
        </p:blipFill>
        <p:spPr>
          <a:xfrm>
            <a:off x="7792872" y="3426587"/>
            <a:ext cx="3125337" cy="2479324"/>
          </a:xfrm>
          <a:prstGeom prst="rect">
            <a:avLst/>
          </a:prstGeom>
          <a:ln/>
        </p:spPr>
      </p:pic>
    </p:spTree>
    <p:extLst>
      <p:ext uri="{BB962C8B-B14F-4D97-AF65-F5344CB8AC3E}">
        <p14:creationId xmlns:p14="http://schemas.microsoft.com/office/powerpoint/2010/main" val="5321245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EAAE2FCB-862D-3F1F-1919-0ED61EF5D276}"/>
              </a:ext>
            </a:extLst>
          </p:cNvPr>
          <p:cNvSpPr txBox="1"/>
          <p:nvPr/>
        </p:nvSpPr>
        <p:spPr>
          <a:xfrm>
            <a:off x="546539" y="533478"/>
            <a:ext cx="3916280" cy="461665"/>
          </a:xfrm>
          <a:prstGeom prst="rect">
            <a:avLst/>
          </a:prstGeom>
          <a:noFill/>
        </p:spPr>
        <p:txBody>
          <a:bodyPr wrap="square" rtlCol="0" anchor="ctr">
            <a:spAutoFit/>
          </a:bodyPr>
          <a:lstStyle>
            <a:defPPr>
              <a:defRPr lang="zh-CN"/>
            </a:defPPr>
            <a:lvl1pPr>
              <a:defRPr sz="4000">
                <a:solidFill>
                  <a:schemeClr val="accent2"/>
                </a:solidFill>
                <a:latin typeface="微软雅黑" panose="020B0503020204020204" pitchFamily="34" charset="-122"/>
                <a:ea typeface="微软雅黑" panose="020B0503020204020204" pitchFamily="34" charset="-122"/>
              </a:defRPr>
            </a:lvl1pPr>
          </a:lstStyle>
          <a:p>
            <a:r>
              <a:rPr lang="nl-NL" altLang="zh-CN" sz="2400" dirty="0">
                <a:solidFill>
                  <a:srgbClr val="0E101A"/>
                </a:solidFill>
                <a:effectLst/>
                <a:ea typeface="Times New Roman" panose="02020603050405020304" pitchFamily="18" charset="0"/>
              </a:rPr>
              <a:t>Data </a:t>
            </a:r>
            <a:r>
              <a:rPr lang="nl-NL" altLang="zh-CN" sz="2400" dirty="0" err="1">
                <a:solidFill>
                  <a:srgbClr val="0E101A"/>
                </a:solidFill>
                <a:effectLst/>
                <a:ea typeface="Times New Roman" panose="02020603050405020304" pitchFamily="18" charset="0"/>
              </a:rPr>
              <a:t>collection</a:t>
            </a:r>
            <a:r>
              <a:rPr lang="nl-NL" altLang="zh-CN" sz="2400" dirty="0">
                <a:solidFill>
                  <a:srgbClr val="0E101A"/>
                </a:solidFill>
                <a:effectLst/>
                <a:ea typeface="Times New Roman" panose="02020603050405020304" pitchFamily="18" charset="0"/>
              </a:rPr>
              <a:t> platform</a:t>
            </a:r>
            <a:endParaRPr lang="zh-CN" altLang="en-US" sz="2400" dirty="0"/>
          </a:p>
        </p:txBody>
      </p:sp>
      <p:pic>
        <p:nvPicPr>
          <p:cNvPr id="3" name="image4.png">
            <a:extLst>
              <a:ext uri="{FF2B5EF4-FFF2-40B4-BE49-F238E27FC236}">
                <a16:creationId xmlns:a16="http://schemas.microsoft.com/office/drawing/2014/main" id="{2929826D-949C-E8E4-EE30-17EAA0E7E352}"/>
              </a:ext>
            </a:extLst>
          </p:cNvPr>
          <p:cNvPicPr/>
          <p:nvPr/>
        </p:nvPicPr>
        <p:blipFill>
          <a:blip r:embed="rId2"/>
          <a:srcRect/>
          <a:stretch>
            <a:fillRect/>
          </a:stretch>
        </p:blipFill>
        <p:spPr>
          <a:xfrm>
            <a:off x="6554951" y="2550267"/>
            <a:ext cx="4677683" cy="2567644"/>
          </a:xfrm>
          <a:prstGeom prst="rect">
            <a:avLst/>
          </a:prstGeom>
          <a:ln/>
        </p:spPr>
      </p:pic>
      <p:sp>
        <p:nvSpPr>
          <p:cNvPr id="12" name="文本框 11">
            <a:extLst>
              <a:ext uri="{FF2B5EF4-FFF2-40B4-BE49-F238E27FC236}">
                <a16:creationId xmlns:a16="http://schemas.microsoft.com/office/drawing/2014/main" id="{D80FA0A4-3599-9048-12B0-54EDB824BBB5}"/>
              </a:ext>
            </a:extLst>
          </p:cNvPr>
          <p:cNvSpPr txBox="1"/>
          <p:nvPr/>
        </p:nvSpPr>
        <p:spPr>
          <a:xfrm>
            <a:off x="1418317" y="2206113"/>
            <a:ext cx="4677683" cy="1754326"/>
          </a:xfrm>
          <a:prstGeom prst="rect">
            <a:avLst/>
          </a:prstGeom>
          <a:noFill/>
        </p:spPr>
        <p:txBody>
          <a:bodyPr wrap="square">
            <a:spAutoFit/>
          </a:bodyPr>
          <a:lstStyle/>
          <a:p>
            <a:r>
              <a:rPr lang="en-US" altLang="zh-CN" sz="1800" dirty="0">
                <a:effectLst/>
                <a:latin typeface="Arial" panose="020B0604020202020204" pitchFamily="34" charset="0"/>
                <a:ea typeface="宋体" panose="02010600030101010101" pitchFamily="2" charset="-122"/>
                <a:cs typeface="Arial" panose="020B0604020202020204" pitchFamily="34" charset="0"/>
              </a:rPr>
              <a:t>I chose Red</a:t>
            </a:r>
            <a:r>
              <a:rPr lang="en-US" altLang="zh-CN" dirty="0">
                <a:latin typeface="Arial" panose="020B0604020202020204" pitchFamily="34" charset="0"/>
                <a:ea typeface="宋体" panose="02010600030101010101" pitchFamily="2" charset="-122"/>
                <a:cs typeface="Arial" panose="020B0604020202020204" pitchFamily="34" charset="0"/>
              </a:rPr>
              <a:t>(Little</a:t>
            </a:r>
            <a:r>
              <a:rPr lang="zh-CN" altLang="en-US" dirty="0">
                <a:latin typeface="Arial" panose="020B0604020202020204" pitchFamily="34" charset="0"/>
                <a:ea typeface="宋体" panose="02010600030101010101" pitchFamily="2" charset="-122"/>
                <a:cs typeface="Arial" panose="020B0604020202020204" pitchFamily="34" charset="0"/>
              </a:rPr>
              <a:t> </a:t>
            </a:r>
            <a:r>
              <a:rPr lang="en-US" altLang="zh-CN" dirty="0">
                <a:latin typeface="Arial" panose="020B0604020202020204" pitchFamily="34" charset="0"/>
                <a:ea typeface="宋体" panose="02010600030101010101" pitchFamily="2" charset="-122"/>
                <a:cs typeface="Arial" panose="020B0604020202020204" pitchFamily="34" charset="0"/>
              </a:rPr>
              <a:t>red</a:t>
            </a:r>
            <a:r>
              <a:rPr lang="zh-CN" altLang="en-US" dirty="0">
                <a:latin typeface="Arial" panose="020B0604020202020204" pitchFamily="34" charset="0"/>
                <a:ea typeface="宋体" panose="02010600030101010101" pitchFamily="2" charset="-122"/>
                <a:cs typeface="Arial" panose="020B0604020202020204" pitchFamily="34" charset="0"/>
              </a:rPr>
              <a:t> </a:t>
            </a:r>
            <a:r>
              <a:rPr lang="en-US" altLang="zh-CN" dirty="0">
                <a:latin typeface="Arial" panose="020B0604020202020204" pitchFamily="34" charset="0"/>
                <a:ea typeface="宋体" panose="02010600030101010101" pitchFamily="2" charset="-122"/>
                <a:cs typeface="Arial" panose="020B0604020202020204" pitchFamily="34" charset="0"/>
              </a:rPr>
              <a:t>book)</a:t>
            </a:r>
            <a:r>
              <a:rPr lang="en-US" altLang="zh-CN" sz="1800" dirty="0">
                <a:effectLst/>
                <a:latin typeface="Arial" panose="020B0604020202020204" pitchFamily="34" charset="0"/>
                <a:ea typeface="宋体" panose="02010600030101010101" pitchFamily="2" charset="-122"/>
                <a:cs typeface="Arial" panose="020B0604020202020204" pitchFamily="34" charset="0"/>
              </a:rPr>
              <a:t> as the main platform to collect the ad data. </a:t>
            </a:r>
          </a:p>
          <a:p>
            <a:r>
              <a:rPr lang="en-US" altLang="zh-CN" sz="1800" dirty="0">
                <a:effectLst/>
                <a:latin typeface="Arial" panose="020B0604020202020204" pitchFamily="34" charset="0"/>
                <a:ea typeface="宋体" panose="02010600030101010101" pitchFamily="2" charset="-122"/>
                <a:cs typeface="Arial" panose="020B0604020202020204" pitchFamily="34" charset="0"/>
              </a:rPr>
              <a:t>The advertisements in Red include the name, profile photos, the specific content, and the tag they use, which all shown in their personal profile.</a:t>
            </a:r>
            <a:endParaRPr lang="zh-CN" altLang="en-US" dirty="0">
              <a:latin typeface="Arial" panose="020B0604020202020204" pitchFamily="34" charset="0"/>
              <a:cs typeface="Arial" panose="020B0604020202020204" pitchFamily="34" charset="0"/>
            </a:endParaRPr>
          </a:p>
        </p:txBody>
      </p:sp>
      <p:cxnSp>
        <p:nvCxnSpPr>
          <p:cNvPr id="21" name="连接符: 肘形 20">
            <a:extLst>
              <a:ext uri="{FF2B5EF4-FFF2-40B4-BE49-F238E27FC236}">
                <a16:creationId xmlns:a16="http://schemas.microsoft.com/office/drawing/2014/main" id="{F497E3A3-EBEE-9878-708E-B85952C5677C}"/>
              </a:ext>
            </a:extLst>
          </p:cNvPr>
          <p:cNvCxnSpPr>
            <a:cxnSpLocks/>
          </p:cNvCxnSpPr>
          <p:nvPr/>
        </p:nvCxnSpPr>
        <p:spPr>
          <a:xfrm>
            <a:off x="2800066" y="1974623"/>
            <a:ext cx="6591869" cy="1940308"/>
          </a:xfrm>
          <a:prstGeom prst="bentConnector3">
            <a:avLst/>
          </a:prstGeom>
          <a:noFill/>
          <a:ln w="19050">
            <a:solidFill>
              <a:srgbClr val="A99DC6"/>
            </a:solidFill>
            <a:tailEnd type="triangle"/>
          </a:ln>
        </p:spPr>
        <p:style>
          <a:lnRef idx="2">
            <a:schemeClr val="accent1">
              <a:shade val="50000"/>
            </a:schemeClr>
          </a:lnRef>
          <a:fillRef idx="1">
            <a:schemeClr val="accent1"/>
          </a:fillRef>
          <a:effectRef idx="0">
            <a:schemeClr val="accent1"/>
          </a:effectRef>
          <a:fontRef idx="minor">
            <a:schemeClr val="lt1"/>
          </a:fontRef>
        </p:style>
      </p:cxnSp>
    </p:spTree>
    <p:extLst>
      <p:ext uri="{BB962C8B-B14F-4D97-AF65-F5344CB8AC3E}">
        <p14:creationId xmlns:p14="http://schemas.microsoft.com/office/powerpoint/2010/main" val="23678845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666BC14E-5254-B2C2-83E8-600FF6A9A48E}"/>
              </a:ext>
            </a:extLst>
          </p:cNvPr>
          <p:cNvSpPr txBox="1"/>
          <p:nvPr/>
        </p:nvSpPr>
        <p:spPr>
          <a:xfrm>
            <a:off x="546538" y="410368"/>
            <a:ext cx="2679741" cy="707886"/>
          </a:xfrm>
          <a:prstGeom prst="rect">
            <a:avLst/>
          </a:prstGeom>
          <a:noFill/>
        </p:spPr>
        <p:txBody>
          <a:bodyPr wrap="square" rtlCol="0" anchor="ctr">
            <a:spAutoFit/>
          </a:bodyPr>
          <a:lstStyle>
            <a:defPPr>
              <a:defRPr lang="zh-CN"/>
            </a:defPPr>
            <a:lvl1pPr>
              <a:defRPr sz="4000">
                <a:solidFill>
                  <a:schemeClr val="accent2"/>
                </a:solidFill>
                <a:latin typeface="微软雅黑" panose="020B0503020204020204" pitchFamily="34" charset="-122"/>
                <a:ea typeface="微软雅黑" panose="020B0503020204020204" pitchFamily="34" charset="-122"/>
              </a:defRPr>
            </a:lvl1pPr>
          </a:lstStyle>
          <a:p>
            <a:r>
              <a:rPr lang="en-US" altLang="zh-CN" dirty="0"/>
              <a:t>Example</a:t>
            </a:r>
            <a:endParaRPr lang="zh-CN" altLang="en-US" dirty="0"/>
          </a:p>
        </p:txBody>
      </p:sp>
      <p:graphicFrame>
        <p:nvGraphicFramePr>
          <p:cNvPr id="2" name="表格 1">
            <a:extLst>
              <a:ext uri="{FF2B5EF4-FFF2-40B4-BE49-F238E27FC236}">
                <a16:creationId xmlns:a16="http://schemas.microsoft.com/office/drawing/2014/main" id="{D8E4ABAF-96CA-2F39-51E1-F4A01194E1AE}"/>
              </a:ext>
            </a:extLst>
          </p:cNvPr>
          <p:cNvGraphicFramePr>
            <a:graphicFrameLocks noGrp="1"/>
          </p:cNvGraphicFramePr>
          <p:nvPr>
            <p:extLst>
              <p:ext uri="{D42A27DB-BD31-4B8C-83A1-F6EECF244321}">
                <p14:modId xmlns:p14="http://schemas.microsoft.com/office/powerpoint/2010/main" val="2729171928"/>
              </p:ext>
            </p:extLst>
          </p:nvPr>
        </p:nvGraphicFramePr>
        <p:xfrm>
          <a:off x="6282660" y="1645646"/>
          <a:ext cx="5122427" cy="3732887"/>
        </p:xfrm>
        <a:graphic>
          <a:graphicData uri="http://schemas.openxmlformats.org/drawingml/2006/table">
            <a:tbl>
              <a:tblPr firstRow="1" firstCol="1" bandRow="1">
                <a:tableStyleId>{5C22544A-7EE6-4342-B048-85BDC9FD1C3A}</a:tableStyleId>
              </a:tblPr>
              <a:tblGrid>
                <a:gridCol w="1015466">
                  <a:extLst>
                    <a:ext uri="{9D8B030D-6E8A-4147-A177-3AD203B41FA5}">
                      <a16:colId xmlns:a16="http://schemas.microsoft.com/office/drawing/2014/main" val="354825719"/>
                    </a:ext>
                  </a:extLst>
                </a:gridCol>
                <a:gridCol w="4106961">
                  <a:extLst>
                    <a:ext uri="{9D8B030D-6E8A-4147-A177-3AD203B41FA5}">
                      <a16:colId xmlns:a16="http://schemas.microsoft.com/office/drawing/2014/main" val="457080032"/>
                    </a:ext>
                  </a:extLst>
                </a:gridCol>
              </a:tblGrid>
              <a:tr h="308268">
                <a:tc>
                  <a:txBody>
                    <a:bodyPr/>
                    <a:lstStyle/>
                    <a:p>
                      <a:pPr algn="l">
                        <a:lnSpc>
                          <a:spcPct val="100000"/>
                        </a:lnSpc>
                      </a:pPr>
                      <a:r>
                        <a:rPr lang="en-US" sz="900" kern="0">
                          <a:effectLst/>
                        </a:rPr>
                        <a:t>Fragment</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0" marR="63500" marT="63500" marB="63500"/>
                </a:tc>
                <a:tc>
                  <a:txBody>
                    <a:bodyPr/>
                    <a:lstStyle/>
                    <a:p>
                      <a:pPr algn="l">
                        <a:lnSpc>
                          <a:spcPct val="100000"/>
                        </a:lnSpc>
                      </a:pPr>
                      <a:r>
                        <a:rPr lang="en-US" sz="900" kern="0">
                          <a:effectLst/>
                        </a:rPr>
                        <a:t>Example </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0" marR="63500" marT="63500" marB="63500"/>
                </a:tc>
                <a:extLst>
                  <a:ext uri="{0D108BD9-81ED-4DB2-BD59-A6C34878D82A}">
                    <a16:rowId xmlns:a16="http://schemas.microsoft.com/office/drawing/2014/main" val="745294958"/>
                  </a:ext>
                </a:extLst>
              </a:tr>
              <a:tr h="706821">
                <a:tc>
                  <a:txBody>
                    <a:bodyPr/>
                    <a:lstStyle/>
                    <a:p>
                      <a:pPr algn="l">
                        <a:lnSpc>
                          <a:spcPct val="100000"/>
                        </a:lnSpc>
                      </a:pPr>
                      <a:r>
                        <a:rPr lang="en-US" sz="900" kern="0">
                          <a:effectLst/>
                        </a:rPr>
                        <a:t>Avatar</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0" marR="63500" marT="63500" marB="63500"/>
                </a:tc>
                <a:tc>
                  <a:txBody>
                    <a:bodyPr/>
                    <a:lstStyle/>
                    <a:p>
                      <a:pPr algn="l">
                        <a:lnSpc>
                          <a:spcPct val="100000"/>
                        </a:lnSpc>
                      </a:pPr>
                      <a:endParaRPr lang="en-US" sz="900" kern="0">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a:txBody>
                  <a:tcPr marL="63500" marR="63500" marT="63500" marB="63500"/>
                </a:tc>
                <a:extLst>
                  <a:ext uri="{0D108BD9-81ED-4DB2-BD59-A6C34878D82A}">
                    <a16:rowId xmlns:a16="http://schemas.microsoft.com/office/drawing/2014/main" val="3683895043"/>
                  </a:ext>
                </a:extLst>
              </a:tr>
              <a:tr h="264216">
                <a:tc>
                  <a:txBody>
                    <a:bodyPr/>
                    <a:lstStyle/>
                    <a:p>
                      <a:pPr algn="l">
                        <a:lnSpc>
                          <a:spcPct val="100000"/>
                        </a:lnSpc>
                      </a:pPr>
                      <a:r>
                        <a:rPr lang="en-US" sz="900" kern="0">
                          <a:effectLst/>
                        </a:rPr>
                        <a:t>Account name</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0" marR="63500" marT="63500" marB="63500"/>
                </a:tc>
                <a:tc>
                  <a:txBody>
                    <a:bodyPr/>
                    <a:lstStyle/>
                    <a:p>
                      <a:pPr algn="l">
                        <a:lnSpc>
                          <a:spcPct val="100000"/>
                        </a:lnSpc>
                      </a:pPr>
                      <a:r>
                        <a:rPr lang="en-US" sz="900" kern="0">
                          <a:effectLst/>
                        </a:rPr>
                        <a:t>Beautiful Antelope</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0" marR="63500" marT="63500" marB="63500"/>
                </a:tc>
                <a:extLst>
                  <a:ext uri="{0D108BD9-81ED-4DB2-BD59-A6C34878D82A}">
                    <a16:rowId xmlns:a16="http://schemas.microsoft.com/office/drawing/2014/main" val="3803987052"/>
                  </a:ext>
                </a:extLst>
              </a:tr>
              <a:tr h="264216">
                <a:tc>
                  <a:txBody>
                    <a:bodyPr/>
                    <a:lstStyle/>
                    <a:p>
                      <a:pPr algn="l">
                        <a:lnSpc>
                          <a:spcPct val="100000"/>
                        </a:lnSpc>
                      </a:pPr>
                      <a:r>
                        <a:rPr lang="en-US" sz="900" kern="0">
                          <a:effectLst/>
                        </a:rPr>
                        <a:t>Title </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0" marR="63500" marT="63500" marB="63500"/>
                </a:tc>
                <a:tc>
                  <a:txBody>
                    <a:bodyPr/>
                    <a:lstStyle/>
                    <a:p>
                      <a:pPr algn="l">
                        <a:lnSpc>
                          <a:spcPct val="100000"/>
                        </a:lnSpc>
                      </a:pPr>
                      <a:r>
                        <a:rPr lang="en-US" sz="900" kern="0">
                          <a:effectLst/>
                        </a:rPr>
                        <a:t>Rent myself out for a dollar on a trial basis (Dalian)</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0" marR="63500" marT="63500" marB="63500"/>
                </a:tc>
                <a:extLst>
                  <a:ext uri="{0D108BD9-81ED-4DB2-BD59-A6C34878D82A}">
                    <a16:rowId xmlns:a16="http://schemas.microsoft.com/office/drawing/2014/main" val="3663729718"/>
                  </a:ext>
                </a:extLst>
              </a:tr>
              <a:tr h="511335">
                <a:tc>
                  <a:txBody>
                    <a:bodyPr/>
                    <a:lstStyle/>
                    <a:p>
                      <a:pPr algn="l">
                        <a:lnSpc>
                          <a:spcPct val="100000"/>
                        </a:lnSpc>
                      </a:pPr>
                      <a:r>
                        <a:rPr lang="en-US" sz="900" kern="0">
                          <a:effectLst/>
                        </a:rPr>
                        <a:t>Content </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0" marR="63500" marT="63500" marB="63500"/>
                </a:tc>
                <a:tc>
                  <a:txBody>
                    <a:bodyPr/>
                    <a:lstStyle/>
                    <a:p>
                      <a:pPr algn="l">
                        <a:lnSpc>
                          <a:spcPct val="100000"/>
                        </a:lnSpc>
                      </a:pPr>
                      <a:r>
                        <a:rPr lang="en-US" sz="900" kern="0" dirty="0">
                          <a:effectLst/>
                        </a:rPr>
                        <a:t>From today, I will be offering a “do-nothing" rental service. Please use this service when you only need my presence……</a:t>
                      </a:r>
                      <a:endParaRPr lang="zh-CN" sz="105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3500" marR="63500" marT="63500" marB="63500"/>
                </a:tc>
                <a:extLst>
                  <a:ext uri="{0D108BD9-81ED-4DB2-BD59-A6C34878D82A}">
                    <a16:rowId xmlns:a16="http://schemas.microsoft.com/office/drawing/2014/main" val="3129836424"/>
                  </a:ext>
                </a:extLst>
              </a:tr>
              <a:tr h="409801">
                <a:tc>
                  <a:txBody>
                    <a:bodyPr/>
                    <a:lstStyle/>
                    <a:p>
                      <a:pPr algn="l">
                        <a:lnSpc>
                          <a:spcPct val="100000"/>
                        </a:lnSpc>
                      </a:pPr>
                      <a:r>
                        <a:rPr lang="en-US" sz="900" kern="0">
                          <a:effectLst/>
                        </a:rPr>
                        <a:t>Hashtag </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0" marR="63500" marT="63500" marB="63500"/>
                </a:tc>
                <a:tc>
                  <a:txBody>
                    <a:bodyPr/>
                    <a:lstStyle/>
                    <a:p>
                      <a:pPr algn="l">
                        <a:lnSpc>
                          <a:spcPct val="100000"/>
                        </a:lnSpc>
                      </a:pPr>
                      <a:r>
                        <a:rPr lang="en-US" sz="900" kern="0">
                          <a:effectLst/>
                        </a:rPr>
                        <a:t>#companionship #solitude #renting your time #loneliness……</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0" marR="63500" marT="63500" marB="63500"/>
                </a:tc>
                <a:extLst>
                  <a:ext uri="{0D108BD9-81ED-4DB2-BD59-A6C34878D82A}">
                    <a16:rowId xmlns:a16="http://schemas.microsoft.com/office/drawing/2014/main" val="864079287"/>
                  </a:ext>
                </a:extLst>
              </a:tr>
              <a:tr h="1268230">
                <a:tc>
                  <a:txBody>
                    <a:bodyPr/>
                    <a:lstStyle/>
                    <a:p>
                      <a:pPr algn="l">
                        <a:lnSpc>
                          <a:spcPct val="100000"/>
                        </a:lnSpc>
                      </a:pPr>
                      <a:r>
                        <a:rPr lang="en-US" sz="900" kern="0">
                          <a:effectLst/>
                        </a:rPr>
                        <a:t>Picture </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0" marR="63500" marT="63500" marB="63500"/>
                </a:tc>
                <a:tc>
                  <a:txBody>
                    <a:bodyPr/>
                    <a:lstStyle/>
                    <a:p>
                      <a:pPr algn="l">
                        <a:lnSpc>
                          <a:spcPct val="100000"/>
                        </a:lnSpc>
                      </a:pPr>
                      <a:endParaRPr lang="en-US" sz="900" kern="0" dirty="0">
                        <a:solidFill>
                          <a:srgbClr val="575757"/>
                        </a:solidFill>
                        <a:effectLst/>
                        <a:latin typeface="宋体" panose="02010600030101010101" pitchFamily="2" charset="-122"/>
                        <a:ea typeface="宋体" panose="02010600030101010101" pitchFamily="2" charset="-122"/>
                        <a:cs typeface="宋体" panose="02010600030101010101" pitchFamily="2" charset="-122"/>
                      </a:endParaRPr>
                    </a:p>
                  </a:txBody>
                  <a:tcPr marL="63500" marR="63500" marT="63500" marB="63500"/>
                </a:tc>
                <a:extLst>
                  <a:ext uri="{0D108BD9-81ED-4DB2-BD59-A6C34878D82A}">
                    <a16:rowId xmlns:a16="http://schemas.microsoft.com/office/drawing/2014/main" val="1526304405"/>
                  </a:ext>
                </a:extLst>
              </a:tr>
            </a:tbl>
          </a:graphicData>
        </a:graphic>
      </p:graphicFrame>
      <p:pic>
        <p:nvPicPr>
          <p:cNvPr id="3074" name="图片 4">
            <a:extLst>
              <a:ext uri="{FF2B5EF4-FFF2-40B4-BE49-F238E27FC236}">
                <a16:creationId xmlns:a16="http://schemas.microsoft.com/office/drawing/2014/main" id="{C24DABF1-88A7-98A0-8DC9-CE275CA22C5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74839" y="1950273"/>
            <a:ext cx="656449" cy="656449"/>
          </a:xfrm>
          <a:prstGeom prst="rect">
            <a:avLst/>
          </a:prstGeom>
          <a:noFill/>
          <a:extLst>
            <a:ext uri="{909E8E84-426E-40DD-AFC4-6F175D3DCCD1}">
              <a14:hiddenFill xmlns:a14="http://schemas.microsoft.com/office/drawing/2010/main">
                <a:solidFill>
                  <a:srgbClr val="FFFFFF"/>
                </a:solidFill>
              </a14:hiddenFill>
            </a:ext>
          </a:extLst>
        </p:spPr>
      </p:pic>
      <p:pic>
        <p:nvPicPr>
          <p:cNvPr id="3073" name="图片 3">
            <a:extLst>
              <a:ext uri="{FF2B5EF4-FFF2-40B4-BE49-F238E27FC236}">
                <a16:creationId xmlns:a16="http://schemas.microsoft.com/office/drawing/2014/main" id="{A05A7F44-F280-0BEC-0320-1558D481A2F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83850" y="4144208"/>
            <a:ext cx="921838" cy="1234325"/>
          </a:xfrm>
          <a:prstGeom prst="rect">
            <a:avLst/>
          </a:prstGeom>
          <a:noFill/>
          <a:extLst>
            <a:ext uri="{909E8E84-426E-40DD-AFC4-6F175D3DCCD1}">
              <a14:hiddenFill xmlns:a14="http://schemas.microsoft.com/office/drawing/2010/main">
                <a:solidFill>
                  <a:srgbClr val="FFFFFF"/>
                </a:solidFill>
              </a14:hiddenFill>
            </a:ext>
          </a:extLst>
        </p:spPr>
      </p:pic>
      <p:pic>
        <p:nvPicPr>
          <p:cNvPr id="17" name="图片 16">
            <a:extLst>
              <a:ext uri="{FF2B5EF4-FFF2-40B4-BE49-F238E27FC236}">
                <a16:creationId xmlns:a16="http://schemas.microsoft.com/office/drawing/2014/main" id="{CBFCAFB0-E83A-0676-309F-422153CCED6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89649" y="1687035"/>
            <a:ext cx="4156990" cy="3483929"/>
          </a:xfrm>
          <a:prstGeom prst="rect">
            <a:avLst/>
          </a:prstGeom>
        </p:spPr>
      </p:pic>
    </p:spTree>
    <p:extLst>
      <p:ext uri="{BB962C8B-B14F-4D97-AF65-F5344CB8AC3E}">
        <p14:creationId xmlns:p14="http://schemas.microsoft.com/office/powerpoint/2010/main" val="35827413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9796A79B-0479-95BC-53C9-B6E5685ECEAE}"/>
              </a:ext>
            </a:extLst>
          </p:cNvPr>
          <p:cNvSpPr txBox="1"/>
          <p:nvPr/>
        </p:nvSpPr>
        <p:spPr>
          <a:xfrm>
            <a:off x="821767" y="575649"/>
            <a:ext cx="7150799" cy="707886"/>
          </a:xfrm>
          <a:prstGeom prst="rect">
            <a:avLst/>
          </a:prstGeom>
          <a:noFill/>
        </p:spPr>
        <p:txBody>
          <a:bodyPr wrap="square" rtlCol="0" anchor="ctr">
            <a:spAutoFit/>
          </a:bodyPr>
          <a:lstStyle>
            <a:defPPr>
              <a:defRPr lang="zh-CN"/>
            </a:defPPr>
            <a:lvl1pPr>
              <a:defRPr sz="4000">
                <a:solidFill>
                  <a:schemeClr val="accent2"/>
                </a:solidFill>
                <a:latin typeface="微软雅黑" panose="020B0503020204020204" pitchFamily="34" charset="-122"/>
                <a:ea typeface="微软雅黑" panose="020B0503020204020204" pitchFamily="34" charset="-122"/>
              </a:defRPr>
            </a:lvl1pPr>
          </a:lstStyle>
          <a:p>
            <a:r>
              <a:rPr lang="en-US" altLang="zh-CN" sz="2000" dirty="0"/>
              <a:t>Hybridization of different genres:</a:t>
            </a:r>
          </a:p>
          <a:p>
            <a:r>
              <a:rPr lang="en-US" altLang="zh-CN" sz="2000" dirty="0"/>
              <a:t>Advertisement? Post? Self-introduction?......</a:t>
            </a:r>
          </a:p>
        </p:txBody>
      </p:sp>
      <p:sp>
        <p:nvSpPr>
          <p:cNvPr id="4" name="文本框 3">
            <a:extLst>
              <a:ext uri="{FF2B5EF4-FFF2-40B4-BE49-F238E27FC236}">
                <a16:creationId xmlns:a16="http://schemas.microsoft.com/office/drawing/2014/main" id="{6E61ACF0-CA44-3C4E-6B11-C93CD48F6159}"/>
              </a:ext>
            </a:extLst>
          </p:cNvPr>
          <p:cNvSpPr txBox="1"/>
          <p:nvPr/>
        </p:nvSpPr>
        <p:spPr>
          <a:xfrm>
            <a:off x="2151797" y="2424871"/>
            <a:ext cx="8898340" cy="2554545"/>
          </a:xfrm>
          <a:prstGeom prst="rect">
            <a:avLst/>
          </a:prstGeom>
          <a:noFill/>
        </p:spPr>
        <p:txBody>
          <a:bodyPr wrap="square">
            <a:spAutoFit/>
          </a:bodyPr>
          <a:lstStyle/>
          <a:p>
            <a:r>
              <a:rPr lang="zh-CN" altLang="en-US" sz="2000" dirty="0">
                <a:latin typeface="Arial" panose="020B0604020202020204" pitchFamily="34" charset="0"/>
                <a:cs typeface="Arial" panose="020B0604020202020204" pitchFamily="34" charset="0"/>
              </a:rPr>
              <a:t>‘Critical’ in Critical Genre Analysis thus reflects an attempt to be as objective as possible, rigorous in analytical procedures, integrating genre analysis and other relevant multiple perspectives </a:t>
            </a:r>
            <a:r>
              <a:rPr lang="en-US" altLang="zh-CN" sz="2000" dirty="0">
                <a:latin typeface="Arial" panose="020B0604020202020204" pitchFamily="34" charset="0"/>
                <a:cs typeface="Arial" panose="020B0604020202020204" pitchFamily="34" charset="0"/>
              </a:rPr>
              <a:t>and dimensions of professional genres by employing a range of methodological frameworks and procedures, which include, but are not limited to, ethnographic (including specialist interviews and/or ‘convergent accounts’ of experienced members of the professional community in question), in order to explain or demystify but not evaluate or </a:t>
            </a:r>
            <a:r>
              <a:rPr lang="en-US" altLang="zh-CN" sz="2000" dirty="0" err="1">
                <a:latin typeface="Arial" panose="020B0604020202020204" pitchFamily="34" charset="0"/>
                <a:cs typeface="Arial" panose="020B0604020202020204" pitchFamily="34" charset="0"/>
              </a:rPr>
              <a:t>criticise</a:t>
            </a:r>
            <a:r>
              <a:rPr lang="en-US" altLang="zh-CN" sz="2000" dirty="0">
                <a:latin typeface="Arial" panose="020B0604020202020204" pitchFamily="34" charset="0"/>
                <a:cs typeface="Arial" panose="020B0604020202020204" pitchFamily="34" charset="0"/>
              </a:rPr>
              <a:t> specific professional practices.</a:t>
            </a:r>
            <a:endParaRPr lang="zh-CN" altLang="en-US" sz="2000" dirty="0">
              <a:latin typeface="Arial" panose="020B0604020202020204" pitchFamily="34" charset="0"/>
              <a:cs typeface="Arial" panose="020B0604020202020204" pitchFamily="34" charset="0"/>
            </a:endParaRPr>
          </a:p>
        </p:txBody>
      </p:sp>
      <p:sp>
        <p:nvSpPr>
          <p:cNvPr id="5" name="文本框 4">
            <a:extLst>
              <a:ext uri="{FF2B5EF4-FFF2-40B4-BE49-F238E27FC236}">
                <a16:creationId xmlns:a16="http://schemas.microsoft.com/office/drawing/2014/main" id="{BD48127F-85D6-E8C2-F746-C74995520A8B}"/>
              </a:ext>
            </a:extLst>
          </p:cNvPr>
          <p:cNvSpPr txBox="1"/>
          <p:nvPr/>
        </p:nvSpPr>
        <p:spPr>
          <a:xfrm>
            <a:off x="4544015" y="6324522"/>
            <a:ext cx="7350918" cy="369332"/>
          </a:xfrm>
          <a:prstGeom prst="rect">
            <a:avLst/>
          </a:prstGeom>
          <a:noFill/>
        </p:spPr>
        <p:txBody>
          <a:bodyPr wrap="square">
            <a:spAutoFit/>
          </a:bodyPr>
          <a:lstStyle/>
          <a:p>
            <a:r>
              <a:rPr lang="en-US" altLang="zh-CN" sz="900" dirty="0">
                <a:solidFill>
                  <a:srgbClr val="333333"/>
                </a:solidFill>
                <a:effectLst/>
                <a:ea typeface="Times New Roman" panose="02020603050405020304" pitchFamily="18" charset="0"/>
              </a:rPr>
              <a:t>Bhatia, Vijay K. Critical Genre Analysis Investigating Interdiscursive Performance in Professional Practice. Milton Park, Abingdon, Oxon ; New York, Ny, Routledge, 2016.</a:t>
            </a:r>
            <a:endParaRPr lang="zh-CN" altLang="en-US" sz="900" dirty="0"/>
          </a:p>
        </p:txBody>
      </p:sp>
      <p:sp>
        <p:nvSpPr>
          <p:cNvPr id="6" name="文本框 5">
            <a:extLst>
              <a:ext uri="{FF2B5EF4-FFF2-40B4-BE49-F238E27FC236}">
                <a16:creationId xmlns:a16="http://schemas.microsoft.com/office/drawing/2014/main" id="{321E836A-B4BF-7718-9E2C-13908302323F}"/>
              </a:ext>
            </a:extLst>
          </p:cNvPr>
          <p:cNvSpPr txBox="1"/>
          <p:nvPr/>
        </p:nvSpPr>
        <p:spPr>
          <a:xfrm>
            <a:off x="1476859" y="1705310"/>
            <a:ext cx="5274232" cy="461665"/>
          </a:xfrm>
          <a:prstGeom prst="rect">
            <a:avLst/>
          </a:prstGeom>
          <a:noFill/>
        </p:spPr>
        <p:txBody>
          <a:bodyPr wrap="square" rtlCol="0" anchor="ctr">
            <a:spAutoFit/>
          </a:bodyPr>
          <a:lstStyle>
            <a:defPPr>
              <a:defRPr lang="zh-CN"/>
            </a:defPPr>
            <a:lvl1pPr>
              <a:defRPr sz="4000">
                <a:solidFill>
                  <a:schemeClr val="accent2"/>
                </a:solidFill>
                <a:latin typeface="微软雅黑" panose="020B0503020204020204" pitchFamily="34" charset="-122"/>
                <a:ea typeface="微软雅黑" panose="020B0503020204020204" pitchFamily="34" charset="-122"/>
              </a:defRPr>
            </a:lvl1pPr>
          </a:lstStyle>
          <a:p>
            <a:r>
              <a:rPr lang="en-US" altLang="zh-CN" sz="2400" dirty="0"/>
              <a:t>CGA(Critical Genre Analysis) </a:t>
            </a:r>
            <a:endParaRPr lang="zh-CN" altLang="en-US" sz="2400" dirty="0"/>
          </a:p>
        </p:txBody>
      </p:sp>
    </p:spTree>
    <p:extLst>
      <p:ext uri="{BB962C8B-B14F-4D97-AF65-F5344CB8AC3E}">
        <p14:creationId xmlns:p14="http://schemas.microsoft.com/office/powerpoint/2010/main" val="32477281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9796A79B-0479-95BC-53C9-B6E5685ECEAE}"/>
              </a:ext>
            </a:extLst>
          </p:cNvPr>
          <p:cNvSpPr txBox="1"/>
          <p:nvPr/>
        </p:nvSpPr>
        <p:spPr>
          <a:xfrm>
            <a:off x="821767" y="876170"/>
            <a:ext cx="4309791" cy="400110"/>
          </a:xfrm>
          <a:prstGeom prst="rect">
            <a:avLst/>
          </a:prstGeom>
          <a:noFill/>
        </p:spPr>
        <p:txBody>
          <a:bodyPr wrap="square" rtlCol="0" anchor="ctr">
            <a:spAutoFit/>
          </a:bodyPr>
          <a:lstStyle>
            <a:defPPr>
              <a:defRPr lang="zh-CN"/>
            </a:defPPr>
            <a:lvl1pPr>
              <a:defRPr sz="4000">
                <a:solidFill>
                  <a:schemeClr val="accent2"/>
                </a:solidFill>
                <a:latin typeface="微软雅黑" panose="020B0503020204020204" pitchFamily="34" charset="-122"/>
                <a:ea typeface="微软雅黑" panose="020B0503020204020204" pitchFamily="34" charset="-122"/>
              </a:defRPr>
            </a:lvl1pPr>
          </a:lstStyle>
          <a:p>
            <a:r>
              <a:rPr lang="en-US" altLang="zh-CN" sz="2000" dirty="0"/>
              <a:t>Text-external (generic resources)</a:t>
            </a:r>
          </a:p>
        </p:txBody>
      </p:sp>
      <p:sp>
        <p:nvSpPr>
          <p:cNvPr id="2" name="文本框 1">
            <a:extLst>
              <a:ext uri="{FF2B5EF4-FFF2-40B4-BE49-F238E27FC236}">
                <a16:creationId xmlns:a16="http://schemas.microsoft.com/office/drawing/2014/main" id="{49CA1440-3195-456C-CA04-2850AB1E82E2}"/>
              </a:ext>
            </a:extLst>
          </p:cNvPr>
          <p:cNvSpPr txBox="1"/>
          <p:nvPr/>
        </p:nvSpPr>
        <p:spPr>
          <a:xfrm>
            <a:off x="6813135" y="876170"/>
            <a:ext cx="4309791" cy="400110"/>
          </a:xfrm>
          <a:prstGeom prst="rect">
            <a:avLst/>
          </a:prstGeom>
          <a:noFill/>
        </p:spPr>
        <p:txBody>
          <a:bodyPr wrap="square" rtlCol="0" anchor="ctr">
            <a:spAutoFit/>
          </a:bodyPr>
          <a:lstStyle>
            <a:defPPr>
              <a:defRPr lang="zh-CN"/>
            </a:defPPr>
            <a:lvl1pPr>
              <a:defRPr sz="4000">
                <a:solidFill>
                  <a:schemeClr val="accent2"/>
                </a:solidFill>
                <a:latin typeface="微软雅黑" panose="020B0503020204020204" pitchFamily="34" charset="-122"/>
                <a:ea typeface="微软雅黑" panose="020B0503020204020204" pitchFamily="34" charset="-122"/>
              </a:defRPr>
            </a:lvl1pPr>
          </a:lstStyle>
          <a:p>
            <a:r>
              <a:rPr lang="en-US" altLang="zh-CN" sz="2000" dirty="0"/>
              <a:t>Text-internal (textual resources)</a:t>
            </a:r>
          </a:p>
        </p:txBody>
      </p:sp>
      <p:graphicFrame>
        <p:nvGraphicFramePr>
          <p:cNvPr id="7" name="表格 6">
            <a:extLst>
              <a:ext uri="{FF2B5EF4-FFF2-40B4-BE49-F238E27FC236}">
                <a16:creationId xmlns:a16="http://schemas.microsoft.com/office/drawing/2014/main" id="{B4599989-60F7-8038-EF06-B4A8E72D0F22}"/>
              </a:ext>
            </a:extLst>
          </p:cNvPr>
          <p:cNvGraphicFramePr>
            <a:graphicFrameLocks noGrp="1"/>
          </p:cNvGraphicFramePr>
          <p:nvPr>
            <p:extLst>
              <p:ext uri="{D42A27DB-BD31-4B8C-83A1-F6EECF244321}">
                <p14:modId xmlns:p14="http://schemas.microsoft.com/office/powerpoint/2010/main" val="821304533"/>
              </p:ext>
            </p:extLst>
          </p:nvPr>
        </p:nvGraphicFramePr>
        <p:xfrm>
          <a:off x="821767" y="1527433"/>
          <a:ext cx="5895832" cy="4690705"/>
        </p:xfrm>
        <a:graphic>
          <a:graphicData uri="http://schemas.openxmlformats.org/drawingml/2006/table">
            <a:tbl>
              <a:tblPr firstRow="1" firstCol="1" bandRow="1">
                <a:tableStyleId>{5C22544A-7EE6-4342-B048-85BDC9FD1C3A}</a:tableStyleId>
              </a:tblPr>
              <a:tblGrid>
                <a:gridCol w="579514">
                  <a:extLst>
                    <a:ext uri="{9D8B030D-6E8A-4147-A177-3AD203B41FA5}">
                      <a16:colId xmlns:a16="http://schemas.microsoft.com/office/drawing/2014/main" val="2853130886"/>
                    </a:ext>
                  </a:extLst>
                </a:gridCol>
                <a:gridCol w="524349">
                  <a:extLst>
                    <a:ext uri="{9D8B030D-6E8A-4147-A177-3AD203B41FA5}">
                      <a16:colId xmlns:a16="http://schemas.microsoft.com/office/drawing/2014/main" val="1749136416"/>
                    </a:ext>
                  </a:extLst>
                </a:gridCol>
                <a:gridCol w="1427359">
                  <a:extLst>
                    <a:ext uri="{9D8B030D-6E8A-4147-A177-3AD203B41FA5}">
                      <a16:colId xmlns:a16="http://schemas.microsoft.com/office/drawing/2014/main" val="2242751459"/>
                    </a:ext>
                  </a:extLst>
                </a:gridCol>
                <a:gridCol w="3364610">
                  <a:extLst>
                    <a:ext uri="{9D8B030D-6E8A-4147-A177-3AD203B41FA5}">
                      <a16:colId xmlns:a16="http://schemas.microsoft.com/office/drawing/2014/main" val="292654118"/>
                    </a:ext>
                  </a:extLst>
                </a:gridCol>
              </a:tblGrid>
              <a:tr h="701662">
                <a:tc>
                  <a:txBody>
                    <a:bodyPr/>
                    <a:lstStyle/>
                    <a:p>
                      <a:pPr algn="l"/>
                      <a:r>
                        <a:rPr lang="en-US" sz="1600" kern="0">
                          <a:effectLst/>
                        </a:rPr>
                        <a:t>Order </a:t>
                      </a:r>
                      <a:endParaRPr lang="zh-CN" sz="16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0" marR="63500" marT="63500" marB="63500"/>
                </a:tc>
                <a:tc>
                  <a:txBody>
                    <a:bodyPr/>
                    <a:lstStyle/>
                    <a:p>
                      <a:pPr algn="l"/>
                      <a:r>
                        <a:rPr lang="en-US" sz="1600" kern="0">
                          <a:effectLst/>
                        </a:rPr>
                        <a:t>Signal </a:t>
                      </a:r>
                      <a:endParaRPr lang="zh-CN" sz="16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0" marR="63500" marT="63500" marB="63500"/>
                </a:tc>
                <a:tc>
                  <a:txBody>
                    <a:bodyPr/>
                    <a:lstStyle/>
                    <a:p>
                      <a:pPr algn="l"/>
                      <a:r>
                        <a:rPr lang="en-US" sz="1600" kern="0" dirty="0">
                          <a:effectLst/>
                        </a:rPr>
                        <a:t>Explanation </a:t>
                      </a:r>
                      <a:endParaRPr lang="zh-CN" sz="16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3500" marR="63500" marT="63500" marB="63500"/>
                </a:tc>
                <a:tc>
                  <a:txBody>
                    <a:bodyPr/>
                    <a:lstStyle/>
                    <a:p>
                      <a:pPr algn="l"/>
                      <a:r>
                        <a:rPr lang="en-US" sz="1600" kern="0">
                          <a:effectLst/>
                        </a:rPr>
                        <a:t>Meaning </a:t>
                      </a:r>
                      <a:endParaRPr lang="zh-CN" sz="16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0" marR="63500" marT="63500" marB="63500"/>
                </a:tc>
                <a:extLst>
                  <a:ext uri="{0D108BD9-81ED-4DB2-BD59-A6C34878D82A}">
                    <a16:rowId xmlns:a16="http://schemas.microsoft.com/office/drawing/2014/main" val="3695788808"/>
                  </a:ext>
                </a:extLst>
              </a:tr>
              <a:tr h="701662">
                <a:tc>
                  <a:txBody>
                    <a:bodyPr/>
                    <a:lstStyle/>
                    <a:p>
                      <a:pPr algn="l"/>
                      <a:r>
                        <a:rPr lang="en-US" sz="1600" kern="0">
                          <a:effectLst/>
                        </a:rPr>
                        <a:t>1</a:t>
                      </a:r>
                      <a:endParaRPr lang="zh-CN" sz="16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0" marR="63500" marT="63500" marB="63500"/>
                </a:tc>
                <a:tc>
                  <a:txBody>
                    <a:bodyPr/>
                    <a:lstStyle/>
                    <a:p>
                      <a:pPr algn="l"/>
                      <a:r>
                        <a:rPr lang="en-US" sz="1600" kern="0">
                          <a:effectLst/>
                        </a:rPr>
                        <a:t>💡</a:t>
                      </a:r>
                      <a:endParaRPr lang="zh-CN" sz="16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0" marR="63500" marT="63500" marB="63500"/>
                </a:tc>
                <a:tc>
                  <a:txBody>
                    <a:bodyPr/>
                    <a:lstStyle/>
                    <a:p>
                      <a:pPr algn="l"/>
                      <a:r>
                        <a:rPr lang="en-US" sz="1600" kern="0" dirty="0">
                          <a:effectLst/>
                        </a:rPr>
                        <a:t>Where did the idea come from</a:t>
                      </a:r>
                      <a:endParaRPr lang="zh-CN" sz="16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3500" marR="63500" marT="63500" marB="63500"/>
                </a:tc>
                <a:tc>
                  <a:txBody>
                    <a:bodyPr/>
                    <a:lstStyle/>
                    <a:p>
                      <a:pPr algn="l"/>
                      <a:r>
                        <a:rPr lang="en-US" sz="1600" kern="0">
                          <a:effectLst/>
                        </a:rPr>
                        <a:t>Storytelling of why they want to do the work</a:t>
                      </a:r>
                      <a:endParaRPr lang="zh-CN" sz="16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0" marR="63500" marT="63500" marB="63500"/>
                </a:tc>
                <a:extLst>
                  <a:ext uri="{0D108BD9-81ED-4DB2-BD59-A6C34878D82A}">
                    <a16:rowId xmlns:a16="http://schemas.microsoft.com/office/drawing/2014/main" val="4150825151"/>
                  </a:ext>
                </a:extLst>
              </a:tr>
              <a:tr h="900950">
                <a:tc>
                  <a:txBody>
                    <a:bodyPr/>
                    <a:lstStyle/>
                    <a:p>
                      <a:pPr algn="l"/>
                      <a:r>
                        <a:rPr lang="en-US" sz="1600" kern="0" dirty="0">
                          <a:effectLst/>
                        </a:rPr>
                        <a:t>2</a:t>
                      </a:r>
                      <a:endParaRPr lang="zh-CN" sz="16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3500" marR="63500" marT="63500" marB="63500"/>
                </a:tc>
                <a:tc>
                  <a:txBody>
                    <a:bodyPr/>
                    <a:lstStyle/>
                    <a:p>
                      <a:pPr algn="l"/>
                      <a:r>
                        <a:rPr lang="en-US" sz="1600" kern="0" dirty="0">
                          <a:effectLst/>
                        </a:rPr>
                        <a:t>🉑</a:t>
                      </a:r>
                      <a:endParaRPr lang="zh-CN" sz="16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3500" marR="63500" marT="63500" marB="63500"/>
                </a:tc>
                <a:tc>
                  <a:txBody>
                    <a:bodyPr/>
                    <a:lstStyle/>
                    <a:p>
                      <a:pPr algn="l"/>
                      <a:r>
                        <a:rPr lang="en-US" sz="1600" kern="0">
                          <a:effectLst/>
                        </a:rPr>
                        <a:t>I can provide the following services</a:t>
                      </a:r>
                      <a:endParaRPr lang="zh-CN" sz="16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0" marR="63500" marT="63500" marB="63500"/>
                </a:tc>
                <a:tc>
                  <a:txBody>
                    <a:bodyPr/>
                    <a:lstStyle/>
                    <a:p>
                      <a:pPr algn="l"/>
                      <a:r>
                        <a:rPr lang="en-US" sz="1600" kern="0" dirty="0">
                          <a:effectLst/>
                        </a:rPr>
                        <a:t>Specifics of the service</a:t>
                      </a:r>
                      <a:endParaRPr lang="zh-CN" sz="16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3500" marR="63500" marT="63500" marB="63500"/>
                </a:tc>
                <a:extLst>
                  <a:ext uri="{0D108BD9-81ED-4DB2-BD59-A6C34878D82A}">
                    <a16:rowId xmlns:a16="http://schemas.microsoft.com/office/drawing/2014/main" val="4099990720"/>
                  </a:ext>
                </a:extLst>
              </a:tr>
              <a:tr h="502373">
                <a:tc>
                  <a:txBody>
                    <a:bodyPr/>
                    <a:lstStyle/>
                    <a:p>
                      <a:pPr algn="l"/>
                      <a:r>
                        <a:rPr lang="en-US" sz="1600" kern="0">
                          <a:effectLst/>
                        </a:rPr>
                        <a:t>3</a:t>
                      </a:r>
                      <a:endParaRPr lang="zh-CN" sz="16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0" marR="63500" marT="63500" marB="63500"/>
                </a:tc>
                <a:tc>
                  <a:txBody>
                    <a:bodyPr/>
                    <a:lstStyle/>
                    <a:p>
                      <a:pPr algn="l"/>
                      <a:r>
                        <a:rPr lang="en-US" sz="1600" kern="0">
                          <a:effectLst/>
                        </a:rPr>
                        <a:t>🌟</a:t>
                      </a:r>
                      <a:endParaRPr lang="zh-CN" sz="16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0" marR="63500" marT="63500" marB="63500"/>
                </a:tc>
                <a:tc>
                  <a:txBody>
                    <a:bodyPr/>
                    <a:lstStyle/>
                    <a:p>
                      <a:pPr algn="l"/>
                      <a:r>
                        <a:rPr lang="en-US" sz="1600" kern="0">
                          <a:effectLst/>
                        </a:rPr>
                        <a:t>You need to</a:t>
                      </a:r>
                      <a:endParaRPr lang="zh-CN" sz="16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0" marR="63500" marT="63500" marB="63500"/>
                </a:tc>
                <a:tc>
                  <a:txBody>
                    <a:bodyPr/>
                    <a:lstStyle/>
                    <a:p>
                      <a:pPr algn="l"/>
                      <a:r>
                        <a:rPr lang="en-US" sz="1600" kern="0">
                          <a:effectLst/>
                        </a:rPr>
                        <a:t>Requirements for consumers</a:t>
                      </a:r>
                      <a:endParaRPr lang="zh-CN" sz="16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0" marR="63500" marT="63500" marB="63500"/>
                </a:tc>
                <a:extLst>
                  <a:ext uri="{0D108BD9-81ED-4DB2-BD59-A6C34878D82A}">
                    <a16:rowId xmlns:a16="http://schemas.microsoft.com/office/drawing/2014/main" val="3256258809"/>
                  </a:ext>
                </a:extLst>
              </a:tr>
              <a:tr h="502373">
                <a:tc>
                  <a:txBody>
                    <a:bodyPr/>
                    <a:lstStyle/>
                    <a:p>
                      <a:pPr algn="l"/>
                      <a:r>
                        <a:rPr lang="en-US" sz="1600" kern="0">
                          <a:effectLst/>
                        </a:rPr>
                        <a:t>4</a:t>
                      </a:r>
                      <a:endParaRPr lang="zh-CN" sz="16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0" marR="63500" marT="63500" marB="63500"/>
                </a:tc>
                <a:tc>
                  <a:txBody>
                    <a:bodyPr/>
                    <a:lstStyle/>
                    <a:p>
                      <a:pPr algn="l"/>
                      <a:r>
                        <a:rPr lang="en-US" sz="1600" kern="0">
                          <a:effectLst/>
                        </a:rPr>
                        <a:t>📍</a:t>
                      </a:r>
                      <a:endParaRPr lang="zh-CN" sz="16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0" marR="63500" marT="63500" marB="63500"/>
                </a:tc>
                <a:tc>
                  <a:txBody>
                    <a:bodyPr/>
                    <a:lstStyle/>
                    <a:p>
                      <a:pPr algn="l"/>
                      <a:r>
                        <a:rPr lang="en-US" sz="1600" kern="0">
                          <a:effectLst/>
                        </a:rPr>
                        <a:t>Location</a:t>
                      </a:r>
                      <a:endParaRPr lang="zh-CN" sz="16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0" marR="63500" marT="63500" marB="63500"/>
                </a:tc>
                <a:tc>
                  <a:txBody>
                    <a:bodyPr/>
                    <a:lstStyle/>
                    <a:p>
                      <a:pPr algn="l"/>
                      <a:r>
                        <a:rPr lang="en-US" sz="1600" kern="0">
                          <a:effectLst/>
                        </a:rPr>
                        <a:t>Locations where services are available</a:t>
                      </a:r>
                      <a:endParaRPr lang="zh-CN" sz="16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0" marR="63500" marT="63500" marB="63500"/>
                </a:tc>
                <a:extLst>
                  <a:ext uri="{0D108BD9-81ED-4DB2-BD59-A6C34878D82A}">
                    <a16:rowId xmlns:a16="http://schemas.microsoft.com/office/drawing/2014/main" val="3057132840"/>
                  </a:ext>
                </a:extLst>
              </a:tr>
              <a:tr h="303085">
                <a:tc>
                  <a:txBody>
                    <a:bodyPr/>
                    <a:lstStyle/>
                    <a:p>
                      <a:pPr algn="l"/>
                      <a:r>
                        <a:rPr lang="en-US" sz="1600" kern="0">
                          <a:effectLst/>
                        </a:rPr>
                        <a:t>5</a:t>
                      </a:r>
                      <a:endParaRPr lang="zh-CN" sz="16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0" marR="63500" marT="63500" marB="63500"/>
                </a:tc>
                <a:tc>
                  <a:txBody>
                    <a:bodyPr/>
                    <a:lstStyle/>
                    <a:p>
                      <a:pPr algn="l"/>
                      <a:r>
                        <a:rPr lang="en-US" sz="1600" kern="0">
                          <a:effectLst/>
                        </a:rPr>
                        <a:t>💌</a:t>
                      </a:r>
                      <a:endParaRPr lang="zh-CN" sz="16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0" marR="63500" marT="63500" marB="63500"/>
                </a:tc>
                <a:tc>
                  <a:txBody>
                    <a:bodyPr/>
                    <a:lstStyle/>
                    <a:p>
                      <a:pPr algn="l"/>
                      <a:r>
                        <a:rPr lang="en-US" sz="1600" kern="0">
                          <a:effectLst/>
                        </a:rPr>
                        <a:t>For</a:t>
                      </a:r>
                      <a:endParaRPr lang="zh-CN" sz="16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0" marR="63500" marT="63500" marB="63500"/>
                </a:tc>
                <a:tc>
                  <a:txBody>
                    <a:bodyPr/>
                    <a:lstStyle/>
                    <a:p>
                      <a:pPr algn="l"/>
                      <a:r>
                        <a:rPr lang="en-US" sz="1600" kern="0">
                          <a:effectLst/>
                        </a:rPr>
                        <a:t>Population to be served</a:t>
                      </a:r>
                      <a:endParaRPr lang="zh-CN" sz="16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0" marR="63500" marT="63500" marB="63500"/>
                </a:tc>
                <a:extLst>
                  <a:ext uri="{0D108BD9-81ED-4DB2-BD59-A6C34878D82A}">
                    <a16:rowId xmlns:a16="http://schemas.microsoft.com/office/drawing/2014/main" val="1234584469"/>
                  </a:ext>
                </a:extLst>
              </a:tr>
              <a:tr h="303085">
                <a:tc>
                  <a:txBody>
                    <a:bodyPr/>
                    <a:lstStyle/>
                    <a:p>
                      <a:pPr algn="l"/>
                      <a:r>
                        <a:rPr lang="en-US" sz="1600" kern="0">
                          <a:effectLst/>
                        </a:rPr>
                        <a:t>6</a:t>
                      </a:r>
                      <a:endParaRPr lang="zh-CN" sz="16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0" marR="63500" marT="63500" marB="63500"/>
                </a:tc>
                <a:tc>
                  <a:txBody>
                    <a:bodyPr/>
                    <a:lstStyle/>
                    <a:p>
                      <a:pPr algn="l"/>
                      <a:r>
                        <a:rPr lang="en-US" sz="1600" kern="0">
                          <a:effectLst/>
                        </a:rPr>
                        <a:t>⚠️</a:t>
                      </a:r>
                      <a:endParaRPr lang="zh-CN" sz="16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0" marR="63500" marT="63500" marB="63500"/>
                </a:tc>
                <a:tc>
                  <a:txBody>
                    <a:bodyPr/>
                    <a:lstStyle/>
                    <a:p>
                      <a:pPr algn="l"/>
                      <a:r>
                        <a:rPr lang="en-US" sz="1600" kern="0">
                          <a:effectLst/>
                        </a:rPr>
                        <a:t>Notes</a:t>
                      </a:r>
                      <a:endParaRPr lang="zh-CN" sz="16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0" marR="63500" marT="63500" marB="63500"/>
                </a:tc>
                <a:tc>
                  <a:txBody>
                    <a:bodyPr/>
                    <a:lstStyle/>
                    <a:p>
                      <a:pPr algn="l"/>
                      <a:r>
                        <a:rPr lang="en-US" sz="1600" kern="0">
                          <a:effectLst/>
                        </a:rPr>
                        <a:t>Some notes on service</a:t>
                      </a:r>
                      <a:endParaRPr lang="zh-CN" sz="16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0" marR="63500" marT="63500" marB="63500"/>
                </a:tc>
                <a:extLst>
                  <a:ext uri="{0D108BD9-81ED-4DB2-BD59-A6C34878D82A}">
                    <a16:rowId xmlns:a16="http://schemas.microsoft.com/office/drawing/2014/main" val="610695767"/>
                  </a:ext>
                </a:extLst>
              </a:tr>
              <a:tr h="303085">
                <a:tc>
                  <a:txBody>
                    <a:bodyPr/>
                    <a:lstStyle/>
                    <a:p>
                      <a:pPr algn="l"/>
                      <a:r>
                        <a:rPr lang="en-US" sz="1600" kern="0">
                          <a:effectLst/>
                        </a:rPr>
                        <a:t>7</a:t>
                      </a:r>
                      <a:endParaRPr lang="zh-CN" sz="16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0" marR="63500" marT="63500" marB="63500"/>
                </a:tc>
                <a:tc>
                  <a:txBody>
                    <a:bodyPr/>
                    <a:lstStyle/>
                    <a:p>
                      <a:pPr algn="l"/>
                      <a:r>
                        <a:rPr lang="en-US" sz="1600" kern="0">
                          <a:effectLst/>
                        </a:rPr>
                        <a:t>👩</a:t>
                      </a:r>
                      <a:endParaRPr lang="zh-CN" sz="16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0" marR="63500" marT="63500" marB="63500"/>
                </a:tc>
                <a:tc>
                  <a:txBody>
                    <a:bodyPr/>
                    <a:lstStyle/>
                    <a:p>
                      <a:pPr algn="l"/>
                      <a:r>
                        <a:rPr lang="en-US" sz="1600" kern="0">
                          <a:effectLst/>
                        </a:rPr>
                        <a:t>About me</a:t>
                      </a:r>
                      <a:endParaRPr lang="zh-CN" sz="16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0" marR="63500" marT="63500" marB="63500"/>
                </a:tc>
                <a:tc>
                  <a:txBody>
                    <a:bodyPr/>
                    <a:lstStyle/>
                    <a:p>
                      <a:pPr algn="l"/>
                      <a:r>
                        <a:rPr lang="en-US" sz="1600" kern="0" dirty="0">
                          <a:effectLst/>
                        </a:rPr>
                        <a:t>Introduction of companions</a:t>
                      </a:r>
                      <a:endParaRPr lang="zh-CN" sz="16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3500" marR="63500" marT="63500" marB="63500"/>
                </a:tc>
                <a:extLst>
                  <a:ext uri="{0D108BD9-81ED-4DB2-BD59-A6C34878D82A}">
                    <a16:rowId xmlns:a16="http://schemas.microsoft.com/office/drawing/2014/main" val="2468395765"/>
                  </a:ext>
                </a:extLst>
              </a:tr>
            </a:tbl>
          </a:graphicData>
        </a:graphic>
      </p:graphicFrame>
      <p:sp>
        <p:nvSpPr>
          <p:cNvPr id="9" name="文本框 8">
            <a:extLst>
              <a:ext uri="{FF2B5EF4-FFF2-40B4-BE49-F238E27FC236}">
                <a16:creationId xmlns:a16="http://schemas.microsoft.com/office/drawing/2014/main" id="{8978EBF0-B19F-2EC8-097F-79D54EF61B01}"/>
              </a:ext>
            </a:extLst>
          </p:cNvPr>
          <p:cNvSpPr txBox="1"/>
          <p:nvPr/>
        </p:nvSpPr>
        <p:spPr>
          <a:xfrm>
            <a:off x="7014949" y="2216203"/>
            <a:ext cx="4107977" cy="2862322"/>
          </a:xfrm>
          <a:prstGeom prst="rect">
            <a:avLst/>
          </a:prstGeom>
          <a:noFill/>
        </p:spPr>
        <p:txBody>
          <a:bodyPr wrap="square">
            <a:spAutoFit/>
          </a:bodyPr>
          <a:lstStyle/>
          <a:p>
            <a:r>
              <a:rPr lang="en-US" altLang="zh-CN" dirty="0">
                <a:latin typeface="Arial" panose="020B0604020202020204" pitchFamily="34" charset="0"/>
                <a:cs typeface="Arial" panose="020B0604020202020204" pitchFamily="34" charset="0"/>
              </a:rPr>
              <a:t>According to the advertisements that companions public, the “first-person" is the most common narrative used by companions.</a:t>
            </a:r>
          </a:p>
          <a:p>
            <a:endParaRPr lang="en-US" altLang="zh-CN" dirty="0">
              <a:latin typeface="Arial" panose="020B0604020202020204" pitchFamily="34" charset="0"/>
              <a:cs typeface="Arial" panose="020B0604020202020204" pitchFamily="34" charset="0"/>
            </a:endParaRPr>
          </a:p>
          <a:p>
            <a:r>
              <a:rPr lang="en-US" altLang="zh-CN" i="1" dirty="0">
                <a:latin typeface="Arial" panose="020B0604020202020204" pitchFamily="34" charset="0"/>
                <a:cs typeface="Arial" panose="020B0604020202020204" pitchFamily="34" charset="0"/>
              </a:rPr>
              <a:t>“As of today, I will be offering a "do-nothing" rental service. Please use this service when you only need my presence!”.</a:t>
            </a:r>
          </a:p>
          <a:p>
            <a:r>
              <a:rPr lang="en-US" altLang="zh-CN" i="1" dirty="0">
                <a:latin typeface="Arial" panose="020B0604020202020204" pitchFamily="34" charset="0"/>
                <a:cs typeface="Arial" panose="020B0604020202020204" pitchFamily="34" charset="0"/>
              </a:rPr>
              <a:t>"I am a xxx person"</a:t>
            </a:r>
          </a:p>
        </p:txBody>
      </p:sp>
    </p:spTree>
    <p:extLst>
      <p:ext uri="{BB962C8B-B14F-4D97-AF65-F5344CB8AC3E}">
        <p14:creationId xmlns:p14="http://schemas.microsoft.com/office/powerpoint/2010/main" val="35289999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A9B276AA-461D-ADC3-5576-AAC9B9F7B353}"/>
              </a:ext>
            </a:extLst>
          </p:cNvPr>
          <p:cNvSpPr txBox="1"/>
          <p:nvPr/>
        </p:nvSpPr>
        <p:spPr>
          <a:xfrm>
            <a:off x="1433015" y="996286"/>
            <a:ext cx="5540991" cy="923330"/>
          </a:xfrm>
          <a:prstGeom prst="rect">
            <a:avLst/>
          </a:prstGeom>
          <a:noFill/>
        </p:spPr>
        <p:txBody>
          <a:bodyPr wrap="square" rtlCol="0">
            <a:spAutoFit/>
          </a:bodyPr>
          <a:lstStyle/>
          <a:p>
            <a:r>
              <a:rPr lang="nl-NL" altLang="zh-CN" dirty="0">
                <a:latin typeface="Arial" panose="020B0604020202020204" pitchFamily="34" charset="0"/>
                <a:cs typeface="Arial" panose="020B0604020202020204" pitchFamily="34" charset="0"/>
              </a:rPr>
              <a:t>• Professional genres </a:t>
            </a:r>
            <a:r>
              <a:rPr lang="nl-NL" altLang="zh-CN" dirty="0" err="1">
                <a:latin typeface="Arial" panose="020B0604020202020204" pitchFamily="34" charset="0"/>
                <a:cs typeface="Arial" panose="020B0604020202020204" pitchFamily="34" charset="0"/>
              </a:rPr>
              <a:t>and</a:t>
            </a:r>
            <a:r>
              <a:rPr lang="nl-NL" altLang="zh-CN" dirty="0">
                <a:latin typeface="Arial" panose="020B0604020202020204" pitchFamily="34" charset="0"/>
                <a:cs typeface="Arial" panose="020B0604020202020204" pitchFamily="34" charset="0"/>
              </a:rPr>
              <a:t>/or disciplines </a:t>
            </a:r>
          </a:p>
          <a:p>
            <a:r>
              <a:rPr lang="nl-NL" altLang="zh-CN" dirty="0">
                <a:latin typeface="Arial" panose="020B0604020202020204" pitchFamily="34" charset="0"/>
                <a:cs typeface="Arial" panose="020B0604020202020204" pitchFamily="34" charset="0"/>
              </a:rPr>
              <a:t>• Professional </a:t>
            </a:r>
            <a:r>
              <a:rPr lang="nl-NL" altLang="zh-CN" dirty="0" err="1">
                <a:latin typeface="Arial" panose="020B0604020202020204" pitchFamily="34" charset="0"/>
                <a:cs typeface="Arial" panose="020B0604020202020204" pitchFamily="34" charset="0"/>
              </a:rPr>
              <a:t>practices</a:t>
            </a:r>
            <a:r>
              <a:rPr lang="nl-NL" altLang="zh-CN" dirty="0">
                <a:latin typeface="Arial" panose="020B0604020202020204" pitchFamily="34" charset="0"/>
                <a:cs typeface="Arial" panose="020B0604020202020204" pitchFamily="34" charset="0"/>
              </a:rPr>
              <a:t> </a:t>
            </a:r>
            <a:r>
              <a:rPr lang="nl-NL" altLang="zh-CN" dirty="0" err="1">
                <a:latin typeface="Arial" panose="020B0604020202020204" pitchFamily="34" charset="0"/>
                <a:cs typeface="Arial" panose="020B0604020202020204" pitchFamily="34" charset="0"/>
              </a:rPr>
              <a:t>and</a:t>
            </a:r>
            <a:r>
              <a:rPr lang="nl-NL" altLang="zh-CN" dirty="0">
                <a:latin typeface="Arial" panose="020B0604020202020204" pitchFamily="34" charset="0"/>
                <a:cs typeface="Arial" panose="020B0604020202020204" pitchFamily="34" charset="0"/>
              </a:rPr>
              <a:t>/or </a:t>
            </a:r>
            <a:r>
              <a:rPr lang="nl-NL" altLang="zh-CN" dirty="0" err="1">
                <a:latin typeface="Arial" panose="020B0604020202020204" pitchFamily="34" charset="0"/>
                <a:cs typeface="Arial" panose="020B0604020202020204" pitchFamily="34" charset="0"/>
              </a:rPr>
              <a:t>identities</a:t>
            </a:r>
            <a:r>
              <a:rPr lang="nl-NL" altLang="zh-CN" dirty="0">
                <a:latin typeface="Arial" panose="020B0604020202020204" pitchFamily="34" charset="0"/>
                <a:cs typeface="Arial" panose="020B0604020202020204" pitchFamily="34" charset="0"/>
              </a:rPr>
              <a:t> </a:t>
            </a:r>
          </a:p>
          <a:p>
            <a:r>
              <a:rPr lang="nl-NL" altLang="zh-CN" dirty="0">
                <a:latin typeface="Arial" panose="020B0604020202020204" pitchFamily="34" charset="0"/>
                <a:cs typeface="Arial" panose="020B0604020202020204" pitchFamily="34" charset="0"/>
              </a:rPr>
              <a:t>• Professional cultures</a:t>
            </a:r>
            <a:endParaRPr lang="zh-CN" altLang="en-US" dirty="0">
              <a:latin typeface="Arial" panose="020B0604020202020204" pitchFamily="34" charset="0"/>
              <a:cs typeface="Arial" panose="020B0604020202020204" pitchFamily="34" charset="0"/>
            </a:endParaRPr>
          </a:p>
        </p:txBody>
      </p:sp>
      <p:sp>
        <p:nvSpPr>
          <p:cNvPr id="5" name="文本框 4">
            <a:extLst>
              <a:ext uri="{FF2B5EF4-FFF2-40B4-BE49-F238E27FC236}">
                <a16:creationId xmlns:a16="http://schemas.microsoft.com/office/drawing/2014/main" id="{7E8C1132-FD5D-E761-43AF-C855246BFF2A}"/>
              </a:ext>
            </a:extLst>
          </p:cNvPr>
          <p:cNvSpPr txBox="1"/>
          <p:nvPr/>
        </p:nvSpPr>
        <p:spPr>
          <a:xfrm>
            <a:off x="2308746" y="2434949"/>
            <a:ext cx="7574507" cy="2585323"/>
          </a:xfrm>
          <a:prstGeom prst="rect">
            <a:avLst/>
          </a:prstGeom>
          <a:noFill/>
        </p:spPr>
        <p:txBody>
          <a:bodyPr wrap="square" rtlCol="0">
            <a:spAutoFit/>
          </a:bodyPr>
          <a:lstStyle/>
          <a:p>
            <a:r>
              <a:rPr lang="en-US" altLang="zh-CN" i="1" dirty="0">
                <a:latin typeface="Arial" panose="020B0604020202020204" pitchFamily="34" charset="0"/>
                <a:cs typeface="Arial" panose="020B0604020202020204" pitchFamily="34" charset="0"/>
              </a:rPr>
              <a:t>Extract 1: We offer paid companionship services. Specialty: Swimming and fitness companionship (pool/open water are OK, can be a safety officer) Scuba diving companionship </a:t>
            </a:r>
            <a:r>
              <a:rPr lang="en-US" altLang="zh-CN" b="1" i="1" dirty="0">
                <a:latin typeface="Arial" panose="020B0604020202020204" pitchFamily="34" charset="0"/>
                <a:cs typeface="Arial" panose="020B0604020202020204" pitchFamily="34" charset="0"/>
              </a:rPr>
              <a:t>(instructor level</a:t>
            </a:r>
            <a:r>
              <a:rPr lang="en-US" altLang="zh-CN" i="1" dirty="0">
                <a:latin typeface="Arial" panose="020B0604020202020204" pitchFamily="34" charset="0"/>
                <a:cs typeface="Arial" panose="020B0604020202020204" pitchFamily="34" charset="0"/>
              </a:rPr>
              <a:t>) Freediving companionship (</a:t>
            </a:r>
            <a:r>
              <a:rPr lang="en-US" altLang="zh-CN" b="1" i="1" dirty="0">
                <a:latin typeface="Arial" panose="020B0604020202020204" pitchFamily="34" charset="0"/>
                <a:cs typeface="Arial" panose="020B0604020202020204" pitchFamily="34" charset="0"/>
              </a:rPr>
              <a:t>instructor level</a:t>
            </a:r>
            <a:r>
              <a:rPr lang="en-US" altLang="zh-CN" i="1" dirty="0">
                <a:latin typeface="Arial" panose="020B0604020202020204" pitchFamily="34" charset="0"/>
                <a:cs typeface="Arial" panose="020B0604020202020204" pitchFamily="34" charset="0"/>
              </a:rPr>
              <a:t>)</a:t>
            </a:r>
          </a:p>
          <a:p>
            <a:r>
              <a:rPr lang="en-US" altLang="zh-CN" i="1" dirty="0">
                <a:latin typeface="Arial" panose="020B0604020202020204" pitchFamily="34" charset="0"/>
                <a:cs typeface="Arial" panose="020B0604020202020204" pitchFamily="34" charset="0"/>
              </a:rPr>
              <a:t>Extract 2: Lively personality, loves to laugh and is a good listener.</a:t>
            </a:r>
          </a:p>
          <a:p>
            <a:r>
              <a:rPr lang="en-US" altLang="zh-CN" i="1" dirty="0">
                <a:latin typeface="Arial" panose="020B0604020202020204" pitchFamily="34" charset="0"/>
                <a:cs typeface="Arial" panose="020B0604020202020204" pitchFamily="34" charset="0"/>
              </a:rPr>
              <a:t>Extract 3: Don’t have to worry about the mood, even makeup can not make up, happy to play with you, only happy, no burden!</a:t>
            </a:r>
          </a:p>
          <a:p>
            <a:r>
              <a:rPr lang="en-US" altLang="zh-CN" i="1" dirty="0">
                <a:latin typeface="Arial" panose="020B0604020202020204" pitchFamily="34" charset="0"/>
                <a:cs typeface="Arial" panose="020B0604020202020204" pitchFamily="34" charset="0"/>
              </a:rPr>
              <a:t>Extract 4: Companion services, other than simple companionship, and response, do not provide any specialized skill services.</a:t>
            </a:r>
            <a:endParaRPr lang="zh-CN" altLang="en-US"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656098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9796A79B-0479-95BC-53C9-B6E5685ECEAE}"/>
              </a:ext>
            </a:extLst>
          </p:cNvPr>
          <p:cNvSpPr txBox="1"/>
          <p:nvPr/>
        </p:nvSpPr>
        <p:spPr>
          <a:xfrm>
            <a:off x="546538" y="410368"/>
            <a:ext cx="7150799" cy="707886"/>
          </a:xfrm>
          <a:prstGeom prst="rect">
            <a:avLst/>
          </a:prstGeom>
          <a:noFill/>
        </p:spPr>
        <p:txBody>
          <a:bodyPr wrap="square" rtlCol="0" anchor="ctr">
            <a:spAutoFit/>
          </a:bodyPr>
          <a:lstStyle>
            <a:defPPr>
              <a:defRPr lang="zh-CN"/>
            </a:defPPr>
            <a:lvl1pPr>
              <a:defRPr sz="4000">
                <a:solidFill>
                  <a:schemeClr val="accent2"/>
                </a:solidFill>
                <a:latin typeface="微软雅黑" panose="020B0503020204020204" pitchFamily="34" charset="-122"/>
                <a:ea typeface="微软雅黑" panose="020B0503020204020204" pitchFamily="34" charset="-122"/>
              </a:defRPr>
            </a:lvl1pPr>
          </a:lstStyle>
          <a:p>
            <a:r>
              <a:rPr lang="en-US" altLang="zh-CN" dirty="0"/>
              <a:t>References</a:t>
            </a:r>
            <a:endParaRPr lang="zh-CN" altLang="en-US" dirty="0"/>
          </a:p>
        </p:txBody>
      </p:sp>
      <p:sp>
        <p:nvSpPr>
          <p:cNvPr id="4" name="文本框 3">
            <a:extLst>
              <a:ext uri="{FF2B5EF4-FFF2-40B4-BE49-F238E27FC236}">
                <a16:creationId xmlns:a16="http://schemas.microsoft.com/office/drawing/2014/main" id="{6E61ACF0-CA44-3C4E-6B11-C93CD48F6159}"/>
              </a:ext>
            </a:extLst>
          </p:cNvPr>
          <p:cNvSpPr txBox="1"/>
          <p:nvPr/>
        </p:nvSpPr>
        <p:spPr>
          <a:xfrm>
            <a:off x="1524000" y="1232071"/>
            <a:ext cx="8898340" cy="5447645"/>
          </a:xfrm>
          <a:prstGeom prst="rect">
            <a:avLst/>
          </a:prstGeom>
          <a:noFill/>
        </p:spPr>
        <p:txBody>
          <a:bodyPr wrap="square">
            <a:spAutoFit/>
          </a:bodyPr>
          <a:lstStyle/>
          <a:p>
            <a:r>
              <a:rPr lang="nl-NL" altLang="zh-CN" sz="1200" dirty="0" err="1">
                <a:latin typeface="Arial" panose="020B0604020202020204" pitchFamily="34" charset="0"/>
                <a:cs typeface="Arial" panose="020B0604020202020204" pitchFamily="34" charset="0"/>
              </a:rPr>
              <a:t>Bhatia</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Aditi</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Interdiscursive</a:t>
            </a:r>
            <a:r>
              <a:rPr lang="nl-NL" altLang="zh-CN" sz="1200" dirty="0">
                <a:latin typeface="Arial" panose="020B0604020202020204" pitchFamily="34" charset="0"/>
                <a:cs typeface="Arial" panose="020B0604020202020204" pitchFamily="34" charset="0"/>
              </a:rPr>
              <a:t> Performance in Digital </a:t>
            </a:r>
            <a:r>
              <a:rPr lang="nl-NL" altLang="zh-CN" sz="1200" dirty="0" err="1">
                <a:latin typeface="Arial" panose="020B0604020202020204" pitchFamily="34" charset="0"/>
                <a:cs typeface="Arial" panose="020B0604020202020204" pitchFamily="34" charset="0"/>
              </a:rPr>
              <a:t>Professions</a:t>
            </a:r>
            <a:r>
              <a:rPr lang="nl-NL" altLang="zh-CN" sz="1200" dirty="0">
                <a:latin typeface="Arial" panose="020B0604020202020204" pitchFamily="34" charset="0"/>
                <a:cs typeface="Arial" panose="020B0604020202020204" pitchFamily="34" charset="0"/>
              </a:rPr>
              <a:t>: The Case of YouTube </a:t>
            </a:r>
            <a:r>
              <a:rPr lang="nl-NL" altLang="zh-CN" sz="1200" dirty="0" err="1">
                <a:latin typeface="Arial" panose="020B0604020202020204" pitchFamily="34" charset="0"/>
                <a:cs typeface="Arial" panose="020B0604020202020204" pitchFamily="34" charset="0"/>
              </a:rPr>
              <a:t>Tutorials</a:t>
            </a:r>
            <a:r>
              <a:rPr lang="nl-NL" altLang="zh-CN" sz="1200" dirty="0">
                <a:latin typeface="Arial" panose="020B0604020202020204" pitchFamily="34" charset="0"/>
                <a:cs typeface="Arial" panose="020B0604020202020204" pitchFamily="34" charset="0"/>
              </a:rPr>
              <a:t>.” Journal of </a:t>
            </a:r>
            <a:r>
              <a:rPr lang="nl-NL" altLang="zh-CN" sz="1200" dirty="0" err="1">
                <a:latin typeface="Arial" panose="020B0604020202020204" pitchFamily="34" charset="0"/>
                <a:cs typeface="Arial" panose="020B0604020202020204" pitchFamily="34" charset="0"/>
              </a:rPr>
              <a:t>Pragmatics</a:t>
            </a:r>
            <a:r>
              <a:rPr lang="nl-NL" altLang="zh-CN" sz="1200" dirty="0">
                <a:latin typeface="Arial" panose="020B0604020202020204" pitchFamily="34" charset="0"/>
                <a:cs typeface="Arial" panose="020B0604020202020204" pitchFamily="34" charset="0"/>
              </a:rPr>
              <a:t>, vol. 124, Jan. 2018, pp. 106–120, https://doi.org/10.1016/j.pragma.2017.11.001.</a:t>
            </a:r>
          </a:p>
          <a:p>
            <a:r>
              <a:rPr lang="nl-NL" altLang="zh-CN" sz="1200" dirty="0" err="1">
                <a:latin typeface="Arial" panose="020B0604020202020204" pitchFamily="34" charset="0"/>
                <a:cs typeface="Arial" panose="020B0604020202020204" pitchFamily="34" charset="0"/>
              </a:rPr>
              <a:t>Bhatia</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Vijay</a:t>
            </a:r>
            <a:r>
              <a:rPr lang="nl-NL" altLang="zh-CN" sz="1200" dirty="0">
                <a:latin typeface="Arial" panose="020B0604020202020204" pitchFamily="34" charset="0"/>
                <a:cs typeface="Arial" panose="020B0604020202020204" pitchFamily="34" charset="0"/>
              </a:rPr>
              <a:t> K. Critical Genre Analysis </a:t>
            </a:r>
            <a:r>
              <a:rPr lang="nl-NL" altLang="zh-CN" sz="1200" dirty="0" err="1">
                <a:latin typeface="Arial" panose="020B0604020202020204" pitchFamily="34" charset="0"/>
                <a:cs typeface="Arial" panose="020B0604020202020204" pitchFamily="34" charset="0"/>
              </a:rPr>
              <a:t>Investigating</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Interdiscursive</a:t>
            </a:r>
            <a:r>
              <a:rPr lang="nl-NL" altLang="zh-CN" sz="1200" dirty="0">
                <a:latin typeface="Arial" panose="020B0604020202020204" pitchFamily="34" charset="0"/>
                <a:cs typeface="Arial" panose="020B0604020202020204" pitchFamily="34" charset="0"/>
              </a:rPr>
              <a:t> Performance in Professional </a:t>
            </a:r>
            <a:r>
              <a:rPr lang="nl-NL" altLang="zh-CN" sz="1200" dirty="0" err="1">
                <a:latin typeface="Arial" panose="020B0604020202020204" pitchFamily="34" charset="0"/>
                <a:cs typeface="Arial" panose="020B0604020202020204" pitchFamily="34" charset="0"/>
              </a:rPr>
              <a:t>Practice</a:t>
            </a:r>
            <a:r>
              <a:rPr lang="nl-NL" altLang="zh-CN" sz="1200" dirty="0">
                <a:latin typeface="Arial" panose="020B0604020202020204" pitchFamily="34" charset="0"/>
                <a:cs typeface="Arial" panose="020B0604020202020204" pitchFamily="34" charset="0"/>
              </a:rPr>
              <a:t>. Milton Park, </a:t>
            </a:r>
            <a:r>
              <a:rPr lang="nl-NL" altLang="zh-CN" sz="1200" dirty="0" err="1">
                <a:latin typeface="Arial" panose="020B0604020202020204" pitchFamily="34" charset="0"/>
                <a:cs typeface="Arial" panose="020B0604020202020204" pitchFamily="34" charset="0"/>
              </a:rPr>
              <a:t>Abingdon</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Oxon</a:t>
            </a:r>
            <a:r>
              <a:rPr lang="nl-NL" altLang="zh-CN" sz="1200" dirty="0">
                <a:latin typeface="Arial" panose="020B0604020202020204" pitchFamily="34" charset="0"/>
                <a:cs typeface="Arial" panose="020B0604020202020204" pitchFamily="34" charset="0"/>
              </a:rPr>
              <a:t> ; New York, </a:t>
            </a:r>
            <a:r>
              <a:rPr lang="nl-NL" altLang="zh-CN" sz="1200" dirty="0" err="1">
                <a:latin typeface="Arial" panose="020B0604020202020204" pitchFamily="34" charset="0"/>
                <a:cs typeface="Arial" panose="020B0604020202020204" pitchFamily="34" charset="0"/>
              </a:rPr>
              <a:t>Ny</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Routledge</a:t>
            </a:r>
            <a:r>
              <a:rPr lang="nl-NL" altLang="zh-CN" sz="1200" dirty="0">
                <a:latin typeface="Arial" panose="020B0604020202020204" pitchFamily="34" charset="0"/>
                <a:cs typeface="Arial" panose="020B0604020202020204" pitchFamily="34" charset="0"/>
              </a:rPr>
              <a:t>, 2016.</a:t>
            </a:r>
          </a:p>
          <a:p>
            <a:r>
              <a:rPr lang="nl-NL" altLang="zh-CN" sz="1200" dirty="0" err="1">
                <a:latin typeface="Arial" panose="020B0604020202020204" pitchFamily="34" charset="0"/>
                <a:cs typeface="Arial" panose="020B0604020202020204" pitchFamily="34" charset="0"/>
              </a:rPr>
              <a:t>Aldairy</a:t>
            </a:r>
            <a:r>
              <a:rPr lang="nl-NL" altLang="zh-CN" sz="1200" dirty="0">
                <a:latin typeface="Arial" panose="020B0604020202020204" pitchFamily="34" charset="0"/>
                <a:cs typeface="Arial" panose="020B0604020202020204" pitchFamily="34" charset="0"/>
              </a:rPr>
              <a:t>, T., </a:t>
            </a:r>
            <a:r>
              <a:rPr lang="nl-NL" altLang="zh-CN" sz="1200" dirty="0" err="1">
                <a:latin typeface="Arial" panose="020B0604020202020204" pitchFamily="34" charset="0"/>
                <a:cs typeface="Arial" panose="020B0604020202020204" pitchFamily="34" charset="0"/>
              </a:rPr>
              <a:t>Laverick</a:t>
            </a:r>
            <a:r>
              <a:rPr lang="nl-NL" altLang="zh-CN" sz="1200" dirty="0">
                <a:latin typeface="Arial" panose="020B0604020202020204" pitchFamily="34" charset="0"/>
                <a:cs typeface="Arial" panose="020B0604020202020204" pitchFamily="34" charset="0"/>
              </a:rPr>
              <a:t>, S., &amp; </a:t>
            </a:r>
            <a:r>
              <a:rPr lang="nl-NL" altLang="zh-CN" sz="1200" dirty="0" err="1">
                <a:latin typeface="Arial" panose="020B0604020202020204" pitchFamily="34" charset="0"/>
                <a:cs typeface="Arial" panose="020B0604020202020204" pitchFamily="34" charset="0"/>
              </a:rPr>
              <a:t>McIntyre</a:t>
            </a:r>
            <a:r>
              <a:rPr lang="nl-NL" altLang="zh-CN" sz="1200" dirty="0">
                <a:latin typeface="Arial" panose="020B0604020202020204" pitchFamily="34" charset="0"/>
                <a:cs typeface="Arial" panose="020B0604020202020204" pitchFamily="34" charset="0"/>
              </a:rPr>
              <a:t>, G. T. (2012). </a:t>
            </a:r>
            <a:r>
              <a:rPr lang="nl-NL" altLang="zh-CN" sz="1200" dirty="0" err="1">
                <a:latin typeface="Arial" panose="020B0604020202020204" pitchFamily="34" charset="0"/>
                <a:cs typeface="Arial" panose="020B0604020202020204" pitchFamily="34" charset="0"/>
              </a:rPr>
              <a:t>Orthognathic</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surgery</a:t>
            </a:r>
            <a:r>
              <a:rPr lang="nl-NL" altLang="zh-CN" sz="1200" dirty="0">
                <a:latin typeface="Arial" panose="020B0604020202020204" pitchFamily="34" charset="0"/>
                <a:cs typeface="Arial" panose="020B0604020202020204" pitchFamily="34" charset="0"/>
              </a:rPr>
              <a:t>: Is </a:t>
            </a:r>
            <a:r>
              <a:rPr lang="nl-NL" altLang="zh-CN" sz="1200" dirty="0" err="1">
                <a:latin typeface="Arial" panose="020B0604020202020204" pitchFamily="34" charset="0"/>
                <a:cs typeface="Arial" panose="020B0604020202020204" pitchFamily="34" charset="0"/>
              </a:rPr>
              <a:t>patient</a:t>
            </a:r>
            <a:r>
              <a:rPr lang="nl-NL" altLang="zh-CN" sz="1200" dirty="0">
                <a:latin typeface="Arial" panose="020B0604020202020204" pitchFamily="34" charset="0"/>
                <a:cs typeface="Arial" panose="020B0604020202020204" pitchFamily="34" charset="0"/>
              </a:rPr>
              <a:t> information on </a:t>
            </a:r>
            <a:r>
              <a:rPr lang="nl-NL" altLang="zh-CN" sz="1200" dirty="0" err="1">
                <a:latin typeface="Arial" panose="020B0604020202020204" pitchFamily="34" charset="0"/>
                <a:cs typeface="Arial" panose="020B0604020202020204" pitchFamily="34" charset="0"/>
              </a:rPr>
              <a:t>the</a:t>
            </a:r>
            <a:r>
              <a:rPr lang="nl-NL" altLang="zh-CN" sz="1200" dirty="0">
                <a:latin typeface="Arial" panose="020B0604020202020204" pitchFamily="34" charset="0"/>
                <a:cs typeface="Arial" panose="020B0604020202020204" pitchFamily="34" charset="0"/>
              </a:rPr>
              <a:t> Internet </a:t>
            </a:r>
            <a:r>
              <a:rPr lang="nl-NL" altLang="zh-CN" sz="1200" dirty="0" err="1">
                <a:latin typeface="Arial" panose="020B0604020202020204" pitchFamily="34" charset="0"/>
                <a:cs typeface="Arial" panose="020B0604020202020204" pitchFamily="34" charset="0"/>
              </a:rPr>
              <a:t>valid</a:t>
            </a:r>
            <a:r>
              <a:rPr lang="nl-NL" altLang="zh-CN" sz="1200" dirty="0">
                <a:latin typeface="Arial" panose="020B0604020202020204" pitchFamily="34" charset="0"/>
                <a:cs typeface="Arial" panose="020B0604020202020204" pitchFamily="34" charset="0"/>
              </a:rPr>
              <a:t>? The European Journal of </a:t>
            </a:r>
            <a:r>
              <a:rPr lang="nl-NL" altLang="zh-CN" sz="1200" dirty="0" err="1">
                <a:latin typeface="Arial" panose="020B0604020202020204" pitchFamily="34" charset="0"/>
                <a:cs typeface="Arial" panose="020B0604020202020204" pitchFamily="34" charset="0"/>
              </a:rPr>
              <a:t>Orthodontics</a:t>
            </a:r>
            <a:r>
              <a:rPr lang="nl-NL" altLang="zh-CN" sz="1200" dirty="0">
                <a:latin typeface="Arial" panose="020B0604020202020204" pitchFamily="34" charset="0"/>
                <a:cs typeface="Arial" panose="020B0604020202020204" pitchFamily="34" charset="0"/>
              </a:rPr>
              <a:t>, 34(4), 466–469. doi:10.1093/</a:t>
            </a:r>
            <a:r>
              <a:rPr lang="nl-NL" altLang="zh-CN" sz="1200" dirty="0" err="1">
                <a:latin typeface="Arial" panose="020B0604020202020204" pitchFamily="34" charset="0"/>
                <a:cs typeface="Arial" panose="020B0604020202020204" pitchFamily="34" charset="0"/>
              </a:rPr>
              <a:t>ejo</a:t>
            </a:r>
            <a:r>
              <a:rPr lang="nl-NL" altLang="zh-CN" sz="1200" dirty="0">
                <a:latin typeface="Arial" panose="020B0604020202020204" pitchFamily="34" charset="0"/>
                <a:cs typeface="Arial" panose="020B0604020202020204" pitchFamily="34" charset="0"/>
              </a:rPr>
              <a:t>/cjr046</a:t>
            </a:r>
          </a:p>
          <a:p>
            <a:r>
              <a:rPr lang="nl-NL" altLang="zh-CN" sz="1200" dirty="0">
                <a:latin typeface="Arial" panose="020B0604020202020204" pitchFamily="34" charset="0"/>
                <a:cs typeface="Arial" panose="020B0604020202020204" pitchFamily="34" charset="0"/>
              </a:rPr>
              <a:t>Anna De Fina. (2012). Discourse </a:t>
            </a:r>
            <a:r>
              <a:rPr lang="nl-NL" altLang="zh-CN" sz="1200" dirty="0" err="1">
                <a:latin typeface="Arial" panose="020B0604020202020204" pitchFamily="34" charset="0"/>
                <a:cs typeface="Arial" panose="020B0604020202020204" pitchFamily="34" charset="0"/>
              </a:rPr>
              <a:t>and</a:t>
            </a:r>
            <a:r>
              <a:rPr lang="nl-NL" altLang="zh-CN" sz="1200" dirty="0">
                <a:latin typeface="Arial" panose="020B0604020202020204" pitchFamily="34" charset="0"/>
                <a:cs typeface="Arial" panose="020B0604020202020204" pitchFamily="34" charset="0"/>
              </a:rPr>
              <a:t> Identity. The Encyclopedia of </a:t>
            </a:r>
            <a:r>
              <a:rPr lang="nl-NL" altLang="zh-CN" sz="1200" dirty="0" err="1">
                <a:latin typeface="Arial" panose="020B0604020202020204" pitchFamily="34" charset="0"/>
                <a:cs typeface="Arial" panose="020B0604020202020204" pitchFamily="34" charset="0"/>
              </a:rPr>
              <a:t>Applied</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Linguistics</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Edited</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by</a:t>
            </a:r>
            <a:r>
              <a:rPr lang="nl-NL" altLang="zh-CN" sz="1200" dirty="0">
                <a:latin typeface="Arial" panose="020B0604020202020204" pitchFamily="34" charset="0"/>
                <a:cs typeface="Arial" panose="020B0604020202020204" pitchFamily="34" charset="0"/>
              </a:rPr>
              <a:t> Carol A. Chapelle. © 2013 Blackwell Publishing Ltd. </a:t>
            </a:r>
            <a:r>
              <a:rPr lang="nl-NL" altLang="zh-CN" sz="1200" dirty="0" err="1">
                <a:latin typeface="Arial" panose="020B0604020202020204" pitchFamily="34" charset="0"/>
                <a:cs typeface="Arial" panose="020B0604020202020204" pitchFamily="34" charset="0"/>
              </a:rPr>
              <a:t>Published</a:t>
            </a:r>
            <a:r>
              <a:rPr lang="nl-NL" altLang="zh-CN" sz="1200" dirty="0">
                <a:latin typeface="Arial" panose="020B0604020202020204" pitchFamily="34" charset="0"/>
                <a:cs typeface="Arial" panose="020B0604020202020204" pitchFamily="34" charset="0"/>
              </a:rPr>
              <a:t> 2013 </a:t>
            </a:r>
            <a:r>
              <a:rPr lang="nl-NL" altLang="zh-CN" sz="1200" dirty="0" err="1">
                <a:latin typeface="Arial" panose="020B0604020202020204" pitchFamily="34" charset="0"/>
                <a:cs typeface="Arial" panose="020B0604020202020204" pitchFamily="34" charset="0"/>
              </a:rPr>
              <a:t>by</a:t>
            </a:r>
            <a:r>
              <a:rPr lang="nl-NL" altLang="zh-CN" sz="1200" dirty="0">
                <a:latin typeface="Arial" panose="020B0604020202020204" pitchFamily="34" charset="0"/>
                <a:cs typeface="Arial" panose="020B0604020202020204" pitchFamily="34" charset="0"/>
              </a:rPr>
              <a:t> Blackwell Publishing Ltd. DOI: 10.1002/9781405198431.wbeal0326 </a:t>
            </a:r>
          </a:p>
          <a:p>
            <a:r>
              <a:rPr lang="nl-NL" altLang="zh-CN" sz="1200" dirty="0" err="1">
                <a:latin typeface="Arial" panose="020B0604020202020204" pitchFamily="34" charset="0"/>
                <a:cs typeface="Arial" panose="020B0604020202020204" pitchFamily="34" charset="0"/>
              </a:rPr>
              <a:t>Ashforth</a:t>
            </a:r>
            <a:r>
              <a:rPr lang="nl-NL" altLang="zh-CN" sz="1200" dirty="0">
                <a:latin typeface="Arial" panose="020B0604020202020204" pitchFamily="34" charset="0"/>
                <a:cs typeface="Arial" panose="020B0604020202020204" pitchFamily="34" charset="0"/>
              </a:rPr>
              <a:t>, B. E., &amp; </a:t>
            </a:r>
            <a:r>
              <a:rPr lang="nl-NL" altLang="zh-CN" sz="1200" dirty="0" err="1">
                <a:latin typeface="Arial" panose="020B0604020202020204" pitchFamily="34" charset="0"/>
                <a:cs typeface="Arial" panose="020B0604020202020204" pitchFamily="34" charset="0"/>
              </a:rPr>
              <a:t>Humphrey</a:t>
            </a:r>
            <a:r>
              <a:rPr lang="nl-NL" altLang="zh-CN" sz="1200" dirty="0">
                <a:latin typeface="Arial" panose="020B0604020202020204" pitchFamily="34" charset="0"/>
                <a:cs typeface="Arial" panose="020B0604020202020204" pitchFamily="34" charset="0"/>
              </a:rPr>
              <a:t>, R. H. (1993). </a:t>
            </a:r>
            <a:r>
              <a:rPr lang="nl-NL" altLang="zh-CN" sz="1200" dirty="0" err="1">
                <a:latin typeface="Arial" panose="020B0604020202020204" pitchFamily="34" charset="0"/>
                <a:cs typeface="Arial" panose="020B0604020202020204" pitchFamily="34" charset="0"/>
              </a:rPr>
              <a:t>Emotional</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Labor</a:t>
            </a:r>
            <a:r>
              <a:rPr lang="nl-NL" altLang="zh-CN" sz="1200" dirty="0">
                <a:latin typeface="Arial" panose="020B0604020202020204" pitchFamily="34" charset="0"/>
                <a:cs typeface="Arial" panose="020B0604020202020204" pitchFamily="34" charset="0"/>
              </a:rPr>
              <a:t> in Service </a:t>
            </a:r>
            <a:r>
              <a:rPr lang="nl-NL" altLang="zh-CN" sz="1200" dirty="0" err="1">
                <a:latin typeface="Arial" panose="020B0604020202020204" pitchFamily="34" charset="0"/>
                <a:cs typeface="Arial" panose="020B0604020202020204" pitchFamily="34" charset="0"/>
              </a:rPr>
              <a:t>Roles</a:t>
            </a:r>
            <a:r>
              <a:rPr lang="nl-NL" altLang="zh-CN" sz="1200" dirty="0">
                <a:latin typeface="Arial" panose="020B0604020202020204" pitchFamily="34" charset="0"/>
                <a:cs typeface="Arial" panose="020B0604020202020204" pitchFamily="34" charset="0"/>
              </a:rPr>
              <a:t>: The </a:t>
            </a:r>
            <a:r>
              <a:rPr lang="nl-NL" altLang="zh-CN" sz="1200" dirty="0" err="1">
                <a:latin typeface="Arial" panose="020B0604020202020204" pitchFamily="34" charset="0"/>
                <a:cs typeface="Arial" panose="020B0604020202020204" pitchFamily="34" charset="0"/>
              </a:rPr>
              <a:t>Influence</a:t>
            </a:r>
            <a:r>
              <a:rPr lang="nl-NL" altLang="zh-CN" sz="1200" dirty="0">
                <a:latin typeface="Arial" panose="020B0604020202020204" pitchFamily="34" charset="0"/>
                <a:cs typeface="Arial" panose="020B0604020202020204" pitchFamily="34" charset="0"/>
              </a:rPr>
              <a:t> of Identity. The Academy of Management Review, 18(1), 88–115. https://doi.org/10.2307/258824.</a:t>
            </a:r>
          </a:p>
          <a:p>
            <a:r>
              <a:rPr lang="nl-NL" altLang="zh-CN" sz="1200" dirty="0" err="1">
                <a:latin typeface="Arial" panose="020B0604020202020204" pitchFamily="34" charset="0"/>
                <a:cs typeface="Arial" panose="020B0604020202020204" pitchFamily="34" charset="0"/>
              </a:rPr>
              <a:t>Bajwa</a:t>
            </a:r>
            <a:r>
              <a:rPr lang="nl-NL" altLang="zh-CN" sz="1200" dirty="0">
                <a:latin typeface="Arial" panose="020B0604020202020204" pitchFamily="34" charset="0"/>
                <a:cs typeface="Arial" panose="020B0604020202020204" pitchFamily="34" charset="0"/>
              </a:rPr>
              <a:t>, U., Knorr, L., Di </a:t>
            </a:r>
            <a:r>
              <a:rPr lang="nl-NL" altLang="zh-CN" sz="1200" dirty="0" err="1">
                <a:latin typeface="Arial" panose="020B0604020202020204" pitchFamily="34" charset="0"/>
                <a:cs typeface="Arial" panose="020B0604020202020204" pitchFamily="34" charset="0"/>
              </a:rPr>
              <a:t>Ruggiero</a:t>
            </a:r>
            <a:r>
              <a:rPr lang="nl-NL" altLang="zh-CN" sz="1200" dirty="0">
                <a:latin typeface="Arial" panose="020B0604020202020204" pitchFamily="34" charset="0"/>
                <a:cs typeface="Arial" panose="020B0604020202020204" pitchFamily="34" charset="0"/>
              </a:rPr>
              <a:t>, E., </a:t>
            </a:r>
            <a:r>
              <a:rPr lang="nl-NL" altLang="zh-CN" sz="1200" dirty="0" err="1">
                <a:latin typeface="Arial" panose="020B0604020202020204" pitchFamily="34" charset="0"/>
                <a:cs typeface="Arial" panose="020B0604020202020204" pitchFamily="34" charset="0"/>
              </a:rPr>
              <a:t>Gastaldo</a:t>
            </a:r>
            <a:r>
              <a:rPr lang="nl-NL" altLang="zh-CN" sz="1200" dirty="0">
                <a:latin typeface="Arial" panose="020B0604020202020204" pitchFamily="34" charset="0"/>
                <a:cs typeface="Arial" panose="020B0604020202020204" pitchFamily="34" charset="0"/>
              </a:rPr>
              <a:t>, D., &amp; </a:t>
            </a:r>
            <a:r>
              <a:rPr lang="nl-NL" altLang="zh-CN" sz="1200" dirty="0" err="1">
                <a:latin typeface="Arial" panose="020B0604020202020204" pitchFamily="34" charset="0"/>
                <a:cs typeface="Arial" panose="020B0604020202020204" pitchFamily="34" charset="0"/>
              </a:rPr>
              <a:t>Zendel</a:t>
            </a:r>
            <a:r>
              <a:rPr lang="nl-NL" altLang="zh-CN" sz="1200" dirty="0">
                <a:latin typeface="Arial" panose="020B0604020202020204" pitchFamily="34" charset="0"/>
                <a:cs typeface="Arial" panose="020B0604020202020204" pitchFamily="34" charset="0"/>
              </a:rPr>
              <a:t>, A. (2018). </a:t>
            </a:r>
            <a:r>
              <a:rPr lang="nl-NL" altLang="zh-CN" sz="1200" dirty="0" err="1">
                <a:latin typeface="Arial" panose="020B0604020202020204" pitchFamily="34" charset="0"/>
                <a:cs typeface="Arial" panose="020B0604020202020204" pitchFamily="34" charset="0"/>
              </a:rPr>
              <a:t>Towards</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an</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understanding</a:t>
            </a:r>
            <a:r>
              <a:rPr lang="nl-NL" altLang="zh-CN" sz="1200" dirty="0">
                <a:latin typeface="Arial" panose="020B0604020202020204" pitchFamily="34" charset="0"/>
                <a:cs typeface="Arial" panose="020B0604020202020204" pitchFamily="34" charset="0"/>
              </a:rPr>
              <a:t> of </a:t>
            </a:r>
            <a:r>
              <a:rPr lang="nl-NL" altLang="zh-CN" sz="1200" dirty="0" err="1">
                <a:latin typeface="Arial" panose="020B0604020202020204" pitchFamily="34" charset="0"/>
                <a:cs typeface="Arial" panose="020B0604020202020204" pitchFamily="34" charset="0"/>
              </a:rPr>
              <a:t>workers</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experiences</a:t>
            </a:r>
            <a:r>
              <a:rPr lang="nl-NL" altLang="zh-CN" sz="1200" dirty="0">
                <a:latin typeface="Arial" panose="020B0604020202020204" pitchFamily="34" charset="0"/>
                <a:cs typeface="Arial" panose="020B0604020202020204" pitchFamily="34" charset="0"/>
              </a:rPr>
              <a:t> in </a:t>
            </a:r>
            <a:r>
              <a:rPr lang="nl-NL" altLang="zh-CN" sz="1200" dirty="0" err="1">
                <a:latin typeface="Arial" panose="020B0604020202020204" pitchFamily="34" charset="0"/>
                <a:cs typeface="Arial" panose="020B0604020202020204" pitchFamily="34" charset="0"/>
              </a:rPr>
              <a:t>the</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global</a:t>
            </a:r>
            <a:r>
              <a:rPr lang="nl-NL" altLang="zh-CN" sz="1200" dirty="0">
                <a:latin typeface="Arial" panose="020B0604020202020204" pitchFamily="34" charset="0"/>
                <a:cs typeface="Arial" panose="020B0604020202020204" pitchFamily="34" charset="0"/>
              </a:rPr>
              <a:t> gig </a:t>
            </a:r>
            <a:r>
              <a:rPr lang="nl-NL" altLang="zh-CN" sz="1200" dirty="0" err="1">
                <a:latin typeface="Arial" panose="020B0604020202020204" pitchFamily="34" charset="0"/>
                <a:cs typeface="Arial" panose="020B0604020202020204" pitchFamily="34" charset="0"/>
              </a:rPr>
              <a:t>economy</a:t>
            </a:r>
            <a:r>
              <a:rPr lang="nl-NL" altLang="zh-CN" sz="1200" dirty="0">
                <a:latin typeface="Arial" panose="020B0604020202020204" pitchFamily="34" charset="0"/>
                <a:cs typeface="Arial" panose="020B0604020202020204" pitchFamily="34" charset="0"/>
              </a:rPr>
              <a:t>. Toronto: Global Migration </a:t>
            </a:r>
            <a:r>
              <a:rPr lang="nl-NL" altLang="zh-CN" sz="1200" dirty="0" err="1">
                <a:latin typeface="Arial" panose="020B0604020202020204" pitchFamily="34" charset="0"/>
                <a:cs typeface="Arial" panose="020B0604020202020204" pitchFamily="34" charset="0"/>
              </a:rPr>
              <a:t>and</a:t>
            </a:r>
            <a:r>
              <a:rPr lang="nl-NL" altLang="zh-CN" sz="1200" dirty="0">
                <a:latin typeface="Arial" panose="020B0604020202020204" pitchFamily="34" charset="0"/>
                <a:cs typeface="Arial" panose="020B0604020202020204" pitchFamily="34" charset="0"/>
              </a:rPr>
              <a:t> Health </a:t>
            </a:r>
            <a:r>
              <a:rPr lang="nl-NL" altLang="zh-CN" sz="1200" dirty="0" err="1">
                <a:latin typeface="Arial" panose="020B0604020202020204" pitchFamily="34" charset="0"/>
                <a:cs typeface="Arial" panose="020B0604020202020204" pitchFamily="34" charset="0"/>
              </a:rPr>
              <a:t>Initiative</a:t>
            </a:r>
            <a:r>
              <a:rPr lang="nl-NL" altLang="zh-CN" sz="1200" dirty="0">
                <a:latin typeface="Arial" panose="020B0604020202020204" pitchFamily="34" charset="0"/>
                <a:cs typeface="Arial" panose="020B0604020202020204" pitchFamily="34" charset="0"/>
              </a:rPr>
              <a:t>.</a:t>
            </a:r>
          </a:p>
          <a:p>
            <a:r>
              <a:rPr lang="nl-NL" altLang="zh-CN" sz="1200" dirty="0">
                <a:latin typeface="Arial" panose="020B0604020202020204" pitchFamily="34" charset="0"/>
                <a:cs typeface="Arial" panose="020B0604020202020204" pitchFamily="34" charset="0"/>
              </a:rPr>
              <a:t>Bamberg, M. (2004). Positioning </a:t>
            </a:r>
            <a:r>
              <a:rPr lang="nl-NL" altLang="zh-CN" sz="1200" dirty="0" err="1">
                <a:latin typeface="Arial" panose="020B0604020202020204" pitchFamily="34" charset="0"/>
                <a:cs typeface="Arial" panose="020B0604020202020204" pitchFamily="34" charset="0"/>
              </a:rPr>
              <a:t>with</a:t>
            </a:r>
            <a:r>
              <a:rPr lang="nl-NL" altLang="zh-CN" sz="1200" dirty="0">
                <a:latin typeface="Arial" panose="020B0604020202020204" pitchFamily="34" charset="0"/>
                <a:cs typeface="Arial" panose="020B0604020202020204" pitchFamily="34" charset="0"/>
              </a:rPr>
              <a:t> David Hogan: </a:t>
            </a:r>
            <a:r>
              <a:rPr lang="nl-NL" altLang="zh-CN" sz="1200" dirty="0" err="1">
                <a:latin typeface="Arial" panose="020B0604020202020204" pitchFamily="34" charset="0"/>
                <a:cs typeface="Arial" panose="020B0604020202020204" pitchFamily="34" charset="0"/>
              </a:rPr>
              <a:t>Stories</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tellings</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and</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identities</a:t>
            </a:r>
            <a:r>
              <a:rPr lang="nl-NL" altLang="zh-CN" sz="1200" dirty="0">
                <a:latin typeface="Arial" panose="020B0604020202020204" pitchFamily="34" charset="0"/>
                <a:cs typeface="Arial" panose="020B0604020202020204" pitchFamily="34" charset="0"/>
              </a:rPr>
              <a:t>. In C. </a:t>
            </a:r>
            <a:r>
              <a:rPr lang="nl-NL" altLang="zh-CN" sz="1200" dirty="0" err="1">
                <a:latin typeface="Arial" panose="020B0604020202020204" pitchFamily="34" charset="0"/>
                <a:cs typeface="Arial" panose="020B0604020202020204" pitchFamily="34" charset="0"/>
              </a:rPr>
              <a:t>Daiute</a:t>
            </a:r>
            <a:r>
              <a:rPr lang="nl-NL" altLang="zh-CN" sz="1200" dirty="0">
                <a:latin typeface="Arial" panose="020B0604020202020204" pitchFamily="34" charset="0"/>
                <a:cs typeface="Arial" panose="020B0604020202020204" pitchFamily="34" charset="0"/>
              </a:rPr>
              <a:t> &amp; C. </a:t>
            </a:r>
            <a:r>
              <a:rPr lang="nl-NL" altLang="zh-CN" sz="1200" dirty="0" err="1">
                <a:latin typeface="Arial" panose="020B0604020202020204" pitchFamily="34" charset="0"/>
                <a:cs typeface="Arial" panose="020B0604020202020204" pitchFamily="34" charset="0"/>
              </a:rPr>
              <a:t>Lightfoot</a:t>
            </a:r>
            <a:r>
              <a:rPr lang="nl-NL" altLang="zh-CN" sz="1200" dirty="0">
                <a:latin typeface="Arial" panose="020B0604020202020204" pitchFamily="34" charset="0"/>
                <a:cs typeface="Arial" panose="020B0604020202020204" pitchFamily="34" charset="0"/>
              </a:rPr>
              <a:t> (Eds.), </a:t>
            </a:r>
            <a:r>
              <a:rPr lang="nl-NL" altLang="zh-CN" sz="1200" dirty="0" err="1">
                <a:latin typeface="Arial" panose="020B0604020202020204" pitchFamily="34" charset="0"/>
                <a:cs typeface="Arial" panose="020B0604020202020204" pitchFamily="34" charset="0"/>
              </a:rPr>
              <a:t>Narrative</a:t>
            </a:r>
            <a:r>
              <a:rPr lang="nl-NL" altLang="zh-CN" sz="1200" dirty="0">
                <a:latin typeface="Arial" panose="020B0604020202020204" pitchFamily="34" charset="0"/>
                <a:cs typeface="Arial" panose="020B0604020202020204" pitchFamily="34" charset="0"/>
              </a:rPr>
              <a:t> analysis. </a:t>
            </a:r>
            <a:r>
              <a:rPr lang="nl-NL" altLang="zh-CN" sz="1200" dirty="0" err="1">
                <a:latin typeface="Arial" panose="020B0604020202020204" pitchFamily="34" charset="0"/>
                <a:cs typeface="Arial" panose="020B0604020202020204" pitchFamily="34" charset="0"/>
              </a:rPr>
              <a:t>Studying</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the</a:t>
            </a:r>
            <a:r>
              <a:rPr lang="nl-NL" altLang="zh-CN" sz="1200" dirty="0">
                <a:latin typeface="Arial" panose="020B0604020202020204" pitchFamily="34" charset="0"/>
                <a:cs typeface="Arial" panose="020B0604020202020204" pitchFamily="34" charset="0"/>
              </a:rPr>
              <a:t> development of </a:t>
            </a:r>
            <a:r>
              <a:rPr lang="nl-NL" altLang="zh-CN" sz="1200" dirty="0" err="1">
                <a:latin typeface="Arial" panose="020B0604020202020204" pitchFamily="34" charset="0"/>
                <a:cs typeface="Arial" panose="020B0604020202020204" pitchFamily="34" charset="0"/>
              </a:rPr>
              <a:t>individuals</a:t>
            </a:r>
            <a:r>
              <a:rPr lang="nl-NL" altLang="zh-CN" sz="1200" dirty="0">
                <a:latin typeface="Arial" panose="020B0604020202020204" pitchFamily="34" charset="0"/>
                <a:cs typeface="Arial" panose="020B0604020202020204" pitchFamily="34" charset="0"/>
              </a:rPr>
              <a:t> in society (pp. 135−158). Thousand Oaks: SAGE.</a:t>
            </a:r>
          </a:p>
          <a:p>
            <a:r>
              <a:rPr lang="nl-NL" altLang="zh-CN" sz="1200" dirty="0" err="1">
                <a:latin typeface="Arial" panose="020B0604020202020204" pitchFamily="34" charset="0"/>
                <a:cs typeface="Arial" panose="020B0604020202020204" pitchFamily="34" charset="0"/>
              </a:rPr>
              <a:t>Baskwill</a:t>
            </a:r>
            <a:r>
              <a:rPr lang="nl-NL" altLang="zh-CN" sz="1200" dirty="0">
                <a:latin typeface="Arial" panose="020B0604020202020204" pitchFamily="34" charset="0"/>
                <a:cs typeface="Arial" panose="020B0604020202020204" pitchFamily="34" charset="0"/>
              </a:rPr>
              <a:t>, A., </a:t>
            </a:r>
            <a:r>
              <a:rPr lang="nl-NL" altLang="zh-CN" sz="1200" dirty="0" err="1">
                <a:latin typeface="Arial" panose="020B0604020202020204" pitchFamily="34" charset="0"/>
                <a:cs typeface="Arial" panose="020B0604020202020204" pitchFamily="34" charset="0"/>
              </a:rPr>
              <a:t>Vanstone</a:t>
            </a:r>
            <a:r>
              <a:rPr lang="nl-NL" altLang="zh-CN" sz="1200" dirty="0">
                <a:latin typeface="Arial" panose="020B0604020202020204" pitchFamily="34" charset="0"/>
                <a:cs typeface="Arial" panose="020B0604020202020204" pitchFamily="34" charset="0"/>
              </a:rPr>
              <a:t>, M., </a:t>
            </a:r>
            <a:r>
              <a:rPr lang="nl-NL" altLang="zh-CN" sz="1200" dirty="0" err="1">
                <a:latin typeface="Arial" panose="020B0604020202020204" pitchFamily="34" charset="0"/>
                <a:cs typeface="Arial" panose="020B0604020202020204" pitchFamily="34" charset="0"/>
              </a:rPr>
              <a:t>Harnish</a:t>
            </a:r>
            <a:r>
              <a:rPr lang="nl-NL" altLang="zh-CN" sz="1200" dirty="0">
                <a:latin typeface="Arial" panose="020B0604020202020204" pitchFamily="34" charset="0"/>
                <a:cs typeface="Arial" panose="020B0604020202020204" pitchFamily="34" charset="0"/>
              </a:rPr>
              <a:t>, D., &amp; </a:t>
            </a:r>
            <a:r>
              <a:rPr lang="nl-NL" altLang="zh-CN" sz="1200" dirty="0" err="1">
                <a:latin typeface="Arial" panose="020B0604020202020204" pitchFamily="34" charset="0"/>
                <a:cs typeface="Arial" panose="020B0604020202020204" pitchFamily="34" charset="0"/>
              </a:rPr>
              <a:t>Dore</a:t>
            </a:r>
            <a:r>
              <a:rPr lang="nl-NL" altLang="zh-CN" sz="1200" dirty="0">
                <a:latin typeface="Arial" panose="020B0604020202020204" pitchFamily="34" charset="0"/>
                <a:cs typeface="Arial" panose="020B0604020202020204" pitchFamily="34" charset="0"/>
              </a:rPr>
              <a:t>, K. (2019). “I </a:t>
            </a:r>
            <a:r>
              <a:rPr lang="nl-NL" altLang="zh-CN" sz="1200" dirty="0" err="1">
                <a:latin typeface="Arial" panose="020B0604020202020204" pitchFamily="34" charset="0"/>
                <a:cs typeface="Arial" panose="020B0604020202020204" pitchFamily="34" charset="0"/>
              </a:rPr>
              <a:t>am</a:t>
            </a:r>
            <a:r>
              <a:rPr lang="nl-NL" altLang="zh-CN" sz="1200" dirty="0">
                <a:latin typeface="Arial" panose="020B0604020202020204" pitchFamily="34" charset="0"/>
                <a:cs typeface="Arial" panose="020B0604020202020204" pitchFamily="34" charset="0"/>
              </a:rPr>
              <a:t> a </a:t>
            </a:r>
            <a:r>
              <a:rPr lang="nl-NL" altLang="zh-CN" sz="1200" dirty="0" err="1">
                <a:latin typeface="Arial" panose="020B0604020202020204" pitchFamily="34" charset="0"/>
                <a:cs typeface="Arial" panose="020B0604020202020204" pitchFamily="34" charset="0"/>
              </a:rPr>
              <a:t>healthcare</a:t>
            </a:r>
            <a:r>
              <a:rPr lang="nl-NL" altLang="zh-CN" sz="1200" dirty="0">
                <a:latin typeface="Arial" panose="020B0604020202020204" pitchFamily="34" charset="0"/>
                <a:cs typeface="Arial" panose="020B0604020202020204" pitchFamily="34" charset="0"/>
              </a:rPr>
              <a:t> practitioner”: A </a:t>
            </a:r>
            <a:r>
              <a:rPr lang="nl-NL" altLang="zh-CN" sz="1200" dirty="0" err="1">
                <a:latin typeface="Arial" panose="020B0604020202020204" pitchFamily="34" charset="0"/>
                <a:cs typeface="Arial" panose="020B0604020202020204" pitchFamily="34" charset="0"/>
              </a:rPr>
              <a:t>qualitative</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exploration</a:t>
            </a:r>
            <a:r>
              <a:rPr lang="nl-NL" altLang="zh-CN" sz="1200" dirty="0">
                <a:latin typeface="Arial" panose="020B0604020202020204" pitchFamily="34" charset="0"/>
                <a:cs typeface="Arial" panose="020B0604020202020204" pitchFamily="34" charset="0"/>
              </a:rPr>
              <a:t> of massage </a:t>
            </a:r>
            <a:r>
              <a:rPr lang="nl-NL" altLang="zh-CN" sz="1200" dirty="0" err="1">
                <a:latin typeface="Arial" panose="020B0604020202020204" pitchFamily="34" charset="0"/>
                <a:cs typeface="Arial" panose="020B0604020202020204" pitchFamily="34" charset="0"/>
              </a:rPr>
              <a:t>therapists</a:t>
            </a:r>
            <a:r>
              <a:rPr lang="nl-NL" altLang="zh-CN" sz="1200" dirty="0">
                <a:latin typeface="Arial" panose="020B0604020202020204" pitchFamily="34" charset="0"/>
                <a:cs typeface="Arial" panose="020B0604020202020204" pitchFamily="34" charset="0"/>
              </a:rPr>
              <a:t>’ professional </a:t>
            </a:r>
            <a:r>
              <a:rPr lang="nl-NL" altLang="zh-CN" sz="1200" dirty="0" err="1">
                <a:latin typeface="Arial" panose="020B0604020202020204" pitchFamily="34" charset="0"/>
                <a:cs typeface="Arial" panose="020B0604020202020204" pitchFamily="34" charset="0"/>
              </a:rPr>
              <a:t>identity</a:t>
            </a:r>
            <a:r>
              <a:rPr lang="nl-NL" altLang="zh-CN" sz="1200" dirty="0">
                <a:latin typeface="Arial" panose="020B0604020202020204" pitchFamily="34" charset="0"/>
                <a:cs typeface="Arial" panose="020B0604020202020204" pitchFamily="34" charset="0"/>
              </a:rPr>
              <a:t>. Journal of </a:t>
            </a:r>
            <a:r>
              <a:rPr lang="nl-NL" altLang="zh-CN" sz="1200" dirty="0" err="1">
                <a:latin typeface="Arial" panose="020B0604020202020204" pitchFamily="34" charset="0"/>
                <a:cs typeface="Arial" panose="020B0604020202020204" pitchFamily="34" charset="0"/>
              </a:rPr>
              <a:t>Complementary</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and</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Integrative</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Medicine</a:t>
            </a:r>
            <a:r>
              <a:rPr lang="nl-NL" altLang="zh-CN" sz="1200" dirty="0">
                <a:latin typeface="Arial" panose="020B0604020202020204" pitchFamily="34" charset="0"/>
                <a:cs typeface="Arial" panose="020B0604020202020204" pitchFamily="34" charset="0"/>
              </a:rPr>
              <a:t>, 17(2). https://doi.org/10.1515/jcim-2019-0067</a:t>
            </a:r>
          </a:p>
          <a:p>
            <a:r>
              <a:rPr lang="nl-NL" altLang="zh-CN" sz="1200" dirty="0" err="1">
                <a:latin typeface="Arial" panose="020B0604020202020204" pitchFamily="34" charset="0"/>
                <a:cs typeface="Arial" panose="020B0604020202020204" pitchFamily="34" charset="0"/>
              </a:rPr>
              <a:t>Benwell</a:t>
            </a:r>
            <a:r>
              <a:rPr lang="nl-NL" altLang="zh-CN" sz="1200" dirty="0">
                <a:latin typeface="Arial" panose="020B0604020202020204" pitchFamily="34" charset="0"/>
                <a:cs typeface="Arial" panose="020B0604020202020204" pitchFamily="34" charset="0"/>
              </a:rPr>
              <a:t>, B., &amp; </a:t>
            </a:r>
            <a:r>
              <a:rPr lang="nl-NL" altLang="zh-CN" sz="1200" dirty="0" err="1">
                <a:latin typeface="Arial" panose="020B0604020202020204" pitchFamily="34" charset="0"/>
                <a:cs typeface="Arial" panose="020B0604020202020204" pitchFamily="34" charset="0"/>
              </a:rPr>
              <a:t>Stokoe</a:t>
            </a:r>
            <a:r>
              <a:rPr lang="nl-NL" altLang="zh-CN" sz="1200" dirty="0">
                <a:latin typeface="Arial" panose="020B0604020202020204" pitchFamily="34" charset="0"/>
                <a:cs typeface="Arial" panose="020B0604020202020204" pitchFamily="34" charset="0"/>
              </a:rPr>
              <a:t>, E. (2006). Discourse </a:t>
            </a:r>
            <a:r>
              <a:rPr lang="nl-NL" altLang="zh-CN" sz="1200" dirty="0" err="1">
                <a:latin typeface="Arial" panose="020B0604020202020204" pitchFamily="34" charset="0"/>
                <a:cs typeface="Arial" panose="020B0604020202020204" pitchFamily="34" charset="0"/>
              </a:rPr>
              <a:t>and</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identity</a:t>
            </a:r>
            <a:r>
              <a:rPr lang="nl-NL" altLang="zh-CN" sz="1200" dirty="0">
                <a:latin typeface="Arial" panose="020B0604020202020204" pitchFamily="34" charset="0"/>
                <a:cs typeface="Arial" panose="020B0604020202020204" pitchFamily="34" charset="0"/>
              </a:rPr>
              <a:t>. Edinburgh: Edinburgh University Press Ltd.</a:t>
            </a:r>
          </a:p>
          <a:p>
            <a:r>
              <a:rPr lang="nl-NL" altLang="zh-CN" sz="1200" dirty="0" err="1">
                <a:latin typeface="Arial" panose="020B0604020202020204" pitchFamily="34" charset="0"/>
                <a:cs typeface="Arial" panose="020B0604020202020204" pitchFamily="34" charset="0"/>
              </a:rPr>
              <a:t>Botsman</a:t>
            </a:r>
            <a:r>
              <a:rPr lang="nl-NL" altLang="zh-CN" sz="1200" dirty="0">
                <a:latin typeface="Arial" panose="020B0604020202020204" pitchFamily="34" charset="0"/>
                <a:cs typeface="Arial" panose="020B0604020202020204" pitchFamily="34" charset="0"/>
              </a:rPr>
              <a:t>, R., &amp; Rogers, R. (2010). </a:t>
            </a:r>
            <a:r>
              <a:rPr lang="nl-NL" altLang="zh-CN" sz="1200" dirty="0" err="1">
                <a:latin typeface="Arial" panose="020B0604020202020204" pitchFamily="34" charset="0"/>
                <a:cs typeface="Arial" panose="020B0604020202020204" pitchFamily="34" charset="0"/>
              </a:rPr>
              <a:t>What’s</a:t>
            </a:r>
            <a:r>
              <a:rPr lang="nl-NL" altLang="zh-CN" sz="1200" dirty="0">
                <a:latin typeface="Arial" panose="020B0604020202020204" pitchFamily="34" charset="0"/>
                <a:cs typeface="Arial" panose="020B0604020202020204" pitchFamily="34" charset="0"/>
              </a:rPr>
              <a:t> mine is </a:t>
            </a:r>
            <a:r>
              <a:rPr lang="nl-NL" altLang="zh-CN" sz="1200" dirty="0" err="1">
                <a:latin typeface="Arial" panose="020B0604020202020204" pitchFamily="34" charset="0"/>
                <a:cs typeface="Arial" panose="020B0604020202020204" pitchFamily="34" charset="0"/>
              </a:rPr>
              <a:t>yours</a:t>
            </a:r>
            <a:r>
              <a:rPr lang="nl-NL" altLang="zh-CN" sz="1200" dirty="0">
                <a:latin typeface="Arial" panose="020B0604020202020204" pitchFamily="34" charset="0"/>
                <a:cs typeface="Arial" panose="020B0604020202020204" pitchFamily="34" charset="0"/>
              </a:rPr>
              <a:t> : </a:t>
            </a:r>
            <a:r>
              <a:rPr lang="nl-NL" altLang="zh-CN" sz="1200" dirty="0" err="1">
                <a:latin typeface="Arial" panose="020B0604020202020204" pitchFamily="34" charset="0"/>
                <a:cs typeface="Arial" panose="020B0604020202020204" pitchFamily="34" charset="0"/>
              </a:rPr>
              <a:t>the</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rise</a:t>
            </a:r>
            <a:r>
              <a:rPr lang="nl-NL" altLang="zh-CN" sz="1200" dirty="0">
                <a:latin typeface="Arial" panose="020B0604020202020204" pitchFamily="34" charset="0"/>
                <a:cs typeface="Arial" panose="020B0604020202020204" pitchFamily="34" charset="0"/>
              </a:rPr>
              <a:t> of </a:t>
            </a:r>
            <a:r>
              <a:rPr lang="nl-NL" altLang="zh-CN" sz="1200" dirty="0" err="1">
                <a:latin typeface="Arial" panose="020B0604020202020204" pitchFamily="34" charset="0"/>
                <a:cs typeface="Arial" panose="020B0604020202020204" pitchFamily="34" charset="0"/>
              </a:rPr>
              <a:t>collaborative</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consumption</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Harper</a:t>
            </a:r>
            <a:r>
              <a:rPr lang="nl-NL" altLang="zh-CN" sz="1200" dirty="0">
                <a:latin typeface="Arial" panose="020B0604020202020204" pitchFamily="34" charset="0"/>
                <a:cs typeface="Arial" panose="020B0604020202020204" pitchFamily="34" charset="0"/>
              </a:rPr>
              <a:t> Business.</a:t>
            </a:r>
          </a:p>
          <a:p>
            <a:r>
              <a:rPr lang="nl-NL" altLang="zh-CN" sz="1200" dirty="0" err="1">
                <a:latin typeface="Arial" panose="020B0604020202020204" pitchFamily="34" charset="0"/>
                <a:cs typeface="Arial" panose="020B0604020202020204" pitchFamily="34" charset="0"/>
              </a:rPr>
              <a:t>Bucholtz</a:t>
            </a:r>
            <a:r>
              <a:rPr lang="nl-NL" altLang="zh-CN" sz="1200" dirty="0">
                <a:latin typeface="Arial" panose="020B0604020202020204" pitchFamily="34" charset="0"/>
                <a:cs typeface="Arial" panose="020B0604020202020204" pitchFamily="34" charset="0"/>
              </a:rPr>
              <a:t>, M., &amp; Hall, K. (2005). Identity </a:t>
            </a:r>
            <a:r>
              <a:rPr lang="nl-NL" altLang="zh-CN" sz="1200" dirty="0" err="1">
                <a:latin typeface="Arial" panose="020B0604020202020204" pitchFamily="34" charset="0"/>
                <a:cs typeface="Arial" panose="020B0604020202020204" pitchFamily="34" charset="0"/>
              </a:rPr>
              <a:t>and</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interaction</a:t>
            </a:r>
            <a:r>
              <a:rPr lang="nl-NL" altLang="zh-CN" sz="1200" dirty="0">
                <a:latin typeface="Arial" panose="020B0604020202020204" pitchFamily="34" charset="0"/>
                <a:cs typeface="Arial" panose="020B0604020202020204" pitchFamily="34" charset="0"/>
              </a:rPr>
              <a:t>: A </a:t>
            </a:r>
            <a:r>
              <a:rPr lang="nl-NL" altLang="zh-CN" sz="1200" dirty="0" err="1">
                <a:latin typeface="Arial" panose="020B0604020202020204" pitchFamily="34" charset="0"/>
                <a:cs typeface="Arial" panose="020B0604020202020204" pitchFamily="34" charset="0"/>
              </a:rPr>
              <a:t>sociocultural</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linguistic</a:t>
            </a:r>
            <a:r>
              <a:rPr lang="nl-NL" altLang="zh-CN" sz="1200" dirty="0">
                <a:latin typeface="Arial" panose="020B0604020202020204" pitchFamily="34" charset="0"/>
                <a:cs typeface="Arial" panose="020B0604020202020204" pitchFamily="34" charset="0"/>
              </a:rPr>
              <a:t> approach. Discourse Studies, 7(4-5), 585-614.</a:t>
            </a:r>
          </a:p>
          <a:p>
            <a:r>
              <a:rPr lang="nl-NL" altLang="zh-CN" sz="1200" dirty="0">
                <a:latin typeface="Arial" panose="020B0604020202020204" pitchFamily="34" charset="0"/>
                <a:cs typeface="Arial" panose="020B0604020202020204" pitchFamily="34" charset="0"/>
              </a:rPr>
              <a:t>Chen, S. (2022). </a:t>
            </a:r>
            <a:r>
              <a:rPr lang="nl-NL" altLang="zh-CN" sz="1200" dirty="0" err="1">
                <a:latin typeface="Arial" panose="020B0604020202020204" pitchFamily="34" charset="0"/>
                <a:cs typeface="Arial" panose="020B0604020202020204" pitchFamily="34" charset="0"/>
              </a:rPr>
              <a:t>Individual</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Labor</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Process</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and</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Organizational</a:t>
            </a:r>
            <a:r>
              <a:rPr lang="nl-NL" altLang="zh-CN" sz="1200" dirty="0">
                <a:latin typeface="Arial" panose="020B0604020202020204" pitchFamily="34" charset="0"/>
                <a:cs typeface="Arial" panose="020B0604020202020204" pitchFamily="34" charset="0"/>
              </a:rPr>
              <a:t> Survival </a:t>
            </a:r>
            <a:r>
              <a:rPr lang="nl-NL" altLang="zh-CN" sz="1200" dirty="0" err="1">
                <a:latin typeface="Arial" panose="020B0604020202020204" pitchFamily="34" charset="0"/>
                <a:cs typeface="Arial" panose="020B0604020202020204" pitchFamily="34" charset="0"/>
              </a:rPr>
              <a:t>Strategy:An</a:t>
            </a:r>
            <a:r>
              <a:rPr lang="nl-NL" altLang="zh-CN" sz="1200" dirty="0">
                <a:latin typeface="Arial" panose="020B0604020202020204" pitchFamily="34" charset="0"/>
                <a:cs typeface="Arial" panose="020B0604020202020204" pitchFamily="34" charset="0"/>
              </a:rPr>
              <a:t> Industrial Survey of "Gaming Companion ". https://doi.org/10.27461/d.cnki.gzjdx.2022.001584</a:t>
            </a:r>
          </a:p>
          <a:p>
            <a:r>
              <a:rPr lang="nl-NL" altLang="zh-CN" sz="1200" dirty="0" err="1">
                <a:latin typeface="Arial" panose="020B0604020202020204" pitchFamily="34" charset="0"/>
                <a:cs typeface="Arial" panose="020B0604020202020204" pitchFamily="34" charset="0"/>
              </a:rPr>
              <a:t>Darics</a:t>
            </a:r>
            <a:r>
              <a:rPr lang="nl-NL" altLang="zh-CN" sz="1200" dirty="0">
                <a:latin typeface="Arial" panose="020B0604020202020204" pitchFamily="34" charset="0"/>
                <a:cs typeface="Arial" panose="020B0604020202020204" pitchFamily="34" charset="0"/>
              </a:rPr>
              <a:t>, E. (2022). Language awareness in business </a:t>
            </a:r>
            <a:r>
              <a:rPr lang="nl-NL" altLang="zh-CN" sz="1200" dirty="0" err="1">
                <a:latin typeface="Arial" panose="020B0604020202020204" pitchFamily="34" charset="0"/>
                <a:cs typeface="Arial" panose="020B0604020202020204" pitchFamily="34" charset="0"/>
              </a:rPr>
              <a:t>and</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the</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professions</a:t>
            </a:r>
            <a:r>
              <a:rPr lang="nl-NL" altLang="zh-CN" sz="1200" dirty="0">
                <a:latin typeface="Arial" panose="020B0604020202020204" pitchFamily="34" charset="0"/>
                <a:cs typeface="Arial" panose="020B0604020202020204" pitchFamily="34" charset="0"/>
              </a:rPr>
              <a:t>. Cambridge University Press.</a:t>
            </a:r>
          </a:p>
          <a:p>
            <a:r>
              <a:rPr lang="nl-NL" altLang="zh-CN" sz="1200" dirty="0">
                <a:latin typeface="Arial" panose="020B0604020202020204" pitchFamily="34" charset="0"/>
                <a:cs typeface="Arial" panose="020B0604020202020204" pitchFamily="34" charset="0"/>
              </a:rPr>
              <a:t>Davies, B., &amp; Harré, R. (1990). Positioning: The </a:t>
            </a:r>
            <a:r>
              <a:rPr lang="nl-NL" altLang="zh-CN" sz="1200" dirty="0" err="1">
                <a:latin typeface="Arial" panose="020B0604020202020204" pitchFamily="34" charset="0"/>
                <a:cs typeface="Arial" panose="020B0604020202020204" pitchFamily="34" charset="0"/>
              </a:rPr>
              <a:t>discursive</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production</a:t>
            </a:r>
            <a:r>
              <a:rPr lang="nl-NL" altLang="zh-CN" sz="1200" dirty="0">
                <a:latin typeface="Arial" panose="020B0604020202020204" pitchFamily="34" charset="0"/>
                <a:cs typeface="Arial" panose="020B0604020202020204" pitchFamily="34" charset="0"/>
              </a:rPr>
              <a:t> of </a:t>
            </a:r>
            <a:r>
              <a:rPr lang="nl-NL" altLang="zh-CN" sz="1200" dirty="0" err="1">
                <a:latin typeface="Arial" panose="020B0604020202020204" pitchFamily="34" charset="0"/>
                <a:cs typeface="Arial" panose="020B0604020202020204" pitchFamily="34" charset="0"/>
              </a:rPr>
              <a:t>selves</a:t>
            </a:r>
            <a:r>
              <a:rPr lang="nl-NL" altLang="zh-CN" sz="1200" dirty="0">
                <a:latin typeface="Arial" panose="020B0604020202020204" pitchFamily="34" charset="0"/>
                <a:cs typeface="Arial" panose="020B0604020202020204" pitchFamily="34" charset="0"/>
              </a:rPr>
              <a:t>. Journal </a:t>
            </a:r>
            <a:r>
              <a:rPr lang="nl-NL" altLang="zh-CN" sz="1200" dirty="0" err="1">
                <a:latin typeface="Arial" panose="020B0604020202020204" pitchFamily="34" charset="0"/>
                <a:cs typeface="Arial" panose="020B0604020202020204" pitchFamily="34" charset="0"/>
              </a:rPr>
              <a:t>for</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the</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Theory</a:t>
            </a:r>
            <a:r>
              <a:rPr lang="nl-NL" altLang="zh-CN" sz="1200" dirty="0">
                <a:latin typeface="Arial" panose="020B0604020202020204" pitchFamily="34" charset="0"/>
                <a:cs typeface="Arial" panose="020B0604020202020204" pitchFamily="34" charset="0"/>
              </a:rPr>
              <a:t> of </a:t>
            </a:r>
            <a:r>
              <a:rPr lang="nl-NL" altLang="zh-CN" sz="1200" dirty="0" err="1">
                <a:latin typeface="Arial" panose="020B0604020202020204" pitchFamily="34" charset="0"/>
                <a:cs typeface="Arial" panose="020B0604020202020204" pitchFamily="34" charset="0"/>
              </a:rPr>
              <a:t>Social</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Behaviour</a:t>
            </a:r>
            <a:r>
              <a:rPr lang="nl-NL" altLang="zh-CN" sz="1200" dirty="0">
                <a:latin typeface="Arial" panose="020B0604020202020204" pitchFamily="34" charset="0"/>
                <a:cs typeface="Arial" panose="020B0604020202020204" pitchFamily="34" charset="0"/>
              </a:rPr>
              <a:t>, 20,43−63.</a:t>
            </a:r>
          </a:p>
          <a:p>
            <a:r>
              <a:rPr lang="nl-NL" altLang="zh-CN" sz="1200" dirty="0" err="1">
                <a:latin typeface="Arial" panose="020B0604020202020204" pitchFamily="34" charset="0"/>
                <a:cs typeface="Arial" panose="020B0604020202020204" pitchFamily="34" charset="0"/>
              </a:rPr>
              <a:t>Dzieza</a:t>
            </a:r>
            <a:r>
              <a:rPr lang="nl-NL" altLang="zh-CN" sz="1200" dirty="0">
                <a:latin typeface="Arial" panose="020B0604020202020204" pitchFamily="34" charset="0"/>
                <a:cs typeface="Arial" panose="020B0604020202020204" pitchFamily="34" charset="0"/>
              </a:rPr>
              <a:t>, J. (2015, </a:t>
            </a:r>
            <a:r>
              <a:rPr lang="nl-NL" altLang="zh-CN" sz="1200" dirty="0" err="1">
                <a:latin typeface="Arial" panose="020B0604020202020204" pitchFamily="34" charset="0"/>
                <a:cs typeface="Arial" panose="020B0604020202020204" pitchFamily="34" charset="0"/>
              </a:rPr>
              <a:t>October</a:t>
            </a:r>
            <a:r>
              <a:rPr lang="nl-NL" altLang="zh-CN" sz="1200" dirty="0">
                <a:latin typeface="Arial" panose="020B0604020202020204" pitchFamily="34" charset="0"/>
                <a:cs typeface="Arial" panose="020B0604020202020204" pitchFamily="34" charset="0"/>
              </a:rPr>
              <a:t> 28). The Rating Game: How Uber </a:t>
            </a:r>
            <a:r>
              <a:rPr lang="nl-NL" altLang="zh-CN" sz="1200" dirty="0" err="1">
                <a:latin typeface="Arial" panose="020B0604020202020204" pitchFamily="34" charset="0"/>
                <a:cs typeface="Arial" panose="020B0604020202020204" pitchFamily="34" charset="0"/>
              </a:rPr>
              <a:t>and</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Its</a:t>
            </a:r>
            <a:r>
              <a:rPr lang="nl-NL" altLang="zh-CN" sz="1200" dirty="0">
                <a:latin typeface="Arial" panose="020B0604020202020204" pitchFamily="34" charset="0"/>
                <a:cs typeface="Arial" panose="020B0604020202020204" pitchFamily="34" charset="0"/>
              </a:rPr>
              <a:t> Peers </a:t>
            </a:r>
            <a:r>
              <a:rPr lang="nl-NL" altLang="zh-CN" sz="1200" dirty="0" err="1">
                <a:latin typeface="Arial" panose="020B0604020202020204" pitchFamily="34" charset="0"/>
                <a:cs typeface="Arial" panose="020B0604020202020204" pitchFamily="34" charset="0"/>
              </a:rPr>
              <a:t>Turned</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Us</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Into</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Horrible</a:t>
            </a:r>
            <a:r>
              <a:rPr lang="nl-NL" altLang="zh-CN" sz="1200" dirty="0">
                <a:latin typeface="Arial" panose="020B0604020202020204" pitchFamily="34" charset="0"/>
                <a:cs typeface="Arial" panose="020B0604020202020204" pitchFamily="34" charset="0"/>
              </a:rPr>
              <a:t> Bosses. Vox. https://www.vox.com/2015/10/28/11620138/the-rating-game-how-uber-and-its-peers-turned-us-into-horrible-bosses</a:t>
            </a:r>
          </a:p>
          <a:p>
            <a:r>
              <a:rPr lang="nl-NL" altLang="zh-CN" sz="1200" dirty="0" err="1">
                <a:latin typeface="Arial" panose="020B0604020202020204" pitchFamily="34" charset="0"/>
                <a:cs typeface="Arial" panose="020B0604020202020204" pitchFamily="34" charset="0"/>
              </a:rPr>
              <a:t>Goodwin</a:t>
            </a:r>
            <a:r>
              <a:rPr lang="nl-NL" altLang="zh-CN" sz="1200" dirty="0">
                <a:latin typeface="Arial" panose="020B0604020202020204" pitchFamily="34" charset="0"/>
                <a:cs typeface="Arial" panose="020B0604020202020204" pitchFamily="34" charset="0"/>
              </a:rPr>
              <a:t>, C. (2018). Co-</a:t>
            </a:r>
            <a:r>
              <a:rPr lang="nl-NL" altLang="zh-CN" sz="1200" dirty="0" err="1">
                <a:latin typeface="Arial" panose="020B0604020202020204" pitchFamily="34" charset="0"/>
                <a:cs typeface="Arial" panose="020B0604020202020204" pitchFamily="34" charset="0"/>
              </a:rPr>
              <a:t>Operative</a:t>
            </a:r>
            <a:r>
              <a:rPr lang="nl-NL" altLang="zh-CN" sz="1200" dirty="0">
                <a:latin typeface="Arial" panose="020B0604020202020204" pitchFamily="34" charset="0"/>
                <a:cs typeface="Arial" panose="020B0604020202020204" pitchFamily="34" charset="0"/>
              </a:rPr>
              <a:t> Action. Cambridge University Press.</a:t>
            </a:r>
          </a:p>
        </p:txBody>
      </p:sp>
    </p:spTree>
    <p:extLst>
      <p:ext uri="{BB962C8B-B14F-4D97-AF65-F5344CB8AC3E}">
        <p14:creationId xmlns:p14="http://schemas.microsoft.com/office/powerpoint/2010/main" val="20476453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9796A79B-0479-95BC-53C9-B6E5685ECEAE}"/>
              </a:ext>
            </a:extLst>
          </p:cNvPr>
          <p:cNvSpPr txBox="1"/>
          <p:nvPr/>
        </p:nvSpPr>
        <p:spPr>
          <a:xfrm>
            <a:off x="546538" y="410368"/>
            <a:ext cx="7150799" cy="707886"/>
          </a:xfrm>
          <a:prstGeom prst="rect">
            <a:avLst/>
          </a:prstGeom>
          <a:noFill/>
        </p:spPr>
        <p:txBody>
          <a:bodyPr wrap="square" rtlCol="0" anchor="ctr">
            <a:spAutoFit/>
          </a:bodyPr>
          <a:lstStyle>
            <a:defPPr>
              <a:defRPr lang="zh-CN"/>
            </a:defPPr>
            <a:lvl1pPr>
              <a:defRPr sz="4000">
                <a:solidFill>
                  <a:schemeClr val="accent2"/>
                </a:solidFill>
                <a:latin typeface="微软雅黑" panose="020B0503020204020204" pitchFamily="34" charset="-122"/>
                <a:ea typeface="微软雅黑" panose="020B0503020204020204" pitchFamily="34" charset="-122"/>
              </a:defRPr>
            </a:lvl1pPr>
          </a:lstStyle>
          <a:p>
            <a:r>
              <a:rPr lang="en-US" altLang="zh-CN" dirty="0"/>
              <a:t>References</a:t>
            </a:r>
            <a:endParaRPr lang="zh-CN" altLang="en-US" dirty="0"/>
          </a:p>
        </p:txBody>
      </p:sp>
      <p:sp>
        <p:nvSpPr>
          <p:cNvPr id="4" name="文本框 3">
            <a:extLst>
              <a:ext uri="{FF2B5EF4-FFF2-40B4-BE49-F238E27FC236}">
                <a16:creationId xmlns:a16="http://schemas.microsoft.com/office/drawing/2014/main" id="{6E61ACF0-CA44-3C4E-6B11-C93CD48F6159}"/>
              </a:ext>
            </a:extLst>
          </p:cNvPr>
          <p:cNvSpPr txBox="1"/>
          <p:nvPr/>
        </p:nvSpPr>
        <p:spPr>
          <a:xfrm>
            <a:off x="1401171" y="1268379"/>
            <a:ext cx="8898340" cy="4893647"/>
          </a:xfrm>
          <a:prstGeom prst="rect">
            <a:avLst/>
          </a:prstGeom>
          <a:noFill/>
        </p:spPr>
        <p:txBody>
          <a:bodyPr wrap="square">
            <a:spAutoFit/>
          </a:bodyPr>
          <a:lstStyle/>
          <a:p>
            <a:r>
              <a:rPr lang="nl-NL" altLang="zh-CN" sz="1200" dirty="0" err="1">
                <a:latin typeface="Arial" panose="020B0604020202020204" pitchFamily="34" charset="0"/>
                <a:cs typeface="Arial" panose="020B0604020202020204" pitchFamily="34" charset="0"/>
              </a:rPr>
              <a:t>Guan</a:t>
            </a:r>
            <a:r>
              <a:rPr lang="nl-NL" altLang="zh-CN" sz="1200" dirty="0">
                <a:latin typeface="Arial" panose="020B0604020202020204" pitchFamily="34" charset="0"/>
                <a:cs typeface="Arial" panose="020B0604020202020204" pitchFamily="34" charset="0"/>
              </a:rPr>
              <a:t>, M., &amp; </a:t>
            </a:r>
            <a:r>
              <a:rPr lang="nl-NL" altLang="zh-CN" sz="1200" dirty="0" err="1">
                <a:latin typeface="Arial" panose="020B0604020202020204" pitchFamily="34" charset="0"/>
                <a:cs typeface="Arial" panose="020B0604020202020204" pitchFamily="34" charset="0"/>
              </a:rPr>
              <a:t>So</a:t>
            </a:r>
            <a:r>
              <a:rPr lang="nl-NL" altLang="zh-CN" sz="1200" dirty="0">
                <a:latin typeface="Arial" panose="020B0604020202020204" pitchFamily="34" charset="0"/>
                <a:cs typeface="Arial" panose="020B0604020202020204" pitchFamily="34" charset="0"/>
              </a:rPr>
              <a:t>, J. (2016). </a:t>
            </a:r>
            <a:r>
              <a:rPr lang="nl-NL" altLang="zh-CN" sz="1200" dirty="0" err="1">
                <a:latin typeface="Arial" panose="020B0604020202020204" pitchFamily="34" charset="0"/>
                <a:cs typeface="Arial" panose="020B0604020202020204" pitchFamily="34" charset="0"/>
              </a:rPr>
              <a:t>Influence</a:t>
            </a:r>
            <a:r>
              <a:rPr lang="nl-NL" altLang="zh-CN" sz="1200" dirty="0">
                <a:latin typeface="Arial" panose="020B0604020202020204" pitchFamily="34" charset="0"/>
                <a:cs typeface="Arial" panose="020B0604020202020204" pitchFamily="34" charset="0"/>
              </a:rPr>
              <a:t> of </a:t>
            </a:r>
            <a:r>
              <a:rPr lang="nl-NL" altLang="zh-CN" sz="1200" dirty="0" err="1">
                <a:latin typeface="Arial" panose="020B0604020202020204" pitchFamily="34" charset="0"/>
                <a:cs typeface="Arial" panose="020B0604020202020204" pitchFamily="34" charset="0"/>
              </a:rPr>
              <a:t>social</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identity</a:t>
            </a:r>
            <a:r>
              <a:rPr lang="nl-NL" altLang="zh-CN" sz="1200" dirty="0">
                <a:latin typeface="Arial" panose="020B0604020202020204" pitchFamily="34" charset="0"/>
                <a:cs typeface="Arial" panose="020B0604020202020204" pitchFamily="34" charset="0"/>
              </a:rPr>
              <a:t> on </a:t>
            </a:r>
            <a:r>
              <a:rPr lang="nl-NL" altLang="zh-CN" sz="1200" dirty="0" err="1">
                <a:latin typeface="Arial" panose="020B0604020202020204" pitchFamily="34" charset="0"/>
                <a:cs typeface="Arial" panose="020B0604020202020204" pitchFamily="34" charset="0"/>
              </a:rPr>
              <a:t>self-efficacy</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beliefs</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through</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perceived</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social</a:t>
            </a:r>
            <a:r>
              <a:rPr lang="nl-NL" altLang="zh-CN" sz="1200" dirty="0">
                <a:latin typeface="Arial" panose="020B0604020202020204" pitchFamily="34" charset="0"/>
                <a:cs typeface="Arial" panose="020B0604020202020204" pitchFamily="34" charset="0"/>
              </a:rPr>
              <a:t> support: A </a:t>
            </a:r>
            <a:r>
              <a:rPr lang="nl-NL" altLang="zh-CN" sz="1200" dirty="0" err="1">
                <a:latin typeface="Arial" panose="020B0604020202020204" pitchFamily="34" charset="0"/>
                <a:cs typeface="Arial" panose="020B0604020202020204" pitchFamily="34" charset="0"/>
              </a:rPr>
              <a:t>social</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identity</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theory</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perspective</a:t>
            </a:r>
            <a:r>
              <a:rPr lang="nl-NL" altLang="zh-CN" sz="1200" dirty="0">
                <a:latin typeface="Arial" panose="020B0604020202020204" pitchFamily="34" charset="0"/>
                <a:cs typeface="Arial" panose="020B0604020202020204" pitchFamily="34" charset="0"/>
              </a:rPr>
              <a:t>. Communication Studies, 67(5), 588-604. </a:t>
            </a:r>
            <a:r>
              <a:rPr lang="nl-NL" altLang="zh-CN" sz="1200" dirty="0" err="1">
                <a:latin typeface="Arial" panose="020B0604020202020204" pitchFamily="34" charset="0"/>
                <a:cs typeface="Arial" panose="020B0604020202020204" pitchFamily="34" charset="0"/>
              </a:rPr>
              <a:t>doi</a:t>
            </a:r>
            <a:r>
              <a:rPr lang="nl-NL" altLang="zh-CN" sz="1200" dirty="0">
                <a:latin typeface="Arial" panose="020B0604020202020204" pitchFamily="34" charset="0"/>
                <a:cs typeface="Arial" panose="020B0604020202020204" pitchFamily="34" charset="0"/>
              </a:rPr>
              <a:t>: 10.1080/10510974.2016.1239645</a:t>
            </a:r>
          </a:p>
          <a:p>
            <a:r>
              <a:rPr lang="nl-NL" altLang="zh-CN" sz="1200" dirty="0" err="1">
                <a:latin typeface="Arial" panose="020B0604020202020204" pitchFamily="34" charset="0"/>
                <a:cs typeface="Arial" panose="020B0604020202020204" pitchFamily="34" charset="0"/>
              </a:rPr>
              <a:t>Jiang</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Qingsheng</a:t>
            </a:r>
            <a:r>
              <a:rPr lang="nl-NL" altLang="zh-CN" sz="1200" dirty="0">
                <a:latin typeface="Arial" panose="020B0604020202020204" pitchFamily="34" charset="0"/>
                <a:cs typeface="Arial" panose="020B0604020202020204" pitchFamily="34" charset="0"/>
              </a:rPr>
              <a:t>. (2022). </a:t>
            </a:r>
            <a:r>
              <a:rPr lang="nl-NL" altLang="zh-CN" sz="1200" dirty="0" err="1">
                <a:latin typeface="Arial" panose="020B0604020202020204" pitchFamily="34" charset="0"/>
                <a:cs typeface="Arial" panose="020B0604020202020204" pitchFamily="34" charset="0"/>
              </a:rPr>
              <a:t>Exploring</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identity</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work</a:t>
            </a:r>
            <a:r>
              <a:rPr lang="nl-NL" altLang="zh-CN" sz="1200" dirty="0">
                <a:latin typeface="Arial" panose="020B0604020202020204" pitchFamily="34" charset="0"/>
                <a:cs typeface="Arial" panose="020B0604020202020204" pitchFamily="34" charset="0"/>
              </a:rPr>
              <a:t> in Chinese </a:t>
            </a:r>
            <a:r>
              <a:rPr lang="nl-NL" altLang="zh-CN" sz="1200" dirty="0" err="1">
                <a:latin typeface="Arial" panose="020B0604020202020204" pitchFamily="34" charset="0"/>
                <a:cs typeface="Arial" panose="020B0604020202020204" pitchFamily="34" charset="0"/>
              </a:rPr>
              <a:t>communication</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Folia</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Linguistica</a:t>
            </a:r>
            <a:r>
              <a:rPr lang="nl-NL" altLang="zh-CN" sz="1200" dirty="0">
                <a:latin typeface="Arial" panose="020B0604020202020204" pitchFamily="34" charset="0"/>
                <a:cs typeface="Arial" panose="020B0604020202020204" pitchFamily="34" charset="0"/>
              </a:rPr>
              <a:t>. 56. 10.1515/flin-2022-2011.</a:t>
            </a:r>
          </a:p>
          <a:p>
            <a:r>
              <a:rPr lang="nl-NL" altLang="zh-CN" sz="1200" dirty="0" err="1">
                <a:latin typeface="Arial" panose="020B0604020202020204" pitchFamily="34" charset="0"/>
                <a:cs typeface="Arial" panose="020B0604020202020204" pitchFamily="34" charset="0"/>
              </a:rPr>
              <a:t>Koteyko</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Nelya</a:t>
            </a:r>
            <a:r>
              <a:rPr lang="nl-NL" altLang="zh-CN" sz="1200" dirty="0">
                <a:latin typeface="Arial" panose="020B0604020202020204" pitchFamily="34" charset="0"/>
                <a:cs typeface="Arial" panose="020B0604020202020204" pitchFamily="34" charset="0"/>
              </a:rPr>
              <a:t>. DA  - 2014//TI  - </a:t>
            </a:r>
            <a:r>
              <a:rPr lang="nl-NL" altLang="zh-CN" sz="1200" dirty="0" err="1">
                <a:latin typeface="Arial" panose="020B0604020202020204" pitchFamily="34" charset="0"/>
                <a:cs typeface="Arial" panose="020B0604020202020204" pitchFamily="34" charset="0"/>
              </a:rPr>
              <a:t>Perspectives</a:t>
            </a:r>
            <a:r>
              <a:rPr lang="nl-NL" altLang="zh-CN" sz="1200" dirty="0">
                <a:latin typeface="Arial" panose="020B0604020202020204" pitchFamily="34" charset="0"/>
                <a:cs typeface="Arial" panose="020B0604020202020204" pitchFamily="34" charset="0"/>
              </a:rPr>
              <a:t> on Corpus-</a:t>
            </a:r>
            <a:r>
              <a:rPr lang="nl-NL" altLang="zh-CN" sz="1200" dirty="0" err="1">
                <a:latin typeface="Arial" panose="020B0604020202020204" pitchFamily="34" charset="0"/>
                <a:cs typeface="Arial" panose="020B0604020202020204" pitchFamily="34" charset="0"/>
              </a:rPr>
              <a:t>Assisted</a:t>
            </a:r>
            <a:r>
              <a:rPr lang="nl-NL" altLang="zh-CN" sz="1200" dirty="0">
                <a:latin typeface="Arial" panose="020B0604020202020204" pitchFamily="34" charset="0"/>
                <a:cs typeface="Arial" panose="020B0604020202020204" pitchFamily="34" charset="0"/>
              </a:rPr>
              <a:t> Discourse Analysis. BT  - Language </a:t>
            </a:r>
            <a:r>
              <a:rPr lang="nl-NL" altLang="zh-CN" sz="1200" dirty="0" err="1">
                <a:latin typeface="Arial" panose="020B0604020202020204" pitchFamily="34" charset="0"/>
                <a:cs typeface="Arial" panose="020B0604020202020204" pitchFamily="34" charset="0"/>
              </a:rPr>
              <a:t>and</a:t>
            </a:r>
            <a:r>
              <a:rPr lang="nl-NL" altLang="zh-CN" sz="1200" dirty="0">
                <a:latin typeface="Arial" panose="020B0604020202020204" pitchFamily="34" charset="0"/>
                <a:cs typeface="Arial" panose="020B0604020202020204" pitchFamily="34" charset="0"/>
              </a:rPr>
              <a:t> Politics in Post-</a:t>
            </a:r>
            <a:r>
              <a:rPr lang="nl-NL" altLang="zh-CN" sz="1200" dirty="0" err="1">
                <a:latin typeface="Arial" panose="020B0604020202020204" pitchFamily="34" charset="0"/>
                <a:cs typeface="Arial" panose="020B0604020202020204" pitchFamily="34" charset="0"/>
              </a:rPr>
              <a:t>Soviet</a:t>
            </a:r>
            <a:r>
              <a:rPr lang="nl-NL" altLang="zh-CN" sz="1200" dirty="0">
                <a:latin typeface="Arial" panose="020B0604020202020204" pitchFamily="34" charset="0"/>
                <a:cs typeface="Arial" panose="020B0604020202020204" pitchFamily="34" charset="0"/>
              </a:rPr>
              <a:t> Russia: A Corpus </a:t>
            </a:r>
            <a:r>
              <a:rPr lang="nl-NL" altLang="zh-CN" sz="1200" dirty="0" err="1">
                <a:latin typeface="Arial" panose="020B0604020202020204" pitchFamily="34" charset="0"/>
                <a:cs typeface="Arial" panose="020B0604020202020204" pitchFamily="34" charset="0"/>
              </a:rPr>
              <a:t>Assisted</a:t>
            </a:r>
            <a:r>
              <a:rPr lang="nl-NL" altLang="zh-CN" sz="1200" dirty="0">
                <a:latin typeface="Arial" panose="020B0604020202020204" pitchFamily="34" charset="0"/>
                <a:cs typeface="Arial" panose="020B0604020202020204" pitchFamily="34" charset="0"/>
              </a:rPr>
              <a:t> Approach. PB  - </a:t>
            </a:r>
            <a:r>
              <a:rPr lang="nl-NL" altLang="zh-CN" sz="1200" dirty="0" err="1">
                <a:latin typeface="Arial" panose="020B0604020202020204" pitchFamily="34" charset="0"/>
                <a:cs typeface="Arial" panose="020B0604020202020204" pitchFamily="34" charset="0"/>
              </a:rPr>
              <a:t>Palgrave</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Macmillan</a:t>
            </a:r>
            <a:r>
              <a:rPr lang="nl-NL" altLang="zh-CN" sz="1200" dirty="0">
                <a:latin typeface="Arial" panose="020B0604020202020204" pitchFamily="34" charset="0"/>
                <a:cs typeface="Arial" panose="020B0604020202020204" pitchFamily="34" charset="0"/>
              </a:rPr>
              <a:t> UK. CY  - London</a:t>
            </a:r>
          </a:p>
          <a:p>
            <a:r>
              <a:rPr lang="nl-NL" altLang="zh-CN" sz="1200" dirty="0" err="1">
                <a:latin typeface="Arial" panose="020B0604020202020204" pitchFamily="34" charset="0"/>
                <a:cs typeface="Arial" panose="020B0604020202020204" pitchFamily="34" charset="0"/>
              </a:rPr>
              <a:t>LaPointe</a:t>
            </a:r>
            <a:r>
              <a:rPr lang="nl-NL" altLang="zh-CN" sz="1200" dirty="0">
                <a:latin typeface="Arial" panose="020B0604020202020204" pitchFamily="34" charset="0"/>
                <a:cs typeface="Arial" panose="020B0604020202020204" pitchFamily="34" charset="0"/>
              </a:rPr>
              <a:t>, K. (2010). Narrating </a:t>
            </a:r>
            <a:r>
              <a:rPr lang="nl-NL" altLang="zh-CN" sz="1200" dirty="0" err="1">
                <a:latin typeface="Arial" panose="020B0604020202020204" pitchFamily="34" charset="0"/>
                <a:cs typeface="Arial" panose="020B0604020202020204" pitchFamily="34" charset="0"/>
              </a:rPr>
              <a:t>career</a:t>
            </a:r>
            <a:r>
              <a:rPr lang="nl-NL" altLang="zh-CN" sz="1200" dirty="0">
                <a:latin typeface="Arial" panose="020B0604020202020204" pitchFamily="34" charset="0"/>
                <a:cs typeface="Arial" panose="020B0604020202020204" pitchFamily="34" charset="0"/>
              </a:rPr>
              <a:t>, positioning </a:t>
            </a:r>
            <a:r>
              <a:rPr lang="nl-NL" altLang="zh-CN" sz="1200" dirty="0" err="1">
                <a:latin typeface="Arial" panose="020B0604020202020204" pitchFamily="34" charset="0"/>
                <a:cs typeface="Arial" panose="020B0604020202020204" pitchFamily="34" charset="0"/>
              </a:rPr>
              <a:t>identity</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Career</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identity</a:t>
            </a:r>
            <a:r>
              <a:rPr lang="nl-NL" altLang="zh-CN" sz="1200" dirty="0">
                <a:latin typeface="Arial" panose="020B0604020202020204" pitchFamily="34" charset="0"/>
                <a:cs typeface="Arial" panose="020B0604020202020204" pitchFamily="34" charset="0"/>
              </a:rPr>
              <a:t> as a </a:t>
            </a:r>
            <a:r>
              <a:rPr lang="nl-NL" altLang="zh-CN" sz="1200" dirty="0" err="1">
                <a:latin typeface="Arial" panose="020B0604020202020204" pitchFamily="34" charset="0"/>
                <a:cs typeface="Arial" panose="020B0604020202020204" pitchFamily="34" charset="0"/>
              </a:rPr>
              <a:t>narrative</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practice</a:t>
            </a:r>
            <a:r>
              <a:rPr lang="nl-NL" altLang="zh-CN" sz="1200" dirty="0">
                <a:latin typeface="Arial" panose="020B0604020202020204" pitchFamily="34" charset="0"/>
                <a:cs typeface="Arial" panose="020B0604020202020204" pitchFamily="34" charset="0"/>
              </a:rPr>
              <a:t>. Journal of </a:t>
            </a:r>
            <a:r>
              <a:rPr lang="nl-NL" altLang="zh-CN" sz="1200" dirty="0" err="1">
                <a:latin typeface="Arial" panose="020B0604020202020204" pitchFamily="34" charset="0"/>
                <a:cs typeface="Arial" panose="020B0604020202020204" pitchFamily="34" charset="0"/>
              </a:rPr>
              <a:t>Vocational</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Behavior</a:t>
            </a:r>
            <a:r>
              <a:rPr lang="nl-NL" altLang="zh-CN" sz="1200" dirty="0">
                <a:latin typeface="Arial" panose="020B0604020202020204" pitchFamily="34" charset="0"/>
                <a:cs typeface="Arial" panose="020B0604020202020204" pitchFamily="34" charset="0"/>
              </a:rPr>
              <a:t>, 77(1), 1–9. https://doi.org/10.1016/j.jvb.2010.04.003.</a:t>
            </a:r>
          </a:p>
          <a:p>
            <a:r>
              <a:rPr lang="nl-NL" altLang="zh-CN" sz="1200" dirty="0" err="1">
                <a:latin typeface="Arial" panose="020B0604020202020204" pitchFamily="34" charset="0"/>
                <a:cs typeface="Arial" panose="020B0604020202020204" pitchFamily="34" charset="0"/>
              </a:rPr>
              <a:t>Mishler</a:t>
            </a:r>
            <a:r>
              <a:rPr lang="nl-NL" altLang="zh-CN" sz="1200" dirty="0">
                <a:latin typeface="Arial" panose="020B0604020202020204" pitchFamily="34" charset="0"/>
                <a:cs typeface="Arial" panose="020B0604020202020204" pitchFamily="34" charset="0"/>
              </a:rPr>
              <a:t>, E. G. (1999). </a:t>
            </a:r>
            <a:r>
              <a:rPr lang="nl-NL" altLang="zh-CN" sz="1200" dirty="0" err="1">
                <a:latin typeface="Arial" panose="020B0604020202020204" pitchFamily="34" charset="0"/>
                <a:cs typeface="Arial" panose="020B0604020202020204" pitchFamily="34" charset="0"/>
              </a:rPr>
              <a:t>Storylines</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Craftartists</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narratives</a:t>
            </a:r>
            <a:r>
              <a:rPr lang="nl-NL" altLang="zh-CN" sz="1200" dirty="0">
                <a:latin typeface="Arial" panose="020B0604020202020204" pitchFamily="34" charset="0"/>
                <a:cs typeface="Arial" panose="020B0604020202020204" pitchFamily="34" charset="0"/>
              </a:rPr>
              <a:t> of </a:t>
            </a:r>
            <a:r>
              <a:rPr lang="nl-NL" altLang="zh-CN" sz="1200" dirty="0" err="1">
                <a:latin typeface="Arial" panose="020B0604020202020204" pitchFamily="34" charset="0"/>
                <a:cs typeface="Arial" panose="020B0604020202020204" pitchFamily="34" charset="0"/>
              </a:rPr>
              <a:t>identity</a:t>
            </a:r>
            <a:r>
              <a:rPr lang="nl-NL" altLang="zh-CN" sz="1200" dirty="0">
                <a:latin typeface="Arial" panose="020B0604020202020204" pitchFamily="34" charset="0"/>
                <a:cs typeface="Arial" panose="020B0604020202020204" pitchFamily="34" charset="0"/>
              </a:rPr>
              <a:t>. Cambridge, MA: Harvard University Press.</a:t>
            </a:r>
          </a:p>
          <a:p>
            <a:r>
              <a:rPr lang="nl-NL" altLang="zh-CN" sz="1200" dirty="0" err="1">
                <a:latin typeface="Arial" panose="020B0604020202020204" pitchFamily="34" charset="0"/>
                <a:cs typeface="Arial" panose="020B0604020202020204" pitchFamily="34" charset="0"/>
              </a:rPr>
              <a:t>Naghieh</a:t>
            </a:r>
            <a:r>
              <a:rPr lang="nl-NL" altLang="zh-CN" sz="1200" dirty="0">
                <a:latin typeface="Arial" panose="020B0604020202020204" pitchFamily="34" charset="0"/>
                <a:cs typeface="Arial" panose="020B0604020202020204" pitchFamily="34" charset="0"/>
              </a:rPr>
              <a:t>, Ali. (2020). Gig </a:t>
            </a:r>
            <a:r>
              <a:rPr lang="nl-NL" altLang="zh-CN" sz="1200" dirty="0" err="1">
                <a:latin typeface="Arial" panose="020B0604020202020204" pitchFamily="34" charset="0"/>
                <a:cs typeface="Arial" panose="020B0604020202020204" pitchFamily="34" charset="0"/>
              </a:rPr>
              <a:t>Economy</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and</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the</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Transformation</a:t>
            </a:r>
            <a:r>
              <a:rPr lang="nl-NL" altLang="zh-CN" sz="1200" dirty="0">
                <a:latin typeface="Arial" panose="020B0604020202020204" pitchFamily="34" charset="0"/>
                <a:cs typeface="Arial" panose="020B0604020202020204" pitchFamily="34" charset="0"/>
              </a:rPr>
              <a:t> of Professional </a:t>
            </a:r>
            <a:r>
              <a:rPr lang="nl-NL" altLang="zh-CN" sz="1200" dirty="0" err="1">
                <a:latin typeface="Arial" panose="020B0604020202020204" pitchFamily="34" charset="0"/>
                <a:cs typeface="Arial" panose="020B0604020202020204" pitchFamily="34" charset="0"/>
              </a:rPr>
              <a:t>Boundaries</a:t>
            </a:r>
            <a:r>
              <a:rPr lang="nl-NL" altLang="zh-CN" sz="1200" dirty="0">
                <a:latin typeface="Arial" panose="020B0604020202020204" pitchFamily="34" charset="0"/>
                <a:cs typeface="Arial" panose="020B0604020202020204" pitchFamily="34" charset="0"/>
              </a:rPr>
              <a:t> in Healthcare. 10.1108/978-1-83867-603-220201010.</a:t>
            </a:r>
          </a:p>
          <a:p>
            <a:r>
              <a:rPr lang="nl-NL" altLang="zh-CN" sz="1200" dirty="0">
                <a:latin typeface="Arial" panose="020B0604020202020204" pitchFamily="34" charset="0"/>
                <a:cs typeface="Arial" panose="020B0604020202020204" pitchFamily="34" charset="0"/>
              </a:rPr>
              <a:t>National Bureau of </a:t>
            </a:r>
            <a:r>
              <a:rPr lang="nl-NL" altLang="zh-CN" sz="1200" dirty="0" err="1">
                <a:latin typeface="Arial" panose="020B0604020202020204" pitchFamily="34" charset="0"/>
                <a:cs typeface="Arial" panose="020B0604020202020204" pitchFamily="34" charset="0"/>
              </a:rPr>
              <a:t>Statistics</a:t>
            </a:r>
            <a:r>
              <a:rPr lang="nl-NL" altLang="zh-CN" sz="1200" dirty="0">
                <a:latin typeface="Arial" panose="020B0604020202020204" pitchFamily="34" charset="0"/>
                <a:cs typeface="Arial" panose="020B0604020202020204" pitchFamily="34" charset="0"/>
              </a:rPr>
              <a:t>. (2022). National Bureau of </a:t>
            </a:r>
            <a:r>
              <a:rPr lang="nl-NL" altLang="zh-CN" sz="1200" dirty="0" err="1">
                <a:latin typeface="Arial" panose="020B0604020202020204" pitchFamily="34" charset="0"/>
                <a:cs typeface="Arial" panose="020B0604020202020204" pitchFamily="34" charset="0"/>
              </a:rPr>
              <a:t>Statistics</a:t>
            </a:r>
            <a:r>
              <a:rPr lang="nl-NL" altLang="zh-CN" sz="1200" dirty="0">
                <a:latin typeface="Arial" panose="020B0604020202020204" pitchFamily="34" charset="0"/>
                <a:cs typeface="Arial" panose="020B0604020202020204" pitchFamily="34" charset="0"/>
              </a:rPr>
              <a:t>. Stats.gov.cn. http://www.stats.gov.cn/</a:t>
            </a:r>
          </a:p>
          <a:p>
            <a:r>
              <a:rPr lang="nl-NL" altLang="zh-CN" sz="1200" dirty="0" err="1">
                <a:latin typeface="Arial" panose="020B0604020202020204" pitchFamily="34" charset="0"/>
                <a:cs typeface="Arial" panose="020B0604020202020204" pitchFamily="34" charset="0"/>
              </a:rPr>
              <a:t>Polkinghorne</a:t>
            </a:r>
            <a:r>
              <a:rPr lang="nl-NL" altLang="zh-CN" sz="1200" dirty="0">
                <a:latin typeface="Arial" panose="020B0604020202020204" pitchFamily="34" charset="0"/>
                <a:cs typeface="Arial" panose="020B0604020202020204" pitchFamily="34" charset="0"/>
              </a:rPr>
              <a:t>, D. E. (1988). </a:t>
            </a:r>
            <a:r>
              <a:rPr lang="nl-NL" altLang="zh-CN" sz="1200" dirty="0" err="1">
                <a:latin typeface="Arial" panose="020B0604020202020204" pitchFamily="34" charset="0"/>
                <a:cs typeface="Arial" panose="020B0604020202020204" pitchFamily="34" charset="0"/>
              </a:rPr>
              <a:t>Narrative</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knowing</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and</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the</a:t>
            </a:r>
            <a:r>
              <a:rPr lang="nl-NL" altLang="zh-CN" sz="1200" dirty="0">
                <a:latin typeface="Arial" panose="020B0604020202020204" pitchFamily="34" charset="0"/>
                <a:cs typeface="Arial" panose="020B0604020202020204" pitchFamily="34" charset="0"/>
              </a:rPr>
              <a:t> human </a:t>
            </a:r>
            <a:r>
              <a:rPr lang="nl-NL" altLang="zh-CN" sz="1200" dirty="0" err="1">
                <a:latin typeface="Arial" panose="020B0604020202020204" pitchFamily="34" charset="0"/>
                <a:cs typeface="Arial" panose="020B0604020202020204" pitchFamily="34" charset="0"/>
              </a:rPr>
              <a:t>sciences</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Albany</a:t>
            </a:r>
            <a:r>
              <a:rPr lang="nl-NL" altLang="zh-CN" sz="1200" dirty="0">
                <a:latin typeface="Arial" panose="020B0604020202020204" pitchFamily="34" charset="0"/>
                <a:cs typeface="Arial" panose="020B0604020202020204" pitchFamily="34" charset="0"/>
              </a:rPr>
              <a:t>, NY: State University of New York Press.</a:t>
            </a:r>
          </a:p>
          <a:p>
            <a:r>
              <a:rPr lang="nl-NL" altLang="zh-CN" sz="1200" dirty="0" err="1">
                <a:latin typeface="Arial" panose="020B0604020202020204" pitchFamily="34" charset="0"/>
                <a:cs typeface="Arial" panose="020B0604020202020204" pitchFamily="34" charset="0"/>
              </a:rPr>
              <a:t>Shachak</a:t>
            </a:r>
            <a:r>
              <a:rPr lang="nl-NL" altLang="zh-CN" sz="1200" dirty="0">
                <a:latin typeface="Arial" panose="020B0604020202020204" pitchFamily="34" charset="0"/>
                <a:cs typeface="Arial" panose="020B0604020202020204" pitchFamily="34" charset="0"/>
              </a:rPr>
              <a:t>, Aviv &amp; Reis, </a:t>
            </a:r>
            <a:r>
              <a:rPr lang="nl-NL" altLang="zh-CN" sz="1200" dirty="0" err="1">
                <a:latin typeface="Arial" panose="020B0604020202020204" pitchFamily="34" charset="0"/>
                <a:cs typeface="Arial" panose="020B0604020202020204" pitchFamily="34" charset="0"/>
              </a:rPr>
              <a:t>Shmuel</a:t>
            </a:r>
            <a:r>
              <a:rPr lang="nl-NL" altLang="zh-CN" sz="1200" dirty="0">
                <a:latin typeface="Arial" panose="020B0604020202020204" pitchFamily="34" charset="0"/>
                <a:cs typeface="Arial" panose="020B0604020202020204" pitchFamily="34" charset="0"/>
              </a:rPr>
              <a:t> &amp; </a:t>
            </a:r>
            <a:r>
              <a:rPr lang="nl-NL" altLang="zh-CN" sz="1200" dirty="0" err="1">
                <a:latin typeface="Arial" panose="020B0604020202020204" pitchFamily="34" charset="0"/>
                <a:cs typeface="Arial" panose="020B0604020202020204" pitchFamily="34" charset="0"/>
              </a:rPr>
              <a:t>Borycki</a:t>
            </a:r>
            <a:r>
              <a:rPr lang="nl-NL" altLang="zh-CN" sz="1200" dirty="0">
                <a:latin typeface="Arial" panose="020B0604020202020204" pitchFamily="34" charset="0"/>
                <a:cs typeface="Arial" panose="020B0604020202020204" pitchFamily="34" charset="0"/>
              </a:rPr>
              <a:t>, Elizabeth. (2017). Health Professionals' </a:t>
            </a:r>
            <a:r>
              <a:rPr lang="nl-NL" altLang="zh-CN" sz="1200" dirty="0" err="1">
                <a:latin typeface="Arial" panose="020B0604020202020204" pitchFamily="34" charset="0"/>
                <a:cs typeface="Arial" panose="020B0604020202020204" pitchFamily="34" charset="0"/>
              </a:rPr>
              <a:t>Education</a:t>
            </a:r>
            <a:r>
              <a:rPr lang="nl-NL" altLang="zh-CN" sz="1200" dirty="0">
                <a:latin typeface="Arial" panose="020B0604020202020204" pitchFamily="34" charset="0"/>
                <a:cs typeface="Arial" panose="020B0604020202020204" pitchFamily="34" charset="0"/>
              </a:rPr>
              <a:t> in </a:t>
            </a:r>
            <a:r>
              <a:rPr lang="nl-NL" altLang="zh-CN" sz="1200" dirty="0" err="1">
                <a:latin typeface="Arial" panose="020B0604020202020204" pitchFamily="34" charset="0"/>
                <a:cs typeface="Arial" panose="020B0604020202020204" pitchFamily="34" charset="0"/>
              </a:rPr>
              <a:t>the</a:t>
            </a:r>
            <a:r>
              <a:rPr lang="nl-NL" altLang="zh-CN" sz="1200" dirty="0">
                <a:latin typeface="Arial" panose="020B0604020202020204" pitchFamily="34" charset="0"/>
                <a:cs typeface="Arial" panose="020B0604020202020204" pitchFamily="34" charset="0"/>
              </a:rPr>
              <a:t> Age of </a:t>
            </a:r>
            <a:r>
              <a:rPr lang="nl-NL" altLang="zh-CN" sz="1200" dirty="0" err="1">
                <a:latin typeface="Arial" panose="020B0604020202020204" pitchFamily="34" charset="0"/>
                <a:cs typeface="Arial" panose="020B0604020202020204" pitchFamily="34" charset="0"/>
              </a:rPr>
              <a:t>Clinical</a:t>
            </a:r>
            <a:r>
              <a:rPr lang="nl-NL" altLang="zh-CN" sz="1200" dirty="0">
                <a:latin typeface="Arial" panose="020B0604020202020204" pitchFamily="34" charset="0"/>
                <a:cs typeface="Arial" panose="020B0604020202020204" pitchFamily="34" charset="0"/>
              </a:rPr>
              <a:t> Information Systems, Mobile Computing </a:t>
            </a:r>
            <a:r>
              <a:rPr lang="nl-NL" altLang="zh-CN" sz="1200" dirty="0" err="1">
                <a:latin typeface="Arial" panose="020B0604020202020204" pitchFamily="34" charset="0"/>
                <a:cs typeface="Arial" panose="020B0604020202020204" pitchFamily="34" charset="0"/>
              </a:rPr>
              <a:t>and</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Social</a:t>
            </a:r>
            <a:r>
              <a:rPr lang="nl-NL" altLang="zh-CN" sz="1200" dirty="0">
                <a:latin typeface="Arial" panose="020B0604020202020204" pitchFamily="34" charset="0"/>
                <a:cs typeface="Arial" panose="020B0604020202020204" pitchFamily="34" charset="0"/>
              </a:rPr>
              <a:t> Networks.</a:t>
            </a:r>
          </a:p>
          <a:p>
            <a:r>
              <a:rPr lang="nl-NL" altLang="zh-CN" sz="1200" dirty="0" err="1">
                <a:latin typeface="Arial" panose="020B0604020202020204" pitchFamily="34" charset="0"/>
                <a:cs typeface="Arial" panose="020B0604020202020204" pitchFamily="34" charset="0"/>
              </a:rPr>
              <a:t>Shmidt</a:t>
            </a:r>
            <a:r>
              <a:rPr lang="nl-NL" altLang="zh-CN" sz="1200" dirty="0">
                <a:latin typeface="Arial" panose="020B0604020202020204" pitchFamily="34" charset="0"/>
                <a:cs typeface="Arial" panose="020B0604020202020204" pitchFamily="34" charset="0"/>
              </a:rPr>
              <a:t>, M. (2020). </a:t>
            </a:r>
            <a:r>
              <a:rPr lang="nl-NL" altLang="zh-CN" sz="1200" dirty="0" err="1">
                <a:latin typeface="Arial" panose="020B0604020202020204" pitchFamily="34" charset="0"/>
                <a:cs typeface="Arial" panose="020B0604020202020204" pitchFamily="34" charset="0"/>
              </a:rPr>
              <a:t>Participants</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interaction</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with</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sharing</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economy</a:t>
            </a:r>
            <a:r>
              <a:rPr lang="nl-NL" altLang="zh-CN" sz="1200" dirty="0">
                <a:latin typeface="Arial" panose="020B0604020202020204" pitchFamily="34" charset="0"/>
                <a:cs typeface="Arial" panose="020B0604020202020204" pitchFamily="34" charset="0"/>
              </a:rPr>
              <a:t> platforms in Russia. Information Technology &amp; People, </a:t>
            </a:r>
            <a:r>
              <a:rPr lang="nl-NL" altLang="zh-CN" sz="1200" dirty="0" err="1">
                <a:latin typeface="Arial" panose="020B0604020202020204" pitchFamily="34" charset="0"/>
                <a:cs typeface="Arial" panose="020B0604020202020204" pitchFamily="34" charset="0"/>
              </a:rPr>
              <a:t>ahead</a:t>
            </a:r>
            <a:r>
              <a:rPr lang="nl-NL" altLang="zh-CN" sz="1200" dirty="0">
                <a:latin typeface="Arial" panose="020B0604020202020204" pitchFamily="34" charset="0"/>
                <a:cs typeface="Arial" panose="020B0604020202020204" pitchFamily="34" charset="0"/>
              </a:rPr>
              <a:t>-of-print(</a:t>
            </a:r>
            <a:r>
              <a:rPr lang="nl-NL" altLang="zh-CN" sz="1200" dirty="0" err="1">
                <a:latin typeface="Arial" panose="020B0604020202020204" pitchFamily="34" charset="0"/>
                <a:cs typeface="Arial" panose="020B0604020202020204" pitchFamily="34" charset="0"/>
              </a:rPr>
              <a:t>ahead</a:t>
            </a:r>
            <a:r>
              <a:rPr lang="nl-NL" altLang="zh-CN" sz="1200" dirty="0">
                <a:latin typeface="Arial" panose="020B0604020202020204" pitchFamily="34" charset="0"/>
                <a:cs typeface="Arial" panose="020B0604020202020204" pitchFamily="34" charset="0"/>
              </a:rPr>
              <a:t>-of-print). https://doi.org/10.1108/itp-10-2018-0443</a:t>
            </a:r>
          </a:p>
          <a:p>
            <a:r>
              <a:rPr lang="nl-NL" altLang="zh-CN" sz="1200" dirty="0">
                <a:latin typeface="Arial" panose="020B0604020202020204" pitchFamily="34" charset="0"/>
                <a:cs typeface="Arial" panose="020B0604020202020204" pitchFamily="34" charset="0"/>
              </a:rPr>
              <a:t>Stephen </a:t>
            </a:r>
            <a:r>
              <a:rPr lang="nl-NL" altLang="zh-CN" sz="1200" dirty="0" err="1">
                <a:latin typeface="Arial" panose="020B0604020202020204" pitchFamily="34" charset="0"/>
                <a:cs typeface="Arial" panose="020B0604020202020204" pitchFamily="34" charset="0"/>
              </a:rPr>
              <a:t>Billett</a:t>
            </a:r>
            <a:r>
              <a:rPr lang="nl-NL" altLang="zh-CN" sz="1200" dirty="0">
                <a:latin typeface="Arial" panose="020B0604020202020204" pitchFamily="34" charset="0"/>
                <a:cs typeface="Arial" panose="020B0604020202020204" pitchFamily="34" charset="0"/>
              </a:rPr>
              <a:t> * &amp; Margaret </a:t>
            </a:r>
            <a:r>
              <a:rPr lang="nl-NL" altLang="zh-CN" sz="1200" dirty="0" err="1">
                <a:latin typeface="Arial" panose="020B0604020202020204" pitchFamily="34" charset="0"/>
                <a:cs typeface="Arial" panose="020B0604020202020204" pitchFamily="34" charset="0"/>
              </a:rPr>
              <a:t>Somerville</a:t>
            </a:r>
            <a:r>
              <a:rPr lang="nl-NL" altLang="zh-CN" sz="1200" dirty="0">
                <a:latin typeface="Arial" panose="020B0604020202020204" pitchFamily="34" charset="0"/>
                <a:cs typeface="Arial" panose="020B0604020202020204" pitchFamily="34" charset="0"/>
              </a:rPr>
              <a:t> (2004) </a:t>
            </a:r>
            <a:r>
              <a:rPr lang="nl-NL" altLang="zh-CN" sz="1200" dirty="0" err="1">
                <a:latin typeface="Arial" panose="020B0604020202020204" pitchFamily="34" charset="0"/>
                <a:cs typeface="Arial" panose="020B0604020202020204" pitchFamily="34" charset="0"/>
              </a:rPr>
              <a:t>Transformations</a:t>
            </a:r>
            <a:r>
              <a:rPr lang="nl-NL" altLang="zh-CN" sz="1200" dirty="0">
                <a:latin typeface="Arial" panose="020B0604020202020204" pitchFamily="34" charset="0"/>
                <a:cs typeface="Arial" panose="020B0604020202020204" pitchFamily="34" charset="0"/>
              </a:rPr>
              <a:t> at </a:t>
            </a:r>
            <a:r>
              <a:rPr lang="nl-NL" altLang="zh-CN" sz="1200" dirty="0" err="1">
                <a:latin typeface="Arial" panose="020B0604020202020204" pitchFamily="34" charset="0"/>
                <a:cs typeface="Arial" panose="020B0604020202020204" pitchFamily="34" charset="0"/>
              </a:rPr>
              <a:t>work</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identity</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and</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learning</a:t>
            </a:r>
            <a:r>
              <a:rPr lang="nl-NL" altLang="zh-CN" sz="1200" dirty="0">
                <a:latin typeface="Arial" panose="020B0604020202020204" pitchFamily="34" charset="0"/>
                <a:cs typeface="Arial" panose="020B0604020202020204" pitchFamily="34" charset="0"/>
              </a:rPr>
              <a:t>, Studies in </a:t>
            </a:r>
            <a:r>
              <a:rPr lang="nl-NL" altLang="zh-CN" sz="1200" dirty="0" err="1">
                <a:latin typeface="Arial" panose="020B0604020202020204" pitchFamily="34" charset="0"/>
                <a:cs typeface="Arial" panose="020B0604020202020204" pitchFamily="34" charset="0"/>
              </a:rPr>
              <a:t>Continuing</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Education</a:t>
            </a:r>
            <a:r>
              <a:rPr lang="nl-NL" altLang="zh-CN" sz="1200" dirty="0">
                <a:latin typeface="Arial" panose="020B0604020202020204" pitchFamily="34" charset="0"/>
                <a:cs typeface="Arial" panose="020B0604020202020204" pitchFamily="34" charset="0"/>
              </a:rPr>
              <a:t>, 26:2, 309-326, DOI: 10.1080/158037042000225272</a:t>
            </a:r>
          </a:p>
          <a:p>
            <a:r>
              <a:rPr lang="nl-NL" altLang="zh-CN" sz="1200" dirty="0" err="1">
                <a:latin typeface="Arial" panose="020B0604020202020204" pitchFamily="34" charset="0"/>
                <a:cs typeface="Arial" panose="020B0604020202020204" pitchFamily="34" charset="0"/>
              </a:rPr>
              <a:t>Swann</a:t>
            </a:r>
            <a:r>
              <a:rPr lang="nl-NL" altLang="zh-CN" sz="1200" dirty="0">
                <a:latin typeface="Arial" panose="020B0604020202020204" pitchFamily="34" charset="0"/>
                <a:cs typeface="Arial" panose="020B0604020202020204" pitchFamily="34" charset="0"/>
              </a:rPr>
              <a:t>, W. B., Jr., &amp; Bosson, J. K. (2021). Identity </a:t>
            </a:r>
            <a:r>
              <a:rPr lang="nl-NL" altLang="zh-CN" sz="1200" dirty="0" err="1">
                <a:latin typeface="Arial" panose="020B0604020202020204" pitchFamily="34" charset="0"/>
                <a:cs typeface="Arial" panose="020B0604020202020204" pitchFamily="34" charset="0"/>
              </a:rPr>
              <a:t>negotiation</a:t>
            </a:r>
            <a:r>
              <a:rPr lang="nl-NL" altLang="zh-CN" sz="1200" dirty="0">
                <a:latin typeface="Arial" panose="020B0604020202020204" pitchFamily="34" charset="0"/>
                <a:cs typeface="Arial" panose="020B0604020202020204" pitchFamily="34" charset="0"/>
              </a:rPr>
              <a:t>: A </a:t>
            </a:r>
            <a:r>
              <a:rPr lang="nl-NL" altLang="zh-CN" sz="1200" dirty="0" err="1">
                <a:latin typeface="Arial" panose="020B0604020202020204" pitchFamily="34" charset="0"/>
                <a:cs typeface="Arial" panose="020B0604020202020204" pitchFamily="34" charset="0"/>
              </a:rPr>
              <a:t>theory</a:t>
            </a:r>
            <a:r>
              <a:rPr lang="nl-NL" altLang="zh-CN" sz="1200" dirty="0">
                <a:latin typeface="Arial" panose="020B0604020202020204" pitchFamily="34" charset="0"/>
                <a:cs typeface="Arial" panose="020B0604020202020204" pitchFamily="34" charset="0"/>
              </a:rPr>
              <a:t> of </a:t>
            </a:r>
            <a:r>
              <a:rPr lang="nl-NL" altLang="zh-CN" sz="1200" dirty="0" err="1">
                <a:latin typeface="Arial" panose="020B0604020202020204" pitchFamily="34" charset="0"/>
                <a:cs typeface="Arial" panose="020B0604020202020204" pitchFamily="34" charset="0"/>
              </a:rPr>
              <a:t>self</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and</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social</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interaction</a:t>
            </a:r>
            <a:r>
              <a:rPr lang="nl-NL" altLang="zh-CN" sz="1200" dirty="0">
                <a:latin typeface="Arial" panose="020B0604020202020204" pitchFamily="34" charset="0"/>
                <a:cs typeface="Arial" panose="020B0604020202020204" pitchFamily="34" charset="0"/>
              </a:rPr>
              <a:t>. In O. P. John &amp; R. W. Robins (Eds.), </a:t>
            </a:r>
            <a:r>
              <a:rPr lang="nl-NL" altLang="zh-CN" sz="1200" dirty="0" err="1">
                <a:latin typeface="Arial" panose="020B0604020202020204" pitchFamily="34" charset="0"/>
                <a:cs typeface="Arial" panose="020B0604020202020204" pitchFamily="34" charset="0"/>
              </a:rPr>
              <a:t>Handbook</a:t>
            </a:r>
            <a:r>
              <a:rPr lang="nl-NL" altLang="zh-CN" sz="1200" dirty="0">
                <a:latin typeface="Arial" panose="020B0604020202020204" pitchFamily="34" charset="0"/>
                <a:cs typeface="Arial" panose="020B0604020202020204" pitchFamily="34" charset="0"/>
              </a:rPr>
              <a:t> of </a:t>
            </a:r>
            <a:r>
              <a:rPr lang="nl-NL" altLang="zh-CN" sz="1200" dirty="0" err="1">
                <a:latin typeface="Arial" panose="020B0604020202020204" pitchFamily="34" charset="0"/>
                <a:cs typeface="Arial" panose="020B0604020202020204" pitchFamily="34" charset="0"/>
              </a:rPr>
              <a:t>personality</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Theory</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and</a:t>
            </a:r>
            <a:r>
              <a:rPr lang="nl-NL" altLang="zh-CN" sz="1200" dirty="0">
                <a:latin typeface="Arial" panose="020B0604020202020204" pitchFamily="34" charset="0"/>
                <a:cs typeface="Arial" panose="020B0604020202020204" pitchFamily="34" charset="0"/>
              </a:rPr>
              <a:t> research (pp. 587–607). The </a:t>
            </a:r>
            <a:r>
              <a:rPr lang="nl-NL" altLang="zh-CN" sz="1200" dirty="0" err="1">
                <a:latin typeface="Arial" panose="020B0604020202020204" pitchFamily="34" charset="0"/>
                <a:cs typeface="Arial" panose="020B0604020202020204" pitchFamily="34" charset="0"/>
              </a:rPr>
              <a:t>Guilford</a:t>
            </a:r>
            <a:r>
              <a:rPr lang="nl-NL" altLang="zh-CN" sz="1200" dirty="0">
                <a:latin typeface="Arial" panose="020B0604020202020204" pitchFamily="34" charset="0"/>
                <a:cs typeface="Arial" panose="020B0604020202020204" pitchFamily="34" charset="0"/>
              </a:rPr>
              <a:t> Press.</a:t>
            </a:r>
          </a:p>
          <a:p>
            <a:r>
              <a:rPr lang="nl-NL" altLang="zh-CN" sz="1200" dirty="0" err="1">
                <a:latin typeface="Arial" panose="020B0604020202020204" pitchFamily="34" charset="0"/>
                <a:cs typeface="Arial" panose="020B0604020202020204" pitchFamily="34" charset="0"/>
              </a:rPr>
              <a:t>Swann</a:t>
            </a:r>
            <a:r>
              <a:rPr lang="nl-NL" altLang="zh-CN" sz="1200" dirty="0">
                <a:latin typeface="Arial" panose="020B0604020202020204" pitchFamily="34" charset="0"/>
                <a:cs typeface="Arial" panose="020B0604020202020204" pitchFamily="34" charset="0"/>
              </a:rPr>
              <a:t>, W. B., Jr., &amp; Bosson, J. K. (2016). Identity </a:t>
            </a:r>
            <a:r>
              <a:rPr lang="nl-NL" altLang="zh-CN" sz="1200" dirty="0" err="1">
                <a:latin typeface="Arial" panose="020B0604020202020204" pitchFamily="34" charset="0"/>
                <a:cs typeface="Arial" panose="020B0604020202020204" pitchFamily="34" charset="0"/>
              </a:rPr>
              <a:t>negotiation</a:t>
            </a:r>
            <a:r>
              <a:rPr lang="nl-NL" altLang="zh-CN" sz="1200" dirty="0">
                <a:latin typeface="Arial" panose="020B0604020202020204" pitchFamily="34" charset="0"/>
                <a:cs typeface="Arial" panose="020B0604020202020204" pitchFamily="34" charset="0"/>
              </a:rPr>
              <a:t> in </a:t>
            </a:r>
            <a:r>
              <a:rPr lang="nl-NL" altLang="zh-CN" sz="1200" dirty="0" err="1">
                <a:latin typeface="Arial" panose="020B0604020202020204" pitchFamily="34" charset="0"/>
                <a:cs typeface="Arial" panose="020B0604020202020204" pitchFamily="34" charset="0"/>
              </a:rPr>
              <a:t>social</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interaction</a:t>
            </a:r>
            <a:r>
              <a:rPr lang="nl-NL" altLang="zh-CN" sz="1200" dirty="0">
                <a:latin typeface="Arial" panose="020B0604020202020204" pitchFamily="34" charset="0"/>
                <a:cs typeface="Arial" panose="020B0604020202020204" pitchFamily="34" charset="0"/>
              </a:rPr>
              <a:t>: Past, present </a:t>
            </a:r>
            <a:r>
              <a:rPr lang="nl-NL" altLang="zh-CN" sz="1200" dirty="0" err="1">
                <a:latin typeface="Arial" panose="020B0604020202020204" pitchFamily="34" charset="0"/>
                <a:cs typeface="Arial" panose="020B0604020202020204" pitchFamily="34" charset="0"/>
              </a:rPr>
              <a:t>and</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future</a:t>
            </a:r>
            <a:r>
              <a:rPr lang="nl-NL" altLang="zh-CN" sz="1200" dirty="0">
                <a:latin typeface="Arial" panose="020B0604020202020204" pitchFamily="34" charset="0"/>
                <a:cs typeface="Arial" panose="020B0604020202020204" pitchFamily="34" charset="0"/>
              </a:rPr>
              <a:t>. In S. </a:t>
            </a:r>
            <a:r>
              <a:rPr lang="nl-NL" altLang="zh-CN" sz="1200" dirty="0" err="1">
                <a:latin typeface="Arial" panose="020B0604020202020204" pitchFamily="34" charset="0"/>
                <a:cs typeface="Arial" panose="020B0604020202020204" pitchFamily="34" charset="0"/>
              </a:rPr>
              <a:t>Trusz</a:t>
            </a:r>
            <a:r>
              <a:rPr lang="nl-NL" altLang="zh-CN" sz="1200" dirty="0">
                <a:latin typeface="Arial" panose="020B0604020202020204" pitchFamily="34" charset="0"/>
                <a:cs typeface="Arial" panose="020B0604020202020204" pitchFamily="34" charset="0"/>
              </a:rPr>
              <a:t> &amp; P. </a:t>
            </a:r>
            <a:r>
              <a:rPr lang="nl-NL" altLang="zh-CN" sz="1200" dirty="0" err="1">
                <a:latin typeface="Arial" panose="020B0604020202020204" pitchFamily="34" charset="0"/>
                <a:cs typeface="Arial" panose="020B0604020202020204" pitchFamily="34" charset="0"/>
              </a:rPr>
              <a:t>Bąbel</a:t>
            </a:r>
            <a:r>
              <a:rPr lang="nl-NL" altLang="zh-CN" sz="1200" dirty="0">
                <a:latin typeface="Arial" panose="020B0604020202020204" pitchFamily="34" charset="0"/>
                <a:cs typeface="Arial" panose="020B0604020202020204" pitchFamily="34" charset="0"/>
              </a:rPr>
              <a:t> (Eds.), </a:t>
            </a:r>
            <a:r>
              <a:rPr lang="nl-NL" altLang="zh-CN" sz="1200" dirty="0" err="1">
                <a:latin typeface="Arial" panose="020B0604020202020204" pitchFamily="34" charset="0"/>
                <a:cs typeface="Arial" panose="020B0604020202020204" pitchFamily="34" charset="0"/>
              </a:rPr>
              <a:t>Interpersonal</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and</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intrapersonal</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expectancies</a:t>
            </a:r>
            <a:r>
              <a:rPr lang="nl-NL" altLang="zh-CN" sz="1200" dirty="0">
                <a:latin typeface="Arial" panose="020B0604020202020204" pitchFamily="34" charset="0"/>
                <a:cs typeface="Arial" panose="020B0604020202020204" pitchFamily="34" charset="0"/>
              </a:rPr>
              <a:t> (pp. 96–101). </a:t>
            </a:r>
            <a:r>
              <a:rPr lang="nl-NL" altLang="zh-CN" sz="1200" dirty="0" err="1">
                <a:latin typeface="Arial" panose="020B0604020202020204" pitchFamily="34" charset="0"/>
                <a:cs typeface="Arial" panose="020B0604020202020204" pitchFamily="34" charset="0"/>
              </a:rPr>
              <a:t>Routledge</a:t>
            </a:r>
            <a:r>
              <a:rPr lang="nl-NL" altLang="zh-CN" sz="1200" dirty="0">
                <a:latin typeface="Arial" panose="020B0604020202020204" pitchFamily="34" charset="0"/>
                <a:cs typeface="Arial" panose="020B0604020202020204" pitchFamily="34" charset="0"/>
              </a:rPr>
              <a:t>/Taylor &amp; Francis Group. https://doi.org/10.4324/9781315652535-13</a:t>
            </a:r>
          </a:p>
          <a:p>
            <a:r>
              <a:rPr lang="nl-NL" altLang="zh-CN" sz="1200" dirty="0" err="1">
                <a:latin typeface="Arial" panose="020B0604020202020204" pitchFamily="34" charset="0"/>
                <a:cs typeface="Arial" panose="020B0604020202020204" pitchFamily="34" charset="0"/>
              </a:rPr>
              <a:t>Swann</a:t>
            </a:r>
            <a:r>
              <a:rPr lang="nl-NL" altLang="zh-CN" sz="1200" dirty="0">
                <a:latin typeface="Arial" panose="020B0604020202020204" pitchFamily="34" charset="0"/>
                <a:cs typeface="Arial" panose="020B0604020202020204" pitchFamily="34" charset="0"/>
              </a:rPr>
              <a:t>, W. B. (2009). Identity </a:t>
            </a:r>
            <a:r>
              <a:rPr lang="nl-NL" altLang="zh-CN" sz="1200" dirty="0" err="1">
                <a:latin typeface="Arial" panose="020B0604020202020204" pitchFamily="34" charset="0"/>
                <a:cs typeface="Arial" panose="020B0604020202020204" pitchFamily="34" charset="0"/>
              </a:rPr>
              <a:t>negotiation</a:t>
            </a:r>
            <a:r>
              <a:rPr lang="nl-NL" altLang="zh-CN" sz="1200" dirty="0">
                <a:latin typeface="Arial" panose="020B0604020202020204" pitchFamily="34" charset="0"/>
                <a:cs typeface="Arial" panose="020B0604020202020204" pitchFamily="34" charset="0"/>
              </a:rPr>
              <a:t> at </a:t>
            </a:r>
            <a:r>
              <a:rPr lang="nl-NL" altLang="zh-CN" sz="1200" dirty="0" err="1">
                <a:latin typeface="Arial" panose="020B0604020202020204" pitchFamily="34" charset="0"/>
                <a:cs typeface="Arial" panose="020B0604020202020204" pitchFamily="34" charset="0"/>
              </a:rPr>
              <a:t>work</a:t>
            </a:r>
            <a:r>
              <a:rPr lang="nl-NL" altLang="zh-CN" sz="1200" dirty="0">
                <a:latin typeface="Arial" panose="020B0604020202020204" pitchFamily="34" charset="0"/>
                <a:cs typeface="Arial" panose="020B0604020202020204" pitchFamily="34" charset="0"/>
              </a:rPr>
              <a:t>, Research in </a:t>
            </a:r>
            <a:r>
              <a:rPr lang="nl-NL" altLang="zh-CN" sz="1200" dirty="0" err="1">
                <a:latin typeface="Arial" panose="020B0604020202020204" pitchFamily="34" charset="0"/>
                <a:cs typeface="Arial" panose="020B0604020202020204" pitchFamily="34" charset="0"/>
              </a:rPr>
              <a:t>Organizational</a:t>
            </a:r>
            <a:r>
              <a:rPr lang="nl-NL" altLang="zh-CN" sz="1200" dirty="0">
                <a:latin typeface="Arial" panose="020B0604020202020204" pitchFamily="34" charset="0"/>
                <a:cs typeface="Arial" panose="020B0604020202020204" pitchFamily="34" charset="0"/>
              </a:rPr>
              <a:t> </a:t>
            </a:r>
            <a:r>
              <a:rPr lang="nl-NL" altLang="zh-CN" sz="1200" dirty="0" err="1">
                <a:latin typeface="Arial" panose="020B0604020202020204" pitchFamily="34" charset="0"/>
                <a:cs typeface="Arial" panose="020B0604020202020204" pitchFamily="34" charset="0"/>
              </a:rPr>
              <a:t>Behavior</a:t>
            </a:r>
            <a:r>
              <a:rPr lang="nl-NL" altLang="zh-CN" sz="1200" dirty="0">
                <a:latin typeface="Arial" panose="020B0604020202020204" pitchFamily="34" charset="0"/>
                <a:cs typeface="Arial" panose="020B0604020202020204" pitchFamily="34" charset="0"/>
              </a:rPr>
              <a:t>, Volume 29, 2009,Pages 81-109, (R. E. Johnson &amp; J. K. Bosson, Eds.). https://doi.org/10.1016/j.riob.2009.06.005.</a:t>
            </a:r>
          </a:p>
        </p:txBody>
      </p:sp>
    </p:spTree>
    <p:extLst>
      <p:ext uri="{BB962C8B-B14F-4D97-AF65-F5344CB8AC3E}">
        <p14:creationId xmlns:p14="http://schemas.microsoft.com/office/powerpoint/2010/main" val="17686458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8DCC921F-9D0F-C07B-29CC-410FF5C18BB0}"/>
              </a:ext>
            </a:extLst>
          </p:cNvPr>
          <p:cNvSpPr txBox="1">
            <a:spLocks/>
          </p:cNvSpPr>
          <p:nvPr/>
        </p:nvSpPr>
        <p:spPr>
          <a:xfrm>
            <a:off x="1312490" y="2409422"/>
            <a:ext cx="3257464" cy="615553"/>
          </a:xfrm>
          <a:prstGeom prst="rect">
            <a:avLst/>
          </a:prstGeom>
        </p:spPr>
        <p:txBody>
          <a:bodyPr vert="horz" lIns="91440" tIns="45720" rIns="91440" bIns="45720" rtlCol="0" anchor="ctr">
            <a:spAutoFit/>
          </a:bodyPr>
          <a:lstStyle>
            <a:defPPr>
              <a:defRPr lang="zh-CN"/>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ltLang="zh-CN" sz="4000" dirty="0">
                <a:solidFill>
                  <a:schemeClr val="accent1"/>
                </a:solidFill>
                <a:latin typeface="微软雅黑" panose="020B0503020204020204" pitchFamily="34" charset="-122"/>
                <a:ea typeface="微软雅黑" panose="020B0503020204020204" pitchFamily="34" charset="-122"/>
              </a:rPr>
              <a:t>THANKS</a:t>
            </a:r>
            <a:endParaRPr lang="zh-CN" altLang="en-US" sz="4000" dirty="0">
              <a:solidFill>
                <a:schemeClr val="accent1"/>
              </a:solidFill>
              <a:latin typeface="微软雅黑" panose="020B0503020204020204" pitchFamily="34" charset="-122"/>
              <a:ea typeface="微软雅黑" panose="020B0503020204020204" pitchFamily="34" charset="-122"/>
            </a:endParaRPr>
          </a:p>
        </p:txBody>
      </p:sp>
      <p:sp>
        <p:nvSpPr>
          <p:cNvPr id="3" name="文本框 2">
            <a:extLst>
              <a:ext uri="{FF2B5EF4-FFF2-40B4-BE49-F238E27FC236}">
                <a16:creationId xmlns:a16="http://schemas.microsoft.com/office/drawing/2014/main" id="{59FB08DF-6DE8-89A5-0574-8119B0FB5EB0}"/>
              </a:ext>
            </a:extLst>
          </p:cNvPr>
          <p:cNvSpPr txBox="1"/>
          <p:nvPr/>
        </p:nvSpPr>
        <p:spPr>
          <a:xfrm>
            <a:off x="1304023" y="3142571"/>
            <a:ext cx="3725018" cy="400110"/>
          </a:xfrm>
          <a:prstGeom prst="rect">
            <a:avLst/>
          </a:prstGeom>
          <a:noFill/>
        </p:spPr>
        <p:txBody>
          <a:bodyPr wrap="square" rtlCol="0">
            <a:spAutoFit/>
          </a:bodyPr>
          <a:lstStyle/>
          <a:p>
            <a:r>
              <a:rPr lang="en-US" altLang="zh-CN" sz="2000" dirty="0">
                <a:solidFill>
                  <a:schemeClr val="accent2"/>
                </a:solidFill>
                <a:latin typeface="微软雅黑" panose="020B0503020204020204" pitchFamily="34" charset="-122"/>
                <a:ea typeface="微软雅黑" panose="020B0503020204020204" pitchFamily="34" charset="-122"/>
              </a:rPr>
              <a:t>FOR YOUR ATTENTION</a:t>
            </a:r>
            <a:endParaRPr lang="zh-CN" altLang="en-US" sz="2000" dirty="0">
              <a:solidFill>
                <a:schemeClr val="accent2"/>
              </a:solidFill>
              <a:latin typeface="微软雅黑" panose="020B0503020204020204" pitchFamily="34" charset="-122"/>
              <a:ea typeface="微软雅黑" panose="020B0503020204020204" pitchFamily="34" charset="-122"/>
            </a:endParaRPr>
          </a:p>
        </p:txBody>
      </p:sp>
      <p:grpSp>
        <p:nvGrpSpPr>
          <p:cNvPr id="4" name="组合 3">
            <a:extLst>
              <a:ext uri="{FF2B5EF4-FFF2-40B4-BE49-F238E27FC236}">
                <a16:creationId xmlns:a16="http://schemas.microsoft.com/office/drawing/2014/main" id="{2E4CE29D-1111-AE01-D3C5-CA90B9062D01}"/>
              </a:ext>
            </a:extLst>
          </p:cNvPr>
          <p:cNvGrpSpPr/>
          <p:nvPr/>
        </p:nvGrpSpPr>
        <p:grpSpPr>
          <a:xfrm rot="16200000" flipH="1" flipV="1">
            <a:off x="2008520" y="3076575"/>
            <a:ext cx="599410" cy="1784350"/>
            <a:chOff x="107950" y="3604798"/>
            <a:chExt cx="1108513" cy="2152753"/>
          </a:xfrm>
        </p:grpSpPr>
        <p:cxnSp>
          <p:nvCxnSpPr>
            <p:cNvPr id="5" name="直接连接符 4">
              <a:extLst>
                <a:ext uri="{FF2B5EF4-FFF2-40B4-BE49-F238E27FC236}">
                  <a16:creationId xmlns:a16="http://schemas.microsoft.com/office/drawing/2014/main" id="{13A2A604-F546-8963-25DA-D0E96646EA56}"/>
                </a:ext>
              </a:extLst>
            </p:cNvPr>
            <p:cNvCxnSpPr>
              <a:cxnSpLocks/>
            </p:cNvCxnSpPr>
            <p:nvPr/>
          </p:nvCxnSpPr>
          <p:spPr>
            <a:xfrm rot="16200000">
              <a:off x="-282846" y="4814305"/>
              <a:ext cx="1886492" cy="0"/>
            </a:xfrm>
            <a:prstGeom prst="lin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cxnSp>
        <p:sp>
          <p:nvSpPr>
            <p:cNvPr id="6" name="弧形 5">
              <a:extLst>
                <a:ext uri="{FF2B5EF4-FFF2-40B4-BE49-F238E27FC236}">
                  <a16:creationId xmlns:a16="http://schemas.microsoft.com/office/drawing/2014/main" id="{C0D098DE-DD0E-5B61-30AC-66447E1BE472}"/>
                </a:ext>
              </a:extLst>
            </p:cNvPr>
            <p:cNvSpPr/>
            <p:nvPr/>
          </p:nvSpPr>
          <p:spPr>
            <a:xfrm rot="16200000" flipH="1">
              <a:off x="673977" y="3594834"/>
              <a:ext cx="532522" cy="552450"/>
            </a:xfrm>
            <a:prstGeom prst="arc">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endParaRPr lang="zh-CN" altLang="en-US" dirty="0">
                <a:latin typeface="微软雅黑" panose="020B0503020204020204" pitchFamily="34" charset="-122"/>
                <a:ea typeface="微软雅黑" panose="020B0503020204020204" pitchFamily="34" charset="-122"/>
              </a:endParaRPr>
            </a:p>
          </p:txBody>
        </p:sp>
        <p:sp>
          <p:nvSpPr>
            <p:cNvPr id="7" name="弧形 6">
              <a:extLst>
                <a:ext uri="{FF2B5EF4-FFF2-40B4-BE49-F238E27FC236}">
                  <a16:creationId xmlns:a16="http://schemas.microsoft.com/office/drawing/2014/main" id="{4462E70E-830E-52D5-F5D5-43A41DA6BA8E}"/>
                </a:ext>
              </a:extLst>
            </p:cNvPr>
            <p:cNvSpPr/>
            <p:nvPr/>
          </p:nvSpPr>
          <p:spPr>
            <a:xfrm rot="5400000">
              <a:off x="117914" y="3594834"/>
              <a:ext cx="532522" cy="552450"/>
            </a:xfrm>
            <a:prstGeom prst="arc">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endParaRPr lang="zh-CN" altLang="en-US" dirty="0">
                <a:latin typeface="微软雅黑" panose="020B0503020204020204" pitchFamily="34" charset="-122"/>
                <a:ea typeface="微软雅黑" panose="020B0503020204020204" pitchFamily="34" charset="-122"/>
              </a:endParaRPr>
            </a:p>
          </p:txBody>
        </p:sp>
      </p:grpSp>
      <p:sp>
        <p:nvSpPr>
          <p:cNvPr id="8" name="文本框 7">
            <a:extLst>
              <a:ext uri="{FF2B5EF4-FFF2-40B4-BE49-F238E27FC236}">
                <a16:creationId xmlns:a16="http://schemas.microsoft.com/office/drawing/2014/main" id="{F5082640-9F69-ABC1-9B41-D2D34BE900EA}"/>
              </a:ext>
            </a:extLst>
          </p:cNvPr>
          <p:cNvSpPr txBox="1"/>
          <p:nvPr/>
        </p:nvSpPr>
        <p:spPr>
          <a:xfrm>
            <a:off x="1304023" y="4192810"/>
            <a:ext cx="4465925" cy="400110"/>
          </a:xfrm>
          <a:prstGeom prst="rect">
            <a:avLst/>
          </a:prstGeom>
          <a:noFill/>
        </p:spPr>
        <p:txBody>
          <a:bodyPr wrap="square" rtlCol="0">
            <a:spAutoFit/>
          </a:bodyPr>
          <a:lstStyle/>
          <a:p>
            <a:r>
              <a:rPr lang="en-US" altLang="zh-CN" sz="2000" dirty="0">
                <a:latin typeface="Arial" panose="020B0604020202020204" pitchFamily="34" charset="0"/>
                <a:ea typeface="微软雅黑" panose="020B0503020204020204" pitchFamily="34" charset="-122"/>
                <a:cs typeface="Arial" panose="020B0604020202020204" pitchFamily="34" charset="0"/>
              </a:rPr>
              <a:t>Xuedi Han: xuedi.han@rug.nl</a:t>
            </a:r>
            <a:endParaRPr lang="zh-CN" altLang="en-US" sz="2000" dirty="0">
              <a:latin typeface="Arial" panose="020B0604020202020204" pitchFamily="34" charset="0"/>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5461599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a:extLst>
              <a:ext uri="{FF2B5EF4-FFF2-40B4-BE49-F238E27FC236}">
                <a16:creationId xmlns:a16="http://schemas.microsoft.com/office/drawing/2014/main" id="{0CB20AD3-3DB1-5FDD-1E0D-AA090561B1B4}"/>
              </a:ext>
            </a:extLst>
          </p:cNvPr>
          <p:cNvSpPr/>
          <p:nvPr/>
        </p:nvSpPr>
        <p:spPr>
          <a:xfrm>
            <a:off x="1714500" y="1838326"/>
            <a:ext cx="8715375" cy="2819399"/>
          </a:xfrm>
          <a:prstGeom prst="rect">
            <a:avLst/>
          </a:prstGeom>
          <a:no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a:extLst>
              <a:ext uri="{FF2B5EF4-FFF2-40B4-BE49-F238E27FC236}">
                <a16:creationId xmlns:a16="http://schemas.microsoft.com/office/drawing/2014/main" id="{EAAE2FCB-862D-3F1F-1919-0ED61EF5D276}"/>
              </a:ext>
            </a:extLst>
          </p:cNvPr>
          <p:cNvSpPr txBox="1"/>
          <p:nvPr/>
        </p:nvSpPr>
        <p:spPr>
          <a:xfrm>
            <a:off x="546538" y="410368"/>
            <a:ext cx="2679741" cy="707886"/>
          </a:xfrm>
          <a:prstGeom prst="rect">
            <a:avLst/>
          </a:prstGeom>
          <a:noFill/>
        </p:spPr>
        <p:txBody>
          <a:bodyPr wrap="square" rtlCol="0" anchor="ctr">
            <a:spAutoFit/>
          </a:bodyPr>
          <a:lstStyle>
            <a:defPPr>
              <a:defRPr lang="zh-CN"/>
            </a:defPPr>
            <a:lvl1pPr>
              <a:defRPr sz="4000">
                <a:solidFill>
                  <a:schemeClr val="accent2"/>
                </a:solidFill>
                <a:latin typeface="微软雅黑" panose="020B0503020204020204" pitchFamily="34" charset="-122"/>
                <a:ea typeface="微软雅黑" panose="020B0503020204020204" pitchFamily="34" charset="-122"/>
              </a:defRPr>
            </a:lvl1pPr>
          </a:lstStyle>
          <a:p>
            <a:r>
              <a:rPr lang="en" altLang="zh-CN" dirty="0"/>
              <a:t>Definition</a:t>
            </a:r>
            <a:endParaRPr lang="zh-CN" altLang="en-US" dirty="0"/>
          </a:p>
        </p:txBody>
      </p:sp>
      <p:cxnSp>
        <p:nvCxnSpPr>
          <p:cNvPr id="5" name="直接连接符 4">
            <a:extLst>
              <a:ext uri="{FF2B5EF4-FFF2-40B4-BE49-F238E27FC236}">
                <a16:creationId xmlns:a16="http://schemas.microsoft.com/office/drawing/2014/main" id="{82A9C0EE-45A5-ADBF-6843-20216C57E6A1}"/>
              </a:ext>
            </a:extLst>
          </p:cNvPr>
          <p:cNvCxnSpPr>
            <a:cxnSpLocks/>
          </p:cNvCxnSpPr>
          <p:nvPr/>
        </p:nvCxnSpPr>
        <p:spPr>
          <a:xfrm>
            <a:off x="2524760" y="1128399"/>
            <a:ext cx="480907" cy="0"/>
          </a:xfrm>
          <a:prstGeom prst="line">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cxnSp>
      <p:sp>
        <p:nvSpPr>
          <p:cNvPr id="15" name="文本框 14">
            <a:extLst>
              <a:ext uri="{FF2B5EF4-FFF2-40B4-BE49-F238E27FC236}">
                <a16:creationId xmlns:a16="http://schemas.microsoft.com/office/drawing/2014/main" id="{9A0A415E-9F1C-0650-862A-A56030EF262D}"/>
              </a:ext>
            </a:extLst>
          </p:cNvPr>
          <p:cNvSpPr txBox="1"/>
          <p:nvPr/>
        </p:nvSpPr>
        <p:spPr>
          <a:xfrm>
            <a:off x="2105025" y="2100467"/>
            <a:ext cx="7981950" cy="2295115"/>
          </a:xfrm>
          <a:prstGeom prst="rect">
            <a:avLst/>
          </a:prstGeom>
          <a:noFill/>
          <a:ln>
            <a:solidFill>
              <a:schemeClr val="bg1"/>
            </a:solidFill>
          </a:ln>
        </p:spPr>
        <p:txBody>
          <a:bodyPr wrap="square" rtlCol="0">
            <a:spAutoFit/>
          </a:bodyPr>
          <a:lstStyle/>
          <a:p>
            <a:pPr>
              <a:lnSpc>
                <a:spcPct val="115000"/>
              </a:lnSpc>
            </a:pPr>
            <a:r>
              <a:rPr lang="zh-CN" altLang="zh-CN" sz="1800" dirty="0">
                <a:solidFill>
                  <a:schemeClr val="tx1">
                    <a:lumMod val="75000"/>
                    <a:lumOff val="25000"/>
                  </a:schemeClr>
                </a:solidFill>
                <a:effectLst/>
                <a:latin typeface="Arial" panose="020B0604020202020204" pitchFamily="34" charset="0"/>
                <a:ea typeface="Times New Roman" panose="02020603050405020304" pitchFamily="18" charset="0"/>
                <a:cs typeface="Arial" panose="020B0604020202020204" pitchFamily="34" charset="0"/>
              </a:rPr>
              <a:t>There are many times when simple companionship can be of value, filling this gap in service by connecting individuals to services or being present with them while navigating these (Villarreal Sosa et al. 2018, p. 22). </a:t>
            </a:r>
            <a:endParaRPr lang="en-US" altLang="zh-CN" dirty="0">
              <a:solidFill>
                <a:schemeClr val="tx1">
                  <a:lumMod val="75000"/>
                  <a:lumOff val="25000"/>
                </a:schemeClr>
              </a:solidFill>
              <a:latin typeface="Arial" panose="020B0604020202020204" pitchFamily="34" charset="0"/>
              <a:ea typeface="Times New Roman" panose="02020603050405020304" pitchFamily="18" charset="0"/>
              <a:cs typeface="Arial" panose="020B0604020202020204" pitchFamily="34" charset="0"/>
            </a:endParaRPr>
          </a:p>
          <a:p>
            <a:pPr>
              <a:lnSpc>
                <a:spcPct val="115000"/>
              </a:lnSpc>
            </a:pPr>
            <a:r>
              <a:rPr lang="nl-NL" altLang="zh-CN" sz="1800" dirty="0">
                <a:solidFill>
                  <a:schemeClr val="tx1">
                    <a:lumMod val="75000"/>
                    <a:lumOff val="25000"/>
                  </a:schemeClr>
                </a:solidFill>
                <a:effectLst/>
                <a:latin typeface="Arial" panose="020B0604020202020204" pitchFamily="34" charset="0"/>
                <a:ea typeface="Times New Roman" panose="02020603050405020304" pitchFamily="18" charset="0"/>
                <a:cs typeface="Arial" panose="020B0604020202020204" pitchFamily="34" charset="0"/>
              </a:rPr>
              <a:t>L</a:t>
            </a:r>
            <a:r>
              <a:rPr lang="zh-CN" altLang="zh-CN" sz="1800" dirty="0">
                <a:solidFill>
                  <a:schemeClr val="tx1">
                    <a:lumMod val="75000"/>
                    <a:lumOff val="25000"/>
                  </a:schemeClr>
                </a:solidFill>
                <a:effectLst/>
                <a:latin typeface="Arial" panose="020B0604020202020204" pitchFamily="34" charset="0"/>
                <a:ea typeface="Times New Roman" panose="02020603050405020304" pitchFamily="18" charset="0"/>
                <a:cs typeface="Arial" panose="020B0604020202020204" pitchFamily="34" charset="0"/>
              </a:rPr>
              <a:t>iterally</a:t>
            </a:r>
            <a:r>
              <a:rPr lang="en-US" altLang="zh-CN" sz="1800" dirty="0">
                <a:solidFill>
                  <a:schemeClr val="tx1">
                    <a:lumMod val="75000"/>
                    <a:lumOff val="25000"/>
                  </a:schemeClr>
                </a:solidFill>
                <a:effectLst/>
                <a:latin typeface="Arial" panose="020B0604020202020204" pitchFamily="34" charset="0"/>
                <a:ea typeface="Times New Roman" panose="02020603050405020304" pitchFamily="18" charset="0"/>
                <a:cs typeface="Arial" panose="020B0604020202020204" pitchFamily="34" charset="0"/>
              </a:rPr>
              <a:t> </a:t>
            </a:r>
            <a:r>
              <a:rPr lang="zh-CN" altLang="zh-CN" sz="1800" dirty="0">
                <a:solidFill>
                  <a:schemeClr val="tx1">
                    <a:lumMod val="75000"/>
                    <a:lumOff val="25000"/>
                  </a:schemeClr>
                </a:solidFill>
                <a:effectLst/>
                <a:latin typeface="Arial" panose="020B0604020202020204" pitchFamily="34" charset="0"/>
                <a:ea typeface="Times New Roman" panose="02020603050405020304" pitchFamily="18" charset="0"/>
                <a:cs typeface="Arial" panose="020B0604020202020204" pitchFamily="34" charset="0"/>
              </a:rPr>
              <a:t>speaking, companion services is a consumer behavior that paying money to buy somebody’s</a:t>
            </a:r>
            <a:r>
              <a:rPr lang="en-US" altLang="zh-CN" sz="1800" dirty="0">
                <a:solidFill>
                  <a:schemeClr val="tx1">
                    <a:lumMod val="75000"/>
                    <a:lumOff val="25000"/>
                  </a:schemeClr>
                </a:solidFill>
                <a:effectLst/>
                <a:latin typeface="Arial" panose="020B0604020202020204" pitchFamily="34" charset="0"/>
                <a:ea typeface="宋体" panose="02010600030101010101" pitchFamily="2" charset="-122"/>
                <a:cs typeface="Arial" panose="020B0604020202020204" pitchFamily="34" charset="0"/>
              </a:rPr>
              <a:t> accompany</a:t>
            </a:r>
            <a:r>
              <a:rPr lang="zh-CN" altLang="zh-CN" sz="1800" dirty="0">
                <a:solidFill>
                  <a:schemeClr val="tx1">
                    <a:lumMod val="75000"/>
                    <a:lumOff val="25000"/>
                  </a:schemeClr>
                </a:solidFill>
                <a:effectLst/>
                <a:latin typeface="Arial" panose="020B0604020202020204" pitchFamily="34" charset="0"/>
                <a:ea typeface="Times New Roman" panose="02020603050405020304" pitchFamily="18" charset="0"/>
                <a:cs typeface="Arial" panose="020B0604020202020204" pitchFamily="34" charset="0"/>
              </a:rPr>
              <a:t>, including but not limited to accompany seeing the doctor; accompany playing games; accompany renting the house; and so on. </a:t>
            </a:r>
            <a:endParaRPr lang="zh-CN" altLang="zh-CN" sz="1800" dirty="0">
              <a:solidFill>
                <a:schemeClr val="tx1">
                  <a:lumMod val="75000"/>
                  <a:lumOff val="25000"/>
                </a:schemeClr>
              </a:solidFill>
              <a:effectLst/>
              <a:latin typeface="Arial" panose="020B0604020202020204" pitchFamily="34" charset="0"/>
              <a:ea typeface="宋体" panose="02010600030101010101" pitchFamily="2" charset="-122"/>
              <a:cs typeface="Arial" panose="020B0604020202020204" pitchFamily="34" charset="0"/>
            </a:endParaRPr>
          </a:p>
        </p:txBody>
      </p:sp>
      <p:sp>
        <p:nvSpPr>
          <p:cNvPr id="17" name="文本框 16">
            <a:extLst>
              <a:ext uri="{FF2B5EF4-FFF2-40B4-BE49-F238E27FC236}">
                <a16:creationId xmlns:a16="http://schemas.microsoft.com/office/drawing/2014/main" id="{DBBD907B-119E-C8BF-1836-742E01380BA2}"/>
              </a:ext>
            </a:extLst>
          </p:cNvPr>
          <p:cNvSpPr txBox="1"/>
          <p:nvPr/>
        </p:nvSpPr>
        <p:spPr>
          <a:xfrm>
            <a:off x="4533900" y="6219032"/>
            <a:ext cx="7084218" cy="369332"/>
          </a:xfrm>
          <a:prstGeom prst="rect">
            <a:avLst/>
          </a:prstGeom>
          <a:noFill/>
        </p:spPr>
        <p:txBody>
          <a:bodyPr wrap="square">
            <a:spAutoFit/>
          </a:bodyPr>
          <a:lstStyle/>
          <a:p>
            <a:r>
              <a:rPr lang="zh-CN" altLang="zh-CN" sz="900" dirty="0">
                <a:solidFill>
                  <a:srgbClr val="333333"/>
                </a:solidFill>
                <a:effectLst/>
                <a:ea typeface="Times New Roman" panose="02020603050405020304" pitchFamily="18" charset="0"/>
              </a:rPr>
              <a:t>Villarreal Sosa, L., Diaz, S., &amp; Hernandez, R. (2018). Accompaniment in a Mexican immigrant community: Conceptualization and identification of biopsychosocial outcomes. Journal of Religion &amp; Spirituality in Social Work: Social Thought, 38(1), 21–42. </a:t>
            </a:r>
            <a:endParaRPr lang="zh-CN" altLang="en-US" sz="900" dirty="0"/>
          </a:p>
        </p:txBody>
      </p:sp>
    </p:spTree>
    <p:extLst>
      <p:ext uri="{BB962C8B-B14F-4D97-AF65-F5344CB8AC3E}">
        <p14:creationId xmlns:p14="http://schemas.microsoft.com/office/powerpoint/2010/main" val="37937757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EAAE2FCB-862D-3F1F-1919-0ED61EF5D276}"/>
              </a:ext>
            </a:extLst>
          </p:cNvPr>
          <p:cNvSpPr txBox="1"/>
          <p:nvPr/>
        </p:nvSpPr>
        <p:spPr>
          <a:xfrm>
            <a:off x="546538" y="410368"/>
            <a:ext cx="3434912" cy="707886"/>
          </a:xfrm>
          <a:prstGeom prst="rect">
            <a:avLst/>
          </a:prstGeom>
          <a:noFill/>
        </p:spPr>
        <p:txBody>
          <a:bodyPr wrap="square" rtlCol="0" anchor="ctr">
            <a:spAutoFit/>
          </a:bodyPr>
          <a:lstStyle>
            <a:defPPr>
              <a:defRPr lang="zh-CN"/>
            </a:defPPr>
            <a:lvl1pPr>
              <a:defRPr sz="4000">
                <a:solidFill>
                  <a:schemeClr val="accent2"/>
                </a:solidFill>
                <a:latin typeface="微软雅黑" panose="020B0503020204020204" pitchFamily="34" charset="-122"/>
                <a:ea typeface="微软雅黑" panose="020B0503020204020204" pitchFamily="34" charset="-122"/>
              </a:defRPr>
            </a:lvl1pPr>
          </a:lstStyle>
          <a:p>
            <a:r>
              <a:rPr lang="en-US" altLang="zh-CN" dirty="0"/>
              <a:t>Classification</a:t>
            </a:r>
            <a:endParaRPr lang="zh-CN" altLang="en-US" dirty="0"/>
          </a:p>
        </p:txBody>
      </p:sp>
      <p:cxnSp>
        <p:nvCxnSpPr>
          <p:cNvPr id="5" name="直接连接符 4">
            <a:extLst>
              <a:ext uri="{FF2B5EF4-FFF2-40B4-BE49-F238E27FC236}">
                <a16:creationId xmlns:a16="http://schemas.microsoft.com/office/drawing/2014/main" id="{82A9C0EE-45A5-ADBF-6843-20216C57E6A1}"/>
              </a:ext>
            </a:extLst>
          </p:cNvPr>
          <p:cNvCxnSpPr>
            <a:cxnSpLocks/>
          </p:cNvCxnSpPr>
          <p:nvPr/>
        </p:nvCxnSpPr>
        <p:spPr>
          <a:xfrm>
            <a:off x="723900" y="1118254"/>
            <a:ext cx="682187" cy="0"/>
          </a:xfrm>
          <a:prstGeom prst="line">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cxnSp>
      <p:graphicFrame>
        <p:nvGraphicFramePr>
          <p:cNvPr id="3" name="表格 2">
            <a:extLst>
              <a:ext uri="{FF2B5EF4-FFF2-40B4-BE49-F238E27FC236}">
                <a16:creationId xmlns:a16="http://schemas.microsoft.com/office/drawing/2014/main" id="{C34B61DD-1998-1E50-9891-F9925A83CBF7}"/>
              </a:ext>
            </a:extLst>
          </p:cNvPr>
          <p:cNvGraphicFramePr>
            <a:graphicFrameLocks noGrp="1"/>
          </p:cNvGraphicFramePr>
          <p:nvPr>
            <p:extLst>
              <p:ext uri="{D42A27DB-BD31-4B8C-83A1-F6EECF244321}">
                <p14:modId xmlns:p14="http://schemas.microsoft.com/office/powerpoint/2010/main" val="1671773318"/>
              </p:ext>
            </p:extLst>
          </p:nvPr>
        </p:nvGraphicFramePr>
        <p:xfrm>
          <a:off x="723900" y="1297363"/>
          <a:ext cx="10798393" cy="4924233"/>
        </p:xfrm>
        <a:graphic>
          <a:graphicData uri="http://schemas.openxmlformats.org/drawingml/2006/table">
            <a:tbl>
              <a:tblPr firstRow="1" firstCol="1" bandRow="1">
                <a:tableStyleId>{5C22544A-7EE6-4342-B048-85BDC9FD1C3A}</a:tableStyleId>
              </a:tblPr>
              <a:tblGrid>
                <a:gridCol w="2582665">
                  <a:extLst>
                    <a:ext uri="{9D8B030D-6E8A-4147-A177-3AD203B41FA5}">
                      <a16:colId xmlns:a16="http://schemas.microsoft.com/office/drawing/2014/main" val="763430945"/>
                    </a:ext>
                  </a:extLst>
                </a:gridCol>
                <a:gridCol w="8215728">
                  <a:extLst>
                    <a:ext uri="{9D8B030D-6E8A-4147-A177-3AD203B41FA5}">
                      <a16:colId xmlns:a16="http://schemas.microsoft.com/office/drawing/2014/main" val="2304539965"/>
                    </a:ext>
                  </a:extLst>
                </a:gridCol>
              </a:tblGrid>
              <a:tr h="89674">
                <a:tc>
                  <a:txBody>
                    <a:bodyPr/>
                    <a:lstStyle/>
                    <a:p>
                      <a:pPr>
                        <a:lnSpc>
                          <a:spcPct val="115000"/>
                        </a:lnSpc>
                      </a:pPr>
                      <a:r>
                        <a:rPr lang="zh-CN" sz="1200">
                          <a:effectLst/>
                          <a:latin typeface="Arial" panose="020B0604020202020204" pitchFamily="34" charset="0"/>
                          <a:cs typeface="Arial" panose="020B0604020202020204" pitchFamily="34" charset="0"/>
                        </a:rPr>
                        <a:t>Type</a:t>
                      </a:r>
                      <a:endParaRPr lang="zh-CN" sz="1200">
                        <a:effectLst/>
                        <a:latin typeface="Arial" panose="020B0604020202020204" pitchFamily="34" charset="0"/>
                        <a:ea typeface="宋体" panose="02010600030101010101" pitchFamily="2" charset="-122"/>
                        <a:cs typeface="Arial" panose="020B0604020202020204" pitchFamily="34" charset="0"/>
                      </a:endParaRPr>
                    </a:p>
                  </a:txBody>
                  <a:tcPr marL="42627" marR="42627" marT="0" marB="0"/>
                </a:tc>
                <a:tc>
                  <a:txBody>
                    <a:bodyPr/>
                    <a:lstStyle/>
                    <a:p>
                      <a:pPr>
                        <a:lnSpc>
                          <a:spcPct val="115000"/>
                        </a:lnSpc>
                      </a:pPr>
                      <a:r>
                        <a:rPr lang="zh-CN" sz="1200">
                          <a:effectLst/>
                          <a:latin typeface="Arial" panose="020B0604020202020204" pitchFamily="34" charset="0"/>
                          <a:cs typeface="Arial" panose="020B0604020202020204" pitchFamily="34" charset="0"/>
                        </a:rPr>
                        <a:t>Description</a:t>
                      </a:r>
                      <a:endParaRPr lang="zh-CN" sz="1200">
                        <a:effectLst/>
                        <a:latin typeface="Arial" panose="020B0604020202020204" pitchFamily="34" charset="0"/>
                        <a:ea typeface="宋体" panose="02010600030101010101" pitchFamily="2" charset="-122"/>
                        <a:cs typeface="Arial" panose="020B0604020202020204" pitchFamily="34" charset="0"/>
                      </a:endParaRPr>
                    </a:p>
                  </a:txBody>
                  <a:tcPr marL="42627" marR="42627" marT="0" marB="0"/>
                </a:tc>
                <a:extLst>
                  <a:ext uri="{0D108BD9-81ED-4DB2-BD59-A6C34878D82A}">
                    <a16:rowId xmlns:a16="http://schemas.microsoft.com/office/drawing/2014/main" val="3985535232"/>
                  </a:ext>
                </a:extLst>
              </a:tr>
              <a:tr h="285758">
                <a:tc>
                  <a:txBody>
                    <a:bodyPr/>
                    <a:lstStyle/>
                    <a:p>
                      <a:pPr>
                        <a:lnSpc>
                          <a:spcPct val="115000"/>
                        </a:lnSpc>
                      </a:pPr>
                      <a:r>
                        <a:rPr lang="zh-CN" sz="1200" dirty="0">
                          <a:effectLst/>
                          <a:latin typeface="Arial" panose="020B0604020202020204" pitchFamily="34" charset="0"/>
                          <a:cs typeface="Arial" panose="020B0604020202020204" pitchFamily="34" charset="0"/>
                        </a:rPr>
                        <a:t>hospital companion</a:t>
                      </a:r>
                      <a:endParaRPr lang="zh-CN" sz="1200" dirty="0">
                        <a:effectLst/>
                        <a:latin typeface="Arial" panose="020B0604020202020204" pitchFamily="34" charset="0"/>
                        <a:ea typeface="宋体" panose="02010600030101010101" pitchFamily="2" charset="-122"/>
                        <a:cs typeface="Arial" panose="020B0604020202020204" pitchFamily="34" charset="0"/>
                      </a:endParaRPr>
                    </a:p>
                  </a:txBody>
                  <a:tcPr marL="42627" marR="42627" marT="0" marB="0"/>
                </a:tc>
                <a:tc>
                  <a:txBody>
                    <a:bodyPr/>
                    <a:lstStyle/>
                    <a:p>
                      <a:pPr>
                        <a:lnSpc>
                          <a:spcPct val="115000"/>
                        </a:lnSpc>
                      </a:pPr>
                      <a:r>
                        <a:rPr lang="zh-CN" sz="1200">
                          <a:effectLst/>
                          <a:latin typeface="Arial" panose="020B0604020202020204" pitchFamily="34" charset="0"/>
                          <a:cs typeface="Arial" panose="020B0604020202020204" pitchFamily="34" charset="0"/>
                        </a:rPr>
                        <a:t>Can provide transportation services to and from the hospital, pick up reports and medicine, and offer other help for patients.</a:t>
                      </a:r>
                      <a:endParaRPr lang="zh-CN" sz="1200">
                        <a:effectLst/>
                        <a:latin typeface="Arial" panose="020B0604020202020204" pitchFamily="34" charset="0"/>
                        <a:ea typeface="宋体" panose="02010600030101010101" pitchFamily="2" charset="-122"/>
                        <a:cs typeface="Arial" panose="020B0604020202020204" pitchFamily="34" charset="0"/>
                      </a:endParaRPr>
                    </a:p>
                  </a:txBody>
                  <a:tcPr marL="42627" marR="42627" marT="0" marB="0"/>
                </a:tc>
                <a:extLst>
                  <a:ext uri="{0D108BD9-81ED-4DB2-BD59-A6C34878D82A}">
                    <a16:rowId xmlns:a16="http://schemas.microsoft.com/office/drawing/2014/main" val="2267346929"/>
                  </a:ext>
                </a:extLst>
              </a:tr>
              <a:tr h="285758">
                <a:tc>
                  <a:txBody>
                    <a:bodyPr/>
                    <a:lstStyle/>
                    <a:p>
                      <a:pPr>
                        <a:lnSpc>
                          <a:spcPct val="115000"/>
                        </a:lnSpc>
                      </a:pPr>
                      <a:r>
                        <a:rPr lang="en-US" altLang="zh-CN" sz="1200" dirty="0">
                          <a:effectLst/>
                          <a:latin typeface="Arial" panose="020B0604020202020204" pitchFamily="34" charset="0"/>
                          <a:ea typeface="宋体" panose="02010600030101010101" pitchFamily="2" charset="-122"/>
                          <a:cs typeface="Arial" panose="020B0604020202020204" pitchFamily="34" charset="0"/>
                        </a:rPr>
                        <a:t>Gaming companion</a:t>
                      </a:r>
                      <a:endParaRPr lang="zh-CN" sz="1200" dirty="0">
                        <a:effectLst/>
                        <a:latin typeface="Arial" panose="020B0604020202020204" pitchFamily="34" charset="0"/>
                        <a:ea typeface="宋体" panose="02010600030101010101" pitchFamily="2" charset="-122"/>
                        <a:cs typeface="Arial" panose="020B0604020202020204" pitchFamily="34" charset="0"/>
                      </a:endParaRPr>
                    </a:p>
                  </a:txBody>
                  <a:tcPr marL="42627" marR="42627" marT="0" marB="0"/>
                </a:tc>
                <a:tc>
                  <a:txBody>
                    <a:bodyPr/>
                    <a:lstStyle/>
                    <a:p>
                      <a:pPr>
                        <a:lnSpc>
                          <a:spcPct val="115000"/>
                        </a:lnSpc>
                      </a:pPr>
                      <a:r>
                        <a:rPr lang="en-US" altLang="zh-CN" sz="1200" dirty="0">
                          <a:effectLst/>
                          <a:latin typeface="Arial" panose="020B0604020202020204" pitchFamily="34" charset="0"/>
                          <a:ea typeface="宋体" panose="02010600030101010101" pitchFamily="2" charset="-122"/>
                          <a:cs typeface="Arial" panose="020B0604020202020204" pitchFamily="34" charset="0"/>
                        </a:rPr>
                        <a:t>Can be your gaming teammate to help you upgrade in the game.</a:t>
                      </a:r>
                      <a:endParaRPr lang="zh-CN" sz="1200" dirty="0">
                        <a:effectLst/>
                        <a:latin typeface="Arial" panose="020B0604020202020204" pitchFamily="34" charset="0"/>
                        <a:ea typeface="宋体" panose="02010600030101010101" pitchFamily="2" charset="-122"/>
                        <a:cs typeface="Arial" panose="020B0604020202020204" pitchFamily="34" charset="0"/>
                      </a:endParaRPr>
                    </a:p>
                  </a:txBody>
                  <a:tcPr marL="42627" marR="42627" marT="0" marB="0"/>
                </a:tc>
                <a:extLst>
                  <a:ext uri="{0D108BD9-81ED-4DB2-BD59-A6C34878D82A}">
                    <a16:rowId xmlns:a16="http://schemas.microsoft.com/office/drawing/2014/main" val="711662065"/>
                  </a:ext>
                </a:extLst>
              </a:tr>
              <a:tr h="187716">
                <a:tc>
                  <a:txBody>
                    <a:bodyPr/>
                    <a:lstStyle/>
                    <a:p>
                      <a:pPr>
                        <a:lnSpc>
                          <a:spcPct val="115000"/>
                        </a:lnSpc>
                      </a:pPr>
                      <a:r>
                        <a:rPr lang="zh-CN" sz="1200">
                          <a:effectLst/>
                          <a:latin typeface="Arial" panose="020B0604020202020204" pitchFamily="34" charset="0"/>
                          <a:cs typeface="Arial" panose="020B0604020202020204" pitchFamily="34" charset="0"/>
                        </a:rPr>
                        <a:t>shopping companion</a:t>
                      </a:r>
                      <a:endParaRPr lang="zh-CN" sz="1200">
                        <a:effectLst/>
                        <a:latin typeface="Arial" panose="020B0604020202020204" pitchFamily="34" charset="0"/>
                        <a:ea typeface="宋体" panose="02010600030101010101" pitchFamily="2" charset="-122"/>
                        <a:cs typeface="Arial" panose="020B0604020202020204" pitchFamily="34" charset="0"/>
                      </a:endParaRPr>
                    </a:p>
                  </a:txBody>
                  <a:tcPr marL="42627" marR="42627" marT="0" marB="0"/>
                </a:tc>
                <a:tc>
                  <a:txBody>
                    <a:bodyPr/>
                    <a:lstStyle/>
                    <a:p>
                      <a:pPr>
                        <a:lnSpc>
                          <a:spcPct val="115000"/>
                        </a:lnSpc>
                      </a:pPr>
                      <a:r>
                        <a:rPr lang="zh-CN" sz="1200">
                          <a:effectLst/>
                          <a:latin typeface="Arial" panose="020B0604020202020204" pitchFamily="34" charset="0"/>
                          <a:cs typeface="Arial" panose="020B0604020202020204" pitchFamily="34" charset="0"/>
                        </a:rPr>
                        <a:t>Provide companionship when the clients want to find someone to go shopping with.</a:t>
                      </a:r>
                      <a:endParaRPr lang="zh-CN" sz="1200">
                        <a:effectLst/>
                        <a:latin typeface="Arial" panose="020B0604020202020204" pitchFamily="34" charset="0"/>
                        <a:ea typeface="宋体" panose="02010600030101010101" pitchFamily="2" charset="-122"/>
                        <a:cs typeface="Arial" panose="020B0604020202020204" pitchFamily="34" charset="0"/>
                      </a:endParaRPr>
                    </a:p>
                  </a:txBody>
                  <a:tcPr marL="42627" marR="42627" marT="0" marB="0"/>
                </a:tc>
                <a:extLst>
                  <a:ext uri="{0D108BD9-81ED-4DB2-BD59-A6C34878D82A}">
                    <a16:rowId xmlns:a16="http://schemas.microsoft.com/office/drawing/2014/main" val="1963788206"/>
                  </a:ext>
                </a:extLst>
              </a:tr>
              <a:tr h="285758">
                <a:tc>
                  <a:txBody>
                    <a:bodyPr/>
                    <a:lstStyle/>
                    <a:p>
                      <a:pPr>
                        <a:lnSpc>
                          <a:spcPct val="115000"/>
                        </a:lnSpc>
                      </a:pPr>
                      <a:r>
                        <a:rPr lang="zh-CN" sz="1200">
                          <a:effectLst/>
                          <a:latin typeface="Arial" panose="020B0604020202020204" pitchFamily="34" charset="0"/>
                          <a:cs typeface="Arial" panose="020B0604020202020204" pitchFamily="34" charset="0"/>
                        </a:rPr>
                        <a:t>house-viewing companion</a:t>
                      </a:r>
                      <a:endParaRPr lang="zh-CN" sz="1200">
                        <a:effectLst/>
                        <a:latin typeface="Arial" panose="020B0604020202020204" pitchFamily="34" charset="0"/>
                        <a:ea typeface="宋体" panose="02010600030101010101" pitchFamily="2" charset="-122"/>
                        <a:cs typeface="Arial" panose="020B0604020202020204" pitchFamily="34" charset="0"/>
                      </a:endParaRPr>
                    </a:p>
                  </a:txBody>
                  <a:tcPr marL="42627" marR="42627" marT="0" marB="0"/>
                </a:tc>
                <a:tc>
                  <a:txBody>
                    <a:bodyPr/>
                    <a:lstStyle/>
                    <a:p>
                      <a:pPr>
                        <a:lnSpc>
                          <a:spcPct val="115000"/>
                        </a:lnSpc>
                      </a:pPr>
                      <a:r>
                        <a:rPr lang="zh-CN" sz="1200">
                          <a:effectLst/>
                          <a:latin typeface="Arial" panose="020B0604020202020204" pitchFamily="34" charset="0"/>
                          <a:cs typeface="Arial" panose="020B0604020202020204" pitchFamily="34" charset="0"/>
                        </a:rPr>
                        <a:t>Provide companionship when the clients want to rent or buy a house, and also can give clients some suggestions.</a:t>
                      </a:r>
                      <a:endParaRPr lang="zh-CN" sz="1200">
                        <a:effectLst/>
                        <a:latin typeface="Arial" panose="020B0604020202020204" pitchFamily="34" charset="0"/>
                        <a:ea typeface="宋体" panose="02010600030101010101" pitchFamily="2" charset="-122"/>
                        <a:cs typeface="Arial" panose="020B0604020202020204" pitchFamily="34" charset="0"/>
                      </a:endParaRPr>
                    </a:p>
                  </a:txBody>
                  <a:tcPr marL="42627" marR="42627" marT="0" marB="0"/>
                </a:tc>
                <a:extLst>
                  <a:ext uri="{0D108BD9-81ED-4DB2-BD59-A6C34878D82A}">
                    <a16:rowId xmlns:a16="http://schemas.microsoft.com/office/drawing/2014/main" val="2783652506"/>
                  </a:ext>
                </a:extLst>
              </a:tr>
              <a:tr h="187716">
                <a:tc>
                  <a:txBody>
                    <a:bodyPr/>
                    <a:lstStyle/>
                    <a:p>
                      <a:pPr>
                        <a:lnSpc>
                          <a:spcPct val="115000"/>
                        </a:lnSpc>
                      </a:pPr>
                      <a:r>
                        <a:rPr lang="zh-CN" sz="1200">
                          <a:effectLst/>
                          <a:latin typeface="Arial" panose="020B0604020202020204" pitchFamily="34" charset="0"/>
                          <a:cs typeface="Arial" panose="020B0604020202020204" pitchFamily="34" charset="0"/>
                        </a:rPr>
                        <a:t>running companion</a:t>
                      </a:r>
                      <a:endParaRPr lang="zh-CN" sz="1200">
                        <a:effectLst/>
                        <a:latin typeface="Arial" panose="020B0604020202020204" pitchFamily="34" charset="0"/>
                        <a:ea typeface="宋体" panose="02010600030101010101" pitchFamily="2" charset="-122"/>
                        <a:cs typeface="Arial" panose="020B0604020202020204" pitchFamily="34" charset="0"/>
                      </a:endParaRPr>
                    </a:p>
                  </a:txBody>
                  <a:tcPr marL="42627" marR="42627" marT="0" marB="0"/>
                </a:tc>
                <a:tc>
                  <a:txBody>
                    <a:bodyPr/>
                    <a:lstStyle/>
                    <a:p>
                      <a:pPr>
                        <a:lnSpc>
                          <a:spcPct val="115000"/>
                        </a:lnSpc>
                      </a:pPr>
                      <a:r>
                        <a:rPr lang="zh-CN" sz="1200">
                          <a:effectLst/>
                          <a:latin typeface="Arial" panose="020B0604020202020204" pitchFamily="34" charset="0"/>
                          <a:cs typeface="Arial" panose="020B0604020202020204" pitchFamily="34" charset="0"/>
                        </a:rPr>
                        <a:t>Running with clients, usually outdoors.</a:t>
                      </a:r>
                      <a:endParaRPr lang="zh-CN" sz="1200">
                        <a:effectLst/>
                        <a:latin typeface="Arial" panose="020B0604020202020204" pitchFamily="34" charset="0"/>
                        <a:ea typeface="宋体" panose="02010600030101010101" pitchFamily="2" charset="-122"/>
                        <a:cs typeface="Arial" panose="020B0604020202020204" pitchFamily="34" charset="0"/>
                      </a:endParaRPr>
                    </a:p>
                  </a:txBody>
                  <a:tcPr marL="42627" marR="42627" marT="0" marB="0"/>
                </a:tc>
                <a:extLst>
                  <a:ext uri="{0D108BD9-81ED-4DB2-BD59-A6C34878D82A}">
                    <a16:rowId xmlns:a16="http://schemas.microsoft.com/office/drawing/2014/main" val="3720255482"/>
                  </a:ext>
                </a:extLst>
              </a:tr>
              <a:tr h="285758">
                <a:tc>
                  <a:txBody>
                    <a:bodyPr/>
                    <a:lstStyle/>
                    <a:p>
                      <a:pPr>
                        <a:lnSpc>
                          <a:spcPct val="115000"/>
                        </a:lnSpc>
                      </a:pPr>
                      <a:r>
                        <a:rPr lang="zh-CN" sz="1200">
                          <a:effectLst/>
                          <a:latin typeface="Arial" panose="020B0604020202020204" pitchFamily="34" charset="0"/>
                          <a:cs typeface="Arial" panose="020B0604020202020204" pitchFamily="34" charset="0"/>
                        </a:rPr>
                        <a:t>fitness companion</a:t>
                      </a:r>
                      <a:endParaRPr lang="zh-CN" sz="1200">
                        <a:effectLst/>
                        <a:latin typeface="Arial" panose="020B0604020202020204" pitchFamily="34" charset="0"/>
                        <a:ea typeface="宋体" panose="02010600030101010101" pitchFamily="2" charset="-122"/>
                        <a:cs typeface="Arial" panose="020B0604020202020204" pitchFamily="34" charset="0"/>
                      </a:endParaRPr>
                    </a:p>
                  </a:txBody>
                  <a:tcPr marL="42627" marR="42627" marT="0" marB="0"/>
                </a:tc>
                <a:tc>
                  <a:txBody>
                    <a:bodyPr/>
                    <a:lstStyle/>
                    <a:p>
                      <a:pPr>
                        <a:lnSpc>
                          <a:spcPct val="115000"/>
                        </a:lnSpc>
                      </a:pPr>
                      <a:r>
                        <a:rPr lang="zh-CN" sz="1200">
                          <a:effectLst/>
                          <a:latin typeface="Arial" panose="020B0604020202020204" pitchFamily="34" charset="0"/>
                          <a:cs typeface="Arial" panose="020B0604020202020204" pitchFamily="34" charset="0"/>
                        </a:rPr>
                        <a:t>Working out with clients and giving some guidance when necessary, usually at the gym.</a:t>
                      </a:r>
                      <a:endParaRPr lang="zh-CN" sz="1200">
                        <a:effectLst/>
                        <a:latin typeface="Arial" panose="020B0604020202020204" pitchFamily="34" charset="0"/>
                        <a:ea typeface="宋体" panose="02010600030101010101" pitchFamily="2" charset="-122"/>
                        <a:cs typeface="Arial" panose="020B0604020202020204" pitchFamily="34" charset="0"/>
                      </a:endParaRPr>
                    </a:p>
                  </a:txBody>
                  <a:tcPr marL="42627" marR="42627" marT="0" marB="0"/>
                </a:tc>
                <a:extLst>
                  <a:ext uri="{0D108BD9-81ED-4DB2-BD59-A6C34878D82A}">
                    <a16:rowId xmlns:a16="http://schemas.microsoft.com/office/drawing/2014/main" val="2362272133"/>
                  </a:ext>
                </a:extLst>
              </a:tr>
              <a:tr h="187716">
                <a:tc>
                  <a:txBody>
                    <a:bodyPr/>
                    <a:lstStyle/>
                    <a:p>
                      <a:pPr>
                        <a:lnSpc>
                          <a:spcPct val="115000"/>
                        </a:lnSpc>
                      </a:pPr>
                      <a:r>
                        <a:rPr lang="zh-CN" sz="1200">
                          <a:effectLst/>
                          <a:latin typeface="Arial" panose="020B0604020202020204" pitchFamily="34" charset="0"/>
                          <a:cs typeface="Arial" panose="020B0604020202020204" pitchFamily="34" charset="0"/>
                        </a:rPr>
                        <a:t>driving companion</a:t>
                      </a:r>
                      <a:endParaRPr lang="zh-CN" sz="1200">
                        <a:effectLst/>
                        <a:latin typeface="Arial" panose="020B0604020202020204" pitchFamily="34" charset="0"/>
                        <a:ea typeface="宋体" panose="02010600030101010101" pitchFamily="2" charset="-122"/>
                        <a:cs typeface="Arial" panose="020B0604020202020204" pitchFamily="34" charset="0"/>
                      </a:endParaRPr>
                    </a:p>
                  </a:txBody>
                  <a:tcPr marL="42627" marR="42627" marT="0" marB="0"/>
                </a:tc>
                <a:tc>
                  <a:txBody>
                    <a:bodyPr/>
                    <a:lstStyle/>
                    <a:p>
                      <a:pPr>
                        <a:lnSpc>
                          <a:spcPct val="115000"/>
                        </a:lnSpc>
                      </a:pPr>
                      <a:r>
                        <a:rPr lang="zh-CN" sz="1200">
                          <a:effectLst/>
                          <a:latin typeface="Arial" panose="020B0604020202020204" pitchFamily="34" charset="0"/>
                          <a:cs typeface="Arial" panose="020B0604020202020204" pitchFamily="34" charset="0"/>
                        </a:rPr>
                        <a:t>Provide companionship when clients need practice driving, common for novice drivers.</a:t>
                      </a:r>
                      <a:endParaRPr lang="zh-CN" sz="1200">
                        <a:effectLst/>
                        <a:latin typeface="Arial" panose="020B0604020202020204" pitchFamily="34" charset="0"/>
                        <a:ea typeface="宋体" panose="02010600030101010101" pitchFamily="2" charset="-122"/>
                        <a:cs typeface="Arial" panose="020B0604020202020204" pitchFamily="34" charset="0"/>
                      </a:endParaRPr>
                    </a:p>
                  </a:txBody>
                  <a:tcPr marL="42627" marR="42627" marT="0" marB="0"/>
                </a:tc>
                <a:extLst>
                  <a:ext uri="{0D108BD9-81ED-4DB2-BD59-A6C34878D82A}">
                    <a16:rowId xmlns:a16="http://schemas.microsoft.com/office/drawing/2014/main" val="2295908799"/>
                  </a:ext>
                </a:extLst>
              </a:tr>
              <a:tr h="187716">
                <a:tc>
                  <a:txBody>
                    <a:bodyPr/>
                    <a:lstStyle/>
                    <a:p>
                      <a:pPr>
                        <a:lnSpc>
                          <a:spcPct val="115000"/>
                        </a:lnSpc>
                      </a:pPr>
                      <a:r>
                        <a:rPr lang="zh-CN" sz="1200">
                          <a:effectLst/>
                          <a:latin typeface="Arial" panose="020B0604020202020204" pitchFamily="34" charset="0"/>
                          <a:cs typeface="Arial" panose="020B0604020202020204" pitchFamily="34" charset="0"/>
                        </a:rPr>
                        <a:t>travel companion</a:t>
                      </a:r>
                      <a:endParaRPr lang="zh-CN" sz="1200">
                        <a:effectLst/>
                        <a:latin typeface="Arial" panose="020B0604020202020204" pitchFamily="34" charset="0"/>
                        <a:ea typeface="宋体" panose="02010600030101010101" pitchFamily="2" charset="-122"/>
                        <a:cs typeface="Arial" panose="020B0604020202020204" pitchFamily="34" charset="0"/>
                      </a:endParaRPr>
                    </a:p>
                  </a:txBody>
                  <a:tcPr marL="42627" marR="42627" marT="0" marB="0"/>
                </a:tc>
                <a:tc>
                  <a:txBody>
                    <a:bodyPr/>
                    <a:lstStyle/>
                    <a:p>
                      <a:pPr>
                        <a:lnSpc>
                          <a:spcPct val="115000"/>
                        </a:lnSpc>
                      </a:pPr>
                      <a:r>
                        <a:rPr lang="zh-CN" sz="1200">
                          <a:effectLst/>
                          <a:latin typeface="Arial" panose="020B0604020202020204" pitchFamily="34" charset="0"/>
                          <a:cs typeface="Arial" panose="020B0604020202020204" pitchFamily="34" charset="0"/>
                        </a:rPr>
                        <a:t>Provide companionship on trips or vacations of clients.</a:t>
                      </a:r>
                      <a:endParaRPr lang="zh-CN" sz="1200">
                        <a:effectLst/>
                        <a:latin typeface="Arial" panose="020B0604020202020204" pitchFamily="34" charset="0"/>
                        <a:ea typeface="宋体" panose="02010600030101010101" pitchFamily="2" charset="-122"/>
                        <a:cs typeface="Arial" panose="020B0604020202020204" pitchFamily="34" charset="0"/>
                      </a:endParaRPr>
                    </a:p>
                  </a:txBody>
                  <a:tcPr marL="42627" marR="42627" marT="0" marB="0"/>
                </a:tc>
                <a:extLst>
                  <a:ext uri="{0D108BD9-81ED-4DB2-BD59-A6C34878D82A}">
                    <a16:rowId xmlns:a16="http://schemas.microsoft.com/office/drawing/2014/main" val="2159127991"/>
                  </a:ext>
                </a:extLst>
              </a:tr>
              <a:tr h="383800">
                <a:tc>
                  <a:txBody>
                    <a:bodyPr/>
                    <a:lstStyle/>
                    <a:p>
                      <a:pPr>
                        <a:lnSpc>
                          <a:spcPct val="115000"/>
                        </a:lnSpc>
                      </a:pPr>
                      <a:r>
                        <a:rPr lang="zh-CN" sz="1200">
                          <a:effectLst/>
                          <a:latin typeface="Arial" panose="020B0604020202020204" pitchFamily="34" charset="0"/>
                          <a:cs typeface="Arial" panose="020B0604020202020204" pitchFamily="34" charset="0"/>
                        </a:rPr>
                        <a:t>groomsmen /bridesmaids-renting companion</a:t>
                      </a:r>
                      <a:endParaRPr lang="zh-CN" sz="1200">
                        <a:effectLst/>
                        <a:latin typeface="Arial" panose="020B0604020202020204" pitchFamily="34" charset="0"/>
                        <a:ea typeface="宋体" panose="02010600030101010101" pitchFamily="2" charset="-122"/>
                        <a:cs typeface="Arial" panose="020B0604020202020204" pitchFamily="34" charset="0"/>
                      </a:endParaRPr>
                    </a:p>
                  </a:txBody>
                  <a:tcPr marL="42627" marR="42627" marT="0" marB="0"/>
                </a:tc>
                <a:tc>
                  <a:txBody>
                    <a:bodyPr/>
                    <a:lstStyle/>
                    <a:p>
                      <a:pPr>
                        <a:lnSpc>
                          <a:spcPct val="115000"/>
                        </a:lnSpc>
                      </a:pPr>
                      <a:r>
                        <a:rPr lang="zh-CN" sz="1200">
                          <a:effectLst/>
                          <a:latin typeface="Arial" panose="020B0604020202020204" pitchFamily="34" charset="0"/>
                          <a:cs typeface="Arial" panose="020B0604020202020204" pitchFamily="34" charset="0"/>
                        </a:rPr>
                        <a:t>Play the groomsmen /bridesmaids roles when the clients need more than enough bridesmaids and groomsmen</a:t>
                      </a:r>
                      <a:endParaRPr lang="zh-CN" sz="1200">
                        <a:effectLst/>
                        <a:latin typeface="Arial" panose="020B0604020202020204" pitchFamily="34" charset="0"/>
                        <a:ea typeface="宋体" panose="02010600030101010101" pitchFamily="2" charset="-122"/>
                        <a:cs typeface="Arial" panose="020B0604020202020204" pitchFamily="34" charset="0"/>
                      </a:endParaRPr>
                    </a:p>
                  </a:txBody>
                  <a:tcPr marL="42627" marR="42627" marT="0" marB="0"/>
                </a:tc>
                <a:extLst>
                  <a:ext uri="{0D108BD9-81ED-4DB2-BD59-A6C34878D82A}">
                    <a16:rowId xmlns:a16="http://schemas.microsoft.com/office/drawing/2014/main" val="7434924"/>
                  </a:ext>
                </a:extLst>
              </a:tr>
              <a:tr h="285758">
                <a:tc>
                  <a:txBody>
                    <a:bodyPr/>
                    <a:lstStyle/>
                    <a:p>
                      <a:pPr>
                        <a:lnSpc>
                          <a:spcPct val="115000"/>
                        </a:lnSpc>
                      </a:pPr>
                      <a:r>
                        <a:rPr lang="zh-CN" sz="1200">
                          <a:effectLst/>
                          <a:latin typeface="Arial" panose="020B0604020202020204" pitchFamily="34" charset="0"/>
                          <a:cs typeface="Arial" panose="020B0604020202020204" pitchFamily="34" charset="0"/>
                        </a:rPr>
                        <a:t>boyfriend/girlfriend companion</a:t>
                      </a:r>
                      <a:endParaRPr lang="zh-CN" sz="1200">
                        <a:effectLst/>
                        <a:latin typeface="Arial" panose="020B0604020202020204" pitchFamily="34" charset="0"/>
                        <a:ea typeface="宋体" panose="02010600030101010101" pitchFamily="2" charset="-122"/>
                        <a:cs typeface="Arial" panose="020B0604020202020204" pitchFamily="34" charset="0"/>
                      </a:endParaRPr>
                    </a:p>
                  </a:txBody>
                  <a:tcPr marL="42627" marR="42627" marT="0" marB="0"/>
                </a:tc>
                <a:tc>
                  <a:txBody>
                    <a:bodyPr/>
                    <a:lstStyle/>
                    <a:p>
                      <a:pPr>
                        <a:lnSpc>
                          <a:spcPct val="115000"/>
                        </a:lnSpc>
                      </a:pPr>
                      <a:r>
                        <a:rPr lang="zh-CN" sz="1200">
                          <a:effectLst/>
                          <a:latin typeface="Arial" panose="020B0604020202020204" pitchFamily="34" charset="0"/>
                          <a:cs typeface="Arial" panose="020B0604020202020204" pitchFamily="34" charset="0"/>
                        </a:rPr>
                        <a:t>Play the boyfriend/girlfriend roles when the clients need to attend some occasion with their partner.</a:t>
                      </a:r>
                      <a:endParaRPr lang="zh-CN" sz="1200">
                        <a:effectLst/>
                        <a:latin typeface="Arial" panose="020B0604020202020204" pitchFamily="34" charset="0"/>
                        <a:ea typeface="宋体" panose="02010600030101010101" pitchFamily="2" charset="-122"/>
                        <a:cs typeface="Arial" panose="020B0604020202020204" pitchFamily="34" charset="0"/>
                      </a:endParaRPr>
                    </a:p>
                  </a:txBody>
                  <a:tcPr marL="42627" marR="42627" marT="0" marB="0"/>
                </a:tc>
                <a:extLst>
                  <a:ext uri="{0D108BD9-81ED-4DB2-BD59-A6C34878D82A}">
                    <a16:rowId xmlns:a16="http://schemas.microsoft.com/office/drawing/2014/main" val="2120444137"/>
                  </a:ext>
                </a:extLst>
              </a:tr>
              <a:tr h="187716">
                <a:tc>
                  <a:txBody>
                    <a:bodyPr/>
                    <a:lstStyle/>
                    <a:p>
                      <a:pPr>
                        <a:lnSpc>
                          <a:spcPct val="115000"/>
                        </a:lnSpc>
                      </a:pPr>
                      <a:r>
                        <a:rPr lang="zh-CN" sz="1200" dirty="0">
                          <a:effectLst/>
                          <a:latin typeface="Arial" panose="020B0604020202020204" pitchFamily="34" charset="0"/>
                          <a:cs typeface="Arial" panose="020B0604020202020204" pitchFamily="34" charset="0"/>
                        </a:rPr>
                        <a:t>pet companion</a:t>
                      </a:r>
                      <a:endParaRPr lang="zh-CN" sz="1200" dirty="0">
                        <a:effectLst/>
                        <a:latin typeface="Arial" panose="020B0604020202020204" pitchFamily="34" charset="0"/>
                        <a:ea typeface="宋体" panose="02010600030101010101" pitchFamily="2" charset="-122"/>
                        <a:cs typeface="Arial" panose="020B0604020202020204" pitchFamily="34" charset="0"/>
                      </a:endParaRPr>
                    </a:p>
                  </a:txBody>
                  <a:tcPr marL="42627" marR="42627" marT="0" marB="0"/>
                </a:tc>
                <a:tc>
                  <a:txBody>
                    <a:bodyPr/>
                    <a:lstStyle/>
                    <a:p>
                      <a:pPr>
                        <a:lnSpc>
                          <a:spcPct val="115000"/>
                        </a:lnSpc>
                      </a:pPr>
                      <a:r>
                        <a:rPr lang="zh-CN" sz="1200">
                          <a:effectLst/>
                          <a:latin typeface="Arial" panose="020B0604020202020204" pitchFamily="34" charset="0"/>
                          <a:cs typeface="Arial" panose="020B0604020202020204" pitchFamily="34" charset="0"/>
                        </a:rPr>
                        <a:t>Provide companionship and care for pets</a:t>
                      </a:r>
                      <a:endParaRPr lang="zh-CN" sz="1200">
                        <a:effectLst/>
                        <a:latin typeface="Arial" panose="020B0604020202020204" pitchFamily="34" charset="0"/>
                        <a:ea typeface="宋体" panose="02010600030101010101" pitchFamily="2" charset="-122"/>
                        <a:cs typeface="Arial" panose="020B0604020202020204" pitchFamily="34" charset="0"/>
                      </a:endParaRPr>
                    </a:p>
                  </a:txBody>
                  <a:tcPr marL="42627" marR="42627" marT="0" marB="0"/>
                </a:tc>
                <a:extLst>
                  <a:ext uri="{0D108BD9-81ED-4DB2-BD59-A6C34878D82A}">
                    <a16:rowId xmlns:a16="http://schemas.microsoft.com/office/drawing/2014/main" val="435891467"/>
                  </a:ext>
                </a:extLst>
              </a:tr>
              <a:tr h="285758">
                <a:tc>
                  <a:txBody>
                    <a:bodyPr/>
                    <a:lstStyle/>
                    <a:p>
                      <a:pPr>
                        <a:lnSpc>
                          <a:spcPct val="115000"/>
                        </a:lnSpc>
                      </a:pPr>
                      <a:r>
                        <a:rPr lang="zh-CN" sz="1200">
                          <a:effectLst/>
                          <a:latin typeface="Arial" panose="020B0604020202020204" pitchFamily="34" charset="0"/>
                          <a:cs typeface="Arial" panose="020B0604020202020204" pitchFamily="34" charset="0"/>
                        </a:rPr>
                        <a:t>children companion</a:t>
                      </a:r>
                      <a:endParaRPr lang="zh-CN" sz="1200">
                        <a:effectLst/>
                        <a:latin typeface="Arial" panose="020B0604020202020204" pitchFamily="34" charset="0"/>
                        <a:ea typeface="宋体" panose="02010600030101010101" pitchFamily="2" charset="-122"/>
                        <a:cs typeface="Arial" panose="020B0604020202020204" pitchFamily="34" charset="0"/>
                      </a:endParaRPr>
                    </a:p>
                  </a:txBody>
                  <a:tcPr marL="42627" marR="42627" marT="0" marB="0"/>
                </a:tc>
                <a:tc>
                  <a:txBody>
                    <a:bodyPr/>
                    <a:lstStyle/>
                    <a:p>
                      <a:pPr>
                        <a:lnSpc>
                          <a:spcPct val="115000"/>
                        </a:lnSpc>
                      </a:pPr>
                      <a:r>
                        <a:rPr lang="zh-CN" sz="1200">
                          <a:effectLst/>
                          <a:latin typeface="Arial" panose="020B0604020202020204" pitchFamily="34" charset="0"/>
                          <a:cs typeface="Arial" panose="020B0604020202020204" pitchFamily="34" charset="0"/>
                        </a:rPr>
                        <a:t>Provide supervision for children, and could offer playtime, activities, and educational support.</a:t>
                      </a:r>
                      <a:endParaRPr lang="zh-CN" sz="1200">
                        <a:effectLst/>
                        <a:latin typeface="Arial" panose="020B0604020202020204" pitchFamily="34" charset="0"/>
                        <a:ea typeface="宋体" panose="02010600030101010101" pitchFamily="2" charset="-122"/>
                        <a:cs typeface="Arial" panose="020B0604020202020204" pitchFamily="34" charset="0"/>
                      </a:endParaRPr>
                    </a:p>
                  </a:txBody>
                  <a:tcPr marL="42627" marR="42627" marT="0" marB="0"/>
                </a:tc>
                <a:extLst>
                  <a:ext uri="{0D108BD9-81ED-4DB2-BD59-A6C34878D82A}">
                    <a16:rowId xmlns:a16="http://schemas.microsoft.com/office/drawing/2014/main" val="1091257112"/>
                  </a:ext>
                </a:extLst>
              </a:tr>
              <a:tr h="187716">
                <a:tc>
                  <a:txBody>
                    <a:bodyPr/>
                    <a:lstStyle/>
                    <a:p>
                      <a:pPr>
                        <a:lnSpc>
                          <a:spcPct val="115000"/>
                        </a:lnSpc>
                      </a:pPr>
                      <a:r>
                        <a:rPr lang="zh-CN" sz="1200">
                          <a:effectLst/>
                          <a:latin typeface="Arial" panose="020B0604020202020204" pitchFamily="34" charset="0"/>
                          <a:cs typeface="Arial" panose="020B0604020202020204" pitchFamily="34" charset="0"/>
                        </a:rPr>
                        <a:t>wake-up companion</a:t>
                      </a:r>
                      <a:endParaRPr lang="zh-CN" sz="1200">
                        <a:effectLst/>
                        <a:latin typeface="Arial" panose="020B0604020202020204" pitchFamily="34" charset="0"/>
                        <a:ea typeface="宋体" panose="02010600030101010101" pitchFamily="2" charset="-122"/>
                        <a:cs typeface="Arial" panose="020B0604020202020204" pitchFamily="34" charset="0"/>
                      </a:endParaRPr>
                    </a:p>
                  </a:txBody>
                  <a:tcPr marL="42627" marR="42627" marT="0" marB="0"/>
                </a:tc>
                <a:tc>
                  <a:txBody>
                    <a:bodyPr/>
                    <a:lstStyle/>
                    <a:p>
                      <a:pPr>
                        <a:lnSpc>
                          <a:spcPct val="115000"/>
                        </a:lnSpc>
                      </a:pPr>
                      <a:r>
                        <a:rPr lang="zh-CN" sz="1200">
                          <a:effectLst/>
                          <a:latin typeface="Arial" panose="020B0604020202020204" pitchFamily="34" charset="0"/>
                          <a:cs typeface="Arial" panose="020B0604020202020204" pitchFamily="34" charset="0"/>
                        </a:rPr>
                        <a:t>Wake up clients via text chat, voice call, video call, etc.</a:t>
                      </a:r>
                      <a:endParaRPr lang="zh-CN" sz="1200">
                        <a:effectLst/>
                        <a:latin typeface="Arial" panose="020B0604020202020204" pitchFamily="34" charset="0"/>
                        <a:ea typeface="宋体" panose="02010600030101010101" pitchFamily="2" charset="-122"/>
                        <a:cs typeface="Arial" panose="020B0604020202020204" pitchFamily="34" charset="0"/>
                      </a:endParaRPr>
                    </a:p>
                  </a:txBody>
                  <a:tcPr marL="42627" marR="42627" marT="0" marB="0"/>
                </a:tc>
                <a:extLst>
                  <a:ext uri="{0D108BD9-81ED-4DB2-BD59-A6C34878D82A}">
                    <a16:rowId xmlns:a16="http://schemas.microsoft.com/office/drawing/2014/main" val="3070554514"/>
                  </a:ext>
                </a:extLst>
              </a:tr>
              <a:tr h="285758">
                <a:tc>
                  <a:txBody>
                    <a:bodyPr/>
                    <a:lstStyle/>
                    <a:p>
                      <a:pPr>
                        <a:lnSpc>
                          <a:spcPct val="115000"/>
                        </a:lnSpc>
                      </a:pPr>
                      <a:r>
                        <a:rPr lang="zh-CN" sz="1200">
                          <a:effectLst/>
                          <a:latin typeface="Arial" panose="020B0604020202020204" pitchFamily="34" charset="0"/>
                          <a:cs typeface="Arial" panose="020B0604020202020204" pitchFamily="34" charset="0"/>
                        </a:rPr>
                        <a:t>putting to sleep companion</a:t>
                      </a:r>
                      <a:endParaRPr lang="zh-CN" sz="1200">
                        <a:effectLst/>
                        <a:latin typeface="Arial" panose="020B0604020202020204" pitchFamily="34" charset="0"/>
                        <a:ea typeface="宋体" panose="02010600030101010101" pitchFamily="2" charset="-122"/>
                        <a:cs typeface="Arial" panose="020B0604020202020204" pitchFamily="34" charset="0"/>
                      </a:endParaRPr>
                    </a:p>
                  </a:txBody>
                  <a:tcPr marL="42627" marR="42627" marT="0" marB="0"/>
                </a:tc>
                <a:tc>
                  <a:txBody>
                    <a:bodyPr/>
                    <a:lstStyle/>
                    <a:p>
                      <a:pPr>
                        <a:lnSpc>
                          <a:spcPct val="115000"/>
                        </a:lnSpc>
                      </a:pPr>
                      <a:r>
                        <a:rPr lang="zh-CN" sz="1200">
                          <a:effectLst/>
                          <a:latin typeface="Arial" panose="020B0604020202020204" pitchFamily="34" charset="0"/>
                          <a:cs typeface="Arial" panose="020B0604020202020204" pitchFamily="34" charset="0"/>
                        </a:rPr>
                        <a:t>Putting clients to sleep through text chat, voice calls, video calls, etc.</a:t>
                      </a:r>
                      <a:endParaRPr lang="zh-CN" sz="1200">
                        <a:effectLst/>
                        <a:latin typeface="Arial" panose="020B0604020202020204" pitchFamily="34" charset="0"/>
                        <a:ea typeface="宋体" panose="02010600030101010101" pitchFamily="2" charset="-122"/>
                        <a:cs typeface="Arial" panose="020B0604020202020204" pitchFamily="34" charset="0"/>
                      </a:endParaRPr>
                    </a:p>
                  </a:txBody>
                  <a:tcPr marL="42627" marR="42627" marT="0" marB="0"/>
                </a:tc>
                <a:extLst>
                  <a:ext uri="{0D108BD9-81ED-4DB2-BD59-A6C34878D82A}">
                    <a16:rowId xmlns:a16="http://schemas.microsoft.com/office/drawing/2014/main" val="824673861"/>
                  </a:ext>
                </a:extLst>
              </a:tr>
              <a:tr h="285758">
                <a:tc>
                  <a:txBody>
                    <a:bodyPr/>
                    <a:lstStyle/>
                    <a:p>
                      <a:pPr>
                        <a:lnSpc>
                          <a:spcPct val="115000"/>
                        </a:lnSpc>
                      </a:pPr>
                      <a:r>
                        <a:rPr lang="zh-CN" sz="1200">
                          <a:effectLst/>
                          <a:latin typeface="Arial" panose="020B0604020202020204" pitchFamily="34" charset="0"/>
                          <a:cs typeface="Arial" panose="020B0604020202020204" pitchFamily="34" charset="0"/>
                        </a:rPr>
                        <a:t>supervisory companion</a:t>
                      </a:r>
                      <a:endParaRPr lang="zh-CN" sz="1200">
                        <a:effectLst/>
                        <a:latin typeface="Arial" panose="020B0604020202020204" pitchFamily="34" charset="0"/>
                        <a:ea typeface="宋体" panose="02010600030101010101" pitchFamily="2" charset="-122"/>
                        <a:cs typeface="Arial" panose="020B0604020202020204" pitchFamily="34" charset="0"/>
                      </a:endParaRPr>
                    </a:p>
                  </a:txBody>
                  <a:tcPr marL="42627" marR="42627" marT="0" marB="0"/>
                </a:tc>
                <a:tc>
                  <a:txBody>
                    <a:bodyPr/>
                    <a:lstStyle/>
                    <a:p>
                      <a:pPr>
                        <a:lnSpc>
                          <a:spcPct val="115000"/>
                        </a:lnSpc>
                      </a:pPr>
                      <a:r>
                        <a:rPr lang="zh-CN" sz="1200" dirty="0">
                          <a:effectLst/>
                          <a:latin typeface="Arial" panose="020B0604020202020204" pitchFamily="34" charset="0"/>
                          <a:cs typeface="Arial" panose="020B0604020202020204" pitchFamily="34" charset="0"/>
                        </a:rPr>
                        <a:t>Supervising clients to do certain things, such as learning, through text chat, voice calls, video calls, etc.</a:t>
                      </a:r>
                      <a:endParaRPr lang="zh-CN" sz="1200" dirty="0">
                        <a:effectLst/>
                        <a:latin typeface="Arial" panose="020B0604020202020204" pitchFamily="34" charset="0"/>
                        <a:ea typeface="宋体" panose="02010600030101010101" pitchFamily="2" charset="-122"/>
                        <a:cs typeface="Arial" panose="020B0604020202020204" pitchFamily="34" charset="0"/>
                      </a:endParaRPr>
                    </a:p>
                  </a:txBody>
                  <a:tcPr marL="42627" marR="42627" marT="0" marB="0"/>
                </a:tc>
                <a:extLst>
                  <a:ext uri="{0D108BD9-81ED-4DB2-BD59-A6C34878D82A}">
                    <a16:rowId xmlns:a16="http://schemas.microsoft.com/office/drawing/2014/main" val="183595974"/>
                  </a:ext>
                </a:extLst>
              </a:tr>
              <a:tr h="187716">
                <a:tc>
                  <a:txBody>
                    <a:bodyPr/>
                    <a:lstStyle/>
                    <a:p>
                      <a:pPr>
                        <a:lnSpc>
                          <a:spcPct val="115000"/>
                        </a:lnSpc>
                      </a:pPr>
                      <a:r>
                        <a:rPr lang="zh-CN" sz="1200">
                          <a:effectLst/>
                          <a:latin typeface="Arial" panose="020B0604020202020204" pitchFamily="34" charset="0"/>
                          <a:cs typeface="Arial" panose="020B0604020202020204" pitchFamily="34" charset="0"/>
                        </a:rPr>
                        <a:t>companion APP</a:t>
                      </a:r>
                      <a:endParaRPr lang="zh-CN" sz="1200">
                        <a:effectLst/>
                        <a:latin typeface="Arial" panose="020B0604020202020204" pitchFamily="34" charset="0"/>
                        <a:ea typeface="宋体" panose="02010600030101010101" pitchFamily="2" charset="-122"/>
                        <a:cs typeface="Arial" panose="020B0604020202020204" pitchFamily="34" charset="0"/>
                      </a:endParaRPr>
                    </a:p>
                  </a:txBody>
                  <a:tcPr marL="42627" marR="42627" marT="0" marB="0"/>
                </a:tc>
                <a:tc>
                  <a:txBody>
                    <a:bodyPr/>
                    <a:lstStyle/>
                    <a:p>
                      <a:pPr>
                        <a:lnSpc>
                          <a:spcPct val="115000"/>
                        </a:lnSpc>
                      </a:pPr>
                      <a:r>
                        <a:rPr lang="zh-CN" sz="1200">
                          <a:effectLst/>
                          <a:latin typeface="Arial" panose="020B0604020202020204" pitchFamily="34" charset="0"/>
                          <a:cs typeface="Arial" panose="020B0604020202020204" pitchFamily="34" charset="0"/>
                        </a:rPr>
                        <a:t>Provide companionship with animation, video, live broadcast, reading, audio, etc.</a:t>
                      </a:r>
                      <a:endParaRPr lang="zh-CN" sz="1200">
                        <a:effectLst/>
                        <a:latin typeface="Arial" panose="020B0604020202020204" pitchFamily="34" charset="0"/>
                        <a:ea typeface="宋体" panose="02010600030101010101" pitchFamily="2" charset="-122"/>
                        <a:cs typeface="Arial" panose="020B0604020202020204" pitchFamily="34" charset="0"/>
                      </a:endParaRPr>
                    </a:p>
                  </a:txBody>
                  <a:tcPr marL="42627" marR="42627" marT="0" marB="0"/>
                </a:tc>
                <a:extLst>
                  <a:ext uri="{0D108BD9-81ED-4DB2-BD59-A6C34878D82A}">
                    <a16:rowId xmlns:a16="http://schemas.microsoft.com/office/drawing/2014/main" val="2901763344"/>
                  </a:ext>
                </a:extLst>
              </a:tr>
              <a:tr h="188111">
                <a:tc>
                  <a:txBody>
                    <a:bodyPr/>
                    <a:lstStyle/>
                    <a:p>
                      <a:pPr>
                        <a:lnSpc>
                          <a:spcPct val="115000"/>
                        </a:lnSpc>
                      </a:pPr>
                      <a:r>
                        <a:rPr lang="zh-CN" sz="1200">
                          <a:effectLst/>
                          <a:latin typeface="Arial" panose="020B0604020202020204" pitchFamily="34" charset="0"/>
                          <a:cs typeface="Arial" panose="020B0604020202020204" pitchFamily="34" charset="0"/>
                        </a:rPr>
                        <a:t>study companion</a:t>
                      </a:r>
                      <a:endParaRPr lang="zh-CN" sz="1200">
                        <a:effectLst/>
                        <a:latin typeface="Arial" panose="020B0604020202020204" pitchFamily="34" charset="0"/>
                        <a:ea typeface="宋体" panose="02010600030101010101" pitchFamily="2" charset="-122"/>
                        <a:cs typeface="Arial" panose="020B0604020202020204" pitchFamily="34" charset="0"/>
                      </a:endParaRPr>
                    </a:p>
                  </a:txBody>
                  <a:tcPr marL="42627" marR="42627" marT="0" marB="0"/>
                </a:tc>
                <a:tc>
                  <a:txBody>
                    <a:bodyPr/>
                    <a:lstStyle/>
                    <a:p>
                      <a:pPr>
                        <a:lnSpc>
                          <a:spcPct val="115000"/>
                        </a:lnSpc>
                      </a:pPr>
                      <a:r>
                        <a:rPr lang="zh-CN" sz="1200" dirty="0">
                          <a:effectLst/>
                          <a:latin typeface="Arial" panose="020B0604020202020204" pitchFamily="34" charset="0"/>
                          <a:cs typeface="Arial" panose="020B0604020202020204" pitchFamily="34" charset="0"/>
                        </a:rPr>
                        <a:t>Study with clients, could be online or offline.“study with me” video-virtual study room</a:t>
                      </a:r>
                      <a:endParaRPr lang="zh-CN" sz="1200" dirty="0">
                        <a:effectLst/>
                        <a:latin typeface="Arial" panose="020B0604020202020204" pitchFamily="34" charset="0"/>
                        <a:ea typeface="宋体" panose="02010600030101010101" pitchFamily="2" charset="-122"/>
                        <a:cs typeface="Arial" panose="020B0604020202020204" pitchFamily="34" charset="0"/>
                      </a:endParaRPr>
                    </a:p>
                  </a:txBody>
                  <a:tcPr marL="42627" marR="42627" marT="0" marB="0"/>
                </a:tc>
                <a:extLst>
                  <a:ext uri="{0D108BD9-81ED-4DB2-BD59-A6C34878D82A}">
                    <a16:rowId xmlns:a16="http://schemas.microsoft.com/office/drawing/2014/main" val="1782401061"/>
                  </a:ext>
                </a:extLst>
              </a:tr>
              <a:tr h="187716">
                <a:tc>
                  <a:txBody>
                    <a:bodyPr/>
                    <a:lstStyle/>
                    <a:p>
                      <a:pPr>
                        <a:lnSpc>
                          <a:spcPct val="115000"/>
                        </a:lnSpc>
                      </a:pPr>
                      <a:r>
                        <a:rPr lang="zh-CN" sz="1200">
                          <a:effectLst/>
                          <a:latin typeface="Arial" panose="020B0604020202020204" pitchFamily="34" charset="0"/>
                          <a:cs typeface="Arial" panose="020B0604020202020204" pitchFamily="34" charset="0"/>
                        </a:rPr>
                        <a:t>chat companion</a:t>
                      </a:r>
                      <a:endParaRPr lang="zh-CN" sz="1200">
                        <a:effectLst/>
                        <a:latin typeface="Arial" panose="020B0604020202020204" pitchFamily="34" charset="0"/>
                        <a:ea typeface="宋体" panose="02010600030101010101" pitchFamily="2" charset="-122"/>
                        <a:cs typeface="Arial" panose="020B0604020202020204" pitchFamily="34" charset="0"/>
                      </a:endParaRPr>
                    </a:p>
                  </a:txBody>
                  <a:tcPr marL="42627" marR="42627" marT="0" marB="0"/>
                </a:tc>
                <a:tc>
                  <a:txBody>
                    <a:bodyPr/>
                    <a:lstStyle/>
                    <a:p>
                      <a:pPr>
                        <a:lnSpc>
                          <a:spcPct val="115000"/>
                        </a:lnSpc>
                      </a:pPr>
                      <a:r>
                        <a:rPr lang="zh-CN" sz="1200">
                          <a:effectLst/>
                          <a:latin typeface="Arial" panose="020B0604020202020204" pitchFamily="34" charset="0"/>
                          <a:cs typeface="Arial" panose="020B0604020202020204" pitchFamily="34" charset="0"/>
                        </a:rPr>
                        <a:t>Chat with clients, could be online or offline.</a:t>
                      </a:r>
                      <a:endParaRPr lang="zh-CN" sz="1200">
                        <a:effectLst/>
                        <a:latin typeface="Arial" panose="020B0604020202020204" pitchFamily="34" charset="0"/>
                        <a:ea typeface="宋体" panose="02010600030101010101" pitchFamily="2" charset="-122"/>
                        <a:cs typeface="Arial" panose="020B0604020202020204" pitchFamily="34" charset="0"/>
                      </a:endParaRPr>
                    </a:p>
                  </a:txBody>
                  <a:tcPr marL="42627" marR="42627" marT="0" marB="0"/>
                </a:tc>
                <a:extLst>
                  <a:ext uri="{0D108BD9-81ED-4DB2-BD59-A6C34878D82A}">
                    <a16:rowId xmlns:a16="http://schemas.microsoft.com/office/drawing/2014/main" val="3819805042"/>
                  </a:ext>
                </a:extLst>
              </a:tr>
              <a:tr h="187716">
                <a:tc>
                  <a:txBody>
                    <a:bodyPr/>
                    <a:lstStyle/>
                    <a:p>
                      <a:pPr>
                        <a:lnSpc>
                          <a:spcPct val="115000"/>
                        </a:lnSpc>
                      </a:pPr>
                      <a:r>
                        <a:rPr lang="zh-CN" sz="1200">
                          <a:effectLst/>
                          <a:latin typeface="Arial" panose="020B0604020202020204" pitchFamily="34" charset="0"/>
                          <a:cs typeface="Arial" panose="020B0604020202020204" pitchFamily="34" charset="0"/>
                        </a:rPr>
                        <a:t>artificial companion</a:t>
                      </a:r>
                      <a:endParaRPr lang="zh-CN" sz="1200">
                        <a:effectLst/>
                        <a:latin typeface="Arial" panose="020B0604020202020204" pitchFamily="34" charset="0"/>
                        <a:ea typeface="宋体" panose="02010600030101010101" pitchFamily="2" charset="-122"/>
                        <a:cs typeface="Arial" panose="020B0604020202020204" pitchFamily="34" charset="0"/>
                      </a:endParaRPr>
                    </a:p>
                  </a:txBody>
                  <a:tcPr marL="42627" marR="42627" marT="0" marB="0"/>
                </a:tc>
                <a:tc>
                  <a:txBody>
                    <a:bodyPr/>
                    <a:lstStyle/>
                    <a:p>
                      <a:pPr>
                        <a:lnSpc>
                          <a:spcPct val="115000"/>
                        </a:lnSpc>
                      </a:pPr>
                      <a:r>
                        <a:rPr lang="zh-CN" sz="1200" dirty="0">
                          <a:effectLst/>
                          <a:latin typeface="Arial" panose="020B0604020202020204" pitchFamily="34" charset="0"/>
                          <a:cs typeface="Arial" panose="020B0604020202020204" pitchFamily="34" charset="0"/>
                        </a:rPr>
                        <a:t>Various intelligent devices, intelligent robots, virtual study room.</a:t>
                      </a:r>
                      <a:endParaRPr lang="zh-CN" sz="1200" dirty="0">
                        <a:effectLst/>
                        <a:latin typeface="Arial" panose="020B0604020202020204" pitchFamily="34" charset="0"/>
                        <a:ea typeface="宋体" panose="02010600030101010101" pitchFamily="2" charset="-122"/>
                        <a:cs typeface="Arial" panose="020B0604020202020204" pitchFamily="34" charset="0"/>
                      </a:endParaRPr>
                    </a:p>
                  </a:txBody>
                  <a:tcPr marL="42627" marR="42627" marT="0" marB="0"/>
                </a:tc>
                <a:extLst>
                  <a:ext uri="{0D108BD9-81ED-4DB2-BD59-A6C34878D82A}">
                    <a16:rowId xmlns:a16="http://schemas.microsoft.com/office/drawing/2014/main" val="441705421"/>
                  </a:ext>
                </a:extLst>
              </a:tr>
            </a:tbl>
          </a:graphicData>
        </a:graphic>
      </p:graphicFrame>
    </p:spTree>
    <p:extLst>
      <p:ext uri="{BB962C8B-B14F-4D97-AF65-F5344CB8AC3E}">
        <p14:creationId xmlns:p14="http://schemas.microsoft.com/office/powerpoint/2010/main" val="1133738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EAAE2FCB-862D-3F1F-1919-0ED61EF5D276}"/>
              </a:ext>
            </a:extLst>
          </p:cNvPr>
          <p:cNvSpPr txBox="1"/>
          <p:nvPr/>
        </p:nvSpPr>
        <p:spPr>
          <a:xfrm>
            <a:off x="546538" y="410368"/>
            <a:ext cx="3434912" cy="707886"/>
          </a:xfrm>
          <a:prstGeom prst="rect">
            <a:avLst/>
          </a:prstGeom>
          <a:noFill/>
        </p:spPr>
        <p:txBody>
          <a:bodyPr wrap="square" rtlCol="0" anchor="ctr">
            <a:spAutoFit/>
          </a:bodyPr>
          <a:lstStyle>
            <a:defPPr>
              <a:defRPr lang="zh-CN"/>
            </a:defPPr>
            <a:lvl1pPr>
              <a:defRPr sz="4000">
                <a:solidFill>
                  <a:schemeClr val="accent2"/>
                </a:solidFill>
                <a:latin typeface="微软雅黑" panose="020B0503020204020204" pitchFamily="34" charset="-122"/>
                <a:ea typeface="微软雅黑" panose="020B0503020204020204" pitchFamily="34" charset="-122"/>
              </a:defRPr>
            </a:lvl1pPr>
          </a:lstStyle>
          <a:p>
            <a:r>
              <a:rPr lang="en-US" altLang="zh-CN" dirty="0"/>
              <a:t>Classification</a:t>
            </a:r>
            <a:endParaRPr lang="zh-CN" altLang="en-US" dirty="0"/>
          </a:p>
        </p:txBody>
      </p:sp>
      <p:cxnSp>
        <p:nvCxnSpPr>
          <p:cNvPr id="5" name="直接连接符 4">
            <a:extLst>
              <a:ext uri="{FF2B5EF4-FFF2-40B4-BE49-F238E27FC236}">
                <a16:creationId xmlns:a16="http://schemas.microsoft.com/office/drawing/2014/main" id="{82A9C0EE-45A5-ADBF-6843-20216C57E6A1}"/>
              </a:ext>
            </a:extLst>
          </p:cNvPr>
          <p:cNvCxnSpPr>
            <a:cxnSpLocks/>
          </p:cNvCxnSpPr>
          <p:nvPr/>
        </p:nvCxnSpPr>
        <p:spPr>
          <a:xfrm>
            <a:off x="723900" y="1118254"/>
            <a:ext cx="682187" cy="0"/>
          </a:xfrm>
          <a:prstGeom prst="line">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cxnSp>
      <p:graphicFrame>
        <p:nvGraphicFramePr>
          <p:cNvPr id="4" name="表格 3">
            <a:extLst>
              <a:ext uri="{FF2B5EF4-FFF2-40B4-BE49-F238E27FC236}">
                <a16:creationId xmlns:a16="http://schemas.microsoft.com/office/drawing/2014/main" id="{1D6B935C-299D-AF6B-97F3-57B1210853D4}"/>
              </a:ext>
            </a:extLst>
          </p:cNvPr>
          <p:cNvGraphicFramePr>
            <a:graphicFrameLocks noGrp="1"/>
          </p:cNvGraphicFramePr>
          <p:nvPr>
            <p:extLst>
              <p:ext uri="{D42A27DB-BD31-4B8C-83A1-F6EECF244321}">
                <p14:modId xmlns:p14="http://schemas.microsoft.com/office/powerpoint/2010/main" val="448319017"/>
              </p:ext>
            </p:extLst>
          </p:nvPr>
        </p:nvGraphicFramePr>
        <p:xfrm>
          <a:off x="1055426" y="2219521"/>
          <a:ext cx="4953369" cy="3130722"/>
        </p:xfrm>
        <a:graphic>
          <a:graphicData uri="http://schemas.openxmlformats.org/drawingml/2006/table">
            <a:tbl>
              <a:tblPr firstRow="1" firstCol="1" bandRow="1">
                <a:tableStyleId>{5C22544A-7EE6-4342-B048-85BDC9FD1C3A}</a:tableStyleId>
              </a:tblPr>
              <a:tblGrid>
                <a:gridCol w="1023013">
                  <a:extLst>
                    <a:ext uri="{9D8B030D-6E8A-4147-A177-3AD203B41FA5}">
                      <a16:colId xmlns:a16="http://schemas.microsoft.com/office/drawing/2014/main" val="2319165458"/>
                    </a:ext>
                  </a:extLst>
                </a:gridCol>
                <a:gridCol w="3930356">
                  <a:extLst>
                    <a:ext uri="{9D8B030D-6E8A-4147-A177-3AD203B41FA5}">
                      <a16:colId xmlns:a16="http://schemas.microsoft.com/office/drawing/2014/main" val="2517338643"/>
                    </a:ext>
                  </a:extLst>
                </a:gridCol>
              </a:tblGrid>
              <a:tr h="236265">
                <a:tc>
                  <a:txBody>
                    <a:bodyPr/>
                    <a:lstStyle/>
                    <a:p>
                      <a:pPr>
                        <a:lnSpc>
                          <a:spcPct val="115000"/>
                        </a:lnSpc>
                      </a:pPr>
                      <a:r>
                        <a:rPr lang="zh-CN" sz="1200">
                          <a:effectLst/>
                        </a:rPr>
                        <a:t>Category</a:t>
                      </a:r>
                      <a:endParaRPr lang="zh-CN" sz="1200">
                        <a:effectLst/>
                        <a:latin typeface="Arial" panose="020B0604020202020204" pitchFamily="34" charset="0"/>
                        <a:ea typeface="宋体" panose="02010600030101010101" pitchFamily="2" charset="-122"/>
                        <a:cs typeface="等线" panose="02010600030101010101" pitchFamily="2" charset="-122"/>
                      </a:endParaRPr>
                    </a:p>
                  </a:txBody>
                  <a:tcPr marL="68580" marR="68580" marT="0" marB="0"/>
                </a:tc>
                <a:tc>
                  <a:txBody>
                    <a:bodyPr/>
                    <a:lstStyle/>
                    <a:p>
                      <a:pPr>
                        <a:lnSpc>
                          <a:spcPct val="115000"/>
                        </a:lnSpc>
                      </a:pPr>
                      <a:r>
                        <a:rPr lang="zh-CN" sz="1200" dirty="0">
                          <a:effectLst/>
                        </a:rPr>
                        <a:t>Type</a:t>
                      </a:r>
                      <a:endParaRPr lang="zh-CN" sz="1200" dirty="0">
                        <a:effectLst/>
                        <a:latin typeface="Arial" panose="020B0604020202020204" pitchFamily="34" charset="0"/>
                        <a:ea typeface="宋体" panose="02010600030101010101" pitchFamily="2" charset="-122"/>
                        <a:cs typeface="等线" panose="02010600030101010101" pitchFamily="2" charset="-122"/>
                      </a:endParaRPr>
                    </a:p>
                  </a:txBody>
                  <a:tcPr marL="68580" marR="68580" marT="0" marB="0"/>
                </a:tc>
                <a:extLst>
                  <a:ext uri="{0D108BD9-81ED-4DB2-BD59-A6C34878D82A}">
                    <a16:rowId xmlns:a16="http://schemas.microsoft.com/office/drawing/2014/main" val="1575467980"/>
                  </a:ext>
                </a:extLst>
              </a:tr>
              <a:tr h="899310">
                <a:tc>
                  <a:txBody>
                    <a:bodyPr/>
                    <a:lstStyle/>
                    <a:p>
                      <a:pPr>
                        <a:lnSpc>
                          <a:spcPct val="115000"/>
                        </a:lnSpc>
                      </a:pPr>
                      <a:r>
                        <a:rPr lang="zh-CN" sz="1200">
                          <a:effectLst/>
                        </a:rPr>
                        <a:t>Physical companion</a:t>
                      </a:r>
                      <a:endParaRPr lang="zh-CN" sz="1200">
                        <a:effectLst/>
                        <a:latin typeface="Arial" panose="020B0604020202020204" pitchFamily="34" charset="0"/>
                        <a:ea typeface="宋体" panose="02010600030101010101" pitchFamily="2" charset="-122"/>
                        <a:cs typeface="等线" panose="02010600030101010101" pitchFamily="2" charset="-122"/>
                      </a:endParaRPr>
                    </a:p>
                  </a:txBody>
                  <a:tcPr marL="68580" marR="68580" marT="0" marB="0"/>
                </a:tc>
                <a:tc>
                  <a:txBody>
                    <a:bodyPr/>
                    <a:lstStyle/>
                    <a:p>
                      <a:pPr>
                        <a:lnSpc>
                          <a:spcPct val="115000"/>
                        </a:lnSpc>
                      </a:pPr>
                      <a:r>
                        <a:rPr lang="zh-CN" sz="1200" dirty="0">
                          <a:effectLst/>
                        </a:rPr>
                        <a:t>“hospital companion”, “shopping companion”, “house-viewing companion”, “running companion”, “fitness companion”, “driving companion”, “travel companion”, “groomsmen /bridesmaids-renting companion”, “boyfriend/girlfriend companion”, "pet companion", “children companion”, etc.</a:t>
                      </a:r>
                      <a:endParaRPr lang="zh-CN" sz="1200" dirty="0">
                        <a:effectLst/>
                        <a:latin typeface="Arial" panose="020B0604020202020204" pitchFamily="34" charset="0"/>
                        <a:ea typeface="宋体" panose="02010600030101010101" pitchFamily="2" charset="-122"/>
                        <a:cs typeface="等线" panose="02010600030101010101" pitchFamily="2" charset="-122"/>
                      </a:endParaRPr>
                    </a:p>
                  </a:txBody>
                  <a:tcPr marL="68580" marR="68580" marT="0" marB="0"/>
                </a:tc>
                <a:extLst>
                  <a:ext uri="{0D108BD9-81ED-4DB2-BD59-A6C34878D82A}">
                    <a16:rowId xmlns:a16="http://schemas.microsoft.com/office/drawing/2014/main" val="2225077931"/>
                  </a:ext>
                </a:extLst>
              </a:tr>
              <a:tr h="516007">
                <a:tc>
                  <a:txBody>
                    <a:bodyPr/>
                    <a:lstStyle/>
                    <a:p>
                      <a:pPr>
                        <a:lnSpc>
                          <a:spcPct val="115000"/>
                        </a:lnSpc>
                      </a:pPr>
                      <a:r>
                        <a:rPr lang="zh-CN" sz="1200">
                          <a:effectLst/>
                        </a:rPr>
                        <a:t>Virtual companion</a:t>
                      </a:r>
                      <a:endParaRPr lang="zh-CN" sz="1200">
                        <a:effectLst/>
                        <a:latin typeface="Arial" panose="020B0604020202020204" pitchFamily="34" charset="0"/>
                        <a:ea typeface="宋体" panose="02010600030101010101" pitchFamily="2" charset="-122"/>
                        <a:cs typeface="等线" panose="02010600030101010101" pitchFamily="2" charset="-122"/>
                      </a:endParaRPr>
                    </a:p>
                  </a:txBody>
                  <a:tcPr marL="68580" marR="68580" marT="0" marB="0"/>
                </a:tc>
                <a:tc>
                  <a:txBody>
                    <a:bodyPr/>
                    <a:lstStyle/>
                    <a:p>
                      <a:pPr>
                        <a:lnSpc>
                          <a:spcPct val="115000"/>
                        </a:lnSpc>
                      </a:pPr>
                      <a:r>
                        <a:rPr lang="en-US" altLang="zh-CN" sz="1200" dirty="0">
                          <a:effectLst/>
                        </a:rPr>
                        <a:t>“gaming companion”,</a:t>
                      </a:r>
                      <a:r>
                        <a:rPr lang="zh-CN" sz="1200" dirty="0">
                          <a:effectLst/>
                        </a:rPr>
                        <a:t>“wake-up companion”, “putting to sleep companion”, “supervisory companion”, “companion APP" with animation, video, live broadcast, reading, audio, etc.</a:t>
                      </a:r>
                      <a:endParaRPr lang="zh-CN" sz="1200" dirty="0">
                        <a:effectLst/>
                        <a:latin typeface="Arial" panose="020B0604020202020204" pitchFamily="34" charset="0"/>
                        <a:ea typeface="宋体" panose="02010600030101010101" pitchFamily="2" charset="-122"/>
                        <a:cs typeface="等线" panose="02010600030101010101" pitchFamily="2" charset="-122"/>
                      </a:endParaRPr>
                    </a:p>
                  </a:txBody>
                  <a:tcPr marL="68580" marR="68580" marT="0" marB="0"/>
                </a:tc>
                <a:extLst>
                  <a:ext uri="{0D108BD9-81ED-4DB2-BD59-A6C34878D82A}">
                    <a16:rowId xmlns:a16="http://schemas.microsoft.com/office/drawing/2014/main" val="3958370255"/>
                  </a:ext>
                </a:extLst>
              </a:tr>
              <a:tr h="492880">
                <a:tc>
                  <a:txBody>
                    <a:bodyPr/>
                    <a:lstStyle/>
                    <a:p>
                      <a:pPr>
                        <a:lnSpc>
                          <a:spcPct val="115000"/>
                        </a:lnSpc>
                      </a:pPr>
                      <a:r>
                        <a:rPr lang="zh-CN" sz="1200">
                          <a:effectLst/>
                        </a:rPr>
                        <a:t>Mixed companion</a:t>
                      </a:r>
                      <a:endParaRPr lang="zh-CN" sz="1200">
                        <a:effectLst/>
                        <a:latin typeface="Arial" panose="020B0604020202020204" pitchFamily="34" charset="0"/>
                        <a:ea typeface="宋体" panose="02010600030101010101" pitchFamily="2" charset="-122"/>
                        <a:cs typeface="等线" panose="02010600030101010101" pitchFamily="2" charset="-122"/>
                      </a:endParaRPr>
                    </a:p>
                  </a:txBody>
                  <a:tcPr marL="68580" marR="68580" marT="0" marB="0"/>
                </a:tc>
                <a:tc>
                  <a:txBody>
                    <a:bodyPr/>
                    <a:lstStyle/>
                    <a:p>
                      <a:pPr>
                        <a:lnSpc>
                          <a:spcPct val="115000"/>
                        </a:lnSpc>
                      </a:pPr>
                      <a:r>
                        <a:rPr lang="zh-CN" sz="1200" dirty="0">
                          <a:effectLst/>
                        </a:rPr>
                        <a:t>This is often the case when the companion service can happen online and offline, such as “study companion”, “chat companion”, etc.</a:t>
                      </a:r>
                      <a:endParaRPr lang="zh-CN" sz="1200" dirty="0">
                        <a:effectLst/>
                        <a:latin typeface="Arial" panose="020B0604020202020204" pitchFamily="34" charset="0"/>
                        <a:ea typeface="宋体" panose="02010600030101010101" pitchFamily="2" charset="-122"/>
                        <a:cs typeface="等线" panose="02010600030101010101" pitchFamily="2" charset="-122"/>
                      </a:endParaRPr>
                    </a:p>
                  </a:txBody>
                  <a:tcPr marL="68580" marR="68580" marT="0" marB="0"/>
                </a:tc>
                <a:extLst>
                  <a:ext uri="{0D108BD9-81ED-4DB2-BD59-A6C34878D82A}">
                    <a16:rowId xmlns:a16="http://schemas.microsoft.com/office/drawing/2014/main" val="1109420977"/>
                  </a:ext>
                </a:extLst>
              </a:tr>
            </a:tbl>
          </a:graphicData>
        </a:graphic>
      </p:graphicFrame>
      <p:graphicFrame>
        <p:nvGraphicFramePr>
          <p:cNvPr id="6" name="表格 5">
            <a:extLst>
              <a:ext uri="{FF2B5EF4-FFF2-40B4-BE49-F238E27FC236}">
                <a16:creationId xmlns:a16="http://schemas.microsoft.com/office/drawing/2014/main" id="{4D8EC7B9-C5AA-F1DA-F36D-1C0496BC33E6}"/>
              </a:ext>
            </a:extLst>
          </p:cNvPr>
          <p:cNvGraphicFramePr>
            <a:graphicFrameLocks noGrp="1"/>
          </p:cNvGraphicFramePr>
          <p:nvPr>
            <p:extLst>
              <p:ext uri="{D42A27DB-BD31-4B8C-83A1-F6EECF244321}">
                <p14:modId xmlns:p14="http://schemas.microsoft.com/office/powerpoint/2010/main" val="205942364"/>
              </p:ext>
            </p:extLst>
          </p:nvPr>
        </p:nvGraphicFramePr>
        <p:xfrm>
          <a:off x="6387152" y="2219521"/>
          <a:ext cx="4749422" cy="2303929"/>
        </p:xfrm>
        <a:graphic>
          <a:graphicData uri="http://schemas.openxmlformats.org/drawingml/2006/table">
            <a:tbl>
              <a:tblPr firstRow="1" firstCol="1" bandRow="1">
                <a:tableStyleId>{5C22544A-7EE6-4342-B048-85BDC9FD1C3A}</a:tableStyleId>
              </a:tblPr>
              <a:tblGrid>
                <a:gridCol w="1312448">
                  <a:extLst>
                    <a:ext uri="{9D8B030D-6E8A-4147-A177-3AD203B41FA5}">
                      <a16:colId xmlns:a16="http://schemas.microsoft.com/office/drawing/2014/main" val="1991666860"/>
                    </a:ext>
                  </a:extLst>
                </a:gridCol>
                <a:gridCol w="3436974">
                  <a:extLst>
                    <a:ext uri="{9D8B030D-6E8A-4147-A177-3AD203B41FA5}">
                      <a16:colId xmlns:a16="http://schemas.microsoft.com/office/drawing/2014/main" val="4065486391"/>
                    </a:ext>
                  </a:extLst>
                </a:gridCol>
              </a:tblGrid>
              <a:tr h="250720">
                <a:tc>
                  <a:txBody>
                    <a:bodyPr/>
                    <a:lstStyle/>
                    <a:p>
                      <a:pPr>
                        <a:lnSpc>
                          <a:spcPct val="115000"/>
                        </a:lnSpc>
                      </a:pPr>
                      <a:r>
                        <a:rPr lang="zh-CN" sz="1200">
                          <a:effectLst/>
                        </a:rPr>
                        <a:t>Category</a:t>
                      </a:r>
                      <a:endParaRPr lang="zh-CN" sz="1200">
                        <a:effectLst/>
                        <a:latin typeface="Arial" panose="020B0604020202020204" pitchFamily="34" charset="0"/>
                        <a:ea typeface="宋体" panose="02010600030101010101" pitchFamily="2" charset="-122"/>
                        <a:cs typeface="等线" panose="02010600030101010101" pitchFamily="2" charset="-122"/>
                      </a:endParaRPr>
                    </a:p>
                  </a:txBody>
                  <a:tcPr marL="68580" marR="68580" marT="0" marB="0"/>
                </a:tc>
                <a:tc>
                  <a:txBody>
                    <a:bodyPr/>
                    <a:lstStyle/>
                    <a:p>
                      <a:pPr>
                        <a:lnSpc>
                          <a:spcPct val="115000"/>
                        </a:lnSpc>
                      </a:pPr>
                      <a:r>
                        <a:rPr lang="zh-CN" sz="1200">
                          <a:effectLst/>
                        </a:rPr>
                        <a:t>Type</a:t>
                      </a:r>
                      <a:endParaRPr lang="zh-CN" sz="1200">
                        <a:effectLst/>
                        <a:latin typeface="Arial" panose="020B0604020202020204" pitchFamily="34" charset="0"/>
                        <a:ea typeface="宋体" panose="02010600030101010101" pitchFamily="2" charset="-122"/>
                        <a:cs typeface="等线" panose="02010600030101010101" pitchFamily="2" charset="-122"/>
                      </a:endParaRPr>
                    </a:p>
                  </a:txBody>
                  <a:tcPr marL="68580" marR="68580" marT="0" marB="0"/>
                </a:tc>
                <a:extLst>
                  <a:ext uri="{0D108BD9-81ED-4DB2-BD59-A6C34878D82A}">
                    <a16:rowId xmlns:a16="http://schemas.microsoft.com/office/drawing/2014/main" val="722759659"/>
                  </a:ext>
                </a:extLst>
              </a:tr>
              <a:tr h="656040">
                <a:tc>
                  <a:txBody>
                    <a:bodyPr/>
                    <a:lstStyle/>
                    <a:p>
                      <a:pPr>
                        <a:lnSpc>
                          <a:spcPct val="115000"/>
                        </a:lnSpc>
                      </a:pPr>
                      <a:r>
                        <a:rPr lang="zh-CN" sz="1200">
                          <a:effectLst/>
                        </a:rPr>
                        <a:t>Tool or facilitation companion</a:t>
                      </a:r>
                      <a:endParaRPr lang="zh-CN" sz="1200">
                        <a:effectLst/>
                        <a:latin typeface="Arial" panose="020B0604020202020204" pitchFamily="34" charset="0"/>
                        <a:ea typeface="宋体" panose="02010600030101010101" pitchFamily="2" charset="-122"/>
                        <a:cs typeface="等线" panose="02010600030101010101" pitchFamily="2" charset="-122"/>
                      </a:endParaRPr>
                    </a:p>
                  </a:txBody>
                  <a:tcPr marL="68580" marR="68580" marT="0" marB="0"/>
                </a:tc>
                <a:tc>
                  <a:txBody>
                    <a:bodyPr/>
                    <a:lstStyle/>
                    <a:p>
                      <a:pPr>
                        <a:lnSpc>
                          <a:spcPct val="115000"/>
                        </a:lnSpc>
                      </a:pPr>
                      <a:r>
                        <a:rPr lang="zh-CN" sz="1200" dirty="0">
                          <a:effectLst/>
                        </a:rPr>
                        <a:t>“gaming companion”, “learning companion”, “running companion”, “fitness companion”, “driving companion”, “travel companion”, , “children companion”, etc.</a:t>
                      </a:r>
                      <a:endParaRPr lang="zh-CN" sz="1200" dirty="0">
                        <a:effectLst/>
                        <a:latin typeface="Arial" panose="020B0604020202020204" pitchFamily="34" charset="0"/>
                        <a:ea typeface="宋体" panose="02010600030101010101" pitchFamily="2" charset="-122"/>
                        <a:cs typeface="等线" panose="02010600030101010101" pitchFamily="2" charset="-122"/>
                      </a:endParaRPr>
                    </a:p>
                  </a:txBody>
                  <a:tcPr marL="68580" marR="68580" marT="0" marB="0"/>
                </a:tc>
                <a:extLst>
                  <a:ext uri="{0D108BD9-81ED-4DB2-BD59-A6C34878D82A}">
                    <a16:rowId xmlns:a16="http://schemas.microsoft.com/office/drawing/2014/main" val="1121380680"/>
                  </a:ext>
                </a:extLst>
              </a:tr>
              <a:tr h="391491">
                <a:tc>
                  <a:txBody>
                    <a:bodyPr/>
                    <a:lstStyle/>
                    <a:p>
                      <a:pPr>
                        <a:lnSpc>
                          <a:spcPct val="115000"/>
                        </a:lnSpc>
                      </a:pPr>
                      <a:r>
                        <a:rPr lang="zh-CN" sz="1200">
                          <a:effectLst/>
                        </a:rPr>
                        <a:t>Emotional or healing companion</a:t>
                      </a:r>
                      <a:endParaRPr lang="zh-CN" sz="1200">
                        <a:effectLst/>
                        <a:latin typeface="Arial" panose="020B0604020202020204" pitchFamily="34" charset="0"/>
                        <a:ea typeface="宋体" panose="02010600030101010101" pitchFamily="2" charset="-122"/>
                        <a:cs typeface="等线" panose="02010600030101010101" pitchFamily="2" charset="-122"/>
                      </a:endParaRPr>
                    </a:p>
                  </a:txBody>
                  <a:tcPr marL="68580" marR="68580" marT="0" marB="0"/>
                </a:tc>
                <a:tc>
                  <a:txBody>
                    <a:bodyPr/>
                    <a:lstStyle/>
                    <a:p>
                      <a:pPr>
                        <a:lnSpc>
                          <a:spcPct val="115000"/>
                        </a:lnSpc>
                      </a:pPr>
                      <a:r>
                        <a:rPr lang="zh-CN" sz="1200">
                          <a:effectLst/>
                        </a:rPr>
                        <a:t>“groomsmen /bridesmaids-renting companion”, “boyfriend/girlfriend companion”, "pet companion", etc.</a:t>
                      </a:r>
                      <a:endParaRPr lang="zh-CN" sz="1200">
                        <a:effectLst/>
                        <a:latin typeface="Arial" panose="020B0604020202020204" pitchFamily="34" charset="0"/>
                        <a:ea typeface="宋体" panose="02010600030101010101" pitchFamily="2" charset="-122"/>
                        <a:cs typeface="等线" panose="02010600030101010101" pitchFamily="2" charset="-122"/>
                      </a:endParaRPr>
                    </a:p>
                  </a:txBody>
                  <a:tcPr marL="68580" marR="68580" marT="0" marB="0"/>
                </a:tc>
                <a:extLst>
                  <a:ext uri="{0D108BD9-81ED-4DB2-BD59-A6C34878D82A}">
                    <a16:rowId xmlns:a16="http://schemas.microsoft.com/office/drawing/2014/main" val="1685245773"/>
                  </a:ext>
                </a:extLst>
              </a:tr>
              <a:tr h="350232">
                <a:tc>
                  <a:txBody>
                    <a:bodyPr/>
                    <a:lstStyle/>
                    <a:p>
                      <a:pPr>
                        <a:lnSpc>
                          <a:spcPct val="115000"/>
                        </a:lnSpc>
                      </a:pPr>
                      <a:r>
                        <a:rPr lang="zh-CN" sz="1200">
                          <a:effectLst/>
                        </a:rPr>
                        <a:t>Mixed companion</a:t>
                      </a:r>
                      <a:endParaRPr lang="zh-CN" sz="1200">
                        <a:effectLst/>
                        <a:latin typeface="Arial" panose="020B0604020202020204" pitchFamily="34" charset="0"/>
                        <a:ea typeface="宋体" panose="02010600030101010101" pitchFamily="2" charset="-122"/>
                        <a:cs typeface="等线" panose="02010600030101010101" pitchFamily="2" charset="-122"/>
                      </a:endParaRPr>
                    </a:p>
                  </a:txBody>
                  <a:tcPr marL="68580" marR="68580" marT="0" marB="0"/>
                </a:tc>
                <a:tc>
                  <a:txBody>
                    <a:bodyPr/>
                    <a:lstStyle/>
                    <a:p>
                      <a:pPr>
                        <a:lnSpc>
                          <a:spcPct val="115000"/>
                        </a:lnSpc>
                      </a:pPr>
                      <a:r>
                        <a:rPr lang="zh-CN" sz="1200" dirty="0">
                          <a:effectLst/>
                        </a:rPr>
                        <a:t>“hospital companion”, “children companion”, etc.</a:t>
                      </a:r>
                      <a:endParaRPr lang="zh-CN" sz="1200" dirty="0">
                        <a:effectLst/>
                        <a:latin typeface="Arial" panose="020B0604020202020204" pitchFamily="34" charset="0"/>
                        <a:ea typeface="宋体" panose="02010600030101010101" pitchFamily="2" charset="-122"/>
                        <a:cs typeface="等线" panose="02010600030101010101" pitchFamily="2" charset="-122"/>
                      </a:endParaRPr>
                    </a:p>
                  </a:txBody>
                  <a:tcPr marL="68580" marR="68580" marT="0" marB="0"/>
                </a:tc>
                <a:extLst>
                  <a:ext uri="{0D108BD9-81ED-4DB2-BD59-A6C34878D82A}">
                    <a16:rowId xmlns:a16="http://schemas.microsoft.com/office/drawing/2014/main" val="2807996694"/>
                  </a:ext>
                </a:extLst>
              </a:tr>
            </a:tbl>
          </a:graphicData>
        </a:graphic>
      </p:graphicFrame>
      <p:sp>
        <p:nvSpPr>
          <p:cNvPr id="8" name="文本框 7">
            <a:extLst>
              <a:ext uri="{FF2B5EF4-FFF2-40B4-BE49-F238E27FC236}">
                <a16:creationId xmlns:a16="http://schemas.microsoft.com/office/drawing/2014/main" id="{1E185AF6-329F-1658-FFAB-8CE1F167D7CA}"/>
              </a:ext>
            </a:extLst>
          </p:cNvPr>
          <p:cNvSpPr txBox="1"/>
          <p:nvPr/>
        </p:nvSpPr>
        <p:spPr>
          <a:xfrm>
            <a:off x="985653" y="1641474"/>
            <a:ext cx="3057951" cy="369332"/>
          </a:xfrm>
          <a:prstGeom prst="rect">
            <a:avLst/>
          </a:prstGeom>
          <a:noFill/>
        </p:spPr>
        <p:txBody>
          <a:bodyPr wrap="square">
            <a:spAutoFit/>
          </a:bodyPr>
          <a:lstStyle/>
          <a:p>
            <a:r>
              <a:rPr lang="en-US" altLang="zh-CN" sz="1800" dirty="0">
                <a:effectLst/>
                <a:latin typeface="Arial" panose="020B0604020202020204" pitchFamily="34" charset="0"/>
                <a:ea typeface="Times New Roman" panose="02020603050405020304" pitchFamily="18" charset="0"/>
                <a:cs typeface="Arial" panose="020B0604020202020204" pitchFamily="34" charset="0"/>
              </a:rPr>
              <a:t>Criteria 1: </a:t>
            </a:r>
            <a:r>
              <a:rPr lang="zh-CN" altLang="zh-CN" sz="1800" dirty="0">
                <a:effectLst/>
                <a:latin typeface="Arial" panose="020B0604020202020204" pitchFamily="34" charset="0"/>
                <a:ea typeface="Times New Roman" panose="02020603050405020304" pitchFamily="18" charset="0"/>
                <a:cs typeface="Arial" panose="020B0604020202020204" pitchFamily="34" charset="0"/>
              </a:rPr>
              <a:t>service format</a:t>
            </a:r>
            <a:endParaRPr lang="zh-CN" altLang="en-US" dirty="0">
              <a:latin typeface="Arial" panose="020B0604020202020204" pitchFamily="34" charset="0"/>
              <a:cs typeface="Arial" panose="020B0604020202020204" pitchFamily="34" charset="0"/>
            </a:endParaRPr>
          </a:p>
        </p:txBody>
      </p:sp>
      <p:sp>
        <p:nvSpPr>
          <p:cNvPr id="9" name="文本框 8">
            <a:extLst>
              <a:ext uri="{FF2B5EF4-FFF2-40B4-BE49-F238E27FC236}">
                <a16:creationId xmlns:a16="http://schemas.microsoft.com/office/drawing/2014/main" id="{63635FC7-6814-979F-11A9-CF95B5C598F3}"/>
              </a:ext>
            </a:extLst>
          </p:cNvPr>
          <p:cNvSpPr txBox="1"/>
          <p:nvPr/>
        </p:nvSpPr>
        <p:spPr>
          <a:xfrm>
            <a:off x="6285791" y="1641474"/>
            <a:ext cx="3057951" cy="369332"/>
          </a:xfrm>
          <a:prstGeom prst="rect">
            <a:avLst/>
          </a:prstGeom>
          <a:noFill/>
        </p:spPr>
        <p:txBody>
          <a:bodyPr wrap="square">
            <a:spAutoFit/>
          </a:bodyPr>
          <a:lstStyle/>
          <a:p>
            <a:r>
              <a:rPr lang="en-US" altLang="zh-CN" sz="1800" dirty="0">
                <a:effectLst/>
                <a:latin typeface="Arial" panose="020B0604020202020204" pitchFamily="34" charset="0"/>
                <a:ea typeface="Times New Roman" panose="02020603050405020304" pitchFamily="18" charset="0"/>
                <a:cs typeface="Arial" panose="020B0604020202020204" pitchFamily="34" charset="0"/>
              </a:rPr>
              <a:t>Criteria 2: </a:t>
            </a:r>
            <a:r>
              <a:rPr lang="zh-CN" altLang="zh-CN" sz="1800" dirty="0">
                <a:effectLst/>
                <a:ea typeface="Times New Roman" panose="02020603050405020304" pitchFamily="18" charset="0"/>
              </a:rPr>
              <a:t>social emotion</a:t>
            </a:r>
            <a:endParaRPr lang="zh-CN"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080887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EAAE2FCB-862D-3F1F-1919-0ED61EF5D276}"/>
              </a:ext>
            </a:extLst>
          </p:cNvPr>
          <p:cNvSpPr txBox="1"/>
          <p:nvPr/>
        </p:nvSpPr>
        <p:spPr>
          <a:xfrm>
            <a:off x="546537" y="410369"/>
            <a:ext cx="7956017" cy="707886"/>
          </a:xfrm>
          <a:prstGeom prst="rect">
            <a:avLst/>
          </a:prstGeom>
          <a:noFill/>
        </p:spPr>
        <p:txBody>
          <a:bodyPr wrap="square" rtlCol="0" anchor="ctr">
            <a:spAutoFit/>
          </a:bodyPr>
          <a:lstStyle>
            <a:defPPr>
              <a:defRPr lang="zh-CN"/>
            </a:defPPr>
            <a:lvl1pPr>
              <a:defRPr sz="4000">
                <a:solidFill>
                  <a:schemeClr val="accent2"/>
                </a:solidFill>
                <a:latin typeface="微软雅黑" panose="020B0503020204020204" pitchFamily="34" charset="-122"/>
                <a:ea typeface="微软雅黑" panose="020B0503020204020204" pitchFamily="34" charset="-122"/>
              </a:defRPr>
            </a:lvl1pPr>
          </a:lstStyle>
          <a:p>
            <a:r>
              <a:rPr lang="en-US" altLang="zh-CN" dirty="0"/>
              <a:t>Classification by social emotion</a:t>
            </a:r>
            <a:endParaRPr lang="zh-CN" altLang="en-US" dirty="0"/>
          </a:p>
        </p:txBody>
      </p:sp>
      <p:cxnSp>
        <p:nvCxnSpPr>
          <p:cNvPr id="5" name="直接连接符 4">
            <a:extLst>
              <a:ext uri="{FF2B5EF4-FFF2-40B4-BE49-F238E27FC236}">
                <a16:creationId xmlns:a16="http://schemas.microsoft.com/office/drawing/2014/main" id="{82A9C0EE-45A5-ADBF-6843-20216C57E6A1}"/>
              </a:ext>
            </a:extLst>
          </p:cNvPr>
          <p:cNvCxnSpPr>
            <a:cxnSpLocks/>
          </p:cNvCxnSpPr>
          <p:nvPr/>
        </p:nvCxnSpPr>
        <p:spPr>
          <a:xfrm>
            <a:off x="723900" y="1118254"/>
            <a:ext cx="682187" cy="0"/>
          </a:xfrm>
          <a:prstGeom prst="line">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cxnSp>
      <p:sp>
        <p:nvSpPr>
          <p:cNvPr id="3" name="文本框 2">
            <a:extLst>
              <a:ext uri="{FF2B5EF4-FFF2-40B4-BE49-F238E27FC236}">
                <a16:creationId xmlns:a16="http://schemas.microsoft.com/office/drawing/2014/main" id="{14333FC0-EAA2-C293-4990-942913955B3A}"/>
              </a:ext>
            </a:extLst>
          </p:cNvPr>
          <p:cNvSpPr txBox="1"/>
          <p:nvPr/>
        </p:nvSpPr>
        <p:spPr>
          <a:xfrm>
            <a:off x="2260979" y="1982801"/>
            <a:ext cx="7456226" cy="2585323"/>
          </a:xfrm>
          <a:prstGeom prst="rect">
            <a:avLst/>
          </a:prstGeom>
          <a:noFill/>
          <a:ln>
            <a:solidFill>
              <a:srgbClr val="7030A0"/>
            </a:solidFill>
          </a:ln>
        </p:spPr>
        <p:txBody>
          <a:bodyPr wrap="square">
            <a:spAutoFit/>
          </a:bodyPr>
          <a:lstStyle/>
          <a:p>
            <a:endParaRPr lang="en-US" altLang="zh-CN" sz="1800" b="1" dirty="0">
              <a:solidFill>
                <a:schemeClr val="tx1"/>
              </a:solidFill>
              <a:latin typeface="Arial" panose="020B0604020202020204" pitchFamily="34" charset="0"/>
              <a:cs typeface="Arial" panose="020B0604020202020204" pitchFamily="34" charset="0"/>
            </a:endParaRPr>
          </a:p>
          <a:p>
            <a:r>
              <a:rPr lang="en-US" altLang="zh-CN" sz="1800" b="1" dirty="0">
                <a:solidFill>
                  <a:schemeClr val="tx1"/>
                </a:solidFill>
                <a:latin typeface="Arial" panose="020B0604020202020204" pitchFamily="34" charset="0"/>
                <a:cs typeface="Arial" panose="020B0604020202020204" pitchFamily="34" charset="0"/>
              </a:rPr>
              <a:t>Tool or facilitation type of companion service</a:t>
            </a:r>
            <a:endParaRPr lang="en-US" altLang="zh-CN" sz="1800" dirty="0">
              <a:solidFill>
                <a:schemeClr val="tx1"/>
              </a:solidFill>
              <a:latin typeface="Arial" panose="020B0604020202020204" pitchFamily="34" charset="0"/>
              <a:cs typeface="Arial" panose="020B0604020202020204" pitchFamily="34" charset="0"/>
            </a:endParaRPr>
          </a:p>
          <a:p>
            <a:r>
              <a:rPr lang="en-US" altLang="zh-CN" sz="1800" dirty="0">
                <a:solidFill>
                  <a:schemeClr val="tx1"/>
                </a:solidFill>
                <a:latin typeface="Arial" panose="020B0604020202020204" pitchFamily="34" charset="0"/>
                <a:cs typeface="Arial" panose="020B0604020202020204" pitchFamily="34" charset="0"/>
              </a:rPr>
              <a:t>The aim is to help consumers to enhance their consumption experience and enjoy the process of consumption by receiving services.</a:t>
            </a:r>
          </a:p>
          <a:p>
            <a:endParaRPr lang="en-US" altLang="zh-CN" sz="1800" dirty="0">
              <a:solidFill>
                <a:schemeClr val="tx1"/>
              </a:solidFill>
              <a:latin typeface="Arial" panose="020B0604020202020204" pitchFamily="34" charset="0"/>
              <a:cs typeface="Arial" panose="020B0604020202020204" pitchFamily="34" charset="0"/>
            </a:endParaRPr>
          </a:p>
          <a:p>
            <a:r>
              <a:rPr lang="en-US" altLang="zh-CN" sz="1800" b="1" dirty="0">
                <a:solidFill>
                  <a:schemeClr val="tx1"/>
                </a:solidFill>
                <a:latin typeface="Arial" panose="020B0604020202020204" pitchFamily="34" charset="0"/>
                <a:cs typeface="Arial" panose="020B0604020202020204" pitchFamily="34" charset="0"/>
              </a:rPr>
              <a:t>Emotional or healing companion service</a:t>
            </a:r>
          </a:p>
          <a:p>
            <a:r>
              <a:rPr lang="en-US" altLang="zh-CN" sz="1800" dirty="0">
                <a:solidFill>
                  <a:schemeClr val="tx1"/>
                </a:solidFill>
                <a:latin typeface="Arial" panose="020B0604020202020204" pitchFamily="34" charset="0"/>
                <a:cs typeface="Arial" panose="020B0604020202020204" pitchFamily="34" charset="0"/>
              </a:rPr>
              <a:t>The aim is to satisfy consumers' needs for spiritual interaction with relatively strong social and emotional attributes. </a:t>
            </a:r>
            <a:br>
              <a:rPr lang="en-US" altLang="zh-CN" dirty="0"/>
            </a:br>
            <a:endParaRPr lang="en-US" altLang="zh-CN" dirty="0">
              <a:solidFill>
                <a:schemeClr val="lt1"/>
              </a:solidFill>
            </a:endParaRPr>
          </a:p>
        </p:txBody>
      </p:sp>
    </p:spTree>
    <p:extLst>
      <p:ext uri="{BB962C8B-B14F-4D97-AF65-F5344CB8AC3E}">
        <p14:creationId xmlns:p14="http://schemas.microsoft.com/office/powerpoint/2010/main" val="14542252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a:extLst>
              <a:ext uri="{FF2B5EF4-FFF2-40B4-BE49-F238E27FC236}">
                <a16:creationId xmlns:a16="http://schemas.microsoft.com/office/drawing/2014/main" id="{329ACCF1-B8C1-D449-4B7A-C6F2BCD9DA8F}"/>
              </a:ext>
            </a:extLst>
          </p:cNvPr>
          <p:cNvSpPr/>
          <p:nvPr/>
        </p:nvSpPr>
        <p:spPr>
          <a:xfrm rot="16200000">
            <a:off x="6226136" y="448773"/>
            <a:ext cx="430132" cy="7485095"/>
          </a:xfrm>
          <a:prstGeom prst="rect">
            <a:avLst/>
          </a:prstGeom>
          <a:gradFill>
            <a:gsLst>
              <a:gs pos="0">
                <a:srgbClr val="A99DC6">
                  <a:alpha val="10000"/>
                </a:srgbClr>
              </a:gs>
              <a:gs pos="100000">
                <a:srgbClr val="A99DC6">
                  <a:alpha val="0"/>
                </a:srgbClr>
              </a:gs>
            </a:gsLst>
            <a:lin ang="5400000" scaled="1"/>
          </a:gradFill>
          <a:ln w="1905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endParaRPr lang="zh-CN" altLang="en-US" dirty="0">
              <a:latin typeface="微软雅黑" panose="020B0503020204020204" pitchFamily="34" charset="-122"/>
              <a:ea typeface="微软雅黑" panose="020B0503020204020204" pitchFamily="34" charset="-122"/>
            </a:endParaRPr>
          </a:p>
        </p:txBody>
      </p:sp>
      <p:sp>
        <p:nvSpPr>
          <p:cNvPr id="12" name="矩形 11">
            <a:extLst>
              <a:ext uri="{FF2B5EF4-FFF2-40B4-BE49-F238E27FC236}">
                <a16:creationId xmlns:a16="http://schemas.microsoft.com/office/drawing/2014/main" id="{7185932D-07AE-180C-2338-14066E3DEBDA}"/>
              </a:ext>
            </a:extLst>
          </p:cNvPr>
          <p:cNvSpPr/>
          <p:nvPr/>
        </p:nvSpPr>
        <p:spPr>
          <a:xfrm rot="16200000">
            <a:off x="6226137" y="-67390"/>
            <a:ext cx="430132" cy="7485095"/>
          </a:xfrm>
          <a:prstGeom prst="rect">
            <a:avLst/>
          </a:prstGeom>
          <a:gradFill>
            <a:gsLst>
              <a:gs pos="0">
                <a:srgbClr val="A99DC6">
                  <a:alpha val="10000"/>
                </a:srgbClr>
              </a:gs>
              <a:gs pos="100000">
                <a:srgbClr val="A99DC6">
                  <a:alpha val="0"/>
                </a:srgbClr>
              </a:gs>
            </a:gsLst>
            <a:lin ang="5400000" scaled="1"/>
          </a:gradFill>
          <a:ln w="1905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endParaRPr lang="zh-CN" altLang="en-US" dirty="0">
              <a:latin typeface="微软雅黑" panose="020B0503020204020204" pitchFamily="34" charset="-122"/>
              <a:ea typeface="微软雅黑" panose="020B0503020204020204" pitchFamily="34" charset="-122"/>
            </a:endParaRPr>
          </a:p>
        </p:txBody>
      </p:sp>
      <p:cxnSp>
        <p:nvCxnSpPr>
          <p:cNvPr id="36" name="直接连接符 35">
            <a:extLst>
              <a:ext uri="{FF2B5EF4-FFF2-40B4-BE49-F238E27FC236}">
                <a16:creationId xmlns:a16="http://schemas.microsoft.com/office/drawing/2014/main" id="{444C85BA-D873-907A-CDCA-27246FFAF075}"/>
              </a:ext>
            </a:extLst>
          </p:cNvPr>
          <p:cNvCxnSpPr>
            <a:cxnSpLocks/>
          </p:cNvCxnSpPr>
          <p:nvPr/>
        </p:nvCxnSpPr>
        <p:spPr>
          <a:xfrm>
            <a:off x="2698656" y="2894818"/>
            <a:ext cx="0" cy="446288"/>
          </a:xfrm>
          <a:prstGeom prst="line">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cxnSp>
      <p:sp>
        <p:nvSpPr>
          <p:cNvPr id="39" name="矩形 38">
            <a:extLst>
              <a:ext uri="{FF2B5EF4-FFF2-40B4-BE49-F238E27FC236}">
                <a16:creationId xmlns:a16="http://schemas.microsoft.com/office/drawing/2014/main" id="{4D2CF269-2BA9-82F8-F38E-3386A402E94F}"/>
              </a:ext>
            </a:extLst>
          </p:cNvPr>
          <p:cNvSpPr/>
          <p:nvPr/>
        </p:nvSpPr>
        <p:spPr>
          <a:xfrm rot="16200000">
            <a:off x="6234138" y="-619031"/>
            <a:ext cx="430132" cy="7485095"/>
          </a:xfrm>
          <a:prstGeom prst="rect">
            <a:avLst/>
          </a:prstGeom>
          <a:gradFill>
            <a:gsLst>
              <a:gs pos="0">
                <a:srgbClr val="A99DC6">
                  <a:alpha val="10000"/>
                </a:srgbClr>
              </a:gs>
              <a:gs pos="100000">
                <a:srgbClr val="A99DC6">
                  <a:alpha val="0"/>
                </a:srgbClr>
              </a:gs>
            </a:gsLst>
            <a:lin ang="5400000" scaled="1"/>
          </a:gradFill>
          <a:ln w="1905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endParaRPr lang="zh-CN" altLang="en-US" dirty="0">
              <a:latin typeface="微软雅黑" panose="020B0503020204020204" pitchFamily="34" charset="-122"/>
              <a:ea typeface="微软雅黑" panose="020B0503020204020204" pitchFamily="34" charset="-122"/>
            </a:endParaRPr>
          </a:p>
        </p:txBody>
      </p:sp>
      <p:sp>
        <p:nvSpPr>
          <p:cNvPr id="43" name="文本框 42">
            <a:extLst>
              <a:ext uri="{FF2B5EF4-FFF2-40B4-BE49-F238E27FC236}">
                <a16:creationId xmlns:a16="http://schemas.microsoft.com/office/drawing/2014/main" id="{0D6378D8-5605-4F14-7409-F90FBCE2EC84}"/>
              </a:ext>
            </a:extLst>
          </p:cNvPr>
          <p:cNvSpPr txBox="1"/>
          <p:nvPr/>
        </p:nvSpPr>
        <p:spPr>
          <a:xfrm>
            <a:off x="4552016" y="2876918"/>
            <a:ext cx="3779297" cy="461665"/>
          </a:xfrm>
          <a:prstGeom prst="rect">
            <a:avLst/>
          </a:prstGeom>
          <a:noFill/>
        </p:spPr>
        <p:txBody>
          <a:bodyPr wrap="square" rtlCol="0">
            <a:spAutoFit/>
          </a:bodyPr>
          <a:lstStyle/>
          <a:p>
            <a:r>
              <a:rPr lang="nl-NL" altLang="zh-CN" sz="1200" dirty="0">
                <a:solidFill>
                  <a:srgbClr val="0E101A"/>
                </a:solidFill>
                <a:effectLst/>
                <a:ea typeface="Times New Roman" panose="02020603050405020304" pitchFamily="18" charset="0"/>
              </a:rPr>
              <a:t>I</a:t>
            </a:r>
            <a:r>
              <a:rPr lang="zh-CN" altLang="zh-CN" sz="1200" dirty="0">
                <a:solidFill>
                  <a:srgbClr val="0E101A"/>
                </a:solidFill>
                <a:effectLst/>
                <a:ea typeface="Times New Roman" panose="02020603050405020304" pitchFamily="18" charset="0"/>
              </a:rPr>
              <a:t>nvolves</a:t>
            </a:r>
            <a:r>
              <a:rPr lang="en-US" altLang="zh-CN" sz="1200" dirty="0">
                <a:solidFill>
                  <a:srgbClr val="0E101A"/>
                </a:solidFill>
                <a:effectLst/>
                <a:ea typeface="Times New Roman" panose="02020603050405020304" pitchFamily="18" charset="0"/>
              </a:rPr>
              <a:t> </a:t>
            </a:r>
            <a:r>
              <a:rPr lang="zh-CN" altLang="zh-CN" sz="1200" dirty="0">
                <a:solidFill>
                  <a:srgbClr val="0E101A"/>
                </a:solidFill>
                <a:effectLst/>
                <a:ea typeface="Times New Roman" panose="02020603050405020304" pitchFamily="18" charset="0"/>
              </a:rPr>
              <a:t>clinical diagnosis and consultation which can only be achieved by doctors before.</a:t>
            </a:r>
            <a:endParaRPr lang="zh-CN" altLang="en-US" sz="1200" dirty="0">
              <a:solidFill>
                <a:schemeClr val="accent2"/>
              </a:solidFill>
              <a:latin typeface="微软雅黑" panose="020B0503020204020204" pitchFamily="34" charset="-122"/>
              <a:ea typeface="微软雅黑" panose="020B0503020204020204" pitchFamily="34" charset="-122"/>
            </a:endParaRPr>
          </a:p>
        </p:txBody>
      </p:sp>
      <p:sp>
        <p:nvSpPr>
          <p:cNvPr id="44" name="文本框 43">
            <a:extLst>
              <a:ext uri="{FF2B5EF4-FFF2-40B4-BE49-F238E27FC236}">
                <a16:creationId xmlns:a16="http://schemas.microsoft.com/office/drawing/2014/main" id="{4050E7A8-F0ED-5123-6FA6-1DAD6F9BC98F}"/>
              </a:ext>
            </a:extLst>
          </p:cNvPr>
          <p:cNvSpPr txBox="1"/>
          <p:nvPr/>
        </p:nvSpPr>
        <p:spPr>
          <a:xfrm>
            <a:off x="2597055" y="2996564"/>
            <a:ext cx="1968410" cy="276999"/>
          </a:xfrm>
          <a:prstGeom prst="rect">
            <a:avLst/>
          </a:prstGeom>
          <a:noFill/>
        </p:spPr>
        <p:txBody>
          <a:bodyPr wrap="square" rtlCol="0">
            <a:spAutoFit/>
          </a:bodyPr>
          <a:lstStyle/>
          <a:p>
            <a:pPr algn="ctr"/>
            <a:r>
              <a:rPr lang="zh-CN" altLang="zh-CN" sz="1200" dirty="0">
                <a:solidFill>
                  <a:srgbClr val="0E101A"/>
                </a:solidFill>
                <a:effectLst/>
                <a:ea typeface="Times New Roman" panose="02020603050405020304" pitchFamily="18" charset="0"/>
              </a:rPr>
              <a:t>Healthcare</a:t>
            </a:r>
            <a:r>
              <a:rPr lang="en-US" altLang="zh-CN" sz="1200" dirty="0">
                <a:solidFill>
                  <a:srgbClr val="0E101A"/>
                </a:solidFill>
                <a:effectLst/>
                <a:ea typeface="Times New Roman" panose="02020603050405020304" pitchFamily="18" charset="0"/>
              </a:rPr>
              <a:t> service</a:t>
            </a:r>
            <a:endParaRPr lang="zh-CN" altLang="en-US" sz="1200" dirty="0">
              <a:solidFill>
                <a:schemeClr val="accent1"/>
              </a:solidFill>
              <a:latin typeface="微软雅黑" panose="020B0503020204020204" pitchFamily="34" charset="-122"/>
              <a:ea typeface="微软雅黑" panose="020B0503020204020204" pitchFamily="34" charset="-122"/>
            </a:endParaRPr>
          </a:p>
        </p:txBody>
      </p:sp>
      <p:cxnSp>
        <p:nvCxnSpPr>
          <p:cNvPr id="45" name="直接连接符 44">
            <a:extLst>
              <a:ext uri="{FF2B5EF4-FFF2-40B4-BE49-F238E27FC236}">
                <a16:creationId xmlns:a16="http://schemas.microsoft.com/office/drawing/2014/main" id="{B60C3409-2D8D-C0A1-DFB9-60FCC5D8257F}"/>
              </a:ext>
            </a:extLst>
          </p:cNvPr>
          <p:cNvCxnSpPr>
            <a:cxnSpLocks/>
          </p:cNvCxnSpPr>
          <p:nvPr/>
        </p:nvCxnSpPr>
        <p:spPr>
          <a:xfrm rot="5400000">
            <a:off x="4376597" y="3121990"/>
            <a:ext cx="334839" cy="0"/>
          </a:xfrm>
          <a:prstGeom prst="line">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cxnSp>
      <p:cxnSp>
        <p:nvCxnSpPr>
          <p:cNvPr id="4" name="直接连接符 3">
            <a:extLst>
              <a:ext uri="{FF2B5EF4-FFF2-40B4-BE49-F238E27FC236}">
                <a16:creationId xmlns:a16="http://schemas.microsoft.com/office/drawing/2014/main" id="{38B9A3AA-2C26-D76D-A17A-957D80564D65}"/>
              </a:ext>
            </a:extLst>
          </p:cNvPr>
          <p:cNvCxnSpPr>
            <a:cxnSpLocks/>
          </p:cNvCxnSpPr>
          <p:nvPr/>
        </p:nvCxnSpPr>
        <p:spPr>
          <a:xfrm>
            <a:off x="2698656" y="3437743"/>
            <a:ext cx="0" cy="446288"/>
          </a:xfrm>
          <a:prstGeom prst="line">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cxnSp>
      <p:sp>
        <p:nvSpPr>
          <p:cNvPr id="5" name="文本框 4">
            <a:extLst>
              <a:ext uri="{FF2B5EF4-FFF2-40B4-BE49-F238E27FC236}">
                <a16:creationId xmlns:a16="http://schemas.microsoft.com/office/drawing/2014/main" id="{BAF09517-3868-3937-9D52-4965903A7B6D}"/>
              </a:ext>
            </a:extLst>
          </p:cNvPr>
          <p:cNvSpPr txBox="1"/>
          <p:nvPr/>
        </p:nvSpPr>
        <p:spPr>
          <a:xfrm>
            <a:off x="4565464" y="3440259"/>
            <a:ext cx="3912648" cy="461665"/>
          </a:xfrm>
          <a:prstGeom prst="rect">
            <a:avLst/>
          </a:prstGeom>
          <a:noFill/>
        </p:spPr>
        <p:txBody>
          <a:bodyPr wrap="square" rtlCol="0">
            <a:spAutoFit/>
          </a:bodyPr>
          <a:lstStyle/>
          <a:p>
            <a:r>
              <a:rPr lang="nl-NL" altLang="zh-CN" sz="1200" dirty="0">
                <a:solidFill>
                  <a:srgbClr val="0E101A"/>
                </a:solidFill>
                <a:effectLst/>
                <a:ea typeface="Times New Roman" panose="02020603050405020304" pitchFamily="18" charset="0"/>
              </a:rPr>
              <a:t>P</a:t>
            </a:r>
            <a:r>
              <a:rPr lang="zh-CN" altLang="zh-CN" sz="1200" dirty="0">
                <a:solidFill>
                  <a:srgbClr val="0E101A"/>
                </a:solidFill>
                <a:effectLst/>
                <a:ea typeface="Times New Roman" panose="02020603050405020304" pitchFamily="18" charset="0"/>
              </a:rPr>
              <a:t>eople</a:t>
            </a:r>
            <a:r>
              <a:rPr lang="en-US" altLang="zh-CN" sz="1200" dirty="0">
                <a:solidFill>
                  <a:srgbClr val="0E101A"/>
                </a:solidFill>
                <a:effectLst/>
                <a:ea typeface="Times New Roman" panose="02020603050405020304" pitchFamily="18" charset="0"/>
              </a:rPr>
              <a:t> </a:t>
            </a:r>
            <a:r>
              <a:rPr lang="zh-CN" altLang="zh-CN" sz="1200" dirty="0">
                <a:solidFill>
                  <a:srgbClr val="0E101A"/>
                </a:solidFill>
                <a:effectLst/>
                <a:ea typeface="Times New Roman" panose="02020603050405020304" pitchFamily="18" charset="0"/>
              </a:rPr>
              <a:t>are more likely to have been in the hospital already and have been in a medical procedure,</a:t>
            </a:r>
            <a:endParaRPr lang="zh-CN" altLang="en-US" sz="1200" dirty="0">
              <a:solidFill>
                <a:schemeClr val="accent2"/>
              </a:solidFill>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580C87EB-B773-58BE-A1C0-C0E003E522A8}"/>
              </a:ext>
            </a:extLst>
          </p:cNvPr>
          <p:cNvSpPr txBox="1"/>
          <p:nvPr/>
        </p:nvSpPr>
        <p:spPr>
          <a:xfrm>
            <a:off x="2597055" y="3539489"/>
            <a:ext cx="1968409" cy="276999"/>
          </a:xfrm>
          <a:prstGeom prst="rect">
            <a:avLst/>
          </a:prstGeom>
          <a:noFill/>
        </p:spPr>
        <p:txBody>
          <a:bodyPr wrap="square" rtlCol="0">
            <a:spAutoFit/>
          </a:bodyPr>
          <a:lstStyle/>
          <a:p>
            <a:pPr algn="ctr"/>
            <a:r>
              <a:rPr lang="nl-NL" altLang="zh-CN" sz="1200" dirty="0">
                <a:solidFill>
                  <a:srgbClr val="0E101A"/>
                </a:solidFill>
                <a:effectLst/>
                <a:ea typeface="Times New Roman" panose="02020603050405020304" pitchFamily="18" charset="0"/>
              </a:rPr>
              <a:t>C</a:t>
            </a:r>
            <a:r>
              <a:rPr lang="zh-CN" altLang="zh-CN" sz="1200" dirty="0">
                <a:solidFill>
                  <a:srgbClr val="0E101A"/>
                </a:solidFill>
                <a:effectLst/>
                <a:ea typeface="Times New Roman" panose="02020603050405020304" pitchFamily="18" charset="0"/>
              </a:rPr>
              <a:t>arer industry</a:t>
            </a:r>
            <a:endParaRPr lang="zh-CN" altLang="en-US" sz="1200" dirty="0">
              <a:solidFill>
                <a:schemeClr val="accent1"/>
              </a:solidFill>
              <a:latin typeface="微软雅黑" panose="020B0503020204020204" pitchFamily="34" charset="-122"/>
              <a:ea typeface="微软雅黑" panose="020B0503020204020204" pitchFamily="34" charset="-122"/>
            </a:endParaRPr>
          </a:p>
        </p:txBody>
      </p:sp>
      <p:cxnSp>
        <p:nvCxnSpPr>
          <p:cNvPr id="7" name="直接连接符 6">
            <a:extLst>
              <a:ext uri="{FF2B5EF4-FFF2-40B4-BE49-F238E27FC236}">
                <a16:creationId xmlns:a16="http://schemas.microsoft.com/office/drawing/2014/main" id="{B828E5EC-890C-F86D-FAF6-7DC833FEB363}"/>
              </a:ext>
            </a:extLst>
          </p:cNvPr>
          <p:cNvCxnSpPr>
            <a:cxnSpLocks/>
          </p:cNvCxnSpPr>
          <p:nvPr/>
        </p:nvCxnSpPr>
        <p:spPr>
          <a:xfrm rot="5400000">
            <a:off x="4384597" y="3665769"/>
            <a:ext cx="334839" cy="0"/>
          </a:xfrm>
          <a:prstGeom prst="line">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cxnSp>
      <p:cxnSp>
        <p:nvCxnSpPr>
          <p:cNvPr id="8" name="直接连接符 7">
            <a:extLst>
              <a:ext uri="{FF2B5EF4-FFF2-40B4-BE49-F238E27FC236}">
                <a16:creationId xmlns:a16="http://schemas.microsoft.com/office/drawing/2014/main" id="{E12E0F69-5207-C23B-62B1-1A7F45747126}"/>
              </a:ext>
            </a:extLst>
          </p:cNvPr>
          <p:cNvCxnSpPr>
            <a:cxnSpLocks/>
          </p:cNvCxnSpPr>
          <p:nvPr/>
        </p:nvCxnSpPr>
        <p:spPr>
          <a:xfrm>
            <a:off x="2698656" y="3961618"/>
            <a:ext cx="0" cy="446288"/>
          </a:xfrm>
          <a:prstGeom prst="line">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cxnSp>
      <p:sp>
        <p:nvSpPr>
          <p:cNvPr id="9" name="文本框 8">
            <a:extLst>
              <a:ext uri="{FF2B5EF4-FFF2-40B4-BE49-F238E27FC236}">
                <a16:creationId xmlns:a16="http://schemas.microsoft.com/office/drawing/2014/main" id="{FE85CBB6-487F-B5B9-ACE3-88F5DC210311}"/>
              </a:ext>
            </a:extLst>
          </p:cNvPr>
          <p:cNvSpPr txBox="1"/>
          <p:nvPr/>
        </p:nvSpPr>
        <p:spPr>
          <a:xfrm>
            <a:off x="4565465" y="4025275"/>
            <a:ext cx="5236622" cy="307777"/>
          </a:xfrm>
          <a:prstGeom prst="rect">
            <a:avLst/>
          </a:prstGeom>
          <a:noFill/>
        </p:spPr>
        <p:txBody>
          <a:bodyPr wrap="square" rtlCol="0">
            <a:spAutoFit/>
          </a:bodyPr>
          <a:lstStyle/>
          <a:p>
            <a:r>
              <a:rPr lang="nl-NL" altLang="zh-CN" sz="1400" dirty="0">
                <a:solidFill>
                  <a:srgbClr val="0E101A"/>
                </a:solidFill>
                <a:effectLst/>
                <a:ea typeface="Times New Roman" panose="02020603050405020304" pitchFamily="18" charset="0"/>
              </a:rPr>
              <a:t>A</a:t>
            </a:r>
            <a:r>
              <a:rPr lang="zh-CN" altLang="zh-CN" sz="1400" dirty="0">
                <a:solidFill>
                  <a:srgbClr val="0E101A"/>
                </a:solidFill>
                <a:effectLst/>
                <a:ea typeface="Times New Roman" panose="02020603050405020304" pitchFamily="18" charset="0"/>
              </a:rPr>
              <a:t>imed</a:t>
            </a:r>
            <a:r>
              <a:rPr lang="en-US" altLang="zh-CN" sz="1400" dirty="0">
                <a:solidFill>
                  <a:srgbClr val="0E101A"/>
                </a:solidFill>
                <a:effectLst/>
                <a:ea typeface="Times New Roman" panose="02020603050405020304" pitchFamily="18" charset="0"/>
              </a:rPr>
              <a:t> </a:t>
            </a:r>
            <a:r>
              <a:rPr lang="zh-CN" altLang="zh-CN" sz="1400" dirty="0">
                <a:solidFill>
                  <a:srgbClr val="0E101A"/>
                </a:solidFill>
                <a:effectLst/>
                <a:ea typeface="Times New Roman" panose="02020603050405020304" pitchFamily="18" charset="0"/>
              </a:rPr>
              <a:t>to help you do the procedure from the beginning.</a:t>
            </a:r>
            <a:endParaRPr lang="zh-CN" altLang="en-US" sz="1400" dirty="0">
              <a:solidFill>
                <a:schemeClr val="accent2"/>
              </a:solidFill>
              <a:latin typeface="微软雅黑" panose="020B0503020204020204" pitchFamily="34" charset="-122"/>
              <a:ea typeface="微软雅黑" panose="020B0503020204020204" pitchFamily="34" charset="-122"/>
            </a:endParaRPr>
          </a:p>
        </p:txBody>
      </p:sp>
      <p:sp>
        <p:nvSpPr>
          <p:cNvPr id="10" name="文本框 9">
            <a:extLst>
              <a:ext uri="{FF2B5EF4-FFF2-40B4-BE49-F238E27FC236}">
                <a16:creationId xmlns:a16="http://schemas.microsoft.com/office/drawing/2014/main" id="{BA38F1E7-1A95-2582-152C-AC3F38A99835}"/>
              </a:ext>
            </a:extLst>
          </p:cNvPr>
          <p:cNvSpPr txBox="1"/>
          <p:nvPr/>
        </p:nvSpPr>
        <p:spPr>
          <a:xfrm>
            <a:off x="2517594" y="4017394"/>
            <a:ext cx="2171696" cy="307777"/>
          </a:xfrm>
          <a:prstGeom prst="rect">
            <a:avLst/>
          </a:prstGeom>
          <a:noFill/>
        </p:spPr>
        <p:txBody>
          <a:bodyPr wrap="square" rtlCol="0">
            <a:spAutoFit/>
          </a:bodyPr>
          <a:lstStyle/>
          <a:p>
            <a:pPr algn="ctr"/>
            <a:r>
              <a:rPr lang="nl-NL" altLang="zh-CN" sz="1400" dirty="0" err="1">
                <a:solidFill>
                  <a:srgbClr val="0E101A"/>
                </a:solidFill>
                <a:effectLst/>
                <a:ea typeface="Times New Roman" panose="02020603050405020304" pitchFamily="18" charset="0"/>
              </a:rPr>
              <a:t>Hospital</a:t>
            </a:r>
            <a:r>
              <a:rPr lang="nl-NL" altLang="zh-CN" sz="1400" dirty="0">
                <a:solidFill>
                  <a:srgbClr val="0E101A"/>
                </a:solidFill>
                <a:effectLst/>
                <a:ea typeface="Times New Roman" panose="02020603050405020304" pitchFamily="18" charset="0"/>
              </a:rPr>
              <a:t> </a:t>
            </a:r>
            <a:r>
              <a:rPr lang="nl-NL" altLang="zh-CN" sz="1400" dirty="0" err="1">
                <a:solidFill>
                  <a:srgbClr val="0E101A"/>
                </a:solidFill>
                <a:effectLst/>
                <a:ea typeface="Times New Roman" panose="02020603050405020304" pitchFamily="18" charset="0"/>
              </a:rPr>
              <a:t>companion</a:t>
            </a:r>
            <a:r>
              <a:rPr lang="nl-NL" altLang="zh-CN" sz="1400" dirty="0">
                <a:solidFill>
                  <a:srgbClr val="0E101A"/>
                </a:solidFill>
                <a:effectLst/>
                <a:ea typeface="Times New Roman" panose="02020603050405020304" pitchFamily="18" charset="0"/>
              </a:rPr>
              <a:t> </a:t>
            </a:r>
            <a:endParaRPr lang="zh-CN" altLang="en-US" sz="1400" dirty="0">
              <a:solidFill>
                <a:schemeClr val="accent1"/>
              </a:solidFill>
              <a:latin typeface="微软雅黑" panose="020B0503020204020204" pitchFamily="34" charset="-122"/>
              <a:ea typeface="微软雅黑" panose="020B0503020204020204" pitchFamily="34" charset="-122"/>
            </a:endParaRPr>
          </a:p>
        </p:txBody>
      </p:sp>
      <p:cxnSp>
        <p:nvCxnSpPr>
          <p:cNvPr id="11" name="直接连接符 10">
            <a:extLst>
              <a:ext uri="{FF2B5EF4-FFF2-40B4-BE49-F238E27FC236}">
                <a16:creationId xmlns:a16="http://schemas.microsoft.com/office/drawing/2014/main" id="{25482440-EDC9-0442-803C-45951D5C81AA}"/>
              </a:ext>
            </a:extLst>
          </p:cNvPr>
          <p:cNvCxnSpPr>
            <a:cxnSpLocks/>
          </p:cNvCxnSpPr>
          <p:nvPr/>
        </p:nvCxnSpPr>
        <p:spPr>
          <a:xfrm rot="5400000">
            <a:off x="4376596" y="4167850"/>
            <a:ext cx="334839" cy="0"/>
          </a:xfrm>
          <a:prstGeom prst="line">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cxnSp>
      <p:sp>
        <p:nvSpPr>
          <p:cNvPr id="14" name="文本框 13">
            <a:extLst>
              <a:ext uri="{FF2B5EF4-FFF2-40B4-BE49-F238E27FC236}">
                <a16:creationId xmlns:a16="http://schemas.microsoft.com/office/drawing/2014/main" id="{60D29401-AF64-A45E-79A3-9E4437A715CF}"/>
              </a:ext>
            </a:extLst>
          </p:cNvPr>
          <p:cNvSpPr txBox="1"/>
          <p:nvPr/>
        </p:nvSpPr>
        <p:spPr>
          <a:xfrm>
            <a:off x="546538" y="533478"/>
            <a:ext cx="9540437" cy="461665"/>
          </a:xfrm>
          <a:prstGeom prst="rect">
            <a:avLst/>
          </a:prstGeom>
          <a:noFill/>
        </p:spPr>
        <p:txBody>
          <a:bodyPr wrap="square" rtlCol="0" anchor="ctr">
            <a:spAutoFit/>
          </a:bodyPr>
          <a:lstStyle>
            <a:defPPr>
              <a:defRPr lang="zh-CN"/>
            </a:defPPr>
            <a:lvl1pPr>
              <a:defRPr sz="4000">
                <a:solidFill>
                  <a:schemeClr val="accent2"/>
                </a:solidFill>
                <a:latin typeface="微软雅黑" panose="020B0503020204020204" pitchFamily="34" charset="-122"/>
                <a:ea typeface="微软雅黑" panose="020B0503020204020204" pitchFamily="34" charset="-122"/>
              </a:defRPr>
            </a:lvl1pPr>
          </a:lstStyle>
          <a:p>
            <a:r>
              <a:rPr lang="nl-NL" altLang="zh-CN" sz="2400" dirty="0">
                <a:solidFill>
                  <a:srgbClr val="0E101A"/>
                </a:solidFill>
                <a:effectLst/>
                <a:ea typeface="Times New Roman" panose="02020603050405020304" pitchFamily="18" charset="0"/>
              </a:rPr>
              <a:t>H</a:t>
            </a:r>
            <a:r>
              <a:rPr lang="zh-CN" altLang="zh-CN" sz="2400" dirty="0">
                <a:solidFill>
                  <a:srgbClr val="0E101A"/>
                </a:solidFill>
                <a:effectLst/>
                <a:ea typeface="Times New Roman" panose="02020603050405020304" pitchFamily="18" charset="0"/>
              </a:rPr>
              <a:t>ospital</a:t>
            </a:r>
            <a:r>
              <a:rPr lang="en-US" altLang="zh-CN" sz="2400" dirty="0">
                <a:solidFill>
                  <a:srgbClr val="0E101A"/>
                </a:solidFill>
                <a:effectLst/>
                <a:ea typeface="Times New Roman" panose="02020603050405020304" pitchFamily="18" charset="0"/>
              </a:rPr>
              <a:t> </a:t>
            </a:r>
            <a:r>
              <a:rPr lang="zh-CN" altLang="zh-CN" sz="2400" dirty="0">
                <a:solidFill>
                  <a:srgbClr val="0E101A"/>
                </a:solidFill>
                <a:effectLst/>
                <a:ea typeface="Times New Roman" panose="02020603050405020304" pitchFamily="18" charset="0"/>
              </a:rPr>
              <a:t>companion</a:t>
            </a:r>
            <a:r>
              <a:rPr lang="en-US" altLang="zh-CN" sz="2400" dirty="0">
                <a:solidFill>
                  <a:srgbClr val="0E101A"/>
                </a:solidFill>
                <a:effectLst/>
                <a:ea typeface="Times New Roman" panose="02020603050405020304" pitchFamily="18" charset="0"/>
              </a:rPr>
              <a:t> – </a:t>
            </a:r>
            <a:r>
              <a:rPr lang="en-US" altLang="zh-CN" sz="2400" dirty="0">
                <a:solidFill>
                  <a:srgbClr val="0E101A"/>
                </a:solidFill>
                <a:ea typeface="Times New Roman" panose="02020603050405020304" pitchFamily="18" charset="0"/>
              </a:rPr>
              <a:t>C</a:t>
            </a:r>
            <a:r>
              <a:rPr lang="zh-CN" altLang="zh-CN" sz="2400" dirty="0">
                <a:solidFill>
                  <a:srgbClr val="0E101A"/>
                </a:solidFill>
                <a:effectLst/>
                <a:ea typeface="Times New Roman" panose="02020603050405020304" pitchFamily="18" charset="0"/>
              </a:rPr>
              <a:t>ommunity</a:t>
            </a:r>
            <a:r>
              <a:rPr lang="en-US" altLang="zh-CN" sz="2400" dirty="0">
                <a:solidFill>
                  <a:srgbClr val="0E101A"/>
                </a:solidFill>
                <a:effectLst/>
                <a:ea typeface="Times New Roman" panose="02020603050405020304" pitchFamily="18" charset="0"/>
              </a:rPr>
              <a:t> </a:t>
            </a:r>
            <a:r>
              <a:rPr lang="zh-CN" altLang="zh-CN" sz="2400" dirty="0">
                <a:solidFill>
                  <a:srgbClr val="0E101A"/>
                </a:solidFill>
                <a:effectLst/>
                <a:ea typeface="Times New Roman" panose="02020603050405020304" pitchFamily="18" charset="0"/>
              </a:rPr>
              <a:t>health assistant</a:t>
            </a:r>
            <a:endParaRPr lang="zh-CN" altLang="en-US" sz="2400" dirty="0"/>
          </a:p>
        </p:txBody>
      </p:sp>
      <p:sp>
        <p:nvSpPr>
          <p:cNvPr id="15" name="文本框 14">
            <a:extLst>
              <a:ext uri="{FF2B5EF4-FFF2-40B4-BE49-F238E27FC236}">
                <a16:creationId xmlns:a16="http://schemas.microsoft.com/office/drawing/2014/main" id="{3D2AE24C-AB0B-0636-5BBD-29FE7D1EF778}"/>
              </a:ext>
            </a:extLst>
          </p:cNvPr>
          <p:cNvSpPr txBox="1"/>
          <p:nvPr/>
        </p:nvSpPr>
        <p:spPr>
          <a:xfrm>
            <a:off x="1061014" y="1605884"/>
            <a:ext cx="10069971" cy="917687"/>
          </a:xfrm>
          <a:prstGeom prst="rect">
            <a:avLst/>
          </a:prstGeom>
          <a:noFill/>
          <a:ln>
            <a:solidFill>
              <a:schemeClr val="bg1"/>
            </a:solidFill>
          </a:ln>
        </p:spPr>
        <p:txBody>
          <a:bodyPr wrap="square" rtlCol="0">
            <a:spAutoFit/>
          </a:bodyPr>
          <a:lstStyle/>
          <a:p>
            <a:pPr>
              <a:lnSpc>
                <a:spcPct val="115000"/>
              </a:lnSpc>
            </a:pPr>
            <a:r>
              <a:rPr lang="nl-NL" altLang="zh-CN" sz="1600" dirty="0">
                <a:solidFill>
                  <a:srgbClr val="0E101A"/>
                </a:solidFill>
                <a:effectLst/>
                <a:latin typeface="Arial" panose="020B0604020202020204" pitchFamily="34" charset="0"/>
                <a:ea typeface="Times New Roman" panose="02020603050405020304" pitchFamily="18" charset="0"/>
                <a:cs typeface="Arial" panose="020B0604020202020204" pitchFamily="34" charset="0"/>
              </a:rPr>
              <a:t>C</a:t>
            </a:r>
            <a:r>
              <a:rPr lang="zh-CN" altLang="zh-CN" sz="1600" dirty="0">
                <a:solidFill>
                  <a:srgbClr val="0E101A"/>
                </a:solidFill>
                <a:effectLst/>
                <a:latin typeface="Arial" panose="020B0604020202020204" pitchFamily="34" charset="0"/>
                <a:ea typeface="Times New Roman" panose="02020603050405020304" pitchFamily="18" charset="0"/>
                <a:cs typeface="Arial" panose="020B0604020202020204" pitchFamily="34" charset="0"/>
              </a:rPr>
              <a:t>ommunity</a:t>
            </a:r>
            <a:r>
              <a:rPr lang="en-US" altLang="zh-CN" sz="1600" dirty="0">
                <a:solidFill>
                  <a:srgbClr val="0E101A"/>
                </a:solidFill>
                <a:effectLst/>
                <a:latin typeface="Arial" panose="020B0604020202020204" pitchFamily="34" charset="0"/>
                <a:ea typeface="Times New Roman" panose="02020603050405020304" pitchFamily="18" charset="0"/>
                <a:cs typeface="Arial" panose="020B0604020202020204" pitchFamily="34" charset="0"/>
              </a:rPr>
              <a:t> </a:t>
            </a:r>
            <a:r>
              <a:rPr lang="zh-CN" altLang="zh-CN" sz="1600" dirty="0">
                <a:solidFill>
                  <a:srgbClr val="0E101A"/>
                </a:solidFill>
                <a:effectLst/>
                <a:latin typeface="Arial" panose="020B0604020202020204" pitchFamily="34" charset="0"/>
                <a:ea typeface="Times New Roman" panose="02020603050405020304" pitchFamily="18" charset="0"/>
                <a:cs typeface="Arial" panose="020B0604020202020204" pitchFamily="34" charset="0"/>
              </a:rPr>
              <a:t>health assistant</a:t>
            </a:r>
            <a:r>
              <a:rPr lang="en-US" altLang="zh-CN" sz="1600" dirty="0">
                <a:solidFill>
                  <a:srgbClr val="0E101A"/>
                </a:solidFill>
                <a:effectLst/>
                <a:latin typeface="Arial" panose="020B0604020202020204" pitchFamily="34" charset="0"/>
                <a:ea typeface="Times New Roman" panose="02020603050405020304" pitchFamily="18" charset="0"/>
                <a:cs typeface="Arial" panose="020B0604020202020204" pitchFamily="34" charset="0"/>
              </a:rPr>
              <a:t> is </a:t>
            </a:r>
            <a:r>
              <a:rPr lang="zh-CN" altLang="zh-CN" sz="1600" dirty="0">
                <a:solidFill>
                  <a:srgbClr val="0E101A"/>
                </a:solidFill>
                <a:effectLst/>
                <a:latin typeface="Arial" panose="020B0604020202020204" pitchFamily="34" charset="0"/>
                <a:ea typeface="Times New Roman" panose="02020603050405020304" pitchFamily="18" charset="0"/>
                <a:cs typeface="Arial" panose="020B0604020202020204" pitchFamily="34" charset="0"/>
              </a:rPr>
              <a:t>officially included in the occupational classification by the Ministry of Human Resources and Social Security in 2020 in China</a:t>
            </a:r>
            <a:r>
              <a:rPr lang="zh-CN" altLang="zh-CN" sz="1600" dirty="0">
                <a:effectLst/>
                <a:latin typeface="Arial" panose="020B0604020202020204" pitchFamily="34" charset="0"/>
                <a:ea typeface="Times New Roman" panose="02020603050405020304" pitchFamily="18" charset="0"/>
                <a:cs typeface="Arial" panose="020B0604020202020204" pitchFamily="34" charset="0"/>
              </a:rPr>
              <a:t> (Liu, 2022).</a:t>
            </a:r>
            <a:r>
              <a:rPr lang="zh-CN" altLang="zh-CN" sz="1600" dirty="0">
                <a:solidFill>
                  <a:srgbClr val="0E101A"/>
                </a:solidFill>
                <a:effectLst/>
                <a:latin typeface="Arial" panose="020B0604020202020204" pitchFamily="34" charset="0"/>
                <a:ea typeface="Times New Roman" panose="02020603050405020304" pitchFamily="18" charset="0"/>
                <a:cs typeface="Arial" panose="020B0604020202020204" pitchFamily="34" charset="0"/>
              </a:rPr>
              <a:t> It is classified separately because there is already a lot of similar work in existence. </a:t>
            </a:r>
            <a:endParaRPr lang="en-US" altLang="zh-CN" sz="1600" dirty="0">
              <a:solidFill>
                <a:srgbClr val="0E101A"/>
              </a:solidFill>
              <a:effectLst/>
              <a:latin typeface="Arial" panose="020B0604020202020204" pitchFamily="34" charset="0"/>
              <a:ea typeface="Times New Roman" panose="02020603050405020304" pitchFamily="18" charset="0"/>
              <a:cs typeface="Arial" panose="020B0604020202020204" pitchFamily="34" charset="0"/>
            </a:endParaRPr>
          </a:p>
        </p:txBody>
      </p:sp>
      <p:sp>
        <p:nvSpPr>
          <p:cNvPr id="16" name="文本框 15">
            <a:extLst>
              <a:ext uri="{FF2B5EF4-FFF2-40B4-BE49-F238E27FC236}">
                <a16:creationId xmlns:a16="http://schemas.microsoft.com/office/drawing/2014/main" id="{10E72AD9-1072-DA9C-9643-CA6CE7598B4C}"/>
              </a:ext>
            </a:extLst>
          </p:cNvPr>
          <p:cNvSpPr txBox="1"/>
          <p:nvPr/>
        </p:nvSpPr>
        <p:spPr>
          <a:xfrm>
            <a:off x="1061013" y="4824564"/>
            <a:ext cx="10069971" cy="351378"/>
          </a:xfrm>
          <a:prstGeom prst="rect">
            <a:avLst/>
          </a:prstGeom>
          <a:noFill/>
          <a:ln>
            <a:solidFill>
              <a:schemeClr val="bg1"/>
            </a:solidFill>
          </a:ln>
        </p:spPr>
        <p:txBody>
          <a:bodyPr wrap="square" rtlCol="0">
            <a:spAutoFit/>
          </a:bodyPr>
          <a:lstStyle/>
          <a:p>
            <a:pPr>
              <a:lnSpc>
                <a:spcPct val="115000"/>
              </a:lnSpc>
            </a:pPr>
            <a:r>
              <a:rPr lang="zh-CN" altLang="zh-CN" sz="1600" dirty="0">
                <a:solidFill>
                  <a:srgbClr val="0E101A"/>
                </a:solidFill>
                <a:effectLst/>
                <a:latin typeface="Arial" panose="020B0604020202020204" pitchFamily="34" charset="0"/>
                <a:ea typeface="Times New Roman" panose="02020603050405020304" pitchFamily="18" charset="0"/>
                <a:cs typeface="Arial" panose="020B0604020202020204" pitchFamily="34" charset="0"/>
              </a:rPr>
              <a:t>It is these nuances that define the special nature of the companion service. </a:t>
            </a:r>
            <a:endParaRPr lang="zh-CN" altLang="zh-CN" sz="1600" dirty="0">
              <a:solidFill>
                <a:schemeClr val="tx1">
                  <a:lumMod val="75000"/>
                  <a:lumOff val="25000"/>
                </a:schemeClr>
              </a:solidFill>
              <a:effectLst/>
              <a:latin typeface="Arial" panose="020B0604020202020204" pitchFamily="34" charset="0"/>
              <a:ea typeface="宋体" panose="02010600030101010101" pitchFamily="2" charset="-122"/>
              <a:cs typeface="Arial" panose="020B0604020202020204" pitchFamily="34" charset="0"/>
            </a:endParaRPr>
          </a:p>
        </p:txBody>
      </p:sp>
      <p:sp>
        <p:nvSpPr>
          <p:cNvPr id="17" name="文本框 16">
            <a:extLst>
              <a:ext uri="{FF2B5EF4-FFF2-40B4-BE49-F238E27FC236}">
                <a16:creationId xmlns:a16="http://schemas.microsoft.com/office/drawing/2014/main" id="{E206D187-A9E4-E4B9-26FF-8EC1669789B0}"/>
              </a:ext>
            </a:extLst>
          </p:cNvPr>
          <p:cNvSpPr txBox="1"/>
          <p:nvPr/>
        </p:nvSpPr>
        <p:spPr>
          <a:xfrm>
            <a:off x="4544015" y="6324522"/>
            <a:ext cx="7350918" cy="230832"/>
          </a:xfrm>
          <a:prstGeom prst="rect">
            <a:avLst/>
          </a:prstGeom>
          <a:noFill/>
        </p:spPr>
        <p:txBody>
          <a:bodyPr wrap="square">
            <a:spAutoFit/>
          </a:bodyPr>
          <a:lstStyle/>
          <a:p>
            <a:r>
              <a:rPr lang="en-US" altLang="zh-CN" sz="900" dirty="0">
                <a:solidFill>
                  <a:srgbClr val="333333"/>
                </a:solidFill>
                <a:effectLst/>
                <a:ea typeface="Times New Roman" panose="02020603050405020304" pitchFamily="18" charset="0"/>
              </a:rPr>
              <a:t>Liu, J. (2022). </a:t>
            </a:r>
            <a:r>
              <a:rPr lang="zh-CN" altLang="en-US" sz="900" dirty="0">
                <a:solidFill>
                  <a:srgbClr val="333333"/>
                </a:solidFill>
                <a:effectLst/>
                <a:ea typeface="Times New Roman" panose="02020603050405020304" pitchFamily="18" charset="0"/>
              </a:rPr>
              <a:t>多元需求催生“陪伴经济”</a:t>
            </a:r>
            <a:r>
              <a:rPr lang="en-US" altLang="zh-CN" sz="900" dirty="0">
                <a:solidFill>
                  <a:srgbClr val="333333"/>
                </a:solidFill>
                <a:effectLst/>
                <a:ea typeface="Times New Roman" panose="02020603050405020304" pitchFamily="18" charset="0"/>
              </a:rPr>
              <a:t>_</a:t>
            </a:r>
            <a:r>
              <a:rPr lang="zh-CN" altLang="en-US" sz="900" dirty="0">
                <a:solidFill>
                  <a:srgbClr val="333333"/>
                </a:solidFill>
                <a:effectLst/>
                <a:ea typeface="Times New Roman" panose="02020603050405020304" pitchFamily="18" charset="0"/>
              </a:rPr>
              <a:t>央广网</a:t>
            </a:r>
            <a:r>
              <a:rPr lang="en-US" altLang="zh-CN" sz="900" dirty="0">
                <a:solidFill>
                  <a:srgbClr val="333333"/>
                </a:solidFill>
                <a:effectLst/>
                <a:ea typeface="Times New Roman" panose="02020603050405020304" pitchFamily="18" charset="0"/>
              </a:rPr>
              <a:t>. Www.cnr.cn. https://www.cnr.cn/hubei/yw/20221212/t20221212_526091967.shtml</a:t>
            </a:r>
            <a:endParaRPr lang="zh-CN" altLang="en-US" sz="900" dirty="0"/>
          </a:p>
        </p:txBody>
      </p:sp>
    </p:spTree>
    <p:extLst>
      <p:ext uri="{BB962C8B-B14F-4D97-AF65-F5344CB8AC3E}">
        <p14:creationId xmlns:p14="http://schemas.microsoft.com/office/powerpoint/2010/main" val="12217821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28">
            <a:extLst>
              <a:ext uri="{FF2B5EF4-FFF2-40B4-BE49-F238E27FC236}">
                <a16:creationId xmlns:a16="http://schemas.microsoft.com/office/drawing/2014/main" id="{9129E7A7-25F5-3972-D742-E10E385FA64E}"/>
              </a:ext>
            </a:extLst>
          </p:cNvPr>
          <p:cNvSpPr/>
          <p:nvPr/>
        </p:nvSpPr>
        <p:spPr>
          <a:xfrm>
            <a:off x="1264724" y="2805003"/>
            <a:ext cx="1687669" cy="2217569"/>
          </a:xfrm>
          <a:prstGeom prst="rect">
            <a:avLst/>
          </a:prstGeom>
          <a:gradFill>
            <a:gsLst>
              <a:gs pos="0">
                <a:schemeClr val="accent1">
                  <a:alpha val="10000"/>
                </a:schemeClr>
              </a:gs>
              <a:gs pos="100000">
                <a:schemeClr val="accent1">
                  <a:alpha val="0"/>
                </a:schemeClr>
              </a:gs>
            </a:gsLst>
            <a:lin ang="5400000" scaled="1"/>
          </a:gradFill>
          <a:ln w="1905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endParaRPr lang="zh-CN" altLang="en-US" dirty="0">
              <a:latin typeface="微软雅黑" panose="020B0503020204020204" pitchFamily="34" charset="-122"/>
              <a:ea typeface="微软雅黑" panose="020B0503020204020204" pitchFamily="34" charset="-122"/>
            </a:endParaRPr>
          </a:p>
        </p:txBody>
      </p:sp>
      <p:sp>
        <p:nvSpPr>
          <p:cNvPr id="3" name="文本框 2">
            <a:extLst>
              <a:ext uri="{FF2B5EF4-FFF2-40B4-BE49-F238E27FC236}">
                <a16:creationId xmlns:a16="http://schemas.microsoft.com/office/drawing/2014/main" id="{E2682F78-A2C8-DFDF-DFAB-F75F181B3EF6}"/>
              </a:ext>
            </a:extLst>
          </p:cNvPr>
          <p:cNvSpPr txBox="1"/>
          <p:nvPr/>
        </p:nvSpPr>
        <p:spPr>
          <a:xfrm>
            <a:off x="546538" y="410368"/>
            <a:ext cx="4561753" cy="707886"/>
          </a:xfrm>
          <a:prstGeom prst="rect">
            <a:avLst/>
          </a:prstGeom>
          <a:noFill/>
        </p:spPr>
        <p:txBody>
          <a:bodyPr wrap="square" rtlCol="0" anchor="ctr">
            <a:spAutoFit/>
          </a:bodyPr>
          <a:lstStyle>
            <a:defPPr>
              <a:defRPr lang="zh-CN"/>
            </a:defPPr>
            <a:lvl1pPr>
              <a:defRPr sz="4000">
                <a:solidFill>
                  <a:schemeClr val="accent2"/>
                </a:solidFill>
                <a:latin typeface="微软雅黑" panose="020B0503020204020204" pitchFamily="34" charset="-122"/>
                <a:ea typeface="微软雅黑" panose="020B0503020204020204" pitchFamily="34" charset="-122"/>
              </a:defRPr>
            </a:lvl1pPr>
          </a:lstStyle>
          <a:p>
            <a:r>
              <a:rPr lang="en-US" altLang="zh-CN" dirty="0"/>
              <a:t>Demands behind</a:t>
            </a:r>
            <a:endParaRPr lang="zh-CN" altLang="en-US" dirty="0"/>
          </a:p>
        </p:txBody>
      </p:sp>
      <p:grpSp>
        <p:nvGrpSpPr>
          <p:cNvPr id="4" name="组合 3">
            <a:extLst>
              <a:ext uri="{FF2B5EF4-FFF2-40B4-BE49-F238E27FC236}">
                <a16:creationId xmlns:a16="http://schemas.microsoft.com/office/drawing/2014/main" id="{1ED8AF5C-780C-E7FD-8ED1-1CC1E134B0DD}"/>
              </a:ext>
            </a:extLst>
          </p:cNvPr>
          <p:cNvGrpSpPr/>
          <p:nvPr/>
        </p:nvGrpSpPr>
        <p:grpSpPr>
          <a:xfrm>
            <a:off x="660963" y="1569259"/>
            <a:ext cx="413106" cy="426487"/>
            <a:chOff x="2301364" y="2310942"/>
            <a:chExt cx="1318660" cy="1361371"/>
          </a:xfrm>
        </p:grpSpPr>
        <p:sp>
          <p:nvSpPr>
            <p:cNvPr id="5" name="椭圆 4">
              <a:extLst>
                <a:ext uri="{FF2B5EF4-FFF2-40B4-BE49-F238E27FC236}">
                  <a16:creationId xmlns:a16="http://schemas.microsoft.com/office/drawing/2014/main" id="{8623399D-7087-AB27-DFB1-AFE2DC0B0186}"/>
                </a:ext>
              </a:extLst>
            </p:cNvPr>
            <p:cNvSpPr/>
            <p:nvPr/>
          </p:nvSpPr>
          <p:spPr>
            <a:xfrm>
              <a:off x="2301364" y="2310942"/>
              <a:ext cx="1318660" cy="131866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2E6281CC-3BFC-BBC0-E923-70912AE1C946}"/>
                </a:ext>
              </a:extLst>
            </p:cNvPr>
            <p:cNvSpPr txBox="1"/>
            <p:nvPr/>
          </p:nvSpPr>
          <p:spPr>
            <a:xfrm>
              <a:off x="2301364" y="2619315"/>
              <a:ext cx="1318660" cy="1052998"/>
            </a:xfrm>
            <a:prstGeom prst="rect">
              <a:avLst/>
            </a:prstGeom>
            <a:noFill/>
          </p:spPr>
          <p:txBody>
            <a:bodyPr wrap="square" rtlCol="0">
              <a:spAutoFit/>
            </a:bodyPr>
            <a:lstStyle/>
            <a:p>
              <a:pPr algn="ct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cxnSp>
        <p:nvCxnSpPr>
          <p:cNvPr id="7" name="直接连接符 6">
            <a:extLst>
              <a:ext uri="{FF2B5EF4-FFF2-40B4-BE49-F238E27FC236}">
                <a16:creationId xmlns:a16="http://schemas.microsoft.com/office/drawing/2014/main" id="{0A0BF371-DA78-79CB-4D57-752F0A39DEA0}"/>
              </a:ext>
            </a:extLst>
          </p:cNvPr>
          <p:cNvCxnSpPr>
            <a:cxnSpLocks/>
            <a:endCxn id="15" idx="3"/>
          </p:cNvCxnSpPr>
          <p:nvPr/>
        </p:nvCxnSpPr>
        <p:spPr>
          <a:xfrm>
            <a:off x="1019625" y="1763782"/>
            <a:ext cx="1313432" cy="16798"/>
          </a:xfrm>
          <a:prstGeom prst="line">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cxnSp>
      <p:cxnSp>
        <p:nvCxnSpPr>
          <p:cNvPr id="8" name="直接连接符 7">
            <a:extLst>
              <a:ext uri="{FF2B5EF4-FFF2-40B4-BE49-F238E27FC236}">
                <a16:creationId xmlns:a16="http://schemas.microsoft.com/office/drawing/2014/main" id="{7918D01B-67F2-587F-C7F5-2675804D31F2}"/>
              </a:ext>
            </a:extLst>
          </p:cNvPr>
          <p:cNvCxnSpPr>
            <a:cxnSpLocks/>
          </p:cNvCxnSpPr>
          <p:nvPr/>
        </p:nvCxnSpPr>
        <p:spPr>
          <a:xfrm>
            <a:off x="2287346" y="1771705"/>
            <a:ext cx="1369280" cy="15580"/>
          </a:xfrm>
          <a:prstGeom prst="line">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cxnSp>
      <p:sp>
        <p:nvSpPr>
          <p:cNvPr id="11" name="文本框 10">
            <a:extLst>
              <a:ext uri="{FF2B5EF4-FFF2-40B4-BE49-F238E27FC236}">
                <a16:creationId xmlns:a16="http://schemas.microsoft.com/office/drawing/2014/main" id="{3D29F9AE-BB67-C7D3-6551-044EC56DFB5E}"/>
              </a:ext>
            </a:extLst>
          </p:cNvPr>
          <p:cNvSpPr txBox="1"/>
          <p:nvPr/>
        </p:nvSpPr>
        <p:spPr>
          <a:xfrm>
            <a:off x="1399437" y="2789573"/>
            <a:ext cx="1482429" cy="2062103"/>
          </a:xfrm>
          <a:prstGeom prst="rect">
            <a:avLst/>
          </a:prstGeom>
          <a:noFill/>
        </p:spPr>
        <p:txBody>
          <a:bodyPr wrap="square" rtlCol="0">
            <a:spAutoFit/>
          </a:bodyPr>
          <a:lstStyle/>
          <a:p>
            <a:pPr lvl="0"/>
            <a:r>
              <a:rPr lang="en-US" altLang="zh-CN" sz="1600" dirty="0">
                <a:solidFill>
                  <a:schemeClr val="dk1"/>
                </a:solidFill>
                <a:latin typeface="Arial" panose="020B0604020202020204" pitchFamily="34" charset="0"/>
                <a:ea typeface="Catamaran Light"/>
                <a:cs typeface="Arial" panose="020B0604020202020204" pitchFamily="34" charset="0"/>
                <a:sym typeface="Catamaran Light"/>
              </a:rPr>
              <a:t>Middle-aged and elderly people whose children have left home, or who have no children and live alone.</a:t>
            </a:r>
          </a:p>
        </p:txBody>
      </p:sp>
      <p:sp>
        <p:nvSpPr>
          <p:cNvPr id="12" name="文本框 11">
            <a:extLst>
              <a:ext uri="{FF2B5EF4-FFF2-40B4-BE49-F238E27FC236}">
                <a16:creationId xmlns:a16="http://schemas.microsoft.com/office/drawing/2014/main" id="{073B8C63-7424-9F4C-AAE1-BB0110A2761F}"/>
              </a:ext>
            </a:extLst>
          </p:cNvPr>
          <p:cNvSpPr txBox="1"/>
          <p:nvPr/>
        </p:nvSpPr>
        <p:spPr>
          <a:xfrm>
            <a:off x="1264724" y="2348124"/>
            <a:ext cx="1773275" cy="369332"/>
          </a:xfrm>
          <a:prstGeom prst="rect">
            <a:avLst/>
          </a:prstGeom>
          <a:noFill/>
          <a:ln>
            <a:solidFill>
              <a:srgbClr val="7030A0"/>
            </a:solidFill>
          </a:ln>
        </p:spPr>
        <p:txBody>
          <a:bodyPr wrap="square" rtlCol="0">
            <a:spAutoFit/>
          </a:bodyPr>
          <a:lstStyle/>
          <a:p>
            <a:pPr algn="ctr"/>
            <a:r>
              <a:rPr lang="nl-NL" altLang="zh-CN" b="1" dirty="0">
                <a:solidFill>
                  <a:schemeClr val="dk1"/>
                </a:solidFill>
                <a:latin typeface="Arial" panose="020B0604020202020204" pitchFamily="34" charset="0"/>
                <a:ea typeface="Livvic"/>
                <a:cs typeface="Arial" panose="020B0604020202020204" pitchFamily="34" charset="0"/>
              </a:rPr>
              <a:t>Empty-</a:t>
            </a:r>
            <a:r>
              <a:rPr lang="nl-NL" altLang="zh-CN" b="1" dirty="0" err="1">
                <a:solidFill>
                  <a:schemeClr val="dk1"/>
                </a:solidFill>
                <a:latin typeface="Arial" panose="020B0604020202020204" pitchFamily="34" charset="0"/>
                <a:ea typeface="Livvic"/>
                <a:cs typeface="Arial" panose="020B0604020202020204" pitchFamily="34" charset="0"/>
              </a:rPr>
              <a:t>nesters</a:t>
            </a:r>
            <a:endParaRPr lang="nl-NL" altLang="zh-CN" b="1" dirty="0">
              <a:solidFill>
                <a:schemeClr val="dk1"/>
              </a:solidFill>
              <a:latin typeface="Arial" panose="020B0604020202020204" pitchFamily="34" charset="0"/>
              <a:ea typeface="Livvic"/>
              <a:cs typeface="Arial" panose="020B0604020202020204" pitchFamily="34" charset="0"/>
              <a:sym typeface="Livvic"/>
            </a:endParaRPr>
          </a:p>
        </p:txBody>
      </p:sp>
      <p:grpSp>
        <p:nvGrpSpPr>
          <p:cNvPr id="14" name="组合 13">
            <a:extLst>
              <a:ext uri="{FF2B5EF4-FFF2-40B4-BE49-F238E27FC236}">
                <a16:creationId xmlns:a16="http://schemas.microsoft.com/office/drawing/2014/main" id="{73C5B242-41BE-8727-861A-4FB034DEF64E}"/>
              </a:ext>
            </a:extLst>
          </p:cNvPr>
          <p:cNvGrpSpPr/>
          <p:nvPr/>
        </p:nvGrpSpPr>
        <p:grpSpPr>
          <a:xfrm>
            <a:off x="1832003" y="1530053"/>
            <a:ext cx="501054" cy="501054"/>
            <a:chOff x="1416050" y="2399752"/>
            <a:chExt cx="751672" cy="751672"/>
          </a:xfrm>
        </p:grpSpPr>
        <p:sp>
          <p:nvSpPr>
            <p:cNvPr id="15" name="菱形 14">
              <a:extLst>
                <a:ext uri="{FF2B5EF4-FFF2-40B4-BE49-F238E27FC236}">
                  <a16:creationId xmlns:a16="http://schemas.microsoft.com/office/drawing/2014/main" id="{C65D136A-DAF4-9571-5AA4-9FC0E533C681}"/>
                </a:ext>
              </a:extLst>
            </p:cNvPr>
            <p:cNvSpPr/>
            <p:nvPr/>
          </p:nvSpPr>
          <p:spPr>
            <a:xfrm>
              <a:off x="1416050" y="2399752"/>
              <a:ext cx="751672" cy="751672"/>
            </a:xfrm>
            <a:prstGeom prst="diamond">
              <a:avLst/>
            </a:prstGeom>
            <a:solidFill>
              <a:schemeClr val="bg1"/>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16" name="文本框 15">
              <a:extLst>
                <a:ext uri="{FF2B5EF4-FFF2-40B4-BE49-F238E27FC236}">
                  <a16:creationId xmlns:a16="http://schemas.microsoft.com/office/drawing/2014/main" id="{28D6BC18-9933-0E15-2998-3E2CD81EE894}"/>
                </a:ext>
              </a:extLst>
            </p:cNvPr>
            <p:cNvSpPr txBox="1"/>
            <p:nvPr/>
          </p:nvSpPr>
          <p:spPr>
            <a:xfrm>
              <a:off x="1519851" y="2498138"/>
              <a:ext cx="544069" cy="600238"/>
            </a:xfrm>
            <a:prstGeom prst="rect">
              <a:avLst/>
            </a:prstGeom>
            <a:noFill/>
          </p:spPr>
          <p:txBody>
            <a:bodyPr wrap="square" rtlCol="0">
              <a:spAutoFit/>
            </a:bodyPr>
            <a:lstStyle/>
            <a:p>
              <a:pPr algn="ctr"/>
              <a:r>
                <a:rPr lang="en-US" altLang="zh-CN" sz="2000" dirty="0">
                  <a:solidFill>
                    <a:schemeClr val="accent1"/>
                  </a:solidFill>
                  <a:latin typeface="微软雅黑" panose="020B0503020204020204" pitchFamily="34" charset="-122"/>
                  <a:ea typeface="微软雅黑" panose="020B0503020204020204" pitchFamily="34" charset="-122"/>
                </a:rPr>
                <a:t>1</a:t>
              </a:r>
              <a:endParaRPr lang="zh-CN" altLang="en-US" sz="2000" dirty="0">
                <a:solidFill>
                  <a:schemeClr val="accent1"/>
                </a:solidFill>
                <a:latin typeface="微软雅黑" panose="020B0503020204020204" pitchFamily="34" charset="-122"/>
                <a:ea typeface="微软雅黑" panose="020B0503020204020204" pitchFamily="34" charset="-122"/>
              </a:endParaRPr>
            </a:p>
          </p:txBody>
        </p:sp>
      </p:grpSp>
      <p:sp>
        <p:nvSpPr>
          <p:cNvPr id="36" name="矩形 35">
            <a:extLst>
              <a:ext uri="{FF2B5EF4-FFF2-40B4-BE49-F238E27FC236}">
                <a16:creationId xmlns:a16="http://schemas.microsoft.com/office/drawing/2014/main" id="{27902672-4B6E-D2F1-6638-959E3A620F09}"/>
              </a:ext>
            </a:extLst>
          </p:cNvPr>
          <p:cNvSpPr/>
          <p:nvPr/>
        </p:nvSpPr>
        <p:spPr>
          <a:xfrm>
            <a:off x="3126424" y="2788449"/>
            <a:ext cx="1687669" cy="2217569"/>
          </a:xfrm>
          <a:prstGeom prst="rect">
            <a:avLst/>
          </a:prstGeom>
          <a:gradFill>
            <a:gsLst>
              <a:gs pos="0">
                <a:schemeClr val="accent1">
                  <a:alpha val="10000"/>
                </a:schemeClr>
              </a:gs>
              <a:gs pos="100000">
                <a:schemeClr val="accent1">
                  <a:alpha val="0"/>
                </a:schemeClr>
              </a:gs>
            </a:gsLst>
            <a:lin ang="5400000" scaled="1"/>
          </a:gradFill>
          <a:ln w="1905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endParaRPr lang="zh-CN" altLang="en-US" dirty="0">
              <a:latin typeface="微软雅黑" panose="020B0503020204020204" pitchFamily="34" charset="-122"/>
              <a:ea typeface="微软雅黑" panose="020B0503020204020204" pitchFamily="34" charset="-122"/>
            </a:endParaRPr>
          </a:p>
        </p:txBody>
      </p:sp>
      <p:cxnSp>
        <p:nvCxnSpPr>
          <p:cNvPr id="37" name="直接连接符 36">
            <a:extLst>
              <a:ext uri="{FF2B5EF4-FFF2-40B4-BE49-F238E27FC236}">
                <a16:creationId xmlns:a16="http://schemas.microsoft.com/office/drawing/2014/main" id="{170B60B8-2036-54DB-DBA9-E66B784B5DE3}"/>
              </a:ext>
            </a:extLst>
          </p:cNvPr>
          <p:cNvCxnSpPr>
            <a:cxnSpLocks/>
            <a:endCxn id="46" idx="1"/>
          </p:cNvCxnSpPr>
          <p:nvPr/>
        </p:nvCxnSpPr>
        <p:spPr>
          <a:xfrm>
            <a:off x="4249038" y="1800599"/>
            <a:ext cx="1307853" cy="24748"/>
          </a:xfrm>
          <a:prstGeom prst="line">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cxnSp>
      <p:sp>
        <p:nvSpPr>
          <p:cNvPr id="38" name="文本框 37">
            <a:extLst>
              <a:ext uri="{FF2B5EF4-FFF2-40B4-BE49-F238E27FC236}">
                <a16:creationId xmlns:a16="http://schemas.microsoft.com/office/drawing/2014/main" id="{E7D2F093-283C-434C-CD8E-9D7F8589B6C5}"/>
              </a:ext>
            </a:extLst>
          </p:cNvPr>
          <p:cNvSpPr txBox="1"/>
          <p:nvPr/>
        </p:nvSpPr>
        <p:spPr>
          <a:xfrm>
            <a:off x="3331664" y="2803220"/>
            <a:ext cx="1482429" cy="1323439"/>
          </a:xfrm>
          <a:prstGeom prst="rect">
            <a:avLst/>
          </a:prstGeom>
          <a:noFill/>
        </p:spPr>
        <p:txBody>
          <a:bodyPr wrap="square" rtlCol="0">
            <a:spAutoFit/>
          </a:bodyPr>
          <a:lstStyle/>
          <a:p>
            <a:pPr lvl="0"/>
            <a:r>
              <a:rPr lang="en-US" altLang="zh-CN" sz="1600" dirty="0">
                <a:solidFill>
                  <a:schemeClr val="dk1"/>
                </a:solidFill>
                <a:latin typeface="Arial" panose="020B0604020202020204" pitchFamily="34" charset="0"/>
                <a:ea typeface="Catamaran Light"/>
                <a:cs typeface="Arial" panose="020B0604020202020204" pitchFamily="34" charset="0"/>
                <a:sym typeface="Catamaran Light"/>
              </a:rPr>
              <a:t>Young people who are unmarried and living alone.</a:t>
            </a:r>
          </a:p>
        </p:txBody>
      </p:sp>
      <p:grpSp>
        <p:nvGrpSpPr>
          <p:cNvPr id="39" name="组合 38">
            <a:extLst>
              <a:ext uri="{FF2B5EF4-FFF2-40B4-BE49-F238E27FC236}">
                <a16:creationId xmlns:a16="http://schemas.microsoft.com/office/drawing/2014/main" id="{223767F8-4075-BFA2-DFF9-2BD3F29042A7}"/>
              </a:ext>
            </a:extLst>
          </p:cNvPr>
          <p:cNvGrpSpPr/>
          <p:nvPr/>
        </p:nvGrpSpPr>
        <p:grpSpPr>
          <a:xfrm>
            <a:off x="3715367" y="1562257"/>
            <a:ext cx="501054" cy="501054"/>
            <a:chOff x="1416050" y="2399752"/>
            <a:chExt cx="751672" cy="751672"/>
          </a:xfrm>
        </p:grpSpPr>
        <p:sp>
          <p:nvSpPr>
            <p:cNvPr id="40" name="菱形 39">
              <a:extLst>
                <a:ext uri="{FF2B5EF4-FFF2-40B4-BE49-F238E27FC236}">
                  <a16:creationId xmlns:a16="http://schemas.microsoft.com/office/drawing/2014/main" id="{2C18A337-3CA0-E94A-850C-79264C4FCB25}"/>
                </a:ext>
              </a:extLst>
            </p:cNvPr>
            <p:cNvSpPr/>
            <p:nvPr/>
          </p:nvSpPr>
          <p:spPr>
            <a:xfrm>
              <a:off x="1416050" y="2399752"/>
              <a:ext cx="751672" cy="751672"/>
            </a:xfrm>
            <a:prstGeom prst="diamond">
              <a:avLst/>
            </a:prstGeom>
            <a:solidFill>
              <a:schemeClr val="bg1"/>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41" name="文本框 40">
              <a:extLst>
                <a:ext uri="{FF2B5EF4-FFF2-40B4-BE49-F238E27FC236}">
                  <a16:creationId xmlns:a16="http://schemas.microsoft.com/office/drawing/2014/main" id="{72C77153-C91E-F49F-053A-67EA1FE36983}"/>
                </a:ext>
              </a:extLst>
            </p:cNvPr>
            <p:cNvSpPr txBox="1"/>
            <p:nvPr/>
          </p:nvSpPr>
          <p:spPr>
            <a:xfrm>
              <a:off x="1519851" y="2498138"/>
              <a:ext cx="544069" cy="600238"/>
            </a:xfrm>
            <a:prstGeom prst="rect">
              <a:avLst/>
            </a:prstGeom>
            <a:noFill/>
          </p:spPr>
          <p:txBody>
            <a:bodyPr wrap="square" rtlCol="0">
              <a:spAutoFit/>
            </a:bodyPr>
            <a:lstStyle/>
            <a:p>
              <a:pPr algn="ctr"/>
              <a:r>
                <a:rPr lang="en-US" altLang="zh-CN" sz="2000" dirty="0">
                  <a:solidFill>
                    <a:schemeClr val="accent1"/>
                  </a:solidFill>
                  <a:latin typeface="微软雅黑" panose="020B0503020204020204" pitchFamily="34" charset="-122"/>
                  <a:ea typeface="微软雅黑" panose="020B0503020204020204" pitchFamily="34" charset="-122"/>
                </a:rPr>
                <a:t>2</a:t>
              </a:r>
              <a:endParaRPr lang="zh-CN" altLang="en-US" sz="2000" dirty="0">
                <a:solidFill>
                  <a:schemeClr val="accent1"/>
                </a:solidFill>
                <a:latin typeface="微软雅黑" panose="020B0503020204020204" pitchFamily="34" charset="-122"/>
                <a:ea typeface="微软雅黑" panose="020B0503020204020204" pitchFamily="34" charset="-122"/>
              </a:endParaRPr>
            </a:p>
          </p:txBody>
        </p:sp>
      </p:grpSp>
      <p:sp>
        <p:nvSpPr>
          <p:cNvPr id="42" name="矩形 41">
            <a:extLst>
              <a:ext uri="{FF2B5EF4-FFF2-40B4-BE49-F238E27FC236}">
                <a16:creationId xmlns:a16="http://schemas.microsoft.com/office/drawing/2014/main" id="{D941B7E7-FAF5-CF73-8ED8-746A6FFF01E8}"/>
              </a:ext>
            </a:extLst>
          </p:cNvPr>
          <p:cNvSpPr/>
          <p:nvPr/>
        </p:nvSpPr>
        <p:spPr>
          <a:xfrm>
            <a:off x="4993922" y="2791067"/>
            <a:ext cx="1687669" cy="2217569"/>
          </a:xfrm>
          <a:prstGeom prst="rect">
            <a:avLst/>
          </a:prstGeom>
          <a:gradFill>
            <a:gsLst>
              <a:gs pos="0">
                <a:schemeClr val="accent1">
                  <a:alpha val="10000"/>
                </a:schemeClr>
              </a:gs>
              <a:gs pos="100000">
                <a:schemeClr val="accent1">
                  <a:alpha val="0"/>
                </a:schemeClr>
              </a:gs>
            </a:gsLst>
            <a:lin ang="5400000" scaled="1"/>
          </a:gradFill>
          <a:ln w="1905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endParaRPr lang="zh-CN" altLang="en-US" dirty="0">
              <a:latin typeface="微软雅黑" panose="020B0503020204020204" pitchFamily="34" charset="-122"/>
              <a:ea typeface="微软雅黑" panose="020B0503020204020204" pitchFamily="34" charset="-122"/>
            </a:endParaRPr>
          </a:p>
        </p:txBody>
      </p:sp>
      <p:cxnSp>
        <p:nvCxnSpPr>
          <p:cNvPr id="43" name="直接连接符 42">
            <a:extLst>
              <a:ext uri="{FF2B5EF4-FFF2-40B4-BE49-F238E27FC236}">
                <a16:creationId xmlns:a16="http://schemas.microsoft.com/office/drawing/2014/main" id="{F810FFB0-0927-DD12-EFD8-4816A9A942D0}"/>
              </a:ext>
            </a:extLst>
          </p:cNvPr>
          <p:cNvCxnSpPr>
            <a:cxnSpLocks/>
          </p:cNvCxnSpPr>
          <p:nvPr/>
        </p:nvCxnSpPr>
        <p:spPr>
          <a:xfrm>
            <a:off x="6065539" y="1825347"/>
            <a:ext cx="1303410" cy="0"/>
          </a:xfrm>
          <a:prstGeom prst="line">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cxnSp>
      <p:sp>
        <p:nvSpPr>
          <p:cNvPr id="44" name="文本框 43">
            <a:extLst>
              <a:ext uri="{FF2B5EF4-FFF2-40B4-BE49-F238E27FC236}">
                <a16:creationId xmlns:a16="http://schemas.microsoft.com/office/drawing/2014/main" id="{A3A0EDC4-454A-2F65-D1D3-5CFF38FEF3F7}"/>
              </a:ext>
            </a:extLst>
          </p:cNvPr>
          <p:cNvSpPr txBox="1"/>
          <p:nvPr/>
        </p:nvSpPr>
        <p:spPr>
          <a:xfrm>
            <a:off x="5161057" y="2867708"/>
            <a:ext cx="1482429" cy="1569660"/>
          </a:xfrm>
          <a:prstGeom prst="rect">
            <a:avLst/>
          </a:prstGeom>
          <a:noFill/>
        </p:spPr>
        <p:txBody>
          <a:bodyPr wrap="square" rtlCol="0">
            <a:spAutoFit/>
          </a:bodyPr>
          <a:lstStyle/>
          <a:p>
            <a:r>
              <a:rPr lang="en-US" altLang="zh-CN" sz="1600" dirty="0">
                <a:solidFill>
                  <a:schemeClr val="dk1"/>
                </a:solidFill>
                <a:latin typeface="Arial" panose="020B0604020202020204" pitchFamily="34" charset="0"/>
                <a:ea typeface="Catamaran Light"/>
                <a:cs typeface="Arial" panose="020B0604020202020204" pitchFamily="34" charset="0"/>
                <a:sym typeface="Catamaran Light"/>
              </a:rPr>
              <a:t>Easy to connect with each other online and change the way we live. </a:t>
            </a:r>
          </a:p>
        </p:txBody>
      </p:sp>
      <p:grpSp>
        <p:nvGrpSpPr>
          <p:cNvPr id="45" name="组合 44">
            <a:extLst>
              <a:ext uri="{FF2B5EF4-FFF2-40B4-BE49-F238E27FC236}">
                <a16:creationId xmlns:a16="http://schemas.microsoft.com/office/drawing/2014/main" id="{6015B306-794F-AA9B-391D-D77879EEF15C}"/>
              </a:ext>
            </a:extLst>
          </p:cNvPr>
          <p:cNvGrpSpPr/>
          <p:nvPr/>
        </p:nvGrpSpPr>
        <p:grpSpPr>
          <a:xfrm>
            <a:off x="5556891" y="1574820"/>
            <a:ext cx="501054" cy="501054"/>
            <a:chOff x="1416050" y="2399752"/>
            <a:chExt cx="751672" cy="751672"/>
          </a:xfrm>
        </p:grpSpPr>
        <p:sp>
          <p:nvSpPr>
            <p:cNvPr id="46" name="菱形 45">
              <a:extLst>
                <a:ext uri="{FF2B5EF4-FFF2-40B4-BE49-F238E27FC236}">
                  <a16:creationId xmlns:a16="http://schemas.microsoft.com/office/drawing/2014/main" id="{A14373BD-82E2-38DA-E043-C9C252EEB6AF}"/>
                </a:ext>
              </a:extLst>
            </p:cNvPr>
            <p:cNvSpPr/>
            <p:nvPr/>
          </p:nvSpPr>
          <p:spPr>
            <a:xfrm>
              <a:off x="1416050" y="2399752"/>
              <a:ext cx="751672" cy="751672"/>
            </a:xfrm>
            <a:prstGeom prst="diamond">
              <a:avLst/>
            </a:prstGeom>
            <a:solidFill>
              <a:schemeClr val="bg1"/>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47" name="文本框 46">
              <a:extLst>
                <a:ext uri="{FF2B5EF4-FFF2-40B4-BE49-F238E27FC236}">
                  <a16:creationId xmlns:a16="http://schemas.microsoft.com/office/drawing/2014/main" id="{0ABB53F0-2919-AD2C-463A-A5866407E250}"/>
                </a:ext>
              </a:extLst>
            </p:cNvPr>
            <p:cNvSpPr txBox="1"/>
            <p:nvPr/>
          </p:nvSpPr>
          <p:spPr>
            <a:xfrm>
              <a:off x="1519851" y="2498138"/>
              <a:ext cx="544069" cy="600238"/>
            </a:xfrm>
            <a:prstGeom prst="rect">
              <a:avLst/>
            </a:prstGeom>
            <a:noFill/>
          </p:spPr>
          <p:txBody>
            <a:bodyPr wrap="square" rtlCol="0">
              <a:spAutoFit/>
            </a:bodyPr>
            <a:lstStyle/>
            <a:p>
              <a:pPr algn="ctr"/>
              <a:r>
                <a:rPr lang="en-US" altLang="zh-CN" sz="2000" dirty="0">
                  <a:solidFill>
                    <a:schemeClr val="accent1"/>
                  </a:solidFill>
                  <a:latin typeface="微软雅黑" panose="020B0503020204020204" pitchFamily="34" charset="-122"/>
                  <a:ea typeface="微软雅黑" panose="020B0503020204020204" pitchFamily="34" charset="-122"/>
                </a:rPr>
                <a:t>3</a:t>
              </a:r>
              <a:endParaRPr lang="zh-CN" altLang="en-US" sz="2000" dirty="0">
                <a:solidFill>
                  <a:schemeClr val="accent1"/>
                </a:solidFill>
                <a:latin typeface="微软雅黑" panose="020B0503020204020204" pitchFamily="34" charset="-122"/>
                <a:ea typeface="微软雅黑" panose="020B0503020204020204" pitchFamily="34" charset="-122"/>
              </a:endParaRPr>
            </a:p>
          </p:txBody>
        </p:sp>
      </p:grpSp>
      <p:sp>
        <p:nvSpPr>
          <p:cNvPr id="48" name="矩形 47">
            <a:extLst>
              <a:ext uri="{FF2B5EF4-FFF2-40B4-BE49-F238E27FC236}">
                <a16:creationId xmlns:a16="http://schemas.microsoft.com/office/drawing/2014/main" id="{CF11457C-04AB-08B6-AFE2-833C3780F2DC}"/>
              </a:ext>
            </a:extLst>
          </p:cNvPr>
          <p:cNvSpPr/>
          <p:nvPr/>
        </p:nvSpPr>
        <p:spPr>
          <a:xfrm>
            <a:off x="6861515" y="2761154"/>
            <a:ext cx="1687669" cy="2217569"/>
          </a:xfrm>
          <a:prstGeom prst="rect">
            <a:avLst/>
          </a:prstGeom>
          <a:gradFill>
            <a:gsLst>
              <a:gs pos="0">
                <a:schemeClr val="accent1">
                  <a:alpha val="10000"/>
                </a:schemeClr>
              </a:gs>
              <a:gs pos="100000">
                <a:schemeClr val="accent1">
                  <a:alpha val="0"/>
                </a:schemeClr>
              </a:gs>
            </a:gsLst>
            <a:lin ang="5400000" scaled="1"/>
          </a:gradFill>
          <a:ln w="1905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endParaRPr lang="zh-CN" altLang="en-US" dirty="0">
              <a:latin typeface="微软雅黑" panose="020B0503020204020204" pitchFamily="34" charset="-122"/>
              <a:ea typeface="微软雅黑" panose="020B0503020204020204" pitchFamily="34" charset="-122"/>
            </a:endParaRPr>
          </a:p>
        </p:txBody>
      </p:sp>
      <p:cxnSp>
        <p:nvCxnSpPr>
          <p:cNvPr id="49" name="直接连接符 48">
            <a:extLst>
              <a:ext uri="{FF2B5EF4-FFF2-40B4-BE49-F238E27FC236}">
                <a16:creationId xmlns:a16="http://schemas.microsoft.com/office/drawing/2014/main" id="{8A54271E-28CC-F5BA-AE43-C426A1F60211}"/>
              </a:ext>
            </a:extLst>
          </p:cNvPr>
          <p:cNvCxnSpPr>
            <a:cxnSpLocks/>
          </p:cNvCxnSpPr>
          <p:nvPr/>
        </p:nvCxnSpPr>
        <p:spPr>
          <a:xfrm>
            <a:off x="7900795" y="1838927"/>
            <a:ext cx="1296777" cy="0"/>
          </a:xfrm>
          <a:prstGeom prst="line">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cxnSp>
      <p:sp>
        <p:nvSpPr>
          <p:cNvPr id="50" name="文本框 49">
            <a:extLst>
              <a:ext uri="{FF2B5EF4-FFF2-40B4-BE49-F238E27FC236}">
                <a16:creationId xmlns:a16="http://schemas.microsoft.com/office/drawing/2014/main" id="{DDA82AB5-CFCC-1E48-0DB9-9EFA0F96DBC7}"/>
              </a:ext>
            </a:extLst>
          </p:cNvPr>
          <p:cNvSpPr txBox="1"/>
          <p:nvPr/>
        </p:nvSpPr>
        <p:spPr>
          <a:xfrm>
            <a:off x="7015261" y="2869089"/>
            <a:ext cx="1482429" cy="1815882"/>
          </a:xfrm>
          <a:prstGeom prst="rect">
            <a:avLst/>
          </a:prstGeom>
          <a:noFill/>
        </p:spPr>
        <p:txBody>
          <a:bodyPr wrap="square" rtlCol="0">
            <a:spAutoFit/>
          </a:bodyPr>
          <a:lstStyle/>
          <a:p>
            <a:r>
              <a:rPr lang="en-US" altLang="zh-CN" sz="1600" dirty="0">
                <a:solidFill>
                  <a:schemeClr val="dk1"/>
                </a:solidFill>
                <a:latin typeface="Arial" panose="020B0604020202020204" pitchFamily="34" charset="0"/>
                <a:ea typeface="Catamaran Light"/>
                <a:cs typeface="Arial" panose="020B0604020202020204" pitchFamily="34" charset="0"/>
                <a:sym typeface="Catamaran Light"/>
              </a:rPr>
              <a:t>Under the gig economy, from 9 to 5 schedule to work at people’s own pace.</a:t>
            </a:r>
          </a:p>
        </p:txBody>
      </p:sp>
      <p:grpSp>
        <p:nvGrpSpPr>
          <p:cNvPr id="51" name="组合 50">
            <a:extLst>
              <a:ext uri="{FF2B5EF4-FFF2-40B4-BE49-F238E27FC236}">
                <a16:creationId xmlns:a16="http://schemas.microsoft.com/office/drawing/2014/main" id="{A60D04AF-B04C-4E24-C84D-5AC7D41F0CFB}"/>
              </a:ext>
            </a:extLst>
          </p:cNvPr>
          <p:cNvGrpSpPr/>
          <p:nvPr/>
        </p:nvGrpSpPr>
        <p:grpSpPr>
          <a:xfrm>
            <a:off x="7368949" y="1588400"/>
            <a:ext cx="501054" cy="501054"/>
            <a:chOff x="1275021" y="2500395"/>
            <a:chExt cx="751672" cy="751672"/>
          </a:xfrm>
        </p:grpSpPr>
        <p:sp>
          <p:nvSpPr>
            <p:cNvPr id="52" name="菱形 51">
              <a:extLst>
                <a:ext uri="{FF2B5EF4-FFF2-40B4-BE49-F238E27FC236}">
                  <a16:creationId xmlns:a16="http://schemas.microsoft.com/office/drawing/2014/main" id="{300BBCB2-14E8-DC18-0126-97C1A37852E0}"/>
                </a:ext>
              </a:extLst>
            </p:cNvPr>
            <p:cNvSpPr/>
            <p:nvPr/>
          </p:nvSpPr>
          <p:spPr>
            <a:xfrm>
              <a:off x="1275021" y="2500395"/>
              <a:ext cx="751672" cy="751672"/>
            </a:xfrm>
            <a:prstGeom prst="diamond">
              <a:avLst/>
            </a:prstGeom>
            <a:solidFill>
              <a:schemeClr val="bg1"/>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53" name="文本框 52">
              <a:extLst>
                <a:ext uri="{FF2B5EF4-FFF2-40B4-BE49-F238E27FC236}">
                  <a16:creationId xmlns:a16="http://schemas.microsoft.com/office/drawing/2014/main" id="{30F2A0ED-4A34-5A95-FB12-D067E8D01842}"/>
                </a:ext>
              </a:extLst>
            </p:cNvPr>
            <p:cNvSpPr txBox="1"/>
            <p:nvPr/>
          </p:nvSpPr>
          <p:spPr>
            <a:xfrm>
              <a:off x="1378822" y="2555742"/>
              <a:ext cx="544069" cy="600238"/>
            </a:xfrm>
            <a:prstGeom prst="rect">
              <a:avLst/>
            </a:prstGeom>
            <a:noFill/>
          </p:spPr>
          <p:txBody>
            <a:bodyPr wrap="square" rtlCol="0">
              <a:spAutoFit/>
            </a:bodyPr>
            <a:lstStyle/>
            <a:p>
              <a:pPr algn="ctr"/>
              <a:r>
                <a:rPr lang="en-US" altLang="zh-CN" sz="2000" dirty="0">
                  <a:solidFill>
                    <a:schemeClr val="accent1"/>
                  </a:solidFill>
                  <a:latin typeface="微软雅黑" panose="020B0503020204020204" pitchFamily="34" charset="-122"/>
                  <a:ea typeface="微软雅黑" panose="020B0503020204020204" pitchFamily="34" charset="-122"/>
                </a:rPr>
                <a:t>4</a:t>
              </a:r>
              <a:endParaRPr lang="zh-CN" altLang="en-US" sz="2000" dirty="0">
                <a:solidFill>
                  <a:schemeClr val="accent1"/>
                </a:solidFill>
                <a:latin typeface="微软雅黑" panose="020B0503020204020204" pitchFamily="34" charset="-122"/>
                <a:ea typeface="微软雅黑" panose="020B0503020204020204" pitchFamily="34" charset="-122"/>
              </a:endParaRPr>
            </a:p>
          </p:txBody>
        </p:sp>
      </p:grpSp>
      <p:sp>
        <p:nvSpPr>
          <p:cNvPr id="54" name="矩形 53">
            <a:extLst>
              <a:ext uri="{FF2B5EF4-FFF2-40B4-BE49-F238E27FC236}">
                <a16:creationId xmlns:a16="http://schemas.microsoft.com/office/drawing/2014/main" id="{D2C63F88-A274-5688-9496-972B516EC27E}"/>
              </a:ext>
            </a:extLst>
          </p:cNvPr>
          <p:cNvSpPr/>
          <p:nvPr/>
        </p:nvSpPr>
        <p:spPr>
          <a:xfrm>
            <a:off x="8702930" y="2761154"/>
            <a:ext cx="1687669" cy="2217569"/>
          </a:xfrm>
          <a:prstGeom prst="rect">
            <a:avLst/>
          </a:prstGeom>
          <a:gradFill>
            <a:gsLst>
              <a:gs pos="0">
                <a:schemeClr val="accent1">
                  <a:alpha val="10000"/>
                </a:schemeClr>
              </a:gs>
              <a:gs pos="100000">
                <a:schemeClr val="accent1">
                  <a:alpha val="0"/>
                </a:schemeClr>
              </a:gs>
            </a:gsLst>
            <a:lin ang="5400000" scaled="1"/>
          </a:gradFill>
          <a:ln w="1905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endParaRPr lang="zh-CN" altLang="en-US" dirty="0">
              <a:latin typeface="微软雅黑" panose="020B0503020204020204" pitchFamily="34" charset="-122"/>
              <a:ea typeface="微软雅黑" panose="020B0503020204020204" pitchFamily="34" charset="-122"/>
            </a:endParaRPr>
          </a:p>
        </p:txBody>
      </p:sp>
      <p:sp>
        <p:nvSpPr>
          <p:cNvPr id="56" name="文本框 55">
            <a:extLst>
              <a:ext uri="{FF2B5EF4-FFF2-40B4-BE49-F238E27FC236}">
                <a16:creationId xmlns:a16="http://schemas.microsoft.com/office/drawing/2014/main" id="{BB76FB0E-2299-E0C7-046C-2321D8BDAAD6}"/>
              </a:ext>
            </a:extLst>
          </p:cNvPr>
          <p:cNvSpPr txBox="1"/>
          <p:nvPr/>
        </p:nvSpPr>
        <p:spPr>
          <a:xfrm>
            <a:off x="8856676" y="2869089"/>
            <a:ext cx="1482429" cy="1815882"/>
          </a:xfrm>
          <a:prstGeom prst="rect">
            <a:avLst/>
          </a:prstGeom>
          <a:noFill/>
        </p:spPr>
        <p:txBody>
          <a:bodyPr wrap="square" rtlCol="0">
            <a:spAutoFit/>
          </a:bodyPr>
          <a:lstStyle/>
          <a:p>
            <a:pPr lvl="0"/>
            <a:r>
              <a:rPr lang="en-US" altLang="zh-CN" sz="1600" dirty="0">
                <a:solidFill>
                  <a:schemeClr val="dk1"/>
                </a:solidFill>
                <a:latin typeface="Arial" panose="020B0604020202020204" pitchFamily="34" charset="0"/>
                <a:ea typeface="Catamaran Light"/>
                <a:cs typeface="Arial" panose="020B0604020202020204" pitchFamily="34" charset="0"/>
                <a:sym typeface="Catamaran Light"/>
              </a:rPr>
              <a:t>Not only rely on the natural support systems, but also external social support are needed.</a:t>
            </a:r>
          </a:p>
        </p:txBody>
      </p:sp>
      <p:grpSp>
        <p:nvGrpSpPr>
          <p:cNvPr id="57" name="组合 56">
            <a:extLst>
              <a:ext uri="{FF2B5EF4-FFF2-40B4-BE49-F238E27FC236}">
                <a16:creationId xmlns:a16="http://schemas.microsoft.com/office/drawing/2014/main" id="{ED2FAB68-4E2D-C501-2C83-496E954131A6}"/>
              </a:ext>
            </a:extLst>
          </p:cNvPr>
          <p:cNvGrpSpPr/>
          <p:nvPr/>
        </p:nvGrpSpPr>
        <p:grpSpPr>
          <a:xfrm>
            <a:off x="9210473" y="1588400"/>
            <a:ext cx="501054" cy="501054"/>
            <a:chOff x="1416050" y="2399752"/>
            <a:chExt cx="751672" cy="751672"/>
          </a:xfrm>
        </p:grpSpPr>
        <p:sp>
          <p:nvSpPr>
            <p:cNvPr id="58" name="菱形 57">
              <a:extLst>
                <a:ext uri="{FF2B5EF4-FFF2-40B4-BE49-F238E27FC236}">
                  <a16:creationId xmlns:a16="http://schemas.microsoft.com/office/drawing/2014/main" id="{9C91D6D3-C3F2-6B4C-6DB6-5763CB9D7272}"/>
                </a:ext>
              </a:extLst>
            </p:cNvPr>
            <p:cNvSpPr/>
            <p:nvPr/>
          </p:nvSpPr>
          <p:spPr>
            <a:xfrm>
              <a:off x="1416050" y="2399752"/>
              <a:ext cx="751672" cy="751672"/>
            </a:xfrm>
            <a:prstGeom prst="diamond">
              <a:avLst/>
            </a:prstGeom>
            <a:solidFill>
              <a:schemeClr val="bg1"/>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59" name="文本框 58">
              <a:extLst>
                <a:ext uri="{FF2B5EF4-FFF2-40B4-BE49-F238E27FC236}">
                  <a16:creationId xmlns:a16="http://schemas.microsoft.com/office/drawing/2014/main" id="{4691DF1E-CD87-AFA8-1364-7889AE4281EC}"/>
                </a:ext>
              </a:extLst>
            </p:cNvPr>
            <p:cNvSpPr txBox="1"/>
            <p:nvPr/>
          </p:nvSpPr>
          <p:spPr>
            <a:xfrm>
              <a:off x="1519851" y="2498138"/>
              <a:ext cx="544069" cy="600238"/>
            </a:xfrm>
            <a:prstGeom prst="rect">
              <a:avLst/>
            </a:prstGeom>
            <a:noFill/>
          </p:spPr>
          <p:txBody>
            <a:bodyPr wrap="square" rtlCol="0">
              <a:spAutoFit/>
            </a:bodyPr>
            <a:lstStyle/>
            <a:p>
              <a:pPr algn="ctr"/>
              <a:r>
                <a:rPr lang="en-US" altLang="zh-CN" sz="2000" dirty="0">
                  <a:solidFill>
                    <a:schemeClr val="accent1"/>
                  </a:solidFill>
                  <a:latin typeface="微软雅黑" panose="020B0503020204020204" pitchFamily="34" charset="-122"/>
                  <a:ea typeface="微软雅黑" panose="020B0503020204020204" pitchFamily="34" charset="-122"/>
                </a:rPr>
                <a:t>5</a:t>
              </a:r>
              <a:endParaRPr lang="zh-CN" altLang="en-US" sz="2000" dirty="0">
                <a:solidFill>
                  <a:schemeClr val="accent1"/>
                </a:solidFill>
                <a:latin typeface="微软雅黑" panose="020B0503020204020204" pitchFamily="34" charset="-122"/>
                <a:ea typeface="微软雅黑" panose="020B0503020204020204" pitchFamily="34" charset="-122"/>
              </a:endParaRPr>
            </a:p>
          </p:txBody>
        </p:sp>
      </p:grpSp>
      <p:sp>
        <p:nvSpPr>
          <p:cNvPr id="62" name="文本框 61">
            <a:extLst>
              <a:ext uri="{FF2B5EF4-FFF2-40B4-BE49-F238E27FC236}">
                <a16:creationId xmlns:a16="http://schemas.microsoft.com/office/drawing/2014/main" id="{7DF7DD0E-626E-7E7C-6724-9207020404D0}"/>
              </a:ext>
            </a:extLst>
          </p:cNvPr>
          <p:cNvSpPr txBox="1"/>
          <p:nvPr/>
        </p:nvSpPr>
        <p:spPr>
          <a:xfrm>
            <a:off x="3126424" y="4811445"/>
            <a:ext cx="2144869" cy="369332"/>
          </a:xfrm>
          <a:prstGeom prst="rect">
            <a:avLst/>
          </a:prstGeom>
          <a:noFill/>
          <a:ln>
            <a:solidFill>
              <a:srgbClr val="7030A0"/>
            </a:solidFill>
          </a:ln>
        </p:spPr>
        <p:txBody>
          <a:bodyPr wrap="square" rtlCol="0">
            <a:spAutoFit/>
          </a:bodyPr>
          <a:lstStyle/>
          <a:p>
            <a:pPr algn="ctr"/>
            <a:r>
              <a:rPr lang="nl-NL" altLang="zh-CN" b="1" dirty="0" err="1">
                <a:solidFill>
                  <a:schemeClr val="dk1"/>
                </a:solidFill>
                <a:latin typeface="Arial" panose="020B0604020202020204" pitchFamily="34" charset="0"/>
                <a:ea typeface="Livvic"/>
                <a:cs typeface="Arial" panose="020B0604020202020204" pitchFamily="34" charset="0"/>
              </a:rPr>
              <a:t>Youth</a:t>
            </a:r>
            <a:r>
              <a:rPr lang="nl-NL" altLang="zh-CN" b="1" dirty="0">
                <a:solidFill>
                  <a:schemeClr val="dk1"/>
                </a:solidFill>
                <a:latin typeface="Arial" panose="020B0604020202020204" pitchFamily="34" charset="0"/>
                <a:ea typeface="Livvic"/>
                <a:cs typeface="Arial" panose="020B0604020202020204" pitchFamily="34" charset="0"/>
              </a:rPr>
              <a:t> living </a:t>
            </a:r>
            <a:r>
              <a:rPr lang="nl-NL" altLang="zh-CN" b="1" dirty="0" err="1">
                <a:solidFill>
                  <a:schemeClr val="dk1"/>
                </a:solidFill>
                <a:latin typeface="Arial" panose="020B0604020202020204" pitchFamily="34" charset="0"/>
                <a:ea typeface="Livvic"/>
                <a:cs typeface="Arial" panose="020B0604020202020204" pitchFamily="34" charset="0"/>
              </a:rPr>
              <a:t>alone</a:t>
            </a:r>
            <a:endParaRPr lang="nl-NL" altLang="zh-CN" b="1" dirty="0">
              <a:solidFill>
                <a:schemeClr val="dk1"/>
              </a:solidFill>
              <a:latin typeface="Arial" panose="020B0604020202020204" pitchFamily="34" charset="0"/>
              <a:ea typeface="Livvic"/>
              <a:cs typeface="Arial" panose="020B0604020202020204" pitchFamily="34" charset="0"/>
            </a:endParaRPr>
          </a:p>
        </p:txBody>
      </p:sp>
      <p:sp>
        <p:nvSpPr>
          <p:cNvPr id="63" name="文本框 62">
            <a:extLst>
              <a:ext uri="{FF2B5EF4-FFF2-40B4-BE49-F238E27FC236}">
                <a16:creationId xmlns:a16="http://schemas.microsoft.com/office/drawing/2014/main" id="{7C776757-4FCF-C5FF-FAA1-F59950F75FB0}"/>
              </a:ext>
            </a:extLst>
          </p:cNvPr>
          <p:cNvSpPr txBox="1"/>
          <p:nvPr/>
        </p:nvSpPr>
        <p:spPr>
          <a:xfrm>
            <a:off x="4993922" y="2341919"/>
            <a:ext cx="2063033" cy="369332"/>
          </a:xfrm>
          <a:prstGeom prst="rect">
            <a:avLst/>
          </a:prstGeom>
          <a:noFill/>
          <a:ln>
            <a:solidFill>
              <a:srgbClr val="7030A0"/>
            </a:solidFill>
          </a:ln>
        </p:spPr>
        <p:txBody>
          <a:bodyPr wrap="square" rtlCol="0">
            <a:spAutoFit/>
          </a:bodyPr>
          <a:lstStyle/>
          <a:p>
            <a:pPr algn="ctr"/>
            <a:r>
              <a:rPr lang="nl-NL" altLang="zh-CN" b="1" dirty="0">
                <a:solidFill>
                  <a:schemeClr val="dk1"/>
                </a:solidFill>
                <a:latin typeface="Arial" panose="020B0604020202020204" pitchFamily="34" charset="0"/>
                <a:ea typeface="Livvic"/>
                <a:cs typeface="Arial" panose="020B0604020202020204" pitchFamily="34" charset="0"/>
              </a:rPr>
              <a:t>Technical update</a:t>
            </a:r>
          </a:p>
        </p:txBody>
      </p:sp>
      <p:sp>
        <p:nvSpPr>
          <p:cNvPr id="64" name="文本框 63">
            <a:extLst>
              <a:ext uri="{FF2B5EF4-FFF2-40B4-BE49-F238E27FC236}">
                <a16:creationId xmlns:a16="http://schemas.microsoft.com/office/drawing/2014/main" id="{59F926DB-F96F-9F3F-EF80-D062C265FBDD}"/>
              </a:ext>
            </a:extLst>
          </p:cNvPr>
          <p:cNvSpPr txBox="1"/>
          <p:nvPr/>
        </p:nvSpPr>
        <p:spPr>
          <a:xfrm>
            <a:off x="6861420" y="4792906"/>
            <a:ext cx="2522950" cy="369332"/>
          </a:xfrm>
          <a:prstGeom prst="rect">
            <a:avLst/>
          </a:prstGeom>
          <a:noFill/>
          <a:ln>
            <a:solidFill>
              <a:srgbClr val="7030A0"/>
            </a:solidFill>
          </a:ln>
        </p:spPr>
        <p:txBody>
          <a:bodyPr wrap="square" rtlCol="0">
            <a:spAutoFit/>
          </a:bodyPr>
          <a:lstStyle/>
          <a:p>
            <a:pPr lvl="0"/>
            <a:r>
              <a:rPr lang="nl-NL" altLang="zh-CN" sz="1800" b="1" dirty="0" err="1">
                <a:solidFill>
                  <a:schemeClr val="dk1"/>
                </a:solidFill>
                <a:latin typeface="Livvic"/>
                <a:ea typeface="Livvic"/>
                <a:cs typeface="Livvic"/>
                <a:sym typeface="Livvic"/>
              </a:rPr>
              <a:t>Work</a:t>
            </a:r>
            <a:r>
              <a:rPr lang="nl-NL" altLang="zh-CN" sz="1800" b="1" dirty="0">
                <a:solidFill>
                  <a:schemeClr val="dk1"/>
                </a:solidFill>
                <a:latin typeface="Livvic"/>
                <a:ea typeface="Livvic"/>
                <a:cs typeface="Livvic"/>
                <a:sym typeface="Livvic"/>
              </a:rPr>
              <a:t> </a:t>
            </a:r>
            <a:r>
              <a:rPr lang="nl-NL" altLang="zh-CN" sz="1800" b="1" dirty="0" err="1">
                <a:solidFill>
                  <a:schemeClr val="dk1"/>
                </a:solidFill>
                <a:latin typeface="Livvic"/>
                <a:ea typeface="Livvic"/>
                <a:cs typeface="Livvic"/>
                <a:sym typeface="Livvic"/>
              </a:rPr>
              <a:t>forms</a:t>
            </a:r>
            <a:r>
              <a:rPr lang="nl-NL" altLang="zh-CN" sz="1800" b="1" dirty="0">
                <a:solidFill>
                  <a:schemeClr val="dk1"/>
                </a:solidFill>
                <a:latin typeface="Livvic"/>
                <a:ea typeface="Livvic"/>
                <a:cs typeface="Livvic"/>
                <a:sym typeface="Livvic"/>
              </a:rPr>
              <a:t> transfer</a:t>
            </a:r>
          </a:p>
        </p:txBody>
      </p:sp>
      <p:sp>
        <p:nvSpPr>
          <p:cNvPr id="65" name="文本框 64">
            <a:extLst>
              <a:ext uri="{FF2B5EF4-FFF2-40B4-BE49-F238E27FC236}">
                <a16:creationId xmlns:a16="http://schemas.microsoft.com/office/drawing/2014/main" id="{1791C1EB-188C-C60D-8F9E-169A4A6EAE39}"/>
              </a:ext>
            </a:extLst>
          </p:cNvPr>
          <p:cNvSpPr txBox="1"/>
          <p:nvPr/>
        </p:nvSpPr>
        <p:spPr>
          <a:xfrm>
            <a:off x="8702930" y="2337958"/>
            <a:ext cx="2247924" cy="369332"/>
          </a:xfrm>
          <a:prstGeom prst="rect">
            <a:avLst/>
          </a:prstGeom>
          <a:noFill/>
          <a:ln>
            <a:solidFill>
              <a:srgbClr val="7030A0"/>
            </a:solidFill>
          </a:ln>
        </p:spPr>
        <p:txBody>
          <a:bodyPr wrap="square" rtlCol="0">
            <a:spAutoFit/>
          </a:bodyPr>
          <a:lstStyle/>
          <a:p>
            <a:pPr lvl="0"/>
            <a:r>
              <a:rPr lang="nl-NL" altLang="zh-CN" sz="1800" b="1" dirty="0" err="1">
                <a:solidFill>
                  <a:schemeClr val="dk1"/>
                </a:solidFill>
                <a:latin typeface="Livvic"/>
                <a:ea typeface="Livvic"/>
                <a:cs typeface="Livvic"/>
                <a:sym typeface="Livvic"/>
              </a:rPr>
              <a:t>Pursue</a:t>
            </a:r>
            <a:r>
              <a:rPr lang="nl-NL" altLang="zh-CN" sz="1800" b="1" dirty="0">
                <a:solidFill>
                  <a:schemeClr val="dk1"/>
                </a:solidFill>
                <a:latin typeface="Livvic"/>
                <a:ea typeface="Livvic"/>
                <a:cs typeface="Livvic"/>
                <a:sym typeface="Livvic"/>
              </a:rPr>
              <a:t> life </a:t>
            </a:r>
            <a:r>
              <a:rPr lang="nl-NL" altLang="zh-CN" sz="1800" b="1" dirty="0" err="1">
                <a:solidFill>
                  <a:schemeClr val="dk1"/>
                </a:solidFill>
                <a:latin typeface="Livvic"/>
                <a:ea typeface="Livvic"/>
                <a:cs typeface="Livvic"/>
                <a:sym typeface="Livvic"/>
              </a:rPr>
              <a:t>quality</a:t>
            </a:r>
            <a:endParaRPr lang="nl-NL" altLang="zh-CN" sz="1800" b="1" dirty="0">
              <a:solidFill>
                <a:schemeClr val="dk1"/>
              </a:solidFill>
              <a:latin typeface="Livvic"/>
              <a:ea typeface="Livvic"/>
              <a:cs typeface="Livvic"/>
              <a:sym typeface="Livvic"/>
            </a:endParaRPr>
          </a:p>
        </p:txBody>
      </p:sp>
      <p:cxnSp>
        <p:nvCxnSpPr>
          <p:cNvPr id="76" name="直接连接符 75">
            <a:extLst>
              <a:ext uri="{FF2B5EF4-FFF2-40B4-BE49-F238E27FC236}">
                <a16:creationId xmlns:a16="http://schemas.microsoft.com/office/drawing/2014/main" id="{81C76AD6-F5E4-8BE0-2550-BBFB2732E07A}"/>
              </a:ext>
            </a:extLst>
          </p:cNvPr>
          <p:cNvCxnSpPr>
            <a:cxnSpLocks/>
          </p:cNvCxnSpPr>
          <p:nvPr/>
        </p:nvCxnSpPr>
        <p:spPr>
          <a:xfrm>
            <a:off x="9711526" y="1840020"/>
            <a:ext cx="1239328" cy="0"/>
          </a:xfrm>
          <a:prstGeom prst="line">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cxnSp>
      <p:grpSp>
        <p:nvGrpSpPr>
          <p:cNvPr id="78" name="组合 77">
            <a:extLst>
              <a:ext uri="{FF2B5EF4-FFF2-40B4-BE49-F238E27FC236}">
                <a16:creationId xmlns:a16="http://schemas.microsoft.com/office/drawing/2014/main" id="{836740C5-20B0-18F3-6D51-07C129CFB42C}"/>
              </a:ext>
            </a:extLst>
          </p:cNvPr>
          <p:cNvGrpSpPr/>
          <p:nvPr/>
        </p:nvGrpSpPr>
        <p:grpSpPr>
          <a:xfrm>
            <a:off x="10950854" y="1653983"/>
            <a:ext cx="413106" cy="426487"/>
            <a:chOff x="2301364" y="2310942"/>
            <a:chExt cx="1318660" cy="1361371"/>
          </a:xfrm>
        </p:grpSpPr>
        <p:sp>
          <p:nvSpPr>
            <p:cNvPr id="79" name="椭圆 78">
              <a:extLst>
                <a:ext uri="{FF2B5EF4-FFF2-40B4-BE49-F238E27FC236}">
                  <a16:creationId xmlns:a16="http://schemas.microsoft.com/office/drawing/2014/main" id="{D1469CBC-81B0-D2E9-7E0C-1942E193D786}"/>
                </a:ext>
              </a:extLst>
            </p:cNvPr>
            <p:cNvSpPr/>
            <p:nvPr/>
          </p:nvSpPr>
          <p:spPr>
            <a:xfrm>
              <a:off x="2301364" y="2310942"/>
              <a:ext cx="1318660" cy="131866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80" name="文本框 79">
              <a:extLst>
                <a:ext uri="{FF2B5EF4-FFF2-40B4-BE49-F238E27FC236}">
                  <a16:creationId xmlns:a16="http://schemas.microsoft.com/office/drawing/2014/main" id="{F2178B70-EEE4-2E88-DFB5-F5B1824B9D5B}"/>
                </a:ext>
              </a:extLst>
            </p:cNvPr>
            <p:cNvSpPr txBox="1"/>
            <p:nvPr/>
          </p:nvSpPr>
          <p:spPr>
            <a:xfrm>
              <a:off x="2301364" y="2619315"/>
              <a:ext cx="1318660" cy="1052998"/>
            </a:xfrm>
            <a:prstGeom prst="rect">
              <a:avLst/>
            </a:prstGeom>
            <a:noFill/>
          </p:spPr>
          <p:txBody>
            <a:bodyPr wrap="square" rtlCol="0">
              <a:spAutoFit/>
            </a:bodyPr>
            <a:lstStyle/>
            <a:p>
              <a:pPr algn="ct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9119793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id="{777EFBE3-AFDB-C2E2-A15B-1CA3E340135B}"/>
              </a:ext>
            </a:extLst>
          </p:cNvPr>
          <p:cNvGrpSpPr/>
          <p:nvPr/>
        </p:nvGrpSpPr>
        <p:grpSpPr>
          <a:xfrm>
            <a:off x="1416050" y="1482639"/>
            <a:ext cx="1504571" cy="446745"/>
            <a:chOff x="1416050" y="1632768"/>
            <a:chExt cx="914823" cy="446744"/>
          </a:xfrm>
        </p:grpSpPr>
        <p:sp>
          <p:nvSpPr>
            <p:cNvPr id="7" name="矩形 6">
              <a:extLst>
                <a:ext uri="{FF2B5EF4-FFF2-40B4-BE49-F238E27FC236}">
                  <a16:creationId xmlns:a16="http://schemas.microsoft.com/office/drawing/2014/main" id="{FF4E00D7-F591-3C99-8765-5DFDF230D47C}"/>
                </a:ext>
              </a:extLst>
            </p:cNvPr>
            <p:cNvSpPr/>
            <p:nvPr/>
          </p:nvSpPr>
          <p:spPr>
            <a:xfrm>
              <a:off x="1416050" y="1632768"/>
              <a:ext cx="914823" cy="446744"/>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endParaRPr lang="zh-CN" altLang="en-US" dirty="0">
                <a:latin typeface="微软雅黑" panose="020B0503020204020204" pitchFamily="34" charset="-122"/>
                <a:ea typeface="微软雅黑" panose="020B0503020204020204" pitchFamily="34" charset="-122"/>
              </a:endParaRPr>
            </a:p>
          </p:txBody>
        </p:sp>
        <p:sp>
          <p:nvSpPr>
            <p:cNvPr id="8" name="文本框 7">
              <a:extLst>
                <a:ext uri="{FF2B5EF4-FFF2-40B4-BE49-F238E27FC236}">
                  <a16:creationId xmlns:a16="http://schemas.microsoft.com/office/drawing/2014/main" id="{665A72A3-F8C2-4C25-A67D-C47C00185EF9}"/>
                </a:ext>
              </a:extLst>
            </p:cNvPr>
            <p:cNvSpPr txBox="1"/>
            <p:nvPr/>
          </p:nvSpPr>
          <p:spPr>
            <a:xfrm>
              <a:off x="1442434" y="1677921"/>
              <a:ext cx="828039" cy="400110"/>
            </a:xfrm>
            <a:prstGeom prst="rect">
              <a:avLst/>
            </a:prstGeom>
            <a:noFill/>
          </p:spPr>
          <p:txBody>
            <a:bodyPr wrap="square" rtlCol="0">
              <a:spAutoFit/>
            </a:bodyPr>
            <a:lstStyle/>
            <a:p>
              <a:pPr algn="ctr"/>
              <a:r>
                <a:rPr lang="en-US" altLang="zh-CN" sz="2000" dirty="0">
                  <a:solidFill>
                    <a:schemeClr val="bg1"/>
                  </a:solidFill>
                  <a:latin typeface="Arial" panose="020B0604020202020204" pitchFamily="34" charset="0"/>
                  <a:ea typeface="微软雅黑" panose="020B0503020204020204" pitchFamily="34" charset="-122"/>
                  <a:cs typeface="Arial" panose="020B0604020202020204" pitchFamily="34" charset="0"/>
                </a:rPr>
                <a:t>Identity</a:t>
              </a:r>
              <a:endParaRPr lang="zh-CN" altLang="en-US" sz="2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9" name="矩形 8">
            <a:extLst>
              <a:ext uri="{FF2B5EF4-FFF2-40B4-BE49-F238E27FC236}">
                <a16:creationId xmlns:a16="http://schemas.microsoft.com/office/drawing/2014/main" id="{90303EA9-5F34-EA97-BFC6-065256D669C7}"/>
              </a:ext>
            </a:extLst>
          </p:cNvPr>
          <p:cNvSpPr/>
          <p:nvPr/>
        </p:nvSpPr>
        <p:spPr>
          <a:xfrm>
            <a:off x="2920621" y="1482640"/>
            <a:ext cx="7533564" cy="949750"/>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endParaRPr lang="zh-CN" altLang="en-US" dirty="0">
              <a:latin typeface="微软雅黑" panose="020B0503020204020204" pitchFamily="34" charset="-122"/>
              <a:ea typeface="微软雅黑" panose="020B0503020204020204" pitchFamily="34" charset="-122"/>
            </a:endParaRPr>
          </a:p>
        </p:txBody>
      </p:sp>
      <p:sp>
        <p:nvSpPr>
          <p:cNvPr id="10" name="文本框 9">
            <a:extLst>
              <a:ext uri="{FF2B5EF4-FFF2-40B4-BE49-F238E27FC236}">
                <a16:creationId xmlns:a16="http://schemas.microsoft.com/office/drawing/2014/main" id="{651596AF-FD0B-A938-E9EF-A13F55DD37E5}"/>
              </a:ext>
            </a:extLst>
          </p:cNvPr>
          <p:cNvSpPr txBox="1"/>
          <p:nvPr/>
        </p:nvSpPr>
        <p:spPr>
          <a:xfrm>
            <a:off x="3419505" y="1523980"/>
            <a:ext cx="6547123" cy="923330"/>
          </a:xfrm>
          <a:prstGeom prst="rect">
            <a:avLst/>
          </a:prstGeom>
          <a:noFill/>
        </p:spPr>
        <p:txBody>
          <a:bodyPr wrap="square" rtlCol="0">
            <a:spAutoFit/>
          </a:bodyPr>
          <a:lstStyle/>
          <a:p>
            <a:pPr algn="ctr"/>
            <a:r>
              <a:rPr lang="nl-NL" altLang="zh-CN" sz="1800" dirty="0">
                <a:effectLst/>
                <a:latin typeface="Arial" panose="020B0604020202020204" pitchFamily="34" charset="0"/>
                <a:ea typeface="Times New Roman" panose="02020603050405020304" pitchFamily="18" charset="0"/>
                <a:cs typeface="Arial" panose="020B0604020202020204" pitchFamily="34" charset="0"/>
              </a:rPr>
              <a:t>I</a:t>
            </a:r>
            <a:r>
              <a:rPr lang="zh-CN" altLang="zh-CN" sz="1800" dirty="0">
                <a:effectLst/>
                <a:latin typeface="Arial" panose="020B0604020202020204" pitchFamily="34" charset="0"/>
                <a:ea typeface="Times New Roman" panose="02020603050405020304" pitchFamily="18" charset="0"/>
                <a:cs typeface="Arial" panose="020B0604020202020204" pitchFamily="34" charset="0"/>
              </a:rPr>
              <a:t>dentity</a:t>
            </a:r>
            <a:r>
              <a:rPr lang="en-US" altLang="zh-CN" sz="1800" dirty="0">
                <a:effectLst/>
                <a:latin typeface="Arial" panose="020B0604020202020204" pitchFamily="34" charset="0"/>
                <a:ea typeface="Times New Roman" panose="02020603050405020304" pitchFamily="18" charset="0"/>
                <a:cs typeface="Arial" panose="020B0604020202020204" pitchFamily="34" charset="0"/>
              </a:rPr>
              <a:t> </a:t>
            </a:r>
            <a:r>
              <a:rPr lang="zh-CN" altLang="zh-CN" sz="1800" dirty="0">
                <a:effectLst/>
                <a:latin typeface="Arial" panose="020B0604020202020204" pitchFamily="34" charset="0"/>
                <a:ea typeface="Times New Roman" panose="02020603050405020304" pitchFamily="18" charset="0"/>
                <a:cs typeface="Arial" panose="020B0604020202020204" pitchFamily="34" charset="0"/>
              </a:rPr>
              <a:t>is not only the simple reflection of reality, but also constructing reality actively, it has been processed by people's active consciousness</a:t>
            </a:r>
            <a:r>
              <a:rPr lang="en-US" altLang="zh-CN" sz="1800" dirty="0">
                <a:effectLst/>
                <a:latin typeface="Arial" panose="020B0604020202020204" pitchFamily="34" charset="0"/>
                <a:ea typeface="Times New Roman" panose="02020603050405020304" pitchFamily="18" charset="0"/>
                <a:cs typeface="Arial" panose="020B0604020202020204" pitchFamily="34" charset="0"/>
              </a:rPr>
              <a:t>.</a:t>
            </a:r>
            <a:endParaRPr lang="zh-CN" altLang="en-US" sz="1600" dirty="0">
              <a:solidFill>
                <a:schemeClr val="accent2"/>
              </a:solidFill>
              <a:latin typeface="Arial" panose="020B0604020202020204" pitchFamily="34" charset="0"/>
              <a:ea typeface="微软雅黑" panose="020B0503020204020204" pitchFamily="34" charset="-122"/>
              <a:cs typeface="Arial" panose="020B0604020202020204" pitchFamily="34" charset="0"/>
            </a:endParaRPr>
          </a:p>
        </p:txBody>
      </p:sp>
      <p:sp>
        <p:nvSpPr>
          <p:cNvPr id="31" name="文本框 30">
            <a:extLst>
              <a:ext uri="{FF2B5EF4-FFF2-40B4-BE49-F238E27FC236}">
                <a16:creationId xmlns:a16="http://schemas.microsoft.com/office/drawing/2014/main" id="{E83A8A8D-038F-6366-8BCD-035998CF74A0}"/>
              </a:ext>
            </a:extLst>
          </p:cNvPr>
          <p:cNvSpPr txBox="1"/>
          <p:nvPr/>
        </p:nvSpPr>
        <p:spPr>
          <a:xfrm>
            <a:off x="546538" y="410368"/>
            <a:ext cx="5062692" cy="707886"/>
          </a:xfrm>
          <a:prstGeom prst="rect">
            <a:avLst/>
          </a:prstGeom>
          <a:noFill/>
        </p:spPr>
        <p:txBody>
          <a:bodyPr wrap="square" rtlCol="0" anchor="ctr">
            <a:spAutoFit/>
          </a:bodyPr>
          <a:lstStyle>
            <a:defPPr>
              <a:defRPr lang="zh-CN"/>
            </a:defPPr>
            <a:lvl1pPr>
              <a:defRPr sz="4000">
                <a:solidFill>
                  <a:schemeClr val="accent2"/>
                </a:solidFill>
                <a:latin typeface="微软雅黑" panose="020B0503020204020204" pitchFamily="34" charset="-122"/>
                <a:ea typeface="微软雅黑" panose="020B0503020204020204" pitchFamily="34" charset="-122"/>
              </a:defRPr>
            </a:lvl1pPr>
          </a:lstStyle>
          <a:p>
            <a:r>
              <a:rPr lang="en-US" altLang="zh-CN" dirty="0"/>
              <a:t>Theory clarification</a:t>
            </a:r>
            <a:endParaRPr lang="zh-CN" altLang="en-US" dirty="0"/>
          </a:p>
        </p:txBody>
      </p:sp>
      <p:sp>
        <p:nvSpPr>
          <p:cNvPr id="33" name="矩形 32">
            <a:extLst>
              <a:ext uri="{FF2B5EF4-FFF2-40B4-BE49-F238E27FC236}">
                <a16:creationId xmlns:a16="http://schemas.microsoft.com/office/drawing/2014/main" id="{7D83C448-2CD9-A4B0-B312-6C9F6AD64463}"/>
              </a:ext>
            </a:extLst>
          </p:cNvPr>
          <p:cNvSpPr/>
          <p:nvPr/>
        </p:nvSpPr>
        <p:spPr>
          <a:xfrm>
            <a:off x="1416050" y="2444632"/>
            <a:ext cx="1504211" cy="912383"/>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endParaRPr lang="zh-CN" altLang="en-US" dirty="0">
              <a:latin typeface="微软雅黑" panose="020B0503020204020204" pitchFamily="34" charset="-122"/>
              <a:ea typeface="微软雅黑" panose="020B0503020204020204" pitchFamily="34" charset="-122"/>
            </a:endParaRPr>
          </a:p>
        </p:txBody>
      </p:sp>
      <p:sp>
        <p:nvSpPr>
          <p:cNvPr id="34" name="文本框 33">
            <a:extLst>
              <a:ext uri="{FF2B5EF4-FFF2-40B4-BE49-F238E27FC236}">
                <a16:creationId xmlns:a16="http://schemas.microsoft.com/office/drawing/2014/main" id="{7716AA7E-3BC9-76A9-30E6-B8F968A6E618}"/>
              </a:ext>
            </a:extLst>
          </p:cNvPr>
          <p:cNvSpPr txBox="1"/>
          <p:nvPr/>
        </p:nvSpPr>
        <p:spPr>
          <a:xfrm>
            <a:off x="1320949" y="2544547"/>
            <a:ext cx="1694412" cy="707886"/>
          </a:xfrm>
          <a:prstGeom prst="rect">
            <a:avLst/>
          </a:prstGeom>
          <a:noFill/>
        </p:spPr>
        <p:txBody>
          <a:bodyPr wrap="square" rtlCol="0">
            <a:spAutoFit/>
          </a:bodyPr>
          <a:lstStyle/>
          <a:p>
            <a:pPr algn="ctr"/>
            <a:r>
              <a:rPr lang="en-US" altLang="zh-CN" sz="2000" dirty="0">
                <a:solidFill>
                  <a:schemeClr val="bg1"/>
                </a:solidFill>
                <a:latin typeface="Arial" panose="020B0604020202020204" pitchFamily="34" charset="0"/>
                <a:ea typeface="微软雅黑" panose="020B0503020204020204" pitchFamily="34" charset="-122"/>
                <a:cs typeface="Arial" panose="020B0604020202020204" pitchFamily="34" charset="0"/>
              </a:rPr>
              <a:t>Professional</a:t>
            </a:r>
          </a:p>
          <a:p>
            <a:pPr algn="ctr"/>
            <a:r>
              <a:rPr lang="en-US" altLang="zh-CN" sz="2000" dirty="0">
                <a:solidFill>
                  <a:schemeClr val="bg1"/>
                </a:solidFill>
                <a:latin typeface="Arial" panose="020B0604020202020204" pitchFamily="34" charset="0"/>
                <a:ea typeface="微软雅黑" panose="020B0503020204020204" pitchFamily="34" charset="-122"/>
                <a:cs typeface="Arial" panose="020B0604020202020204" pitchFamily="34" charset="0"/>
              </a:rPr>
              <a:t>Identity</a:t>
            </a:r>
            <a:endParaRPr lang="zh-CN" altLang="en-US" sz="2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35" name="矩形 34">
            <a:extLst>
              <a:ext uri="{FF2B5EF4-FFF2-40B4-BE49-F238E27FC236}">
                <a16:creationId xmlns:a16="http://schemas.microsoft.com/office/drawing/2014/main" id="{B3A399FA-B893-8913-B915-D995F49EB9C0}"/>
              </a:ext>
            </a:extLst>
          </p:cNvPr>
          <p:cNvSpPr/>
          <p:nvPr/>
        </p:nvSpPr>
        <p:spPr>
          <a:xfrm>
            <a:off x="2920621" y="2444632"/>
            <a:ext cx="7533564" cy="949750"/>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endParaRPr lang="zh-CN" altLang="en-US" dirty="0">
              <a:latin typeface="微软雅黑" panose="020B0503020204020204" pitchFamily="34" charset="-122"/>
              <a:ea typeface="微软雅黑" panose="020B0503020204020204" pitchFamily="34" charset="-122"/>
            </a:endParaRPr>
          </a:p>
        </p:txBody>
      </p:sp>
      <p:sp>
        <p:nvSpPr>
          <p:cNvPr id="36" name="文本框 35">
            <a:extLst>
              <a:ext uri="{FF2B5EF4-FFF2-40B4-BE49-F238E27FC236}">
                <a16:creationId xmlns:a16="http://schemas.microsoft.com/office/drawing/2014/main" id="{9224F0BD-B621-4B31-5BE5-38ADEC06ED07}"/>
              </a:ext>
            </a:extLst>
          </p:cNvPr>
          <p:cNvSpPr txBox="1"/>
          <p:nvPr/>
        </p:nvSpPr>
        <p:spPr>
          <a:xfrm>
            <a:off x="3419505" y="2485972"/>
            <a:ext cx="6547123" cy="923330"/>
          </a:xfrm>
          <a:prstGeom prst="rect">
            <a:avLst/>
          </a:prstGeom>
          <a:noFill/>
        </p:spPr>
        <p:txBody>
          <a:bodyPr wrap="square" rtlCol="0">
            <a:spAutoFit/>
          </a:bodyPr>
          <a:lstStyle/>
          <a:p>
            <a:pPr algn="ctr"/>
            <a:r>
              <a:rPr lang="en-US" altLang="zh-CN" sz="1800" dirty="0">
                <a:effectLst/>
                <a:latin typeface="Arial" panose="020B0604020202020204" pitchFamily="34" charset="0"/>
                <a:ea typeface="Times New Roman" panose="02020603050405020304" pitchFamily="18" charset="0"/>
                <a:cs typeface="Arial" panose="020B0604020202020204" pitchFamily="34" charset="0"/>
              </a:rPr>
              <a:t>T</a:t>
            </a:r>
            <a:r>
              <a:rPr lang="zh-CN" altLang="zh-CN" sz="1800" dirty="0">
                <a:effectLst/>
                <a:latin typeface="Arial" panose="020B0604020202020204" pitchFamily="34" charset="0"/>
                <a:ea typeface="Times New Roman" panose="02020603050405020304" pitchFamily="18" charset="0"/>
                <a:cs typeface="Arial" panose="020B0604020202020204" pitchFamily="34" charset="0"/>
              </a:rPr>
              <a:t>he</a:t>
            </a:r>
            <a:r>
              <a:rPr lang="en-US" altLang="zh-CN" sz="1800" dirty="0">
                <a:effectLst/>
                <a:latin typeface="Arial" panose="020B0604020202020204" pitchFamily="34" charset="0"/>
                <a:ea typeface="Times New Roman" panose="02020603050405020304" pitchFamily="18" charset="0"/>
                <a:cs typeface="Arial" panose="020B0604020202020204" pitchFamily="34" charset="0"/>
              </a:rPr>
              <a:t> </a:t>
            </a:r>
            <a:r>
              <a:rPr lang="zh-CN" altLang="zh-CN" sz="1800" dirty="0">
                <a:effectLst/>
                <a:latin typeface="Arial" panose="020B0604020202020204" pitchFamily="34" charset="0"/>
                <a:ea typeface="Times New Roman" panose="02020603050405020304" pitchFamily="18" charset="0"/>
                <a:cs typeface="Arial" panose="020B0604020202020204" pitchFamily="34" charset="0"/>
              </a:rPr>
              <a:t>establishment of a professional identity can help </a:t>
            </a:r>
            <a:r>
              <a:rPr lang="en-US" altLang="zh-CN" sz="1800" dirty="0">
                <a:effectLst/>
                <a:latin typeface="Arial" panose="020B0604020202020204" pitchFamily="34" charset="0"/>
                <a:ea typeface="Times New Roman" panose="02020603050405020304" pitchFamily="18" charset="0"/>
                <a:cs typeface="Arial" panose="020B0604020202020204" pitchFamily="34" charset="0"/>
              </a:rPr>
              <a:t>companions</a:t>
            </a:r>
            <a:r>
              <a:rPr lang="zh-CN" altLang="zh-CN" sz="1800" dirty="0">
                <a:effectLst/>
                <a:latin typeface="Arial" panose="020B0604020202020204" pitchFamily="34" charset="0"/>
                <a:ea typeface="Times New Roman" panose="02020603050405020304" pitchFamily="18" charset="0"/>
                <a:cs typeface="Arial" panose="020B0604020202020204" pitchFamily="34" charset="0"/>
              </a:rPr>
              <a:t> to better find this balance</a:t>
            </a:r>
            <a:r>
              <a:rPr lang="en-US" altLang="zh-CN" sz="1800" dirty="0">
                <a:effectLst/>
                <a:latin typeface="Arial" panose="020B0604020202020204" pitchFamily="34" charset="0"/>
                <a:ea typeface="Times New Roman" panose="02020603050405020304" pitchFamily="18" charset="0"/>
                <a:cs typeface="Arial" panose="020B0604020202020204" pitchFamily="34" charset="0"/>
              </a:rPr>
              <a:t> between commercial behavior and emotional flow.</a:t>
            </a:r>
            <a:endParaRPr lang="zh-CN" altLang="en-US" sz="1600" dirty="0">
              <a:solidFill>
                <a:schemeClr val="accent2"/>
              </a:solidFill>
              <a:latin typeface="Arial" panose="020B0604020202020204" pitchFamily="34" charset="0"/>
              <a:ea typeface="微软雅黑" panose="020B0503020204020204" pitchFamily="34" charset="-122"/>
              <a:cs typeface="Arial" panose="020B0604020202020204" pitchFamily="34" charset="0"/>
            </a:endParaRPr>
          </a:p>
        </p:txBody>
      </p:sp>
      <p:sp>
        <p:nvSpPr>
          <p:cNvPr id="38" name="矩形 37">
            <a:extLst>
              <a:ext uri="{FF2B5EF4-FFF2-40B4-BE49-F238E27FC236}">
                <a16:creationId xmlns:a16="http://schemas.microsoft.com/office/drawing/2014/main" id="{AD8D7A84-FADB-296A-5C9B-A8AC2BBC0977}"/>
              </a:ext>
            </a:extLst>
          </p:cNvPr>
          <p:cNvSpPr/>
          <p:nvPr/>
        </p:nvSpPr>
        <p:spPr>
          <a:xfrm>
            <a:off x="1416050" y="3409303"/>
            <a:ext cx="1504211" cy="815607"/>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endParaRPr lang="zh-CN" altLang="en-US" dirty="0">
              <a:latin typeface="微软雅黑" panose="020B0503020204020204" pitchFamily="34" charset="-122"/>
              <a:ea typeface="微软雅黑" panose="020B0503020204020204" pitchFamily="34" charset="-122"/>
            </a:endParaRPr>
          </a:p>
        </p:txBody>
      </p:sp>
      <p:sp>
        <p:nvSpPr>
          <p:cNvPr id="39" name="文本框 38">
            <a:extLst>
              <a:ext uri="{FF2B5EF4-FFF2-40B4-BE49-F238E27FC236}">
                <a16:creationId xmlns:a16="http://schemas.microsoft.com/office/drawing/2014/main" id="{E5AD0153-D5F6-9005-2BE1-06F54FED24EF}"/>
              </a:ext>
            </a:extLst>
          </p:cNvPr>
          <p:cNvSpPr txBox="1"/>
          <p:nvPr/>
        </p:nvSpPr>
        <p:spPr>
          <a:xfrm>
            <a:off x="1415691" y="3454455"/>
            <a:ext cx="1448986" cy="707886"/>
          </a:xfrm>
          <a:prstGeom prst="rect">
            <a:avLst/>
          </a:prstGeom>
          <a:noFill/>
        </p:spPr>
        <p:txBody>
          <a:bodyPr wrap="square" rtlCol="0">
            <a:spAutoFit/>
          </a:bodyPr>
          <a:lstStyle/>
          <a:p>
            <a:pPr algn="ctr"/>
            <a:r>
              <a:rPr lang="en-US" altLang="zh-CN" sz="2000" dirty="0">
                <a:solidFill>
                  <a:schemeClr val="bg1"/>
                </a:solidFill>
                <a:latin typeface="Arial" panose="020B0604020202020204" pitchFamily="34" charset="0"/>
                <a:ea typeface="微软雅黑" panose="020B0503020204020204" pitchFamily="34" charset="-122"/>
                <a:cs typeface="Arial" panose="020B0604020202020204" pitchFamily="34" charset="0"/>
              </a:rPr>
              <a:t>Emotional </a:t>
            </a:r>
          </a:p>
          <a:p>
            <a:pPr algn="ctr"/>
            <a:r>
              <a:rPr lang="en-US" altLang="zh-CN" sz="2000" dirty="0">
                <a:solidFill>
                  <a:schemeClr val="bg1"/>
                </a:solidFill>
                <a:latin typeface="Arial" panose="020B0604020202020204" pitchFamily="34" charset="0"/>
                <a:ea typeface="微软雅黑" panose="020B0503020204020204" pitchFamily="34" charset="-122"/>
                <a:cs typeface="Arial" panose="020B0604020202020204" pitchFamily="34" charset="0"/>
              </a:rPr>
              <a:t>labor</a:t>
            </a:r>
            <a:endParaRPr lang="zh-CN" altLang="en-US" sz="2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40" name="矩形 39">
            <a:extLst>
              <a:ext uri="{FF2B5EF4-FFF2-40B4-BE49-F238E27FC236}">
                <a16:creationId xmlns:a16="http://schemas.microsoft.com/office/drawing/2014/main" id="{D8CC9655-4782-B8C4-7EDB-8744C3E4FB8E}"/>
              </a:ext>
            </a:extLst>
          </p:cNvPr>
          <p:cNvSpPr/>
          <p:nvPr/>
        </p:nvSpPr>
        <p:spPr>
          <a:xfrm>
            <a:off x="2920621" y="3409303"/>
            <a:ext cx="7533564" cy="949750"/>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endParaRPr lang="zh-CN" altLang="en-US" dirty="0">
              <a:latin typeface="微软雅黑" panose="020B0503020204020204" pitchFamily="34" charset="-122"/>
              <a:ea typeface="微软雅黑" panose="020B0503020204020204" pitchFamily="34" charset="-122"/>
            </a:endParaRPr>
          </a:p>
        </p:txBody>
      </p:sp>
      <p:sp>
        <p:nvSpPr>
          <p:cNvPr id="41" name="文本框 40">
            <a:extLst>
              <a:ext uri="{FF2B5EF4-FFF2-40B4-BE49-F238E27FC236}">
                <a16:creationId xmlns:a16="http://schemas.microsoft.com/office/drawing/2014/main" id="{32C50B75-8FF8-F844-01BA-1E8B359EAFE8}"/>
              </a:ext>
            </a:extLst>
          </p:cNvPr>
          <p:cNvSpPr txBox="1"/>
          <p:nvPr/>
        </p:nvSpPr>
        <p:spPr>
          <a:xfrm>
            <a:off x="3419505" y="3578579"/>
            <a:ext cx="6547123" cy="646331"/>
          </a:xfrm>
          <a:prstGeom prst="rect">
            <a:avLst/>
          </a:prstGeom>
          <a:noFill/>
        </p:spPr>
        <p:txBody>
          <a:bodyPr wrap="square" rtlCol="0">
            <a:spAutoFit/>
          </a:bodyPr>
          <a:lstStyle/>
          <a:p>
            <a:pPr algn="ctr"/>
            <a:r>
              <a:rPr lang="en-US" altLang="zh-CN" sz="1800" dirty="0">
                <a:effectLst/>
                <a:latin typeface="Arial" panose="020B0604020202020204" pitchFamily="34" charset="0"/>
                <a:ea typeface="Times New Roman" panose="02020603050405020304" pitchFamily="18" charset="0"/>
                <a:cs typeface="Arial" panose="020B0604020202020204" pitchFamily="34" charset="0"/>
              </a:rPr>
              <a:t>Effects of emotional labor on the service agent are moderated by identification with the role in question.</a:t>
            </a:r>
            <a:endParaRPr lang="zh-CN" altLang="en-US" sz="1600" dirty="0">
              <a:solidFill>
                <a:schemeClr val="accent2"/>
              </a:solidFill>
              <a:latin typeface="Arial" panose="020B0604020202020204" pitchFamily="34" charset="0"/>
              <a:ea typeface="微软雅黑" panose="020B0503020204020204" pitchFamily="34" charset="-122"/>
              <a:cs typeface="Arial" panose="020B0604020202020204" pitchFamily="34" charset="0"/>
            </a:endParaRPr>
          </a:p>
        </p:txBody>
      </p:sp>
      <p:sp>
        <p:nvSpPr>
          <p:cNvPr id="43" name="矩形 42">
            <a:extLst>
              <a:ext uri="{FF2B5EF4-FFF2-40B4-BE49-F238E27FC236}">
                <a16:creationId xmlns:a16="http://schemas.microsoft.com/office/drawing/2014/main" id="{AF03180C-6FCC-2392-4A9E-D2575315B8EA}"/>
              </a:ext>
            </a:extLst>
          </p:cNvPr>
          <p:cNvSpPr/>
          <p:nvPr/>
        </p:nvSpPr>
        <p:spPr>
          <a:xfrm>
            <a:off x="1416050" y="4366860"/>
            <a:ext cx="1504211" cy="963348"/>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endParaRPr lang="zh-CN" altLang="en-US" dirty="0">
              <a:latin typeface="微软雅黑" panose="020B0503020204020204" pitchFamily="34" charset="-122"/>
              <a:ea typeface="微软雅黑" panose="020B0503020204020204" pitchFamily="34" charset="-122"/>
            </a:endParaRPr>
          </a:p>
        </p:txBody>
      </p:sp>
      <p:sp>
        <p:nvSpPr>
          <p:cNvPr id="44" name="文本框 43">
            <a:extLst>
              <a:ext uri="{FF2B5EF4-FFF2-40B4-BE49-F238E27FC236}">
                <a16:creationId xmlns:a16="http://schemas.microsoft.com/office/drawing/2014/main" id="{4C901DE0-59B5-8F7D-6F2E-691404409781}"/>
              </a:ext>
            </a:extLst>
          </p:cNvPr>
          <p:cNvSpPr txBox="1"/>
          <p:nvPr/>
        </p:nvSpPr>
        <p:spPr>
          <a:xfrm>
            <a:off x="1360466" y="4412013"/>
            <a:ext cx="1654895" cy="707886"/>
          </a:xfrm>
          <a:prstGeom prst="rect">
            <a:avLst/>
          </a:prstGeom>
          <a:noFill/>
        </p:spPr>
        <p:txBody>
          <a:bodyPr wrap="square" rtlCol="0">
            <a:spAutoFit/>
          </a:bodyPr>
          <a:lstStyle/>
          <a:p>
            <a:pPr algn="ctr"/>
            <a:r>
              <a:rPr lang="en-US" altLang="zh-CN" sz="2000" dirty="0">
                <a:solidFill>
                  <a:schemeClr val="bg1"/>
                </a:solidFill>
                <a:latin typeface="Arial" panose="020B0604020202020204" pitchFamily="34" charset="0"/>
                <a:ea typeface="微软雅黑" panose="020B0503020204020204" pitchFamily="34" charset="-122"/>
                <a:cs typeface="Arial" panose="020B0604020202020204" pitchFamily="34" charset="0"/>
              </a:rPr>
              <a:t>Identity</a:t>
            </a:r>
          </a:p>
          <a:p>
            <a:pPr algn="ctr"/>
            <a:r>
              <a:rPr lang="en-US" altLang="zh-CN" sz="2000" dirty="0">
                <a:solidFill>
                  <a:schemeClr val="bg1"/>
                </a:solidFill>
                <a:latin typeface="Arial" panose="020B0604020202020204" pitchFamily="34" charset="0"/>
                <a:ea typeface="微软雅黑" panose="020B0503020204020204" pitchFamily="34" charset="-122"/>
                <a:cs typeface="Arial" panose="020B0604020202020204" pitchFamily="34" charset="0"/>
              </a:rPr>
              <a:t>negotiation</a:t>
            </a:r>
            <a:endParaRPr lang="zh-CN" altLang="en-US" sz="2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45" name="矩形 44">
            <a:extLst>
              <a:ext uri="{FF2B5EF4-FFF2-40B4-BE49-F238E27FC236}">
                <a16:creationId xmlns:a16="http://schemas.microsoft.com/office/drawing/2014/main" id="{02E4095A-7DBF-B8AF-F99C-3CE627CE8E01}"/>
              </a:ext>
            </a:extLst>
          </p:cNvPr>
          <p:cNvSpPr/>
          <p:nvPr/>
        </p:nvSpPr>
        <p:spPr>
          <a:xfrm>
            <a:off x="2920621" y="4366860"/>
            <a:ext cx="7533564" cy="949750"/>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endParaRPr lang="zh-CN" altLang="en-US" dirty="0">
              <a:latin typeface="微软雅黑" panose="020B0503020204020204" pitchFamily="34" charset="-122"/>
              <a:ea typeface="微软雅黑" panose="020B0503020204020204" pitchFamily="34" charset="-122"/>
            </a:endParaRPr>
          </a:p>
        </p:txBody>
      </p:sp>
      <p:sp>
        <p:nvSpPr>
          <p:cNvPr id="46" name="文本框 45">
            <a:extLst>
              <a:ext uri="{FF2B5EF4-FFF2-40B4-BE49-F238E27FC236}">
                <a16:creationId xmlns:a16="http://schemas.microsoft.com/office/drawing/2014/main" id="{551C4A74-9CD7-B71B-F352-B65A2AE0A4AA}"/>
              </a:ext>
            </a:extLst>
          </p:cNvPr>
          <p:cNvSpPr txBox="1"/>
          <p:nvPr/>
        </p:nvSpPr>
        <p:spPr>
          <a:xfrm>
            <a:off x="3419505" y="4408200"/>
            <a:ext cx="6547123" cy="923330"/>
          </a:xfrm>
          <a:prstGeom prst="rect">
            <a:avLst/>
          </a:prstGeom>
          <a:noFill/>
        </p:spPr>
        <p:txBody>
          <a:bodyPr wrap="square" rtlCol="0">
            <a:spAutoFit/>
          </a:bodyPr>
          <a:lstStyle/>
          <a:p>
            <a:pPr algn="ctr"/>
            <a:r>
              <a:rPr lang="nl-NL" altLang="zh-CN" sz="1800" dirty="0">
                <a:effectLst/>
                <a:latin typeface="Arial" panose="020B0604020202020204" pitchFamily="34" charset="0"/>
                <a:ea typeface="Times New Roman" panose="02020603050405020304" pitchFamily="18" charset="0"/>
                <a:cs typeface="Arial" panose="020B0604020202020204" pitchFamily="34" charset="0"/>
              </a:rPr>
              <a:t>I</a:t>
            </a:r>
            <a:r>
              <a:rPr lang="zh-CN" altLang="zh-CN" sz="1800" dirty="0">
                <a:effectLst/>
                <a:latin typeface="Arial" panose="020B0604020202020204" pitchFamily="34" charset="0"/>
                <a:ea typeface="Times New Roman" panose="02020603050405020304" pitchFamily="18" charset="0"/>
                <a:cs typeface="Arial" panose="020B0604020202020204" pitchFamily="34" charset="0"/>
              </a:rPr>
              <a:t>dentities</a:t>
            </a:r>
            <a:r>
              <a:rPr lang="en-US" altLang="zh-CN" sz="1800" dirty="0">
                <a:effectLst/>
                <a:latin typeface="Arial" panose="020B0604020202020204" pitchFamily="34" charset="0"/>
                <a:ea typeface="Times New Roman" panose="02020603050405020304" pitchFamily="18" charset="0"/>
                <a:cs typeface="Arial" panose="020B0604020202020204" pitchFamily="34" charset="0"/>
              </a:rPr>
              <a:t> </a:t>
            </a:r>
            <a:r>
              <a:rPr lang="zh-CN" altLang="zh-CN" sz="1800" dirty="0">
                <a:effectLst/>
                <a:latin typeface="Arial" panose="020B0604020202020204" pitchFamily="34" charset="0"/>
                <a:ea typeface="Times New Roman" panose="02020603050405020304" pitchFamily="18" charset="0"/>
                <a:cs typeface="Arial" panose="020B0604020202020204" pitchFamily="34" charset="0"/>
              </a:rPr>
              <a:t>emerge as a result of interaction and negotiation vis-à-vis the available positions and the particularities of a given time and place.</a:t>
            </a:r>
            <a:endParaRPr lang="zh-CN" altLang="en-US" sz="1600" dirty="0">
              <a:solidFill>
                <a:schemeClr val="accent2"/>
              </a:solidFill>
              <a:latin typeface="Arial" panose="020B0604020202020204" pitchFamily="34" charset="0"/>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14657466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a:extLst>
              <a:ext uri="{FF2B5EF4-FFF2-40B4-BE49-F238E27FC236}">
                <a16:creationId xmlns:a16="http://schemas.microsoft.com/office/drawing/2014/main" id="{1E34D1F8-5E69-7C7A-D9FF-47BAB4B2BF07}"/>
              </a:ext>
            </a:extLst>
          </p:cNvPr>
          <p:cNvSpPr/>
          <p:nvPr/>
        </p:nvSpPr>
        <p:spPr>
          <a:xfrm>
            <a:off x="1541171" y="1201003"/>
            <a:ext cx="8913009" cy="4558352"/>
          </a:xfrm>
          <a:prstGeom prst="rect">
            <a:avLst/>
          </a:prstGeom>
          <a:gradFill>
            <a:gsLst>
              <a:gs pos="0">
                <a:srgbClr val="A99DC6">
                  <a:alpha val="10000"/>
                </a:srgbClr>
              </a:gs>
              <a:gs pos="100000">
                <a:srgbClr val="A99DC6">
                  <a:alpha val="0"/>
                </a:srgbClr>
              </a:gs>
            </a:gsLst>
            <a:lin ang="5400000" scaled="1"/>
          </a:gradFill>
          <a:ln w="1905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10" name="文本框 9">
            <a:extLst>
              <a:ext uri="{FF2B5EF4-FFF2-40B4-BE49-F238E27FC236}">
                <a16:creationId xmlns:a16="http://schemas.microsoft.com/office/drawing/2014/main" id="{EB7CCF1E-0F2D-0914-914F-4EB1775EC496}"/>
              </a:ext>
            </a:extLst>
          </p:cNvPr>
          <p:cNvSpPr txBox="1"/>
          <p:nvPr/>
        </p:nvSpPr>
        <p:spPr>
          <a:xfrm>
            <a:off x="2531375" y="2359999"/>
            <a:ext cx="7551953" cy="1983107"/>
          </a:xfrm>
          <a:prstGeom prst="rect">
            <a:avLst/>
          </a:prstGeom>
          <a:noFill/>
        </p:spPr>
        <p:txBody>
          <a:bodyPr wrap="square" rtlCol="0">
            <a:spAutoFit/>
          </a:bodyPr>
          <a:lstStyle/>
          <a:p>
            <a:pPr marL="342900" lvl="0" indent="-342900">
              <a:lnSpc>
                <a:spcPct val="115000"/>
              </a:lnSpc>
              <a:buFont typeface="+mj-lt"/>
              <a:buAutoNum type="arabicPeriod"/>
            </a:pPr>
            <a:r>
              <a:rPr lang="zh-CN" altLang="zh-CN" u="none" strike="noStrike" dirty="0">
                <a:solidFill>
                  <a:srgbClr val="333333"/>
                </a:solidFill>
                <a:effectLst/>
                <a:latin typeface="Arial" panose="020B0604020202020204" pitchFamily="34" charset="0"/>
                <a:ea typeface="Calibri" panose="020F0502020204030204" pitchFamily="34" charset="0"/>
                <a:cs typeface="Arial" panose="020B0604020202020204" pitchFamily="34" charset="0"/>
              </a:rPr>
              <a:t>How do the companions</a:t>
            </a:r>
            <a:r>
              <a:rPr lang="zh-CN" altLang="zh-CN" u="none" strike="noStrike" dirty="0">
                <a:effectLst/>
                <a:latin typeface="Arial" panose="020B0604020202020204" pitchFamily="34" charset="0"/>
                <a:ea typeface="宋体" panose="02010600030101010101" pitchFamily="2" charset="-122"/>
                <a:cs typeface="Arial" panose="020B0604020202020204" pitchFamily="34" charset="0"/>
              </a:rPr>
              <a:t> </a:t>
            </a:r>
            <a:r>
              <a:rPr lang="zh-CN" altLang="zh-CN" u="none" strike="noStrike" dirty="0">
                <a:solidFill>
                  <a:srgbClr val="333333"/>
                </a:solidFill>
                <a:effectLst/>
                <a:latin typeface="Arial" panose="020B0604020202020204" pitchFamily="34" charset="0"/>
                <a:ea typeface="Calibri" panose="020F0502020204030204" pitchFamily="34" charset="0"/>
                <a:cs typeface="Arial" panose="020B0604020202020204" pitchFamily="34" charset="0"/>
              </a:rPr>
              <a:t>demonstrate who they are</a:t>
            </a:r>
            <a:r>
              <a:rPr lang="en-US" altLang="zh-CN" u="none" strike="noStrike" dirty="0">
                <a:solidFill>
                  <a:srgbClr val="333333"/>
                </a:solidFill>
                <a:effectLst/>
                <a:latin typeface="Arial" panose="020B0604020202020204" pitchFamily="34" charset="0"/>
                <a:ea typeface="Calibri" panose="020F0502020204030204" pitchFamily="34" charset="0"/>
                <a:cs typeface="Arial" panose="020B0604020202020204" pitchFamily="34" charset="0"/>
              </a:rPr>
              <a:t>, as part of the way to do their identity presentation</a:t>
            </a:r>
            <a:r>
              <a:rPr lang="zh-CN" altLang="zh-CN" u="none" strike="noStrike" dirty="0">
                <a:solidFill>
                  <a:srgbClr val="333333"/>
                </a:solidFill>
                <a:effectLst/>
                <a:latin typeface="Arial" panose="020B0604020202020204" pitchFamily="34" charset="0"/>
                <a:ea typeface="Calibri" panose="020F0502020204030204" pitchFamily="34" charset="0"/>
                <a:cs typeface="Arial" panose="020B0604020202020204" pitchFamily="34" charset="0"/>
              </a:rPr>
              <a:t>?</a:t>
            </a:r>
            <a:endParaRPr lang="zh-CN" altLang="zh-CN" u="none" strike="noStrike" dirty="0">
              <a:effectLst/>
              <a:latin typeface="Arial" panose="020B0604020202020204" pitchFamily="34" charset="0"/>
              <a:ea typeface="宋体" panose="02010600030101010101" pitchFamily="2" charset="-122"/>
              <a:cs typeface="Arial" panose="020B0604020202020204" pitchFamily="34" charset="0"/>
            </a:endParaRPr>
          </a:p>
          <a:p>
            <a:pPr marL="342900" lvl="0" indent="-342900">
              <a:lnSpc>
                <a:spcPct val="115000"/>
              </a:lnSpc>
              <a:buFont typeface="+mj-lt"/>
              <a:buAutoNum type="arabicPeriod"/>
            </a:pPr>
            <a:r>
              <a:rPr lang="zh-CN" altLang="zh-CN" u="none" strike="noStrike" dirty="0">
                <a:solidFill>
                  <a:srgbClr val="333333"/>
                </a:solidFill>
                <a:effectLst/>
                <a:latin typeface="Arial" panose="020B0604020202020204" pitchFamily="34" charset="0"/>
                <a:ea typeface="Calibri" panose="020F0502020204030204" pitchFamily="34" charset="0"/>
                <a:cs typeface="Arial" panose="020B0604020202020204" pitchFamily="34" charset="0"/>
              </a:rPr>
              <a:t>How do the companions interact with their clients during the real service process, as part of the ongoing process of identity </a:t>
            </a:r>
            <a:r>
              <a:rPr lang="en-US" altLang="zh-CN" u="none" strike="noStrike" dirty="0">
                <a:solidFill>
                  <a:srgbClr val="333333"/>
                </a:solidFill>
                <a:effectLst/>
                <a:latin typeface="Arial" panose="020B0604020202020204" pitchFamily="34" charset="0"/>
                <a:ea typeface="Calibri" panose="020F0502020204030204" pitchFamily="34" charset="0"/>
                <a:cs typeface="Arial" panose="020B0604020202020204" pitchFamily="34" charset="0"/>
              </a:rPr>
              <a:t>negotiation</a:t>
            </a:r>
            <a:r>
              <a:rPr lang="zh-CN" altLang="zh-CN" u="none" strike="noStrike" dirty="0">
                <a:solidFill>
                  <a:srgbClr val="333333"/>
                </a:solidFill>
                <a:effectLst/>
                <a:latin typeface="Arial" panose="020B0604020202020204" pitchFamily="34" charset="0"/>
                <a:ea typeface="Calibri" panose="020F0502020204030204" pitchFamily="34" charset="0"/>
                <a:cs typeface="Arial" panose="020B0604020202020204" pitchFamily="34" charset="0"/>
              </a:rPr>
              <a:t>?</a:t>
            </a:r>
            <a:endParaRPr lang="zh-CN" altLang="zh-CN" u="none" strike="noStrike" dirty="0">
              <a:effectLst/>
              <a:latin typeface="Arial" panose="020B0604020202020204" pitchFamily="34" charset="0"/>
              <a:ea typeface="宋体" panose="02010600030101010101" pitchFamily="2" charset="-122"/>
              <a:cs typeface="Arial" panose="020B0604020202020204" pitchFamily="34" charset="0"/>
            </a:endParaRPr>
          </a:p>
          <a:p>
            <a:pPr marL="342900" lvl="0" indent="-342900">
              <a:lnSpc>
                <a:spcPct val="115000"/>
              </a:lnSpc>
              <a:buFont typeface="+mj-lt"/>
              <a:buAutoNum type="arabicPeriod"/>
            </a:pPr>
            <a:r>
              <a:rPr lang="zh-CN" altLang="zh-CN" u="none" strike="noStrike" dirty="0">
                <a:solidFill>
                  <a:srgbClr val="333333"/>
                </a:solidFill>
                <a:effectLst/>
                <a:latin typeface="Arial" panose="020B0604020202020204" pitchFamily="34" charset="0"/>
                <a:ea typeface="Calibri" panose="020F0502020204030204" pitchFamily="34" charset="0"/>
                <a:cs typeface="Arial" panose="020B0604020202020204" pitchFamily="34" charset="0"/>
              </a:rPr>
              <a:t>How do the clients understand the companion’s identity, and how does this influence the </a:t>
            </a:r>
            <a:r>
              <a:rPr lang="en-US" altLang="zh-CN" u="none" strike="noStrike" dirty="0">
                <a:solidFill>
                  <a:srgbClr val="333333"/>
                </a:solidFill>
                <a:effectLst/>
                <a:latin typeface="Arial" panose="020B0604020202020204" pitchFamily="34" charset="0"/>
                <a:ea typeface="Calibri" panose="020F0502020204030204" pitchFamily="34" charset="0"/>
                <a:cs typeface="Arial" panose="020B0604020202020204" pitchFamily="34" charset="0"/>
              </a:rPr>
              <a:t>negotiation</a:t>
            </a:r>
            <a:r>
              <a:rPr lang="zh-CN" altLang="zh-CN" u="none" strike="noStrike" dirty="0">
                <a:solidFill>
                  <a:srgbClr val="333333"/>
                </a:solidFill>
                <a:effectLst/>
                <a:latin typeface="Arial" panose="020B0604020202020204" pitchFamily="34" charset="0"/>
                <a:ea typeface="Calibri" panose="020F0502020204030204" pitchFamily="34" charset="0"/>
                <a:cs typeface="Arial" panose="020B0604020202020204" pitchFamily="34" charset="0"/>
              </a:rPr>
              <a:t> of the companions’ identities?</a:t>
            </a:r>
            <a:endParaRPr lang="zh-CN" altLang="zh-CN" u="none" strike="noStrike" dirty="0">
              <a:effectLst/>
              <a:latin typeface="Arial" panose="020B0604020202020204" pitchFamily="34" charset="0"/>
              <a:ea typeface="宋体" panose="02010600030101010101" pitchFamily="2" charset="-122"/>
              <a:cs typeface="Arial" panose="020B0604020202020204" pitchFamily="34" charset="0"/>
            </a:endParaRPr>
          </a:p>
        </p:txBody>
      </p:sp>
      <p:sp>
        <p:nvSpPr>
          <p:cNvPr id="11" name="文本框 10">
            <a:extLst>
              <a:ext uri="{FF2B5EF4-FFF2-40B4-BE49-F238E27FC236}">
                <a16:creationId xmlns:a16="http://schemas.microsoft.com/office/drawing/2014/main" id="{C94CE443-1E5A-CD55-D89C-B1196BAFACE9}"/>
              </a:ext>
            </a:extLst>
          </p:cNvPr>
          <p:cNvSpPr txBox="1"/>
          <p:nvPr/>
        </p:nvSpPr>
        <p:spPr>
          <a:xfrm>
            <a:off x="1833397" y="1592421"/>
            <a:ext cx="4269231" cy="584775"/>
          </a:xfrm>
          <a:prstGeom prst="rect">
            <a:avLst/>
          </a:prstGeom>
          <a:noFill/>
        </p:spPr>
        <p:txBody>
          <a:bodyPr wrap="square" rtlCol="0">
            <a:spAutoFit/>
          </a:bodyPr>
          <a:lstStyle/>
          <a:p>
            <a:r>
              <a:rPr lang="nl-NL" altLang="zh-CN" sz="3200" dirty="0">
                <a:solidFill>
                  <a:schemeClr val="accent1"/>
                </a:solidFill>
                <a:latin typeface="Arial" panose="020B0604020202020204" pitchFamily="34" charset="0"/>
                <a:ea typeface="微软雅黑" panose="020B0503020204020204" pitchFamily="34" charset="-122"/>
                <a:cs typeface="Arial" panose="020B0604020202020204" pitchFamily="34" charset="0"/>
              </a:rPr>
              <a:t>Research </a:t>
            </a:r>
            <a:r>
              <a:rPr lang="nl-NL" altLang="zh-CN" sz="3200" dirty="0" err="1">
                <a:solidFill>
                  <a:schemeClr val="accent1"/>
                </a:solidFill>
                <a:latin typeface="Arial" panose="020B0604020202020204" pitchFamily="34" charset="0"/>
                <a:ea typeface="微软雅黑" panose="020B0503020204020204" pitchFamily="34" charset="-122"/>
                <a:cs typeface="Arial" panose="020B0604020202020204" pitchFamily="34" charset="0"/>
              </a:rPr>
              <a:t>questions</a:t>
            </a:r>
            <a:endParaRPr lang="nl-NL" altLang="zh-CN" sz="3200" dirty="0">
              <a:solidFill>
                <a:schemeClr val="accent1"/>
              </a:solidFill>
              <a:latin typeface="Arial" panose="020B0604020202020204" pitchFamily="34" charset="0"/>
              <a:ea typeface="微软雅黑" panose="020B0503020204020204" pitchFamily="34" charset="-122"/>
              <a:cs typeface="Arial" panose="020B0604020202020204" pitchFamily="34" charset="0"/>
            </a:endParaRPr>
          </a:p>
        </p:txBody>
      </p:sp>
      <p:cxnSp>
        <p:nvCxnSpPr>
          <p:cNvPr id="12" name="直接连接符 11">
            <a:extLst>
              <a:ext uri="{FF2B5EF4-FFF2-40B4-BE49-F238E27FC236}">
                <a16:creationId xmlns:a16="http://schemas.microsoft.com/office/drawing/2014/main" id="{7E0E694C-743F-E638-CB50-85F8090AC2A7}"/>
              </a:ext>
            </a:extLst>
          </p:cNvPr>
          <p:cNvCxnSpPr>
            <a:cxnSpLocks/>
          </p:cNvCxnSpPr>
          <p:nvPr/>
        </p:nvCxnSpPr>
        <p:spPr>
          <a:xfrm>
            <a:off x="1956227" y="2229261"/>
            <a:ext cx="575148" cy="0"/>
          </a:xfrm>
          <a:prstGeom prst="line">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cxnSp>
    </p:spTree>
    <p:extLst>
      <p:ext uri="{BB962C8B-B14F-4D97-AF65-F5344CB8AC3E}">
        <p14:creationId xmlns:p14="http://schemas.microsoft.com/office/powerpoint/2010/main" val="29816824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ISLIDE.GUIDESSETTING" val="{&quot;Id&quot;:&quot;GuidesStyle_Normal&quot;,&quot;Name&quot;:&quot;正常&quot;,&quot;Kind&quot;:&quot;System&quot;,&quot;OldGuidesSetting&quot;:{&quot;HeaderHeight&quot;:15.0,&quot;FooterHeight&quot;:9.0,&quot;SideMargin&quot;:5.5,&quot;TopMargin&quot;:0.0,&quot;BottomMargin&quot;:0.0,&quot;IntervalMargin&quot;:1.5}}"/>
</p:tagLst>
</file>

<file path=ppt/theme/theme1.xml><?xml version="1.0" encoding="utf-8"?>
<a:theme xmlns:a="http://schemas.openxmlformats.org/drawingml/2006/main" name="Office 主题​​">
  <a:themeElements>
    <a:clrScheme name="自定义 1">
      <a:dk1>
        <a:sysClr val="windowText" lastClr="000000"/>
      </a:dk1>
      <a:lt1>
        <a:sysClr val="window" lastClr="FFFFFF"/>
      </a:lt1>
      <a:dk2>
        <a:srgbClr val="44546A"/>
      </a:dk2>
      <a:lt2>
        <a:srgbClr val="E7E6E6"/>
      </a:lt2>
      <a:accent1>
        <a:srgbClr val="A99DC6"/>
      </a:accent1>
      <a:accent2>
        <a:srgbClr val="2F2F2F"/>
      </a:accent2>
      <a:accent3>
        <a:srgbClr val="E3D5C4"/>
      </a:accent3>
      <a:accent4>
        <a:srgbClr val="7E87B0"/>
      </a:accent4>
      <a:accent5>
        <a:srgbClr val="F3F3EC"/>
      </a:accent5>
      <a:accent6>
        <a:srgbClr val="737373"/>
      </a:accent6>
      <a:hlink>
        <a:srgbClr val="0563C1"/>
      </a:hlink>
      <a:folHlink>
        <a:srgbClr val="954F72"/>
      </a:folHlink>
    </a:clrScheme>
    <a:fontScheme name="自定义 1">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noFill/>
        <a:ln w="19050">
          <a:solidFill>
            <a:srgbClr val="A99DC6"/>
          </a:solidFill>
        </a:ln>
      </a:spPr>
      <a:bodyPr/>
      <a:lstStyle/>
      <a:style>
        <a:lnRef idx="2">
          <a:schemeClr val="accent1">
            <a:shade val="50000"/>
          </a:schemeClr>
        </a:lnRef>
        <a:fillRef idx="1">
          <a:schemeClr val="accent1"/>
        </a:fillRef>
        <a:effectRef idx="0">
          <a:schemeClr val="accent1"/>
        </a:effectRef>
        <a:fontRef idx="minor">
          <a:schemeClr val="lt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4749</TotalTime>
  <Words>2798</Words>
  <Application>Microsoft Office PowerPoint</Application>
  <PresentationFormat>宽屏</PresentationFormat>
  <Paragraphs>220</Paragraphs>
  <Slides>19</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19</vt:i4>
      </vt:variant>
    </vt:vector>
  </HeadingPairs>
  <TitlesOfParts>
    <vt:vector size="26" baseType="lpstr">
      <vt:lpstr>微软雅黑</vt:lpstr>
      <vt:lpstr>Bahnschrift</vt:lpstr>
      <vt:lpstr>宋体</vt:lpstr>
      <vt:lpstr>Arial</vt:lpstr>
      <vt:lpstr>Livvic</vt:lpstr>
      <vt:lpstr>等线</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管 莺莺</dc:creator>
  <cp:lastModifiedBy>xd han</cp:lastModifiedBy>
  <cp:revision>263</cp:revision>
  <dcterms:created xsi:type="dcterms:W3CDTF">2022-06-11T06:31:05Z</dcterms:created>
  <dcterms:modified xsi:type="dcterms:W3CDTF">2023-10-26T09:36:37Z</dcterms:modified>
</cp:coreProperties>
</file>