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0846E-C338-4A63-8473-B7796C847991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487C5-90CE-407F-BCE9-2A88C7005BA3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4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5FA46-5011-4214-8F34-FC355376E3B7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7D1F6-64AF-4558-9D0F-1C5607888EB6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7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407988"/>
            <a:ext cx="2065337" cy="5718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407988"/>
            <a:ext cx="6043613" cy="5718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D24F-DF19-4F1E-A8AD-DD43F8730253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88125-BCFD-4C2C-B504-5FECCCA8E9E2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24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81B83-D56D-439D-AEAE-93AE766D5555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EBAE8-DA69-4DC5-8C31-F844AF4C8D2C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438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DB71E-3246-4D31-86C5-1B5EBF1EFEC7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0A6D7-7942-4B9E-88F2-6CD5A6CBF413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13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48154-F1AE-463F-86AA-653F51808AC9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68321-F77B-4CAF-91A5-1DE030447B5D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355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B797E-55D3-4A0B-A587-528B8059846F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27D3D-51D6-4938-BEAF-E55A25094E4B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11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52BAF-758A-4C56-9E12-39F768DF7EF1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2972D-F9A1-49CE-9548-61DB770D32E3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037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E7355-580C-4FA4-BA75-1802CC8AD9DA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31274-8FBD-43C2-9AD7-80CD93499AC4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28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2B852-0A87-4465-B036-FD561113368E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D79DD-EA5C-4A04-ABC9-5C04AC72373E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89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B67A4-D0CE-4154-A0B9-C3519E46CB53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5DB28-43C0-480F-BF66-E08FC491B38F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5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0A02F-F93E-4ABB-B8CC-3820E1907A46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9210-7EE5-4CA8-888D-00561B544FB4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8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0231-A042-4A26-ADD1-921E776D3035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D0CFA-6C19-4B51-B089-0CCABCE90C60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2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EF15-DEEC-461F-8E68-A26410BD7DDD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2BFE9-C56E-40DB-8693-BA9C3A35A4FE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414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407988"/>
            <a:ext cx="2065337" cy="5718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407988"/>
            <a:ext cx="6043613" cy="5718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7757E-95EF-4BF9-8A0D-8398F7F22DD4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25E33-DA0F-459D-BEDF-181A12A7C3E5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82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E09F3-788D-4678-8DE2-B0B1BF8421EE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DD75-861E-4AA5-9D19-C1A8AD686073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3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3BDE5-9F26-4B7E-A3DB-DC13C602A674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1A6AB-67FF-43C0-81E5-10E210E8EC5C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49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976C1-EC71-4CB1-9782-9454BAEFC8B8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92318-4DC8-4AEB-9B72-6F306E6F102C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5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7D04F-0EE5-4889-B349-1BD27CA74148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E7064-7CCC-4B3C-81D2-7A3703FD97BE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41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DDD0-D281-45A0-B5FF-5260BBDD9C44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90CB-D51F-47DE-927F-40FF3197F7A3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87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B1C5F-D1D6-4AC8-BACF-3C8700CC0375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B06DC-01B9-4C70-A1CB-C40292301BAA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5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1CB2B-7008-4801-8B0E-357248F3DC2A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B5E8-7F90-4A8A-B154-E82B5D78D9BC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8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12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22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9E42AD-CFE0-45BD-943F-DF88774AD1F4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86688" y="4625975"/>
            <a:ext cx="762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178A6A-2D0C-47C7-A874-1D40C990264B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3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>
          <a:solidFill>
            <a:schemeClr val="tx2"/>
          </a:solidFill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B5AE53"/>
        </a:buClr>
        <a:buFont typeface="Arial" pitchFamily="34" charset="0"/>
        <a:buChar char="•"/>
        <a:defRPr>
          <a:solidFill>
            <a:schemeClr val="tx2"/>
          </a:solidFill>
          <a:latin typeface="+mn-lt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848058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5pPr>
      <a:lvl6pPr marL="20113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6pPr>
      <a:lvl7pPr marL="24685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7pPr>
      <a:lvl8pPr marL="29257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8pPr>
      <a:lvl9pPr marL="33829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42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BF050C-F385-402B-80D7-9BDDB741F8D2}" type="datetimeFigureOut">
              <a:rPr lang="en-US">
                <a:solidFill>
                  <a:srgbClr val="564B3C"/>
                </a:solidFill>
              </a:rPr>
              <a:pPr>
                <a:defRPr/>
              </a:pPr>
              <a:t>7/2/2013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4290D9-00D5-4907-9CFA-399326823601}" type="slidenum">
              <a:rPr lang="en-US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87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>
          <a:solidFill>
            <a:schemeClr val="tx2"/>
          </a:solidFill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B5AE53"/>
        </a:buClr>
        <a:buFont typeface="Arial" pitchFamily="34" charset="0"/>
        <a:buChar char="•"/>
        <a:defRPr>
          <a:solidFill>
            <a:schemeClr val="tx2"/>
          </a:solidFill>
          <a:latin typeface="+mn-lt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848058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5pPr>
      <a:lvl6pPr marL="20113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6pPr>
      <a:lvl7pPr marL="24685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7pPr>
      <a:lvl8pPr marL="29257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8pPr>
      <a:lvl9pPr marL="33829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pitchFamily="34" charset="0"/>
        <a:buChar char="•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42938" y="4648200"/>
            <a:ext cx="6553200" cy="4572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800" kern="1200" cap="all" spc="3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Yulia</a:t>
            </a:r>
            <a:r>
              <a:rPr lang="en-GB" sz="1800" kern="1200" cap="all" spc="3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800" kern="1200" cap="all" spc="3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yamineva</a:t>
            </a:r>
            <a:r>
              <a:rPr lang="en-GB" sz="1800" kern="1200" cap="all" spc="3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800" kern="1200" cap="all" spc="3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Phd</a:t>
            </a:r>
            <a:r>
              <a:rPr lang="en-GB" sz="1800" kern="1200" cap="all" spc="3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, UEF</a:t>
            </a:r>
            <a:endParaRPr lang="en-GB" sz="1800" kern="1200" cap="all" spc="3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1828800"/>
            <a:ext cx="6700838" cy="2693988"/>
          </a:xfrm>
        </p:spPr>
        <p:txBody>
          <a:bodyPr anchor="b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kern="12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Climate-related policies in </a:t>
            </a:r>
            <a:r>
              <a:rPr lang="en-GB" sz="3200" kern="1200" cap="all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russia</a:t>
            </a:r>
            <a:r>
              <a:rPr lang="en-GB" sz="3200" kern="12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: an overview</a:t>
            </a:r>
            <a:endParaRPr lang="en-GB" sz="3200" kern="1200" cap="all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467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Russia and future agreement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347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Russia did not sign up for Kyoto-2 so:</a:t>
            </a:r>
          </a:p>
          <a:p>
            <a:pPr lvl="1"/>
            <a:r>
              <a:rPr lang="en-GB"/>
              <a:t>no targets</a:t>
            </a:r>
          </a:p>
          <a:p>
            <a:pPr lvl="1"/>
            <a:r>
              <a:rPr lang="en-GB"/>
              <a:t>no participation in mechanisms</a:t>
            </a:r>
          </a:p>
          <a:p>
            <a:pPr lvl="1"/>
            <a:r>
              <a:rPr lang="en-GB"/>
              <a:t>but still part of KP</a:t>
            </a:r>
          </a:p>
          <a:p>
            <a:r>
              <a:rPr lang="en-GB"/>
              <a:t>Strong position on a future agreement: </a:t>
            </a:r>
          </a:p>
          <a:p>
            <a:pPr lvl="1"/>
            <a:r>
              <a:rPr lang="en-GB"/>
              <a:t>all major emitters (China and US) should participate in a future agreement; </a:t>
            </a:r>
          </a:p>
          <a:p>
            <a:pPr lvl="1"/>
            <a:r>
              <a:rPr lang="en-GB"/>
              <a:t>role of carbon sinks should be accounted for.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Challenges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Lack of political will, lags behind other countries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Climate </a:t>
            </a:r>
            <a:r>
              <a:rPr lang="en-GB" kern="1200" dirty="0">
                <a:latin typeface="+mn-lt"/>
                <a:ea typeface="+mn-ea"/>
                <a:cs typeface="+mn-cs"/>
              </a:rPr>
              <a:t>change, low-carbon development is </a:t>
            </a:r>
            <a:r>
              <a:rPr lang="en-GB" kern="1200" dirty="0">
                <a:latin typeface="+mn-lt"/>
                <a:ea typeface="+mn-ea"/>
                <a:cs typeface="+mn-cs"/>
              </a:rPr>
              <a:t>no policy driver 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Insufficient policy, legislative and financial support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Implementation/enforcement issues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Inter-ministry </a:t>
            </a:r>
            <a:r>
              <a:rPr lang="en-GB" kern="1200" dirty="0">
                <a:latin typeface="+mn-lt"/>
                <a:ea typeface="+mn-ea"/>
                <a:cs typeface="+mn-cs"/>
              </a:rPr>
              <a:t>fights: </a:t>
            </a:r>
            <a:r>
              <a:rPr lang="en-GB" kern="1200" dirty="0">
                <a:latin typeface="+mn-lt"/>
                <a:ea typeface="+mn-ea"/>
                <a:cs typeface="+mn-cs"/>
              </a:rPr>
              <a:t>e.g. Ministry </a:t>
            </a:r>
            <a:r>
              <a:rPr lang="en-GB" kern="1200" dirty="0">
                <a:latin typeface="+mn-lt"/>
                <a:ea typeface="+mn-ea"/>
                <a:cs typeface="+mn-cs"/>
              </a:rPr>
              <a:t>of Economic Development </a:t>
            </a:r>
            <a:r>
              <a:rPr lang="en-GB" kern="1200" dirty="0" err="1">
                <a:latin typeface="+mn-lt"/>
                <a:ea typeface="+mn-ea"/>
                <a:cs typeface="+mn-cs"/>
              </a:rPr>
              <a:t>vs</a:t>
            </a:r>
            <a:r>
              <a:rPr lang="en-GB" kern="1200" dirty="0">
                <a:latin typeface="+mn-lt"/>
                <a:ea typeface="+mn-ea"/>
                <a:cs typeface="+mn-cs"/>
              </a:rPr>
              <a:t> Ministry of Natural Resources</a:t>
            </a:r>
          </a:p>
          <a:p>
            <a:pPr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  <a:p>
            <a:pPr marL="11430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 BUT</a:t>
            </a:r>
          </a:p>
        </p:txBody>
      </p:sp>
    </p:spTree>
    <p:extLst>
      <p:ext uri="{BB962C8B-B14F-4D97-AF65-F5344CB8AC3E}">
        <p14:creationId xmlns:p14="http://schemas.microsoft.com/office/powerpoint/2010/main" val="20876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Recent developments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55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Post-Doha 2012 – creation of the Inter-Agency Working Group on Climate Change and Sustainable Development </a:t>
            </a:r>
          </a:p>
          <a:p>
            <a:r>
              <a:rPr lang="en-GB"/>
              <a:t>Current discussion on mitigation policies:</a:t>
            </a:r>
          </a:p>
          <a:p>
            <a:pPr lvl="1"/>
            <a:r>
              <a:rPr lang="en-GB"/>
              <a:t>How to use the JI infrastructure (state to purchase credits? through the Programme on Energy Efficiency)</a:t>
            </a:r>
          </a:p>
          <a:p>
            <a:pPr lvl="1"/>
            <a:r>
              <a:rPr lang="en-GB"/>
              <a:t>Proposal for a national ETS by the Ministry for Economic Development </a:t>
            </a:r>
          </a:p>
          <a:p>
            <a:pPr lvl="1"/>
            <a:r>
              <a:rPr lang="en-GB"/>
              <a:t>National emission reduction goal. Draft decree bouncing back and forth</a:t>
            </a:r>
          </a:p>
          <a:p>
            <a:pPr lvl="1"/>
            <a:r>
              <a:rPr lang="en-GB"/>
              <a:t>In parallel, strengthening national legislation on reducing air pollution and best available environmental technologies</a:t>
            </a:r>
          </a:p>
        </p:txBody>
      </p:sp>
    </p:spTree>
    <p:extLst>
      <p:ext uri="{BB962C8B-B14F-4D97-AF65-F5344CB8AC3E}">
        <p14:creationId xmlns:p14="http://schemas.microsoft.com/office/powerpoint/2010/main" val="392409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Perspectives on </a:t>
            </a:r>
            <a:b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EU-Russia climate cooperation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65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Packaging: low-carbon vs increasing energy efficiency, economic competitiveness, innovation</a:t>
            </a:r>
          </a:p>
          <a:p>
            <a:r>
              <a:rPr lang="en-GB"/>
              <a:t>Collaboration on research, innovation, best practices</a:t>
            </a:r>
          </a:p>
          <a:p>
            <a:r>
              <a:rPr lang="en-GB"/>
              <a:t>“Green image” factors: climate-neutral Olympics etc</a:t>
            </a:r>
          </a:p>
          <a:p>
            <a:r>
              <a:rPr lang="en-GB"/>
              <a:t>Role of big companies: voluntary carbon reporting, equator principles</a:t>
            </a:r>
          </a:p>
          <a:p>
            <a:r>
              <a:rPr lang="en-GB"/>
              <a:t>OECD ascension – strengthening environmental legislation</a:t>
            </a:r>
          </a:p>
        </p:txBody>
      </p:sp>
    </p:spTree>
    <p:extLst>
      <p:ext uri="{BB962C8B-B14F-4D97-AF65-F5344CB8AC3E}">
        <p14:creationId xmlns:p14="http://schemas.microsoft.com/office/powerpoint/2010/main" val="29255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THANK YOU!!</a:t>
            </a:r>
            <a:b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75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/>
            <a:r>
              <a:rPr lang="en-GB">
                <a:solidFill>
                  <a:schemeClr val="tx1"/>
                </a:solidFill>
              </a:rPr>
              <a:t>yulia.yamineva@uef.fi</a:t>
            </a:r>
          </a:p>
          <a:p>
            <a:pPr algn="ctr"/>
            <a:r>
              <a:rPr lang="en-GB"/>
              <a:t>Update on Yamineva, Yulia. Climate Law and Policy in Russia: a Peasant Needs Thunder to Cross Himself and Wonder. In Hollo, Erkki, Kati Kulovesi and Michael Mehling, eds. </a:t>
            </a:r>
            <a:r>
              <a:rPr lang="en-GB" i="1"/>
              <a:t>Climate Change and the Law</a:t>
            </a:r>
            <a:r>
              <a:rPr lang="en-GB"/>
              <a:t>, Springer, 2013. Pp. 551-566. Available on SSRN.</a:t>
            </a:r>
          </a:p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28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Structure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Russia and UN Framework Convention on Climate Change, Kyoto Protocol</a:t>
            </a:r>
          </a:p>
          <a:p>
            <a:r>
              <a:rPr lang="en-GB"/>
              <a:t>Climate Doctrine, national emission reduction goal</a:t>
            </a:r>
          </a:p>
          <a:p>
            <a:r>
              <a:rPr lang="en-GB"/>
              <a:t>Climate-related policies in the energy sector: energy efficiency, renewable energy, reducing emissions from gas flaring</a:t>
            </a:r>
          </a:p>
          <a:p>
            <a:r>
              <a:rPr lang="en-GB"/>
              <a:t>Kyoto Protocol mechanisms</a:t>
            </a:r>
          </a:p>
          <a:p>
            <a:r>
              <a:rPr lang="en-GB"/>
              <a:t>Russia’s position on a future UN agreement on climate change</a:t>
            </a:r>
          </a:p>
          <a:p>
            <a:r>
              <a:rPr lang="en-GB"/>
              <a:t>Perspectives on EU-Russia climate cooperation</a:t>
            </a:r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8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Russia and </a:t>
            </a:r>
            <a:r>
              <a:rPr lang="en-GB" kern="1200" cap="all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Unfccc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63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Ratified the Convention in 1994</a:t>
            </a:r>
          </a:p>
          <a:p>
            <a:r>
              <a:rPr lang="en-GB"/>
              <a:t>Annex I Party: limiting GHGs, reporting</a:t>
            </a:r>
          </a:p>
          <a:p>
            <a:r>
              <a:rPr lang="en-GB"/>
              <a:t>But “economy in transition”: “a certain degree of flexibility” and no financial commitments </a:t>
            </a:r>
          </a:p>
          <a:p>
            <a:r>
              <a:rPr lang="en-GB"/>
              <a:t>Ratified Kyoto Protocol in 2004</a:t>
            </a:r>
          </a:p>
          <a:p>
            <a:r>
              <a:rPr lang="en-GB"/>
              <a:t>Kyoto-1 for 2008-2012: not exceeding emissions of 1990</a:t>
            </a:r>
          </a:p>
          <a:p>
            <a:r>
              <a:rPr lang="en-GB"/>
              <a:t>In 1997 emissions were 37% lower than in 1990 </a:t>
            </a:r>
            <a:r>
              <a:rPr lang="fi-FI"/>
              <a:t>– holder of excess carbon credits </a:t>
            </a: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8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Russia’s GHG emissions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7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In 2013, emissions were at 70% from 1990 levels (Ministry for Economic Development)</a:t>
            </a:r>
          </a:p>
          <a:p>
            <a:r>
              <a:rPr lang="en-GB"/>
              <a:t>Fourth largest emitter in the world but role of sinks</a:t>
            </a:r>
          </a:p>
          <a:p>
            <a:r>
              <a:rPr lang="en-GB"/>
              <a:t>Energy sector accounts for 82.4% of total emissions</a:t>
            </a:r>
          </a:p>
          <a:p>
            <a:r>
              <a:rPr lang="en-GB"/>
              <a:t>One of the most carbon intensive economies. Energy efficiency potential is about 45% (World Bank 2008)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6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Evolution of climate policy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No national climate policy and legislation up to 2009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Climate Doctrine 2009 (anthropogenic climate change). Mitigation policies: 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increasing </a:t>
            </a:r>
            <a:r>
              <a:rPr lang="en-GB" kern="1200" dirty="0">
                <a:latin typeface="+mn-lt"/>
                <a:ea typeface="+mn-ea"/>
                <a:cs typeface="+mn-cs"/>
              </a:rPr>
              <a:t>energy efficiency in all sectors of the economy; </a:t>
            </a:r>
            <a:endParaRPr lang="en-GB" kern="1200" dirty="0">
              <a:latin typeface="+mn-lt"/>
              <a:ea typeface="+mn-ea"/>
              <a:cs typeface="+mn-cs"/>
            </a:endParaRP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developing </a:t>
            </a:r>
            <a:r>
              <a:rPr lang="en-GB" kern="1200" dirty="0">
                <a:latin typeface="+mn-lt"/>
                <a:ea typeface="+mn-ea"/>
                <a:cs typeface="+mn-cs"/>
              </a:rPr>
              <a:t>renewables and alternative sources of energy; </a:t>
            </a:r>
            <a:endParaRPr lang="en-GB" kern="1200" dirty="0">
              <a:latin typeface="+mn-lt"/>
              <a:ea typeface="+mn-ea"/>
              <a:cs typeface="+mn-cs"/>
            </a:endParaRP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reducing </a:t>
            </a:r>
            <a:r>
              <a:rPr lang="en-GB" kern="1200" dirty="0">
                <a:latin typeface="+mn-lt"/>
                <a:ea typeface="+mn-ea"/>
                <a:cs typeface="+mn-cs"/>
              </a:rPr>
              <a:t>market failures and implementing financial and tax measures to promote greenhouse gas emission reductions; and </a:t>
            </a:r>
            <a:endParaRPr lang="en-GB" kern="1200" dirty="0">
              <a:latin typeface="+mn-lt"/>
              <a:ea typeface="+mn-ea"/>
              <a:cs typeface="+mn-cs"/>
            </a:endParaRP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protection </a:t>
            </a:r>
            <a:r>
              <a:rPr lang="en-GB" kern="1200" dirty="0">
                <a:latin typeface="+mn-lt"/>
                <a:ea typeface="+mn-ea"/>
                <a:cs typeface="+mn-cs"/>
              </a:rPr>
              <a:t>and enhancement of sinks and reservoirs of greenhouse gases, including sustainable forest management, afforestation and reforestation on a sustainable </a:t>
            </a:r>
            <a:r>
              <a:rPr lang="en-GB" kern="1200" dirty="0">
                <a:latin typeface="+mn-lt"/>
                <a:ea typeface="+mn-ea"/>
                <a:cs typeface="+mn-cs"/>
              </a:rPr>
              <a:t>basis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No national goal. At COP 15, Medvedev 25 %, later 15-25 %, then again 25% but not formalised legally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 parallel: energy efficiency legislation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46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Energy sector: Energy efficiency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937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Policy document - Energy Strategy for the period up to 2030 (2009);</a:t>
            </a:r>
          </a:p>
          <a:p>
            <a:r>
              <a:rPr lang="en-GB"/>
              <a:t>Federal Law on Energy Conservation and Increasing Energy Efficiency (2009) and its Action Plan: to decrease energy intensity of GDP by 40% in 2020 compared to 2007;</a:t>
            </a:r>
          </a:p>
          <a:p>
            <a:r>
              <a:rPr lang="en-GB"/>
              <a:t>Ministry for Energy: State Programme on Energy Efficiency and Development of the Energy Sector (2012): state guarantees, subsidies and other measures</a:t>
            </a:r>
          </a:p>
          <a:p>
            <a:r>
              <a:rPr lang="en-GB"/>
              <a:t>Modest progress, unclear financing sources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7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Energy sector: gas flaring</a:t>
            </a:r>
          </a:p>
        </p:txBody>
      </p:sp>
      <p:sp>
        <p:nvSpPr>
          <p:cNvPr id="230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/>
              <a:t>Reducing emissions from gas flaring:</a:t>
            </a:r>
          </a:p>
          <a:p>
            <a:pPr lvl="1"/>
            <a:r>
              <a:rPr lang="en-GB"/>
              <a:t>World’s “leader” on gas flaring: 2011 – utilised only 75.4 %</a:t>
            </a:r>
          </a:p>
          <a:p>
            <a:pPr lvl="1"/>
            <a:r>
              <a:rPr lang="en-GB"/>
              <a:t>Governmental resolution of 2009: to utilise 95% of Associated Petroleum Gas from 2012; increased sanctions</a:t>
            </a:r>
          </a:p>
          <a:p>
            <a:pPr lvl="1"/>
            <a:r>
              <a:rPr lang="en-GB"/>
              <a:t>Oil companies </a:t>
            </a:r>
          </a:p>
          <a:p>
            <a:endParaRPr lang="en-GB"/>
          </a:p>
        </p:txBody>
      </p:sp>
      <p:pic>
        <p:nvPicPr>
          <p:cNvPr id="23040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3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Energy sector: renewable energy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Renewable energy: currently 1 % in the energy mix but truly gigantic potential, especially in isolated areas. 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Federal Electricity Law, governmental resolution of 2009 “Main </a:t>
            </a:r>
            <a:r>
              <a:rPr lang="en-GB" kern="1200" dirty="0">
                <a:latin typeface="+mn-lt"/>
                <a:ea typeface="+mn-ea"/>
                <a:cs typeface="+mn-cs"/>
              </a:rPr>
              <a:t>Directions for the State Policy in the Area of Increasing Electrical Energy Efficiency on the Basis of the Use of Renewables for the Period up to </a:t>
            </a:r>
            <a:r>
              <a:rPr lang="en-GB" kern="1200" dirty="0">
                <a:latin typeface="+mn-lt"/>
                <a:ea typeface="+mn-ea"/>
                <a:cs typeface="+mn-cs"/>
              </a:rPr>
              <a:t>2020” 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Increase </a:t>
            </a:r>
            <a:r>
              <a:rPr lang="en-GB" kern="1200" dirty="0">
                <a:latin typeface="+mn-lt"/>
                <a:ea typeface="+mn-ea"/>
                <a:cs typeface="+mn-cs"/>
              </a:rPr>
              <a:t>to 4.5% by 2020 </a:t>
            </a:r>
            <a:r>
              <a:rPr lang="en-GB" kern="1200" dirty="0">
                <a:latin typeface="+mn-lt"/>
                <a:ea typeface="+mn-ea"/>
                <a:cs typeface="+mn-cs"/>
              </a:rPr>
              <a:t>but not on track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Insufficient legal and regulatory framework to stimulate RE under a premium-based scheme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But a new capacity-based scheme 2013</a:t>
            </a:r>
            <a:endParaRPr lang="en-GB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71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kern="1200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Kyoto protocol’s mechanisms</a:t>
            </a:r>
            <a:endParaRPr lang="en-GB" kern="120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Took very long to develop a domestic framework on JI 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Framework of 2007 never used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New framework 2009 (revised in 2011):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Projects are approved on the basis of tender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Ceiling of emission reductions 300 </a:t>
            </a:r>
            <a:r>
              <a:rPr lang="en-GB" kern="1200" dirty="0" err="1">
                <a:latin typeface="+mn-lt"/>
                <a:ea typeface="+mn-ea"/>
                <a:cs typeface="+mn-cs"/>
              </a:rPr>
              <a:t>mln</a:t>
            </a:r>
            <a:r>
              <a:rPr lang="en-GB" kern="1200" dirty="0">
                <a:latin typeface="+mn-lt"/>
                <a:ea typeface="+mn-ea"/>
                <a:cs typeface="+mn-cs"/>
              </a:rPr>
              <a:t> units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 err="1">
                <a:latin typeface="+mn-lt"/>
                <a:ea typeface="+mn-ea"/>
                <a:cs typeface="+mn-cs"/>
              </a:rPr>
              <a:t>Sberbank</a:t>
            </a:r>
            <a:r>
              <a:rPr lang="en-GB" kern="1200" dirty="0">
                <a:latin typeface="+mn-lt"/>
                <a:ea typeface="+mn-ea"/>
                <a:cs typeface="+mn-cs"/>
              </a:rPr>
              <a:t> is the main operator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Commitment to reinvest revenue in modernisation &amp; environmental projects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In total, 150 projects initiated, emissions reductions of more than 380 </a:t>
            </a:r>
            <a:r>
              <a:rPr lang="en-GB" kern="1200" dirty="0" err="1">
                <a:latin typeface="+mn-lt"/>
                <a:ea typeface="+mn-ea"/>
                <a:cs typeface="+mn-cs"/>
              </a:rPr>
              <a:t>mln</a:t>
            </a:r>
            <a:r>
              <a:rPr lang="en-GB" kern="1200" dirty="0">
                <a:latin typeface="+mn-lt"/>
                <a:ea typeface="+mn-ea"/>
                <a:cs typeface="+mn-cs"/>
              </a:rPr>
              <a:t> ton CO2eq – leading position after China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kern="1200" dirty="0">
                <a:latin typeface="+mn-lt"/>
                <a:ea typeface="+mn-ea"/>
                <a:cs typeface="+mn-cs"/>
              </a:rPr>
              <a:t>Sectors: </a:t>
            </a:r>
            <a:r>
              <a:rPr lang="en-GB" kern="1200" dirty="0" err="1">
                <a:latin typeface="+mn-lt"/>
                <a:ea typeface="+mn-ea"/>
                <a:cs typeface="+mn-cs"/>
              </a:rPr>
              <a:t>oil&amp;gas</a:t>
            </a:r>
            <a:r>
              <a:rPr lang="en-GB" kern="1200" dirty="0">
                <a:latin typeface="+mn-lt"/>
                <a:ea typeface="+mn-ea"/>
                <a:cs typeface="+mn-cs"/>
              </a:rPr>
              <a:t>, metallurgy, district heating, chemicals etc. Energy efficiency and renewables – 62% </a:t>
            </a:r>
          </a:p>
          <a:p>
            <a:pPr marL="640080" lvl="1"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  <a:p>
            <a:pPr marL="640080" lvl="1"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GB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othecary">
  <a:themeElements>
    <a:clrScheme name="Apothecary 1">
      <a:dk1>
        <a:srgbClr val="000000"/>
      </a:dk1>
      <a:lt1>
        <a:srgbClr val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FFFFFF"/>
      </a:accent3>
      <a:accent4>
        <a:srgbClr val="000000"/>
      </a:accent4>
      <a:accent5>
        <a:srgbClr val="C8CECA"/>
      </a:accent5>
      <a:accent6>
        <a:srgbClr val="BB4B38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pothecary 1">
        <a:dk1>
          <a:srgbClr val="000000"/>
        </a:dk1>
        <a:lt1>
          <a:srgbClr val="FFFFFF"/>
        </a:lt1>
        <a:dk2>
          <a:srgbClr val="564B3C"/>
        </a:dk2>
        <a:lt2>
          <a:srgbClr val="ECEDD1"/>
        </a:lt2>
        <a:accent1>
          <a:srgbClr val="93A299"/>
        </a:accent1>
        <a:accent2>
          <a:srgbClr val="CF543F"/>
        </a:accent2>
        <a:accent3>
          <a:srgbClr val="FFFFFF"/>
        </a:accent3>
        <a:accent4>
          <a:srgbClr val="000000"/>
        </a:accent4>
        <a:accent5>
          <a:srgbClr val="C8CECA"/>
        </a:accent5>
        <a:accent6>
          <a:srgbClr val="BB4B38"/>
        </a:accent6>
        <a:hlink>
          <a:srgbClr val="CC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pothecary">
  <a:themeElements>
    <a:clrScheme name="2_Apothecary 1">
      <a:dk1>
        <a:srgbClr val="000000"/>
      </a:dk1>
      <a:lt1>
        <a:srgbClr val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FFFFFF"/>
      </a:accent3>
      <a:accent4>
        <a:srgbClr val="000000"/>
      </a:accent4>
      <a:accent5>
        <a:srgbClr val="C8CECA"/>
      </a:accent5>
      <a:accent6>
        <a:srgbClr val="BB4B38"/>
      </a:accent6>
      <a:hlink>
        <a:srgbClr val="CCCC00"/>
      </a:hlink>
      <a:folHlink>
        <a:srgbClr val="B2B2B2"/>
      </a:folHlink>
    </a:clrScheme>
    <a:fontScheme name="2_Apothecary">
      <a:majorFont>
        <a:latin typeface="Book Antiqua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Apothecary 1">
        <a:dk1>
          <a:srgbClr val="000000"/>
        </a:dk1>
        <a:lt1>
          <a:srgbClr val="FFFFFF"/>
        </a:lt1>
        <a:dk2>
          <a:srgbClr val="564B3C"/>
        </a:dk2>
        <a:lt2>
          <a:srgbClr val="ECEDD1"/>
        </a:lt2>
        <a:accent1>
          <a:srgbClr val="93A299"/>
        </a:accent1>
        <a:accent2>
          <a:srgbClr val="CF543F"/>
        </a:accent2>
        <a:accent3>
          <a:srgbClr val="FFFFFF"/>
        </a:accent3>
        <a:accent4>
          <a:srgbClr val="000000"/>
        </a:accent4>
        <a:accent5>
          <a:srgbClr val="C8CECA"/>
        </a:accent5>
        <a:accent6>
          <a:srgbClr val="BB4B38"/>
        </a:accent6>
        <a:hlink>
          <a:srgbClr val="CC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864</Words>
  <Application>Microsoft Office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Apothecary</vt:lpstr>
      <vt:lpstr>2_Apothecary</vt:lpstr>
      <vt:lpstr>Climate-related policies in russia: an overview</vt:lpstr>
      <vt:lpstr>Structure</vt:lpstr>
      <vt:lpstr>Russia and Unfccc</vt:lpstr>
      <vt:lpstr>Russia’s GHG emissions</vt:lpstr>
      <vt:lpstr>Evolution of climate policy</vt:lpstr>
      <vt:lpstr>Energy sector: Energy efficiency</vt:lpstr>
      <vt:lpstr>Energy sector: gas flaring</vt:lpstr>
      <vt:lpstr>Energy sector: renewable energy</vt:lpstr>
      <vt:lpstr>Kyoto protocol’s mechanisms</vt:lpstr>
      <vt:lpstr>Russia and future agreement</vt:lpstr>
      <vt:lpstr>Challenges</vt:lpstr>
      <vt:lpstr>Recent developments</vt:lpstr>
      <vt:lpstr>Perspectives on  EU-Russia climate cooperation</vt:lpstr>
      <vt:lpstr>THANK YOU!! 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Climate-related policies in russia: an overview</dc:title>
  <dc:creator>T.N. Spijk-Belanova</dc:creator>
  <cp:lastModifiedBy>T.N. Spijk-Belanova</cp:lastModifiedBy>
  <cp:revision>1</cp:revision>
  <dcterms:created xsi:type="dcterms:W3CDTF">2013-07-02T13:36:36Z</dcterms:created>
  <dcterms:modified xsi:type="dcterms:W3CDTF">2013-07-02T13:37:24Z</dcterms:modified>
</cp:coreProperties>
</file>