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0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6740CE-AB96-4579-AF6A-0C660F030D82}" type="datetimeFigureOut">
              <a:rPr lang="en-US" smtClean="0"/>
              <a:t>7/2/2013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B9DB8F-31EA-4801-B5BF-31F91AA8D023}" type="slidenum">
              <a:rPr lang="en-US" smtClean="0"/>
              <a:t>‹#›</a:t>
            </a:fld>
            <a:endParaRPr lang="en-US"/>
          </a:p>
        </p:txBody>
      </p:sp>
    </p:spTree>
    <p:extLst>
      <p:ext uri="{BB962C8B-B14F-4D97-AF65-F5344CB8AC3E}">
        <p14:creationId xmlns:p14="http://schemas.microsoft.com/office/powerpoint/2010/main" val="667240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txBox="1">
            <a:spLocks noGrp="1" noChangeArrowheads="1"/>
          </p:cNvSpPr>
          <p:nvPr/>
        </p:nvSpPr>
        <p:spPr bwMode="auto">
          <a:xfrm>
            <a:off x="3884120" y="8685632"/>
            <a:ext cx="2972280" cy="45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911E1DCF-32D9-4667-A313-1FC7D8C82118}" type="slidenum">
              <a:rPr lang="ru-RU">
                <a:solidFill>
                  <a:prstClr val="black"/>
                </a:solidFill>
                <a:latin typeface="Arial" pitchFamily="34" charset="0"/>
              </a:rPr>
              <a:pPr algn="r" eaLnBrk="1" fontAlgn="base" hangingPunct="1">
                <a:spcBef>
                  <a:spcPct val="0"/>
                </a:spcBef>
                <a:spcAft>
                  <a:spcPct val="0"/>
                </a:spcAft>
              </a:pPr>
              <a:t>1</a:t>
            </a:fld>
            <a:endParaRPr lang="ru-RU">
              <a:solidFill>
                <a:prstClr val="black"/>
              </a:solidFill>
              <a:latin typeface="Arial" pitchFamily="34" charset="0"/>
            </a:endParaRPr>
          </a:p>
        </p:txBody>
      </p:sp>
      <p:sp>
        <p:nvSpPr>
          <p:cNvPr id="106499" name="Rectangle 2"/>
          <p:cNvSpPr>
            <a:spLocks noRot="1" noChangeArrowheads="1" noTextEdit="1"/>
          </p:cNvSpPr>
          <p:nvPr>
            <p:ph type="sldImg"/>
          </p:nvPr>
        </p:nvSpPr>
        <p:spPr>
          <a:ln/>
        </p:spPr>
      </p:sp>
      <p:sp>
        <p:nvSpPr>
          <p:cNvPr id="106500" name="Rectangle 3"/>
          <p:cNvSpPr>
            <a:spLocks noGrp="1" noChangeArrowheads="1"/>
          </p:cNvSpPr>
          <p:nvPr>
            <p:ph type="body" idx="1"/>
          </p:nvPr>
        </p:nvSpPr>
        <p:spPr>
          <a:xfrm>
            <a:off x="686281" y="4342817"/>
            <a:ext cx="5485439" cy="41150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eaLnBrk="1" hangingPunct="1"/>
            <a:endParaRPr lang="nl-NL"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A477BB1-83E2-4659-91F4-BB34832835B3}"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575343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CAFAB2-892F-4B3B-88A0-9FC1F28481A2}"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337642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883CAB5-4805-4A73-8634-FDA822B341D1}"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846200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C36A55B-8C6A-499B-A24B-4A9AD164D69A}"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811053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9E3AE67-A3AE-4089-8C25-4A9A5BB37ECB}"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086342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C1D2E4A-9436-4B37-A035-5ABB34A9C265}"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545404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F2398207-0638-497A-BD66-3F77974EBA09}"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489848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4718F8B-AE6C-409D-9988-4211F177E1D1}"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186724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605BE0F0-D18B-40F1-9840-C97616A592D9}"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629576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AFFAF57-EFD2-4D32-A332-C5E0CD4C4E75}"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3297732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E177436-B0C3-46C2-AC91-B8343E01FFC4}"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4073972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31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mn-lt"/>
                <a:ea typeface="+mn-ea"/>
              </a:defRPr>
            </a:lvl1pPr>
          </a:lstStyle>
          <a:p>
            <a:pPr fontAlgn="base">
              <a:spcBef>
                <a:spcPct val="0"/>
              </a:spcBef>
              <a:spcAft>
                <a:spcPct val="0"/>
              </a:spcAft>
              <a:defRPr/>
            </a:pPr>
            <a:endParaRPr lang="ru-RU">
              <a:solidFill>
                <a:srgbClr val="000000"/>
              </a:solidFill>
            </a:endParaRPr>
          </a:p>
        </p:txBody>
      </p:sp>
      <p:sp>
        <p:nvSpPr>
          <p:cNvPr id="1310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mn-lt"/>
                <a:ea typeface="+mn-ea"/>
              </a:defRPr>
            </a:lvl1pPr>
          </a:lstStyle>
          <a:p>
            <a:pPr fontAlgn="base">
              <a:spcBef>
                <a:spcPct val="0"/>
              </a:spcBef>
              <a:spcAft>
                <a:spcPct val="0"/>
              </a:spcAft>
              <a:defRPr/>
            </a:pPr>
            <a:endParaRPr lang="ru-RU">
              <a:solidFill>
                <a:srgbClr val="000000"/>
              </a:solidFill>
            </a:endParaRPr>
          </a:p>
        </p:txBody>
      </p:sp>
      <p:sp>
        <p:nvSpPr>
          <p:cNvPr id="131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mn-lt"/>
                <a:ea typeface="+mn-ea"/>
              </a:defRPr>
            </a:lvl1pPr>
          </a:lstStyle>
          <a:p>
            <a:pPr fontAlgn="base">
              <a:spcBef>
                <a:spcPct val="0"/>
              </a:spcBef>
              <a:spcAft>
                <a:spcPct val="0"/>
              </a:spcAft>
              <a:defRPr/>
            </a:pPr>
            <a:fld id="{0F185E2D-25AB-4C25-9284-AA67D989FC7E}" type="slidenum">
              <a:rPr lang="ru-RU">
                <a:solidFill>
                  <a:srgbClr val="000000"/>
                </a:solidFill>
              </a:rPr>
              <a:pPr fontAlgn="base">
                <a:spcBef>
                  <a:spcPct val="0"/>
                </a:spcBef>
                <a:spcAft>
                  <a:spcPct val="0"/>
                </a:spcAft>
                <a:defRPr/>
              </a:pPr>
              <a:t>‹#›</a:t>
            </a:fld>
            <a:endParaRPr lang="ru-RU">
              <a:solidFill>
                <a:srgbClr val="000000"/>
              </a:solidFill>
            </a:endParaRPr>
          </a:p>
        </p:txBody>
      </p:sp>
    </p:spTree>
    <p:extLst>
      <p:ext uri="{BB962C8B-B14F-4D97-AF65-F5344CB8AC3E}">
        <p14:creationId xmlns:p14="http://schemas.microsoft.com/office/powerpoint/2010/main" val="21269226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ctrTitle" idx="4294967295"/>
          </p:nvPr>
        </p:nvSpPr>
        <p:spPr>
          <a:xfrm>
            <a:off x="539750" y="1557338"/>
            <a:ext cx="8135938" cy="2332037"/>
          </a:xfrm>
          <a:noFill/>
        </p:spPr>
        <p:txBody>
          <a:bodyPr/>
          <a:lstStyle/>
          <a:p>
            <a:pPr eaLnBrk="1" hangingPunct="1"/>
            <a:r>
              <a:rPr lang="en-US" sz="3200" b="1" dirty="0" smtClean="0">
                <a:latin typeface="Georgia" pitchFamily="18" charset="0"/>
              </a:rPr>
              <a:t>Energy Investments in the EU and Russia: Investment Regulation under the Third Energy Package and the Russian Law on Foreign Investments in Strategic Sectors</a:t>
            </a:r>
            <a:endParaRPr lang="ru-RU" sz="3200" dirty="0" smtClean="0">
              <a:latin typeface="Georgia" pitchFamily="18" charset="0"/>
            </a:endParaRPr>
          </a:p>
        </p:txBody>
      </p:sp>
      <p:sp>
        <p:nvSpPr>
          <p:cNvPr id="29699" name="Rectangle 3"/>
          <p:cNvSpPr>
            <a:spLocks noGrp="1" noChangeArrowheads="1"/>
          </p:cNvSpPr>
          <p:nvPr>
            <p:ph type="subTitle" idx="4294967295"/>
          </p:nvPr>
        </p:nvSpPr>
        <p:spPr>
          <a:xfrm>
            <a:off x="684213" y="4797425"/>
            <a:ext cx="7272337" cy="1295400"/>
          </a:xfrm>
        </p:spPr>
        <p:txBody>
          <a:bodyPr/>
          <a:lstStyle/>
          <a:p>
            <a:pPr marL="0" indent="0" eaLnBrk="1" hangingPunct="1">
              <a:buFontTx/>
              <a:buNone/>
            </a:pPr>
            <a:r>
              <a:rPr lang="en-US" sz="2400" smtClean="0">
                <a:latin typeface="Georgia" pitchFamily="18" charset="0"/>
              </a:rPr>
              <a:t>Sergey S. Seliverstov, PhD in Law</a:t>
            </a:r>
          </a:p>
          <a:p>
            <a:pPr marL="0" indent="0" eaLnBrk="1" hangingPunct="1">
              <a:buFontTx/>
              <a:buNone/>
            </a:pPr>
            <a:r>
              <a:rPr lang="en-US" sz="2400" smtClean="0">
                <a:latin typeface="Georgia" pitchFamily="18" charset="0"/>
              </a:rPr>
              <a:t>Advisor to the CLO, Electricity System Operator</a:t>
            </a:r>
          </a:p>
          <a:p>
            <a:pPr marL="0" indent="0" eaLnBrk="1" hangingPunct="1">
              <a:buFontTx/>
              <a:buNone/>
            </a:pPr>
            <a:r>
              <a:rPr lang="en-US" sz="2400" smtClean="0">
                <a:latin typeface="Georgia" pitchFamily="18" charset="0"/>
              </a:rPr>
              <a:t>Associate Professor, MGIMO-University</a:t>
            </a:r>
          </a:p>
          <a:p>
            <a:pPr marL="0" indent="0" eaLnBrk="1" hangingPunct="1">
              <a:buFontTx/>
              <a:buNone/>
            </a:pPr>
            <a:r>
              <a:rPr lang="en-US" sz="2400" smtClean="0"/>
              <a:t> </a:t>
            </a:r>
          </a:p>
          <a:p>
            <a:pPr marL="0" indent="0" eaLnBrk="1" hangingPunct="1">
              <a:buFontTx/>
              <a:buNone/>
            </a:pPr>
            <a:endParaRPr lang="ru-RU" sz="2400" smtClean="0"/>
          </a:p>
        </p:txBody>
      </p:sp>
      <p:sp>
        <p:nvSpPr>
          <p:cNvPr id="29700" name="Rectangle 6"/>
          <p:cNvSpPr>
            <a:spLocks noChangeArrowheads="1"/>
          </p:cNvSpPr>
          <p:nvPr/>
        </p:nvSpPr>
        <p:spPr bwMode="auto">
          <a:xfrm>
            <a:off x="0" y="6065838"/>
            <a:ext cx="9144000" cy="792162"/>
          </a:xfrm>
          <a:prstGeom prst="rect">
            <a:avLst/>
          </a:prstGeom>
          <a:solidFill>
            <a:srgbClr val="00FF00"/>
          </a:solidFill>
          <a:ln w="9525">
            <a:solidFill>
              <a:schemeClr val="tx1"/>
            </a:solidFill>
            <a:miter lim="800000"/>
            <a:headEnd/>
            <a:tailEnd/>
          </a:ln>
        </p:spPr>
        <p:txBody>
          <a:bodyPr wrap="none" anchor="ctr"/>
          <a:lstStyle/>
          <a:p>
            <a:pPr fontAlgn="base">
              <a:spcBef>
                <a:spcPct val="0"/>
              </a:spcBef>
              <a:spcAft>
                <a:spcPct val="0"/>
              </a:spcAft>
            </a:pPr>
            <a:r>
              <a:rPr lang="en-US">
                <a:solidFill>
                  <a:srgbClr val="000000"/>
                </a:solidFill>
                <a:latin typeface="Georgia" pitchFamily="18" charset="0"/>
                <a:cs typeface="Arial" pitchFamily="34" charset="0"/>
              </a:rPr>
              <a:t>First Groningen-Moscow Conference on EU-Russian Energy Law, 30-31 May, 2013</a:t>
            </a:r>
            <a:endParaRPr lang="ru-RU">
              <a:solidFill>
                <a:srgbClr val="000000"/>
              </a:solidFill>
              <a:latin typeface="Georgia" pitchFamily="18" charset="0"/>
              <a:cs typeface="Arial" pitchFamily="34" charset="0"/>
            </a:endParaRPr>
          </a:p>
        </p:txBody>
      </p:sp>
      <p:sp>
        <p:nvSpPr>
          <p:cNvPr id="29701" name="Rectangle 7"/>
          <p:cNvSpPr>
            <a:spLocks noChangeArrowheads="1"/>
          </p:cNvSpPr>
          <p:nvPr/>
        </p:nvSpPr>
        <p:spPr bwMode="auto">
          <a:xfrm>
            <a:off x="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ndParaRPr>
          </a:p>
        </p:txBody>
      </p:sp>
      <p:sp>
        <p:nvSpPr>
          <p:cNvPr id="29702" name="Rectangle 8"/>
          <p:cNvSpPr>
            <a:spLocks noChangeArrowheads="1"/>
          </p:cNvSpPr>
          <p:nvPr/>
        </p:nvSpPr>
        <p:spPr bwMode="auto">
          <a:xfrm>
            <a:off x="521970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ndParaRPr>
          </a:p>
        </p:txBody>
      </p:sp>
      <p:pic>
        <p:nvPicPr>
          <p:cNvPr id="2970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0"/>
            <a:ext cx="13096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999892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Номер слайда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78EFF839-E68E-4423-8576-640DD55D1038}" type="slidenum">
              <a:rPr lang="ru-RU" sz="1400">
                <a:solidFill>
                  <a:srgbClr val="000000"/>
                </a:solidFill>
                <a:latin typeface="Arial" pitchFamily="34" charset="0"/>
              </a:rPr>
              <a:pPr algn="r" eaLnBrk="1" fontAlgn="base" hangingPunct="1">
                <a:spcBef>
                  <a:spcPct val="0"/>
                </a:spcBef>
                <a:spcAft>
                  <a:spcPct val="0"/>
                </a:spcAft>
              </a:pPr>
              <a:t>10</a:t>
            </a:fld>
            <a:endParaRPr lang="ru-RU" sz="1400">
              <a:solidFill>
                <a:srgbClr val="000000"/>
              </a:solidFill>
              <a:latin typeface="Arial" pitchFamily="34" charset="0"/>
            </a:endParaRPr>
          </a:p>
        </p:txBody>
      </p:sp>
      <p:sp>
        <p:nvSpPr>
          <p:cNvPr id="38915" name="Rectangle 2"/>
          <p:cNvSpPr>
            <a:spLocks noGrp="1" noChangeArrowheads="1"/>
          </p:cNvSpPr>
          <p:nvPr>
            <p:ph type="title" idx="4294967295"/>
          </p:nvPr>
        </p:nvSpPr>
        <p:spPr>
          <a:xfrm>
            <a:off x="323850" y="1052513"/>
            <a:ext cx="8301038" cy="1008062"/>
          </a:xfrm>
        </p:spPr>
        <p:txBody>
          <a:bodyPr/>
          <a:lstStyle/>
          <a:p>
            <a:pPr eaLnBrk="1" hangingPunct="1"/>
            <a:r>
              <a:rPr lang="en-US" sz="3200" b="1" smtClean="0">
                <a:solidFill>
                  <a:schemeClr val="tx1"/>
                </a:solidFill>
                <a:latin typeface="Georgia" pitchFamily="18" charset="0"/>
              </a:rPr>
              <a:t>Russian Investments in the EU – </a:t>
            </a:r>
            <a:br>
              <a:rPr lang="en-US" sz="3200" b="1" smtClean="0">
                <a:solidFill>
                  <a:schemeClr val="tx1"/>
                </a:solidFill>
                <a:latin typeface="Georgia" pitchFamily="18" charset="0"/>
              </a:rPr>
            </a:br>
            <a:r>
              <a:rPr lang="en-US" sz="3200" b="1" smtClean="0">
                <a:solidFill>
                  <a:schemeClr val="tx1"/>
                </a:solidFill>
                <a:latin typeface="Georgia" pitchFamily="18" charset="0"/>
              </a:rPr>
              <a:t>landmark events</a:t>
            </a:r>
            <a:endParaRPr lang="ru-RU" sz="3200" b="1" smtClean="0">
              <a:solidFill>
                <a:schemeClr val="tx1"/>
              </a:solidFill>
            </a:endParaRPr>
          </a:p>
        </p:txBody>
      </p:sp>
      <p:sp>
        <p:nvSpPr>
          <p:cNvPr id="38916" name="Rectangle 3"/>
          <p:cNvSpPr>
            <a:spLocks noGrp="1" noChangeArrowheads="1"/>
          </p:cNvSpPr>
          <p:nvPr>
            <p:ph type="body" idx="4294967295"/>
          </p:nvPr>
        </p:nvSpPr>
        <p:spPr>
          <a:xfrm>
            <a:off x="323850" y="2276475"/>
            <a:ext cx="8362950" cy="3887788"/>
          </a:xfrm>
        </p:spPr>
        <p:txBody>
          <a:bodyPr/>
          <a:lstStyle/>
          <a:p>
            <a:pPr eaLnBrk="1" hangingPunct="1">
              <a:buFontTx/>
              <a:buChar char="-"/>
            </a:pPr>
            <a:r>
              <a:rPr lang="nl-NL" sz="2400" smtClean="0">
                <a:latin typeface="Georgia" pitchFamily="18" charset="0"/>
              </a:rPr>
              <a:t>North Stream (Project of European Interest 2006)</a:t>
            </a:r>
          </a:p>
          <a:p>
            <a:pPr eaLnBrk="1" hangingPunct="1">
              <a:buFontTx/>
              <a:buChar char="-"/>
            </a:pPr>
            <a:r>
              <a:rPr lang="nl-NL" sz="2400" smtClean="0">
                <a:latin typeface="Georgia" pitchFamily="18" charset="0"/>
              </a:rPr>
              <a:t>South Stream v. Nabucco</a:t>
            </a:r>
          </a:p>
          <a:p>
            <a:pPr eaLnBrk="1" hangingPunct="1">
              <a:buFontTx/>
              <a:buChar char="-"/>
            </a:pPr>
            <a:r>
              <a:rPr lang="nl-NL" sz="2400" smtClean="0">
                <a:latin typeface="Georgia" pitchFamily="18" charset="0"/>
              </a:rPr>
              <a:t>Russian decision not to ratify the ECT</a:t>
            </a:r>
          </a:p>
          <a:p>
            <a:pPr eaLnBrk="1" hangingPunct="1">
              <a:buFontTx/>
              <a:buChar char="-"/>
            </a:pPr>
            <a:r>
              <a:rPr lang="nl-NL" sz="2400" smtClean="0">
                <a:latin typeface="Georgia" pitchFamily="18" charset="0"/>
              </a:rPr>
              <a:t>ECJ case European Comission v. Repulic of Slovakia </a:t>
            </a:r>
          </a:p>
          <a:p>
            <a:pPr eaLnBrk="1" hangingPunct="1">
              <a:buFontTx/>
              <a:buChar char="-"/>
            </a:pPr>
            <a:r>
              <a:rPr lang="nl-NL" sz="2400" smtClean="0">
                <a:latin typeface="Georgia" pitchFamily="18" charset="0"/>
              </a:rPr>
              <a:t>Lietuvos dujos case</a:t>
            </a:r>
          </a:p>
          <a:p>
            <a:pPr eaLnBrk="1" hangingPunct="1">
              <a:buFontTx/>
              <a:buChar char="-"/>
            </a:pPr>
            <a:r>
              <a:rPr lang="nl-NL" sz="2400" smtClean="0">
                <a:latin typeface="Georgia" pitchFamily="18" charset="0"/>
              </a:rPr>
              <a:t>MOL resale made by Surgutneftegaz</a:t>
            </a:r>
          </a:p>
          <a:p>
            <a:pPr eaLnBrk="1" hangingPunct="1">
              <a:buFontTx/>
              <a:buChar char="-"/>
            </a:pPr>
            <a:r>
              <a:rPr lang="nl-NL" sz="2400" smtClean="0">
                <a:latin typeface="Georgia" pitchFamily="18" charset="0"/>
              </a:rPr>
              <a:t>3 TYNDP applications made by the Russian Electricity System Operator</a:t>
            </a:r>
          </a:p>
        </p:txBody>
      </p:sp>
      <p:sp>
        <p:nvSpPr>
          <p:cNvPr id="38917" name="Rectangle 7"/>
          <p:cNvSpPr>
            <a:spLocks noChangeArrowheads="1"/>
          </p:cNvSpPr>
          <p:nvPr/>
        </p:nvSpPr>
        <p:spPr bwMode="auto">
          <a:xfrm>
            <a:off x="0" y="6092825"/>
            <a:ext cx="9144000" cy="792163"/>
          </a:xfrm>
          <a:prstGeom prst="rect">
            <a:avLst/>
          </a:prstGeom>
          <a:solidFill>
            <a:srgbClr val="00FF00"/>
          </a:solidFill>
          <a:ln w="9525">
            <a:solidFill>
              <a:schemeClr val="tx1"/>
            </a:solidFill>
            <a:miter lim="800000"/>
            <a:headEnd/>
            <a:tailEnd/>
          </a:ln>
        </p:spPr>
        <p:txBody>
          <a:bodyPr wrap="none" anchor="ctr"/>
          <a:lstStyle/>
          <a:p>
            <a:pPr fontAlgn="base">
              <a:spcBef>
                <a:spcPct val="0"/>
              </a:spcBef>
              <a:spcAft>
                <a:spcPct val="0"/>
              </a:spcAft>
            </a:pPr>
            <a:r>
              <a:rPr lang="en-US">
                <a:solidFill>
                  <a:srgbClr val="000000"/>
                </a:solidFill>
                <a:latin typeface="Georgia" pitchFamily="18" charset="0"/>
                <a:ea typeface="ＭＳ Ｐゴシック" pitchFamily="34" charset="-128"/>
                <a:cs typeface="Arial" pitchFamily="34" charset="0"/>
              </a:rPr>
              <a:t>First Groningen-Moscow Conference on EU-Russian Energy Law, 30-31 May, 2013</a:t>
            </a:r>
            <a:endParaRPr lang="ru-RU">
              <a:solidFill>
                <a:srgbClr val="000000"/>
              </a:solidFill>
              <a:latin typeface="Georgia" pitchFamily="18" charset="0"/>
              <a:ea typeface="ＭＳ Ｐゴシック" pitchFamily="34" charset="-128"/>
              <a:cs typeface="Arial" pitchFamily="34" charset="0"/>
            </a:endParaRPr>
          </a:p>
        </p:txBody>
      </p:sp>
      <p:sp>
        <p:nvSpPr>
          <p:cNvPr id="38918" name="Rectangle 8"/>
          <p:cNvSpPr>
            <a:spLocks noChangeArrowheads="1"/>
          </p:cNvSpPr>
          <p:nvPr/>
        </p:nvSpPr>
        <p:spPr bwMode="auto">
          <a:xfrm>
            <a:off x="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sp>
        <p:nvSpPr>
          <p:cNvPr id="38919" name="Rectangle 9"/>
          <p:cNvSpPr>
            <a:spLocks noChangeArrowheads="1"/>
          </p:cNvSpPr>
          <p:nvPr/>
        </p:nvSpPr>
        <p:spPr bwMode="auto">
          <a:xfrm>
            <a:off x="521970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pic>
        <p:nvPicPr>
          <p:cNvPr id="38920"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0"/>
            <a:ext cx="13096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4582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Номер слайда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B7C6CF20-B554-4FE7-95B3-23F0C3CE4365}" type="slidenum">
              <a:rPr lang="ru-RU" sz="1400">
                <a:solidFill>
                  <a:srgbClr val="000000"/>
                </a:solidFill>
                <a:latin typeface="Arial" pitchFamily="34" charset="0"/>
              </a:rPr>
              <a:pPr algn="r" eaLnBrk="1" fontAlgn="base" hangingPunct="1">
                <a:spcBef>
                  <a:spcPct val="0"/>
                </a:spcBef>
                <a:spcAft>
                  <a:spcPct val="0"/>
                </a:spcAft>
              </a:pPr>
              <a:t>11</a:t>
            </a:fld>
            <a:endParaRPr lang="ru-RU" sz="1400">
              <a:solidFill>
                <a:srgbClr val="000000"/>
              </a:solidFill>
              <a:latin typeface="Arial" pitchFamily="34" charset="0"/>
            </a:endParaRPr>
          </a:p>
        </p:txBody>
      </p:sp>
      <p:sp>
        <p:nvSpPr>
          <p:cNvPr id="39939" name="Rectangle 2"/>
          <p:cNvSpPr>
            <a:spLocks noGrp="1" noChangeArrowheads="1"/>
          </p:cNvSpPr>
          <p:nvPr>
            <p:ph type="title" idx="4294967295"/>
          </p:nvPr>
        </p:nvSpPr>
        <p:spPr>
          <a:xfrm>
            <a:off x="539750" y="1052513"/>
            <a:ext cx="8085138" cy="360362"/>
          </a:xfrm>
        </p:spPr>
        <p:txBody>
          <a:bodyPr/>
          <a:lstStyle/>
          <a:p>
            <a:pPr eaLnBrk="1" hangingPunct="1"/>
            <a:r>
              <a:rPr lang="en-US" sz="3200" b="1" smtClean="0">
                <a:solidFill>
                  <a:schemeClr val="tx1"/>
                </a:solidFill>
                <a:latin typeface="Georgia" pitchFamily="18" charset="0"/>
              </a:rPr>
              <a:t>Conclusions</a:t>
            </a:r>
            <a:endParaRPr lang="ru-RU" sz="3200" b="1" smtClean="0">
              <a:solidFill>
                <a:schemeClr val="tx1"/>
              </a:solidFill>
            </a:endParaRPr>
          </a:p>
        </p:txBody>
      </p:sp>
      <p:sp>
        <p:nvSpPr>
          <p:cNvPr id="39940" name="Rectangle 3"/>
          <p:cNvSpPr>
            <a:spLocks noGrp="1" noChangeArrowheads="1"/>
          </p:cNvSpPr>
          <p:nvPr>
            <p:ph type="body" idx="4294967295"/>
          </p:nvPr>
        </p:nvSpPr>
        <p:spPr>
          <a:xfrm>
            <a:off x="250825" y="1628775"/>
            <a:ext cx="8642350" cy="4464050"/>
          </a:xfrm>
        </p:spPr>
        <p:txBody>
          <a:bodyPr/>
          <a:lstStyle/>
          <a:p>
            <a:pPr eaLnBrk="1" hangingPunct="1">
              <a:buFontTx/>
              <a:buNone/>
            </a:pPr>
            <a:r>
              <a:rPr lang="en-US" sz="2400" smtClean="0">
                <a:latin typeface="Georgia" pitchFamily="18" charset="0"/>
              </a:rPr>
              <a:t>1. No “open doors” for oil and gas investments: Russia is protecting its subsoil resources whereas the EU is protecting its internal market (customer base ). </a:t>
            </a:r>
          </a:p>
          <a:p>
            <a:pPr eaLnBrk="1" hangingPunct="1">
              <a:buFontTx/>
              <a:buNone/>
            </a:pPr>
            <a:r>
              <a:rPr lang="en-US" sz="2400" smtClean="0">
                <a:latin typeface="Georgia" pitchFamily="18" charset="0"/>
              </a:rPr>
              <a:t>2. Moderate limitations for investments in electricity sector.</a:t>
            </a:r>
          </a:p>
          <a:p>
            <a:pPr eaLnBrk="1" hangingPunct="1">
              <a:buFontTx/>
              <a:buNone/>
            </a:pPr>
            <a:r>
              <a:rPr lang="en-US" sz="2400" smtClean="0">
                <a:latin typeface="Georgia" pitchFamily="18" charset="0"/>
              </a:rPr>
              <a:t>3. Legal framework both in Russia and in the EU provides for substantial degree of political discretion on the side of the investments’ recipient.</a:t>
            </a:r>
          </a:p>
          <a:p>
            <a:pPr eaLnBrk="1" hangingPunct="1">
              <a:buFontTx/>
              <a:buNone/>
            </a:pPr>
            <a:r>
              <a:rPr lang="en-US" sz="2400" smtClean="0">
                <a:latin typeface="Georgia" pitchFamily="18" charset="0"/>
              </a:rPr>
              <a:t>4. All large investment projects in the energy sector on both sides require political support. Energy investments  should be accompanied with various forms of energy diplomacy. </a:t>
            </a:r>
          </a:p>
          <a:p>
            <a:pPr eaLnBrk="1" hangingPunct="1">
              <a:buFontTx/>
              <a:buNone/>
            </a:pPr>
            <a:r>
              <a:rPr lang="en-US" sz="2400" smtClean="0">
                <a:latin typeface="Georgia" pitchFamily="18" charset="0"/>
              </a:rPr>
              <a:t>5. Possibility of having an investment treaty is an open question. </a:t>
            </a:r>
            <a:endParaRPr lang="ru-RU" sz="2400" smtClean="0"/>
          </a:p>
        </p:txBody>
      </p:sp>
      <p:sp>
        <p:nvSpPr>
          <p:cNvPr id="39941" name="Rectangle 7"/>
          <p:cNvSpPr>
            <a:spLocks noChangeArrowheads="1"/>
          </p:cNvSpPr>
          <p:nvPr/>
        </p:nvSpPr>
        <p:spPr bwMode="auto">
          <a:xfrm>
            <a:off x="0" y="6092825"/>
            <a:ext cx="9144000" cy="792163"/>
          </a:xfrm>
          <a:prstGeom prst="rect">
            <a:avLst/>
          </a:prstGeom>
          <a:solidFill>
            <a:srgbClr val="00FF00"/>
          </a:solidFill>
          <a:ln w="9525">
            <a:solidFill>
              <a:schemeClr val="tx1"/>
            </a:solidFill>
            <a:miter lim="800000"/>
            <a:headEnd/>
            <a:tailEnd/>
          </a:ln>
        </p:spPr>
        <p:txBody>
          <a:bodyPr wrap="none" anchor="ctr"/>
          <a:lstStyle/>
          <a:p>
            <a:pPr fontAlgn="base">
              <a:spcBef>
                <a:spcPct val="0"/>
              </a:spcBef>
              <a:spcAft>
                <a:spcPct val="0"/>
              </a:spcAft>
            </a:pPr>
            <a:r>
              <a:rPr lang="en-US">
                <a:solidFill>
                  <a:srgbClr val="000000"/>
                </a:solidFill>
                <a:latin typeface="Georgia" pitchFamily="18" charset="0"/>
                <a:ea typeface="ＭＳ Ｐゴシック" pitchFamily="34" charset="-128"/>
                <a:cs typeface="Arial" pitchFamily="34" charset="0"/>
              </a:rPr>
              <a:t>First Groningen-Moscow Conference on EU-Russian Energy Law, 30-31 May, 2013</a:t>
            </a:r>
            <a:endParaRPr lang="ru-RU">
              <a:solidFill>
                <a:srgbClr val="000000"/>
              </a:solidFill>
              <a:latin typeface="Georgia" pitchFamily="18" charset="0"/>
              <a:ea typeface="ＭＳ Ｐゴシック" pitchFamily="34" charset="-128"/>
              <a:cs typeface="Arial" pitchFamily="34" charset="0"/>
            </a:endParaRPr>
          </a:p>
        </p:txBody>
      </p:sp>
      <p:sp>
        <p:nvSpPr>
          <p:cNvPr id="39942" name="Rectangle 8"/>
          <p:cNvSpPr>
            <a:spLocks noChangeArrowheads="1"/>
          </p:cNvSpPr>
          <p:nvPr/>
        </p:nvSpPr>
        <p:spPr bwMode="auto">
          <a:xfrm>
            <a:off x="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sp>
        <p:nvSpPr>
          <p:cNvPr id="39943" name="Rectangle 9"/>
          <p:cNvSpPr>
            <a:spLocks noChangeArrowheads="1"/>
          </p:cNvSpPr>
          <p:nvPr/>
        </p:nvSpPr>
        <p:spPr bwMode="auto">
          <a:xfrm>
            <a:off x="521970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pic>
        <p:nvPicPr>
          <p:cNvPr id="3994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0"/>
            <a:ext cx="13096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90953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Номер слайда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F3FBDF2A-4C7E-47B7-BF5B-E68B685C9CD5}" type="slidenum">
              <a:rPr lang="ru-RU" sz="1400">
                <a:solidFill>
                  <a:srgbClr val="000000"/>
                </a:solidFill>
                <a:latin typeface="Arial" pitchFamily="34" charset="0"/>
              </a:rPr>
              <a:pPr algn="r" eaLnBrk="1" fontAlgn="base" hangingPunct="1">
                <a:spcBef>
                  <a:spcPct val="0"/>
                </a:spcBef>
                <a:spcAft>
                  <a:spcPct val="0"/>
                </a:spcAft>
              </a:pPr>
              <a:t>2</a:t>
            </a:fld>
            <a:endParaRPr lang="ru-RU" sz="1400">
              <a:solidFill>
                <a:srgbClr val="000000"/>
              </a:solidFill>
              <a:latin typeface="Arial" pitchFamily="34" charset="0"/>
            </a:endParaRPr>
          </a:p>
        </p:txBody>
      </p:sp>
      <p:sp>
        <p:nvSpPr>
          <p:cNvPr id="30723" name="Rectangle 2"/>
          <p:cNvSpPr>
            <a:spLocks noGrp="1" noChangeArrowheads="1"/>
          </p:cNvSpPr>
          <p:nvPr>
            <p:ph type="title" idx="4294967295"/>
          </p:nvPr>
        </p:nvSpPr>
        <p:spPr>
          <a:xfrm>
            <a:off x="323850" y="1052513"/>
            <a:ext cx="8301038" cy="1008062"/>
          </a:xfrm>
        </p:spPr>
        <p:txBody>
          <a:bodyPr/>
          <a:lstStyle/>
          <a:p>
            <a:pPr eaLnBrk="1" hangingPunct="1"/>
            <a:r>
              <a:rPr lang="en-US" sz="3200" b="1" smtClean="0">
                <a:solidFill>
                  <a:schemeClr val="tx1"/>
                </a:solidFill>
                <a:latin typeface="Georgia" pitchFamily="18" charset="0"/>
              </a:rPr>
              <a:t>Content of the Presentation</a:t>
            </a:r>
            <a:endParaRPr lang="ru-RU" sz="3200" b="1" smtClean="0">
              <a:solidFill>
                <a:schemeClr val="tx1"/>
              </a:solidFill>
              <a:latin typeface="Georgia" pitchFamily="18" charset="0"/>
            </a:endParaRPr>
          </a:p>
        </p:txBody>
      </p:sp>
      <p:sp>
        <p:nvSpPr>
          <p:cNvPr id="30724" name="Rectangle 3"/>
          <p:cNvSpPr>
            <a:spLocks noGrp="1" noChangeArrowheads="1"/>
          </p:cNvSpPr>
          <p:nvPr>
            <p:ph type="body" idx="4294967295"/>
          </p:nvPr>
        </p:nvSpPr>
        <p:spPr>
          <a:xfrm>
            <a:off x="179388" y="2133600"/>
            <a:ext cx="8713787" cy="3887788"/>
          </a:xfrm>
        </p:spPr>
        <p:txBody>
          <a:bodyPr/>
          <a:lstStyle/>
          <a:p>
            <a:pPr eaLnBrk="1" hangingPunct="1">
              <a:buFontTx/>
              <a:buChar char="-"/>
            </a:pPr>
            <a:r>
              <a:rPr lang="en-US" sz="2400" smtClean="0">
                <a:latin typeface="Georgia" pitchFamily="18" charset="0"/>
              </a:rPr>
              <a:t>Russian energy investments regulation</a:t>
            </a:r>
          </a:p>
          <a:p>
            <a:pPr eaLnBrk="1" hangingPunct="1">
              <a:buFontTx/>
              <a:buChar char="-"/>
            </a:pPr>
            <a:endParaRPr lang="en-US" sz="2400" smtClean="0">
              <a:latin typeface="Georgia" pitchFamily="18" charset="0"/>
            </a:endParaRPr>
          </a:p>
          <a:p>
            <a:pPr eaLnBrk="1" hangingPunct="1">
              <a:buFontTx/>
              <a:buChar char="-"/>
            </a:pPr>
            <a:r>
              <a:rPr lang="en-US" sz="2400" smtClean="0">
                <a:latin typeface="Georgia" pitchFamily="18" charset="0"/>
              </a:rPr>
              <a:t> Foreign investments in Russia (landmark events)</a:t>
            </a:r>
          </a:p>
          <a:p>
            <a:pPr eaLnBrk="1" hangingPunct="1">
              <a:buFontTx/>
              <a:buChar char="-"/>
            </a:pPr>
            <a:endParaRPr lang="en-US" sz="2400" smtClean="0">
              <a:latin typeface="Georgia" pitchFamily="18" charset="0"/>
            </a:endParaRPr>
          </a:p>
          <a:p>
            <a:pPr eaLnBrk="1" hangingPunct="1">
              <a:buFontTx/>
              <a:buChar char="-"/>
            </a:pPr>
            <a:r>
              <a:rPr lang="en-US" sz="2400" smtClean="0">
                <a:latin typeface="Georgia" pitchFamily="18" charset="0"/>
              </a:rPr>
              <a:t>EU energy investments regulation (Russian view)</a:t>
            </a:r>
          </a:p>
          <a:p>
            <a:pPr eaLnBrk="1" hangingPunct="1">
              <a:buFontTx/>
              <a:buChar char="-"/>
            </a:pPr>
            <a:endParaRPr lang="en-US" sz="2400" smtClean="0">
              <a:latin typeface="Georgia" pitchFamily="18" charset="0"/>
            </a:endParaRPr>
          </a:p>
          <a:p>
            <a:pPr eaLnBrk="1" hangingPunct="1">
              <a:buFontTx/>
              <a:buChar char="-"/>
            </a:pPr>
            <a:r>
              <a:rPr lang="en-US" sz="2400" smtClean="0">
                <a:latin typeface="Georgia" pitchFamily="18" charset="0"/>
              </a:rPr>
              <a:t>Russian investments in the EU (landmark events)</a:t>
            </a:r>
          </a:p>
          <a:p>
            <a:pPr eaLnBrk="1" hangingPunct="1">
              <a:buFontTx/>
              <a:buChar char="-"/>
            </a:pPr>
            <a:endParaRPr lang="ru-RU" sz="2400" smtClean="0"/>
          </a:p>
        </p:txBody>
      </p:sp>
      <p:sp>
        <p:nvSpPr>
          <p:cNvPr id="30725" name="Rectangle 7"/>
          <p:cNvSpPr>
            <a:spLocks noChangeArrowheads="1"/>
          </p:cNvSpPr>
          <p:nvPr/>
        </p:nvSpPr>
        <p:spPr bwMode="auto">
          <a:xfrm>
            <a:off x="0" y="6092825"/>
            <a:ext cx="9144000" cy="792163"/>
          </a:xfrm>
          <a:prstGeom prst="rect">
            <a:avLst/>
          </a:prstGeom>
          <a:solidFill>
            <a:srgbClr val="00FF00"/>
          </a:solidFill>
          <a:ln w="9525">
            <a:solidFill>
              <a:schemeClr val="tx1"/>
            </a:solidFill>
            <a:miter lim="800000"/>
            <a:headEnd/>
            <a:tailEnd/>
          </a:ln>
        </p:spPr>
        <p:txBody>
          <a:bodyPr wrap="none" anchor="ctr"/>
          <a:lstStyle/>
          <a:p>
            <a:pPr fontAlgn="base">
              <a:spcBef>
                <a:spcPct val="0"/>
              </a:spcBef>
              <a:spcAft>
                <a:spcPct val="0"/>
              </a:spcAft>
            </a:pPr>
            <a:r>
              <a:rPr lang="en-US">
                <a:solidFill>
                  <a:srgbClr val="000000"/>
                </a:solidFill>
                <a:latin typeface="Georgia" pitchFamily="18" charset="0"/>
                <a:cs typeface="Arial" pitchFamily="34" charset="0"/>
              </a:rPr>
              <a:t>First Groningen-Moscow Conference on EU-Russian Energy Law, 30-31 May, 2013</a:t>
            </a:r>
            <a:endParaRPr lang="ru-RU">
              <a:solidFill>
                <a:srgbClr val="000000"/>
              </a:solidFill>
              <a:latin typeface="Georgia" pitchFamily="18" charset="0"/>
              <a:cs typeface="Arial" pitchFamily="34" charset="0"/>
            </a:endParaRPr>
          </a:p>
        </p:txBody>
      </p:sp>
      <p:sp>
        <p:nvSpPr>
          <p:cNvPr id="30726" name="Rectangle 8"/>
          <p:cNvSpPr>
            <a:spLocks noChangeArrowheads="1"/>
          </p:cNvSpPr>
          <p:nvPr/>
        </p:nvSpPr>
        <p:spPr bwMode="auto">
          <a:xfrm>
            <a:off x="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ndParaRPr>
          </a:p>
        </p:txBody>
      </p:sp>
      <p:sp>
        <p:nvSpPr>
          <p:cNvPr id="30727" name="Rectangle 9"/>
          <p:cNvSpPr>
            <a:spLocks noChangeArrowheads="1"/>
          </p:cNvSpPr>
          <p:nvPr/>
        </p:nvSpPr>
        <p:spPr bwMode="auto">
          <a:xfrm>
            <a:off x="521970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ndParaRPr>
          </a:p>
        </p:txBody>
      </p:sp>
      <p:pic>
        <p:nvPicPr>
          <p:cNvPr id="30728"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0"/>
            <a:ext cx="13096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5954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Номер слайда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E055CDA7-2C3A-4794-86E1-F24C140B8CBE}" type="slidenum">
              <a:rPr lang="ru-RU" sz="1400">
                <a:solidFill>
                  <a:srgbClr val="000000"/>
                </a:solidFill>
                <a:latin typeface="Arial" pitchFamily="34" charset="0"/>
              </a:rPr>
              <a:pPr algn="r" eaLnBrk="1" fontAlgn="base" hangingPunct="1">
                <a:spcBef>
                  <a:spcPct val="0"/>
                </a:spcBef>
                <a:spcAft>
                  <a:spcPct val="0"/>
                </a:spcAft>
              </a:pPr>
              <a:t>3</a:t>
            </a:fld>
            <a:endParaRPr lang="ru-RU" sz="1400">
              <a:solidFill>
                <a:srgbClr val="000000"/>
              </a:solidFill>
              <a:latin typeface="Arial" pitchFamily="34" charset="0"/>
            </a:endParaRPr>
          </a:p>
        </p:txBody>
      </p:sp>
      <p:sp>
        <p:nvSpPr>
          <p:cNvPr id="31747" name="Rectangle 2"/>
          <p:cNvSpPr>
            <a:spLocks noGrp="1" noChangeArrowheads="1"/>
          </p:cNvSpPr>
          <p:nvPr>
            <p:ph type="title" idx="4294967295"/>
          </p:nvPr>
        </p:nvSpPr>
        <p:spPr>
          <a:xfrm>
            <a:off x="323850" y="1052513"/>
            <a:ext cx="8301038" cy="1008062"/>
          </a:xfrm>
        </p:spPr>
        <p:txBody>
          <a:bodyPr/>
          <a:lstStyle/>
          <a:p>
            <a:pPr eaLnBrk="1" hangingPunct="1"/>
            <a:r>
              <a:rPr lang="en-US" sz="3200" b="1" smtClean="0">
                <a:solidFill>
                  <a:schemeClr val="tx1"/>
                </a:solidFill>
                <a:latin typeface="Georgia" pitchFamily="18" charset="0"/>
              </a:rPr>
              <a:t>Foreign Investments in Russia – </a:t>
            </a:r>
            <a:br>
              <a:rPr lang="en-US" sz="3200" b="1" smtClean="0">
                <a:solidFill>
                  <a:schemeClr val="tx1"/>
                </a:solidFill>
                <a:latin typeface="Georgia" pitchFamily="18" charset="0"/>
              </a:rPr>
            </a:br>
            <a:r>
              <a:rPr lang="en-US" sz="3200" b="1" smtClean="0">
                <a:solidFill>
                  <a:schemeClr val="tx1"/>
                </a:solidFill>
                <a:latin typeface="Georgia" pitchFamily="18" charset="0"/>
              </a:rPr>
              <a:t>Law on Strategic Investments</a:t>
            </a:r>
            <a:endParaRPr lang="ru-RU" sz="3200" b="1" smtClean="0">
              <a:solidFill>
                <a:schemeClr val="tx1"/>
              </a:solidFill>
            </a:endParaRPr>
          </a:p>
        </p:txBody>
      </p:sp>
      <p:sp>
        <p:nvSpPr>
          <p:cNvPr id="31748" name="Rectangle 3"/>
          <p:cNvSpPr>
            <a:spLocks noGrp="1" noChangeArrowheads="1"/>
          </p:cNvSpPr>
          <p:nvPr>
            <p:ph type="body" idx="4294967295"/>
          </p:nvPr>
        </p:nvSpPr>
        <p:spPr>
          <a:xfrm>
            <a:off x="179388" y="2133600"/>
            <a:ext cx="8713787" cy="3887788"/>
          </a:xfrm>
        </p:spPr>
        <p:txBody>
          <a:bodyPr/>
          <a:lstStyle/>
          <a:p>
            <a:pPr eaLnBrk="1" hangingPunct="1">
              <a:buFontTx/>
              <a:buNone/>
            </a:pPr>
            <a:r>
              <a:rPr lang="en-US" sz="2400" smtClean="0">
                <a:latin typeface="Georgia" pitchFamily="18" charset="0"/>
              </a:rPr>
              <a:t>Transactions resulting into </a:t>
            </a:r>
            <a:r>
              <a:rPr lang="en-US" sz="2400" u="sng" smtClean="0">
                <a:latin typeface="Georgia" pitchFamily="18" charset="0"/>
              </a:rPr>
              <a:t>establishment of control</a:t>
            </a:r>
            <a:r>
              <a:rPr lang="en-US" sz="2400" smtClean="0">
                <a:latin typeface="Georgia" pitchFamily="18" charset="0"/>
              </a:rPr>
              <a:t> over the strategic companies are subject to the prior approval of a Government Commission.</a:t>
            </a:r>
          </a:p>
          <a:p>
            <a:pPr eaLnBrk="1" hangingPunct="1">
              <a:buFontTx/>
              <a:buNone/>
            </a:pPr>
            <a:r>
              <a:rPr lang="en-US" sz="2400" smtClean="0">
                <a:latin typeface="Georgia" pitchFamily="18" charset="0"/>
              </a:rPr>
              <a:t>The provisions of the Law apply to the companies doing business inter alia in the following areas:</a:t>
            </a:r>
          </a:p>
          <a:p>
            <a:pPr eaLnBrk="1" hangingPunct="1">
              <a:buFontTx/>
              <a:buChar char="-"/>
            </a:pPr>
            <a:r>
              <a:rPr lang="en-US" sz="2400" smtClean="0">
                <a:latin typeface="Georgia" pitchFamily="18" charset="0"/>
              </a:rPr>
              <a:t>subsoil use (including exploration) for subsoil parcels </a:t>
            </a:r>
            <a:r>
              <a:rPr lang="en-US" sz="2400" u="sng" smtClean="0">
                <a:latin typeface="Georgia" pitchFamily="18" charset="0"/>
              </a:rPr>
              <a:t>having federal importance</a:t>
            </a:r>
            <a:r>
              <a:rPr lang="en-US" sz="2400" smtClean="0">
                <a:latin typeface="Georgia" pitchFamily="18" charset="0"/>
              </a:rPr>
              <a:t>; service companies fall within the scope;</a:t>
            </a:r>
          </a:p>
          <a:p>
            <a:pPr eaLnBrk="1" hangingPunct="1">
              <a:buFontTx/>
              <a:buChar char="-"/>
            </a:pPr>
            <a:r>
              <a:rPr lang="en-US" sz="2400" smtClean="0">
                <a:latin typeface="Georgia" pitchFamily="18" charset="0"/>
              </a:rPr>
              <a:t>natural monopolies, such as oil and gas transportation via pipelines, electricity transmission (excl. distribution);</a:t>
            </a:r>
          </a:p>
          <a:p>
            <a:pPr eaLnBrk="1" hangingPunct="1">
              <a:buFontTx/>
              <a:buChar char="-"/>
            </a:pPr>
            <a:r>
              <a:rPr lang="en-US" sz="2400" smtClean="0">
                <a:latin typeface="Georgia" pitchFamily="18" charset="0"/>
              </a:rPr>
              <a:t>electricity generation from nuclear power plants.</a:t>
            </a:r>
            <a:endParaRPr lang="ru-RU" sz="2400" smtClean="0"/>
          </a:p>
        </p:txBody>
      </p:sp>
      <p:sp>
        <p:nvSpPr>
          <p:cNvPr id="31749" name="Rectangle 7"/>
          <p:cNvSpPr>
            <a:spLocks noChangeArrowheads="1"/>
          </p:cNvSpPr>
          <p:nvPr/>
        </p:nvSpPr>
        <p:spPr bwMode="auto">
          <a:xfrm>
            <a:off x="0" y="6092825"/>
            <a:ext cx="9144000" cy="792163"/>
          </a:xfrm>
          <a:prstGeom prst="rect">
            <a:avLst/>
          </a:prstGeom>
          <a:solidFill>
            <a:srgbClr val="00FF00"/>
          </a:solidFill>
          <a:ln w="9525">
            <a:solidFill>
              <a:schemeClr val="tx1"/>
            </a:solidFill>
            <a:miter lim="800000"/>
            <a:headEnd/>
            <a:tailEnd/>
          </a:ln>
        </p:spPr>
        <p:txBody>
          <a:bodyPr wrap="none" anchor="ctr"/>
          <a:lstStyle/>
          <a:p>
            <a:pPr fontAlgn="base">
              <a:spcBef>
                <a:spcPct val="0"/>
              </a:spcBef>
              <a:spcAft>
                <a:spcPct val="0"/>
              </a:spcAft>
            </a:pPr>
            <a:r>
              <a:rPr lang="en-US">
                <a:solidFill>
                  <a:srgbClr val="000000"/>
                </a:solidFill>
                <a:latin typeface="Georgia" pitchFamily="18" charset="0"/>
                <a:ea typeface="ＭＳ Ｐゴシック" pitchFamily="34" charset="-128"/>
                <a:cs typeface="Arial" pitchFamily="34" charset="0"/>
              </a:rPr>
              <a:t>First Groningen-Moscow Conference on EU-Russian Energy Law, 30-31 May, 2013</a:t>
            </a:r>
            <a:endParaRPr lang="ru-RU">
              <a:solidFill>
                <a:srgbClr val="000000"/>
              </a:solidFill>
              <a:latin typeface="Georgia" pitchFamily="18" charset="0"/>
              <a:ea typeface="ＭＳ Ｐゴシック" pitchFamily="34" charset="-128"/>
              <a:cs typeface="Arial" pitchFamily="34" charset="0"/>
            </a:endParaRPr>
          </a:p>
        </p:txBody>
      </p:sp>
      <p:sp>
        <p:nvSpPr>
          <p:cNvPr id="31750" name="Rectangle 8"/>
          <p:cNvSpPr>
            <a:spLocks noChangeArrowheads="1"/>
          </p:cNvSpPr>
          <p:nvPr/>
        </p:nvSpPr>
        <p:spPr bwMode="auto">
          <a:xfrm>
            <a:off x="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sp>
        <p:nvSpPr>
          <p:cNvPr id="31751" name="Rectangle 9"/>
          <p:cNvSpPr>
            <a:spLocks noChangeArrowheads="1"/>
          </p:cNvSpPr>
          <p:nvPr/>
        </p:nvSpPr>
        <p:spPr bwMode="auto">
          <a:xfrm>
            <a:off x="521970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pic>
        <p:nvPicPr>
          <p:cNvPr id="31752"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0"/>
            <a:ext cx="13096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81357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Номер слайда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0585C8F5-7C20-4C9A-B2F3-382417C76054}" type="slidenum">
              <a:rPr lang="ru-RU" sz="1400">
                <a:solidFill>
                  <a:srgbClr val="000000"/>
                </a:solidFill>
                <a:latin typeface="Arial" pitchFamily="34" charset="0"/>
              </a:rPr>
              <a:pPr algn="r" eaLnBrk="1" fontAlgn="base" hangingPunct="1">
                <a:spcBef>
                  <a:spcPct val="0"/>
                </a:spcBef>
                <a:spcAft>
                  <a:spcPct val="0"/>
                </a:spcAft>
              </a:pPr>
              <a:t>4</a:t>
            </a:fld>
            <a:endParaRPr lang="ru-RU" sz="1400">
              <a:solidFill>
                <a:srgbClr val="000000"/>
              </a:solidFill>
              <a:latin typeface="Arial" pitchFamily="34" charset="0"/>
            </a:endParaRPr>
          </a:p>
        </p:txBody>
      </p:sp>
      <p:sp>
        <p:nvSpPr>
          <p:cNvPr id="32771" name="Rectangle 2"/>
          <p:cNvSpPr>
            <a:spLocks noGrp="1" noChangeArrowheads="1"/>
          </p:cNvSpPr>
          <p:nvPr>
            <p:ph type="title" idx="4294967295"/>
          </p:nvPr>
        </p:nvSpPr>
        <p:spPr>
          <a:xfrm>
            <a:off x="179388" y="1052513"/>
            <a:ext cx="8785225" cy="1008062"/>
          </a:xfrm>
        </p:spPr>
        <p:txBody>
          <a:bodyPr/>
          <a:lstStyle/>
          <a:p>
            <a:pPr eaLnBrk="1" hangingPunct="1"/>
            <a:r>
              <a:rPr lang="en-US" sz="3200" b="1" smtClean="0">
                <a:solidFill>
                  <a:schemeClr val="tx1"/>
                </a:solidFill>
                <a:latin typeface="Georgia" pitchFamily="18" charset="0"/>
              </a:rPr>
              <a:t>Foreign Investments in Russia – Criteria of Control over Strategic Companies</a:t>
            </a:r>
            <a:endParaRPr lang="ru-RU" sz="3200" b="1" smtClean="0">
              <a:solidFill>
                <a:schemeClr val="tx1"/>
              </a:solidFill>
            </a:endParaRPr>
          </a:p>
        </p:txBody>
      </p:sp>
      <p:sp>
        <p:nvSpPr>
          <p:cNvPr id="32772" name="Rectangle 3"/>
          <p:cNvSpPr>
            <a:spLocks noGrp="1" noChangeArrowheads="1"/>
          </p:cNvSpPr>
          <p:nvPr>
            <p:ph type="body" idx="4294967295"/>
          </p:nvPr>
        </p:nvSpPr>
        <p:spPr>
          <a:xfrm>
            <a:off x="323850" y="2420938"/>
            <a:ext cx="8362950" cy="3600450"/>
          </a:xfrm>
        </p:spPr>
        <p:txBody>
          <a:bodyPr/>
          <a:lstStyle/>
          <a:p>
            <a:pPr eaLnBrk="1" hangingPunct="1"/>
            <a:r>
              <a:rPr lang="en-US" sz="2400" smtClean="0">
                <a:latin typeface="Georgia" pitchFamily="18" charset="0"/>
              </a:rPr>
              <a:t>holding more than 50 % (sometimes – less than 50 %; for companies holding exploration and/or production license for the subsoil parcel of federal importance – 25 %);</a:t>
            </a:r>
          </a:p>
          <a:p>
            <a:pPr eaLnBrk="1" hangingPunct="1"/>
            <a:r>
              <a:rPr lang="en-US" sz="2400" smtClean="0">
                <a:latin typeface="Georgia" pitchFamily="18" charset="0"/>
              </a:rPr>
              <a:t>being able to determine decisions;</a:t>
            </a:r>
          </a:p>
          <a:p>
            <a:pPr eaLnBrk="1" hangingPunct="1"/>
            <a:r>
              <a:rPr lang="en-US" sz="2400" smtClean="0">
                <a:latin typeface="Georgia" pitchFamily="18" charset="0"/>
              </a:rPr>
              <a:t>being able to appoint the executive body and/or more than 50% of the members of the BoD (25% for the companies holding subsoil license);</a:t>
            </a:r>
          </a:p>
          <a:p>
            <a:pPr eaLnBrk="1" hangingPunct="1"/>
            <a:r>
              <a:rPr lang="en-US" sz="2400" smtClean="0">
                <a:latin typeface="Georgia" pitchFamily="18" charset="0"/>
              </a:rPr>
              <a:t>being the corporate executive body.</a:t>
            </a:r>
            <a:endParaRPr lang="uk-UA" sz="2400" smtClean="0">
              <a:latin typeface="Georgia" pitchFamily="18" charset="0"/>
            </a:endParaRPr>
          </a:p>
        </p:txBody>
      </p:sp>
      <p:sp>
        <p:nvSpPr>
          <p:cNvPr id="32773" name="Rectangle 7"/>
          <p:cNvSpPr>
            <a:spLocks noChangeArrowheads="1"/>
          </p:cNvSpPr>
          <p:nvPr/>
        </p:nvSpPr>
        <p:spPr bwMode="auto">
          <a:xfrm>
            <a:off x="0" y="6092825"/>
            <a:ext cx="9144000" cy="792163"/>
          </a:xfrm>
          <a:prstGeom prst="rect">
            <a:avLst/>
          </a:prstGeom>
          <a:solidFill>
            <a:srgbClr val="00FF00"/>
          </a:solidFill>
          <a:ln w="9525">
            <a:solidFill>
              <a:schemeClr val="tx1"/>
            </a:solidFill>
            <a:miter lim="800000"/>
            <a:headEnd/>
            <a:tailEnd/>
          </a:ln>
        </p:spPr>
        <p:txBody>
          <a:bodyPr wrap="none" anchor="ctr"/>
          <a:lstStyle/>
          <a:p>
            <a:pPr fontAlgn="base">
              <a:spcBef>
                <a:spcPct val="0"/>
              </a:spcBef>
              <a:spcAft>
                <a:spcPct val="0"/>
              </a:spcAft>
            </a:pPr>
            <a:r>
              <a:rPr lang="en-US">
                <a:solidFill>
                  <a:srgbClr val="000000"/>
                </a:solidFill>
                <a:latin typeface="Georgia" pitchFamily="18" charset="0"/>
                <a:ea typeface="ＭＳ Ｐゴシック" pitchFamily="34" charset="-128"/>
                <a:cs typeface="Arial" pitchFamily="34" charset="0"/>
              </a:rPr>
              <a:t>First Groningen-Moscow Conference on EU-Russian Energy Law, 30-31 May, 2013</a:t>
            </a:r>
            <a:endParaRPr lang="ru-RU">
              <a:solidFill>
                <a:srgbClr val="000000"/>
              </a:solidFill>
              <a:latin typeface="Georgia" pitchFamily="18" charset="0"/>
              <a:ea typeface="ＭＳ Ｐゴシック" pitchFamily="34" charset="-128"/>
              <a:cs typeface="Arial" pitchFamily="34" charset="0"/>
            </a:endParaRPr>
          </a:p>
        </p:txBody>
      </p:sp>
      <p:sp>
        <p:nvSpPr>
          <p:cNvPr id="32774" name="Rectangle 8"/>
          <p:cNvSpPr>
            <a:spLocks noChangeArrowheads="1"/>
          </p:cNvSpPr>
          <p:nvPr/>
        </p:nvSpPr>
        <p:spPr bwMode="auto">
          <a:xfrm>
            <a:off x="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sp>
        <p:nvSpPr>
          <p:cNvPr id="32775" name="Rectangle 9"/>
          <p:cNvSpPr>
            <a:spLocks noChangeArrowheads="1"/>
          </p:cNvSpPr>
          <p:nvPr/>
        </p:nvSpPr>
        <p:spPr bwMode="auto">
          <a:xfrm>
            <a:off x="521970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pic>
        <p:nvPicPr>
          <p:cNvPr id="32776"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0"/>
            <a:ext cx="13096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878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Номер слайда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FDE70E69-AFA5-4346-A94B-98977667F9E4}" type="slidenum">
              <a:rPr lang="ru-RU" sz="1400">
                <a:solidFill>
                  <a:srgbClr val="000000"/>
                </a:solidFill>
                <a:latin typeface="Arial" pitchFamily="34" charset="0"/>
              </a:rPr>
              <a:pPr algn="r" eaLnBrk="1" fontAlgn="base" hangingPunct="1">
                <a:spcBef>
                  <a:spcPct val="0"/>
                </a:spcBef>
                <a:spcAft>
                  <a:spcPct val="0"/>
                </a:spcAft>
              </a:pPr>
              <a:t>5</a:t>
            </a:fld>
            <a:endParaRPr lang="ru-RU" sz="1400">
              <a:solidFill>
                <a:srgbClr val="000000"/>
              </a:solidFill>
              <a:latin typeface="Arial" pitchFamily="34" charset="0"/>
            </a:endParaRPr>
          </a:p>
        </p:txBody>
      </p:sp>
      <p:sp>
        <p:nvSpPr>
          <p:cNvPr id="33795" name="Rectangle 2"/>
          <p:cNvSpPr>
            <a:spLocks noGrp="1" noChangeArrowheads="1"/>
          </p:cNvSpPr>
          <p:nvPr>
            <p:ph type="title" idx="4294967295"/>
          </p:nvPr>
        </p:nvSpPr>
        <p:spPr>
          <a:xfrm>
            <a:off x="179388" y="1052513"/>
            <a:ext cx="8713787" cy="1008062"/>
          </a:xfrm>
        </p:spPr>
        <p:txBody>
          <a:bodyPr/>
          <a:lstStyle/>
          <a:p>
            <a:pPr eaLnBrk="1" hangingPunct="1"/>
            <a:r>
              <a:rPr lang="en-US" sz="3200" b="1" smtClean="0">
                <a:solidFill>
                  <a:schemeClr val="tx1"/>
                </a:solidFill>
                <a:latin typeface="Georgia" pitchFamily="18" charset="0"/>
              </a:rPr>
              <a:t>Foreign Investments in Russia – Criteria of Federal Importance for Subsoil Parcel</a:t>
            </a:r>
            <a:endParaRPr lang="ru-RU" sz="3200" b="1" smtClean="0">
              <a:solidFill>
                <a:schemeClr val="tx1"/>
              </a:solidFill>
            </a:endParaRPr>
          </a:p>
        </p:txBody>
      </p:sp>
      <p:sp>
        <p:nvSpPr>
          <p:cNvPr id="33796" name="Rectangle 3"/>
          <p:cNvSpPr>
            <a:spLocks noGrp="1" noChangeArrowheads="1"/>
          </p:cNvSpPr>
          <p:nvPr>
            <p:ph type="body" idx="4294967295"/>
          </p:nvPr>
        </p:nvSpPr>
        <p:spPr>
          <a:xfrm>
            <a:off x="323850" y="2349500"/>
            <a:ext cx="8362950" cy="3671888"/>
          </a:xfrm>
        </p:spPr>
        <p:txBody>
          <a:bodyPr/>
          <a:lstStyle/>
          <a:p>
            <a:pPr eaLnBrk="1" hangingPunct="1"/>
            <a:r>
              <a:rPr lang="en-US" sz="2400" smtClean="0">
                <a:latin typeface="Georgia" pitchFamily="18" charset="0"/>
              </a:rPr>
              <a:t>located on the land territory of Russia and having extractable reserves of oil of more than 70 million tons or having reserves of natural gas of more than 50 bn cubic meters;</a:t>
            </a:r>
          </a:p>
          <a:p>
            <a:pPr eaLnBrk="1" hangingPunct="1"/>
            <a:r>
              <a:rPr lang="en-US" sz="2400" smtClean="0">
                <a:latin typeface="Georgia" pitchFamily="18" charset="0"/>
              </a:rPr>
              <a:t>located in the internal waters, territorial sea and continental shelf of Russian Federation;</a:t>
            </a:r>
          </a:p>
          <a:p>
            <a:pPr eaLnBrk="1" hangingPunct="1"/>
            <a:r>
              <a:rPr lang="en-US" sz="2400" smtClean="0">
                <a:latin typeface="Georgia" pitchFamily="18" charset="0"/>
              </a:rPr>
              <a:t>the use of which is only possible by using the land plots of the so-called “defence-purpose lands”.</a:t>
            </a:r>
            <a:endParaRPr lang="nl-NL" sz="2400" smtClean="0">
              <a:latin typeface="Georgia" pitchFamily="18" charset="0"/>
            </a:endParaRPr>
          </a:p>
        </p:txBody>
      </p:sp>
      <p:sp>
        <p:nvSpPr>
          <p:cNvPr id="33797" name="Rectangle 7"/>
          <p:cNvSpPr>
            <a:spLocks noChangeArrowheads="1"/>
          </p:cNvSpPr>
          <p:nvPr/>
        </p:nvSpPr>
        <p:spPr bwMode="auto">
          <a:xfrm>
            <a:off x="0" y="6092825"/>
            <a:ext cx="9144000" cy="792163"/>
          </a:xfrm>
          <a:prstGeom prst="rect">
            <a:avLst/>
          </a:prstGeom>
          <a:solidFill>
            <a:srgbClr val="00FF00"/>
          </a:solidFill>
          <a:ln w="9525">
            <a:solidFill>
              <a:schemeClr val="tx1"/>
            </a:solidFill>
            <a:miter lim="800000"/>
            <a:headEnd/>
            <a:tailEnd/>
          </a:ln>
        </p:spPr>
        <p:txBody>
          <a:bodyPr wrap="none" anchor="ctr"/>
          <a:lstStyle/>
          <a:p>
            <a:pPr fontAlgn="base">
              <a:spcBef>
                <a:spcPct val="0"/>
              </a:spcBef>
              <a:spcAft>
                <a:spcPct val="0"/>
              </a:spcAft>
            </a:pPr>
            <a:r>
              <a:rPr lang="en-US">
                <a:solidFill>
                  <a:srgbClr val="000000"/>
                </a:solidFill>
                <a:latin typeface="Georgia" pitchFamily="18" charset="0"/>
                <a:ea typeface="ＭＳ Ｐゴシック" pitchFamily="34" charset="-128"/>
                <a:cs typeface="Arial" pitchFamily="34" charset="0"/>
              </a:rPr>
              <a:t>First Groningen-Moscow Conference on EU-Russian Energy Law, 30-31 May, 2013</a:t>
            </a:r>
            <a:endParaRPr lang="ru-RU">
              <a:solidFill>
                <a:srgbClr val="000000"/>
              </a:solidFill>
              <a:latin typeface="Georgia" pitchFamily="18" charset="0"/>
              <a:ea typeface="ＭＳ Ｐゴシック" pitchFamily="34" charset="-128"/>
              <a:cs typeface="Arial" pitchFamily="34" charset="0"/>
            </a:endParaRPr>
          </a:p>
        </p:txBody>
      </p:sp>
      <p:sp>
        <p:nvSpPr>
          <p:cNvPr id="33798" name="Rectangle 8"/>
          <p:cNvSpPr>
            <a:spLocks noChangeArrowheads="1"/>
          </p:cNvSpPr>
          <p:nvPr/>
        </p:nvSpPr>
        <p:spPr bwMode="auto">
          <a:xfrm>
            <a:off x="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sp>
        <p:nvSpPr>
          <p:cNvPr id="33799" name="Rectangle 9"/>
          <p:cNvSpPr>
            <a:spLocks noChangeArrowheads="1"/>
          </p:cNvSpPr>
          <p:nvPr/>
        </p:nvSpPr>
        <p:spPr bwMode="auto">
          <a:xfrm>
            <a:off x="521970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pic>
        <p:nvPicPr>
          <p:cNvPr id="33800"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0"/>
            <a:ext cx="13096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03920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Номер слайда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040FF381-FB21-488C-A26D-8C780233F38A}" type="slidenum">
              <a:rPr lang="ru-RU" sz="1400">
                <a:solidFill>
                  <a:srgbClr val="000000"/>
                </a:solidFill>
                <a:latin typeface="Arial" pitchFamily="34" charset="0"/>
              </a:rPr>
              <a:pPr algn="r" eaLnBrk="1" fontAlgn="base" hangingPunct="1">
                <a:spcBef>
                  <a:spcPct val="0"/>
                </a:spcBef>
                <a:spcAft>
                  <a:spcPct val="0"/>
                </a:spcAft>
              </a:pPr>
              <a:t>6</a:t>
            </a:fld>
            <a:endParaRPr lang="ru-RU" sz="1400">
              <a:solidFill>
                <a:srgbClr val="000000"/>
              </a:solidFill>
              <a:latin typeface="Arial" pitchFamily="34" charset="0"/>
            </a:endParaRPr>
          </a:p>
        </p:txBody>
      </p:sp>
      <p:sp>
        <p:nvSpPr>
          <p:cNvPr id="34819" name="Rectangle 2"/>
          <p:cNvSpPr>
            <a:spLocks noGrp="1" noChangeArrowheads="1"/>
          </p:cNvSpPr>
          <p:nvPr>
            <p:ph type="title" idx="4294967295"/>
          </p:nvPr>
        </p:nvSpPr>
        <p:spPr>
          <a:xfrm>
            <a:off x="323850" y="1125538"/>
            <a:ext cx="8301038" cy="1223962"/>
          </a:xfrm>
        </p:spPr>
        <p:txBody>
          <a:bodyPr/>
          <a:lstStyle/>
          <a:p>
            <a:pPr eaLnBrk="1" hangingPunct="1"/>
            <a:r>
              <a:rPr lang="en-US" sz="3200" b="1" smtClean="0">
                <a:solidFill>
                  <a:schemeClr val="tx1"/>
                </a:solidFill>
                <a:latin typeface="Georgia" pitchFamily="18" charset="0"/>
              </a:rPr>
              <a:t>Foreign Investments in Russia – Limitations for Use of Subsoil Parcels on the Russian Continental Shelf</a:t>
            </a:r>
            <a:endParaRPr lang="ru-RU" sz="3200" b="1" smtClean="0">
              <a:solidFill>
                <a:schemeClr val="tx1"/>
              </a:solidFill>
            </a:endParaRPr>
          </a:p>
        </p:txBody>
      </p:sp>
      <p:sp>
        <p:nvSpPr>
          <p:cNvPr id="34820" name="Rectangle 3"/>
          <p:cNvSpPr>
            <a:spLocks noGrp="1" noChangeArrowheads="1"/>
          </p:cNvSpPr>
          <p:nvPr>
            <p:ph type="body" idx="4294967295"/>
          </p:nvPr>
        </p:nvSpPr>
        <p:spPr>
          <a:xfrm>
            <a:off x="323850" y="2420938"/>
            <a:ext cx="8362950" cy="3600450"/>
          </a:xfrm>
        </p:spPr>
        <p:txBody>
          <a:bodyPr/>
          <a:lstStyle/>
          <a:p>
            <a:pPr eaLnBrk="1" hangingPunct="1">
              <a:buFontTx/>
              <a:buNone/>
            </a:pPr>
            <a:r>
              <a:rPr lang="en-US" sz="2400" smtClean="0">
                <a:latin typeface="Georgia" pitchFamily="18" charset="0"/>
              </a:rPr>
              <a:t>License to use the subsoil parcels of federal importance on the continental shelf may only be granted to the Russian legal entities: </a:t>
            </a:r>
          </a:p>
          <a:p>
            <a:pPr eaLnBrk="1" hangingPunct="1"/>
            <a:r>
              <a:rPr lang="en-US" sz="2400" smtClean="0">
                <a:latin typeface="Georgia" pitchFamily="18" charset="0"/>
              </a:rPr>
              <a:t>having at least 5 years experience of the Russian continental shelf exploration/production</a:t>
            </a:r>
          </a:p>
          <a:p>
            <a:pPr eaLnBrk="1" hangingPunct="1"/>
            <a:r>
              <a:rPr lang="en-US" sz="2400" smtClean="0">
                <a:latin typeface="Georgia" pitchFamily="18" charset="0"/>
              </a:rPr>
              <a:t>with at least 50 % participation of the Russian Federation</a:t>
            </a:r>
          </a:p>
          <a:p>
            <a:pPr eaLnBrk="1" hangingPunct="1">
              <a:buFontTx/>
              <a:buNone/>
            </a:pPr>
            <a:r>
              <a:rPr lang="en-US" sz="2400" smtClean="0">
                <a:latin typeface="Georgia" pitchFamily="18" charset="0"/>
              </a:rPr>
              <a:t>De-facto it means that only Gazprom and Rosneft (and their subsidiaries) may be granted licenses to use subsoil parcels on the continental shelf.</a:t>
            </a:r>
            <a:endParaRPr lang="nl-NL" sz="3000" smtClean="0">
              <a:latin typeface="Georgia" pitchFamily="18" charset="0"/>
            </a:endParaRPr>
          </a:p>
        </p:txBody>
      </p:sp>
      <p:sp>
        <p:nvSpPr>
          <p:cNvPr id="34821" name="Rectangle 7"/>
          <p:cNvSpPr>
            <a:spLocks noChangeArrowheads="1"/>
          </p:cNvSpPr>
          <p:nvPr/>
        </p:nvSpPr>
        <p:spPr bwMode="auto">
          <a:xfrm>
            <a:off x="0" y="6092825"/>
            <a:ext cx="9144000" cy="792163"/>
          </a:xfrm>
          <a:prstGeom prst="rect">
            <a:avLst/>
          </a:prstGeom>
          <a:solidFill>
            <a:srgbClr val="00FF00"/>
          </a:solidFill>
          <a:ln w="9525">
            <a:solidFill>
              <a:schemeClr val="tx1"/>
            </a:solidFill>
            <a:miter lim="800000"/>
            <a:headEnd/>
            <a:tailEnd/>
          </a:ln>
        </p:spPr>
        <p:txBody>
          <a:bodyPr wrap="none" anchor="ctr"/>
          <a:lstStyle/>
          <a:p>
            <a:pPr fontAlgn="base">
              <a:spcBef>
                <a:spcPct val="0"/>
              </a:spcBef>
              <a:spcAft>
                <a:spcPct val="0"/>
              </a:spcAft>
            </a:pPr>
            <a:r>
              <a:rPr lang="en-US">
                <a:solidFill>
                  <a:srgbClr val="000000"/>
                </a:solidFill>
                <a:latin typeface="Georgia" pitchFamily="18" charset="0"/>
                <a:ea typeface="ＭＳ Ｐゴシック" pitchFamily="34" charset="-128"/>
                <a:cs typeface="Arial" pitchFamily="34" charset="0"/>
              </a:rPr>
              <a:t>First Groningen-Moscow Conference on EU-Russian Energy Law, 30-31 May, 2013</a:t>
            </a:r>
            <a:endParaRPr lang="ru-RU">
              <a:solidFill>
                <a:srgbClr val="000000"/>
              </a:solidFill>
              <a:latin typeface="Georgia" pitchFamily="18" charset="0"/>
              <a:ea typeface="ＭＳ Ｐゴシック" pitchFamily="34" charset="-128"/>
              <a:cs typeface="Arial" pitchFamily="34" charset="0"/>
            </a:endParaRPr>
          </a:p>
        </p:txBody>
      </p:sp>
      <p:sp>
        <p:nvSpPr>
          <p:cNvPr id="34822" name="Rectangle 8"/>
          <p:cNvSpPr>
            <a:spLocks noChangeArrowheads="1"/>
          </p:cNvSpPr>
          <p:nvPr/>
        </p:nvSpPr>
        <p:spPr bwMode="auto">
          <a:xfrm>
            <a:off x="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sp>
        <p:nvSpPr>
          <p:cNvPr id="34823" name="Rectangle 9"/>
          <p:cNvSpPr>
            <a:spLocks noChangeArrowheads="1"/>
          </p:cNvSpPr>
          <p:nvPr/>
        </p:nvSpPr>
        <p:spPr bwMode="auto">
          <a:xfrm>
            <a:off x="521970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pic>
        <p:nvPicPr>
          <p:cNvPr id="3482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0"/>
            <a:ext cx="13096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70010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Номер слайда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5641F90D-2DB9-4926-B743-9F1D5C1B6FEC}" type="slidenum">
              <a:rPr lang="ru-RU" sz="1400">
                <a:solidFill>
                  <a:srgbClr val="000000"/>
                </a:solidFill>
                <a:latin typeface="Arial" pitchFamily="34" charset="0"/>
              </a:rPr>
              <a:pPr algn="r" eaLnBrk="1" fontAlgn="base" hangingPunct="1">
                <a:spcBef>
                  <a:spcPct val="0"/>
                </a:spcBef>
                <a:spcAft>
                  <a:spcPct val="0"/>
                </a:spcAft>
              </a:pPr>
              <a:t>7</a:t>
            </a:fld>
            <a:endParaRPr lang="ru-RU" sz="1400">
              <a:solidFill>
                <a:srgbClr val="000000"/>
              </a:solidFill>
              <a:latin typeface="Arial" pitchFamily="34" charset="0"/>
            </a:endParaRPr>
          </a:p>
        </p:txBody>
      </p:sp>
      <p:sp>
        <p:nvSpPr>
          <p:cNvPr id="35843" name="Rectangle 2"/>
          <p:cNvSpPr>
            <a:spLocks noGrp="1" noChangeArrowheads="1"/>
          </p:cNvSpPr>
          <p:nvPr>
            <p:ph type="title" idx="4294967295"/>
          </p:nvPr>
        </p:nvSpPr>
        <p:spPr>
          <a:xfrm>
            <a:off x="323850" y="1052513"/>
            <a:ext cx="8301038" cy="1008062"/>
          </a:xfrm>
        </p:spPr>
        <p:txBody>
          <a:bodyPr/>
          <a:lstStyle/>
          <a:p>
            <a:pPr eaLnBrk="1" hangingPunct="1"/>
            <a:r>
              <a:rPr lang="en-US" sz="3200" b="1" smtClean="0">
                <a:solidFill>
                  <a:schemeClr val="tx1"/>
                </a:solidFill>
                <a:latin typeface="Georgia" pitchFamily="18" charset="0"/>
              </a:rPr>
              <a:t>Foreign Investments in Russia – </a:t>
            </a:r>
            <a:br>
              <a:rPr lang="en-US" sz="3200" b="1" smtClean="0">
                <a:solidFill>
                  <a:schemeClr val="tx1"/>
                </a:solidFill>
                <a:latin typeface="Georgia" pitchFamily="18" charset="0"/>
              </a:rPr>
            </a:br>
            <a:r>
              <a:rPr lang="en-US" sz="3200" b="1" smtClean="0">
                <a:solidFill>
                  <a:schemeClr val="tx1"/>
                </a:solidFill>
                <a:latin typeface="Georgia" pitchFamily="18" charset="0"/>
              </a:rPr>
              <a:t>landmark events (oil and gas)</a:t>
            </a:r>
            <a:endParaRPr lang="ru-RU" sz="3200" b="1" smtClean="0">
              <a:solidFill>
                <a:schemeClr val="tx1"/>
              </a:solidFill>
            </a:endParaRPr>
          </a:p>
        </p:txBody>
      </p:sp>
      <p:sp>
        <p:nvSpPr>
          <p:cNvPr id="35844" name="Rectangle 3"/>
          <p:cNvSpPr>
            <a:spLocks noGrp="1" noChangeArrowheads="1"/>
          </p:cNvSpPr>
          <p:nvPr>
            <p:ph type="body" idx="4294967295"/>
          </p:nvPr>
        </p:nvSpPr>
        <p:spPr>
          <a:xfrm>
            <a:off x="323850" y="2276475"/>
            <a:ext cx="8362950" cy="3744913"/>
          </a:xfrm>
        </p:spPr>
        <p:txBody>
          <a:bodyPr/>
          <a:lstStyle/>
          <a:p>
            <a:pPr eaLnBrk="1" hangingPunct="1">
              <a:buFontTx/>
              <a:buChar char="-"/>
            </a:pPr>
            <a:r>
              <a:rPr lang="nl-NL" sz="2400" smtClean="0">
                <a:latin typeface="Georgia" pitchFamily="18" charset="0"/>
              </a:rPr>
              <a:t>Decision not to ratify the ECT</a:t>
            </a:r>
          </a:p>
          <a:p>
            <a:pPr eaLnBrk="1" hangingPunct="1">
              <a:buFontTx/>
              <a:buChar char="-"/>
            </a:pPr>
            <a:endParaRPr lang="nl-NL" sz="2400" smtClean="0">
              <a:latin typeface="Georgia" pitchFamily="18" charset="0"/>
            </a:endParaRPr>
          </a:p>
          <a:p>
            <a:pPr eaLnBrk="1" hangingPunct="1">
              <a:buFontTx/>
              <a:buChar char="-"/>
            </a:pPr>
            <a:r>
              <a:rPr lang="nl-NL" sz="2400" smtClean="0">
                <a:latin typeface="Georgia" pitchFamily="18" charset="0"/>
              </a:rPr>
              <a:t>Shtokman field</a:t>
            </a:r>
          </a:p>
          <a:p>
            <a:pPr eaLnBrk="1" hangingPunct="1">
              <a:buFontTx/>
              <a:buChar char="-"/>
            </a:pPr>
            <a:endParaRPr lang="nl-NL" sz="2400" smtClean="0">
              <a:latin typeface="Georgia" pitchFamily="18" charset="0"/>
            </a:endParaRPr>
          </a:p>
          <a:p>
            <a:pPr eaLnBrk="1" hangingPunct="1">
              <a:buFontTx/>
              <a:buChar char="-"/>
            </a:pPr>
            <a:r>
              <a:rPr lang="nl-NL" sz="2400" smtClean="0">
                <a:latin typeface="Georgia" pitchFamily="18" charset="0"/>
              </a:rPr>
              <a:t>Cooperation agreements between Rosneft, Exxon and Statoil  </a:t>
            </a:r>
          </a:p>
          <a:p>
            <a:pPr eaLnBrk="1" hangingPunct="1">
              <a:buFontTx/>
              <a:buChar char="-"/>
            </a:pPr>
            <a:endParaRPr lang="nl-NL" sz="2400" smtClean="0">
              <a:latin typeface="Georgia" pitchFamily="18" charset="0"/>
            </a:endParaRPr>
          </a:p>
          <a:p>
            <a:pPr eaLnBrk="1" hangingPunct="1">
              <a:buFontTx/>
              <a:buChar char="-"/>
            </a:pPr>
            <a:r>
              <a:rPr lang="nl-NL" sz="2400" smtClean="0">
                <a:latin typeface="Georgia" pitchFamily="18" charset="0"/>
              </a:rPr>
              <a:t>Sale of TNK-BP to Rosneft</a:t>
            </a:r>
          </a:p>
        </p:txBody>
      </p:sp>
      <p:sp>
        <p:nvSpPr>
          <p:cNvPr id="35845" name="Rectangle 7"/>
          <p:cNvSpPr>
            <a:spLocks noChangeArrowheads="1"/>
          </p:cNvSpPr>
          <p:nvPr/>
        </p:nvSpPr>
        <p:spPr bwMode="auto">
          <a:xfrm>
            <a:off x="0" y="6092825"/>
            <a:ext cx="9144000" cy="792163"/>
          </a:xfrm>
          <a:prstGeom prst="rect">
            <a:avLst/>
          </a:prstGeom>
          <a:solidFill>
            <a:srgbClr val="00FF00"/>
          </a:solidFill>
          <a:ln w="9525">
            <a:solidFill>
              <a:schemeClr val="tx1"/>
            </a:solidFill>
            <a:miter lim="800000"/>
            <a:headEnd/>
            <a:tailEnd/>
          </a:ln>
        </p:spPr>
        <p:txBody>
          <a:bodyPr wrap="none" anchor="ctr"/>
          <a:lstStyle/>
          <a:p>
            <a:pPr fontAlgn="base">
              <a:spcBef>
                <a:spcPct val="0"/>
              </a:spcBef>
              <a:spcAft>
                <a:spcPct val="0"/>
              </a:spcAft>
            </a:pPr>
            <a:r>
              <a:rPr lang="en-US">
                <a:solidFill>
                  <a:srgbClr val="000000"/>
                </a:solidFill>
                <a:latin typeface="Georgia" pitchFamily="18" charset="0"/>
                <a:ea typeface="ＭＳ Ｐゴシック" pitchFamily="34" charset="-128"/>
                <a:cs typeface="Arial" pitchFamily="34" charset="0"/>
              </a:rPr>
              <a:t>First Groningen-Moscow Conference on EU-Russian Energy Law, 30-31 May, 2013</a:t>
            </a:r>
            <a:endParaRPr lang="ru-RU">
              <a:solidFill>
                <a:srgbClr val="000000"/>
              </a:solidFill>
              <a:latin typeface="Georgia" pitchFamily="18" charset="0"/>
              <a:ea typeface="ＭＳ Ｐゴシック" pitchFamily="34" charset="-128"/>
              <a:cs typeface="Arial" pitchFamily="34" charset="0"/>
            </a:endParaRPr>
          </a:p>
        </p:txBody>
      </p:sp>
      <p:sp>
        <p:nvSpPr>
          <p:cNvPr id="35846" name="Rectangle 8"/>
          <p:cNvSpPr>
            <a:spLocks noChangeArrowheads="1"/>
          </p:cNvSpPr>
          <p:nvPr/>
        </p:nvSpPr>
        <p:spPr bwMode="auto">
          <a:xfrm>
            <a:off x="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sp>
        <p:nvSpPr>
          <p:cNvPr id="35847" name="Rectangle 9"/>
          <p:cNvSpPr>
            <a:spLocks noChangeArrowheads="1"/>
          </p:cNvSpPr>
          <p:nvPr/>
        </p:nvSpPr>
        <p:spPr bwMode="auto">
          <a:xfrm>
            <a:off x="521970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pic>
        <p:nvPicPr>
          <p:cNvPr id="35848"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0"/>
            <a:ext cx="13096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00440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Номер слайда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268F3E08-8EA1-4EC3-B24D-C1C1B6D16CF1}" type="slidenum">
              <a:rPr lang="ru-RU" sz="1400">
                <a:solidFill>
                  <a:srgbClr val="000000"/>
                </a:solidFill>
                <a:latin typeface="Arial" pitchFamily="34" charset="0"/>
              </a:rPr>
              <a:pPr algn="r" eaLnBrk="1" fontAlgn="base" hangingPunct="1">
                <a:spcBef>
                  <a:spcPct val="0"/>
                </a:spcBef>
                <a:spcAft>
                  <a:spcPct val="0"/>
                </a:spcAft>
              </a:pPr>
              <a:t>8</a:t>
            </a:fld>
            <a:endParaRPr lang="ru-RU" sz="1400">
              <a:solidFill>
                <a:srgbClr val="000000"/>
              </a:solidFill>
              <a:latin typeface="Arial" pitchFamily="34" charset="0"/>
            </a:endParaRPr>
          </a:p>
        </p:txBody>
      </p:sp>
      <p:sp>
        <p:nvSpPr>
          <p:cNvPr id="36867" name="Rectangle 2"/>
          <p:cNvSpPr>
            <a:spLocks noGrp="1" noChangeArrowheads="1"/>
          </p:cNvSpPr>
          <p:nvPr>
            <p:ph type="title" idx="4294967295"/>
          </p:nvPr>
        </p:nvSpPr>
        <p:spPr>
          <a:xfrm>
            <a:off x="323850" y="1052513"/>
            <a:ext cx="8301038" cy="1008062"/>
          </a:xfrm>
        </p:spPr>
        <p:txBody>
          <a:bodyPr/>
          <a:lstStyle/>
          <a:p>
            <a:pPr eaLnBrk="1" hangingPunct="1"/>
            <a:r>
              <a:rPr lang="en-US" sz="3200" b="1" smtClean="0">
                <a:solidFill>
                  <a:schemeClr val="tx1"/>
                </a:solidFill>
                <a:latin typeface="Georgia" pitchFamily="18" charset="0"/>
              </a:rPr>
              <a:t>Foreign Investments in Russia – </a:t>
            </a:r>
            <a:br>
              <a:rPr lang="en-US" sz="3200" b="1" smtClean="0">
                <a:solidFill>
                  <a:schemeClr val="tx1"/>
                </a:solidFill>
                <a:latin typeface="Georgia" pitchFamily="18" charset="0"/>
              </a:rPr>
            </a:br>
            <a:r>
              <a:rPr lang="en-US" sz="3200" b="1" smtClean="0">
                <a:solidFill>
                  <a:schemeClr val="tx1"/>
                </a:solidFill>
                <a:latin typeface="Georgia" pitchFamily="18" charset="0"/>
              </a:rPr>
              <a:t>landmark events (electricity)</a:t>
            </a:r>
            <a:endParaRPr lang="ru-RU" sz="3200" b="1" smtClean="0">
              <a:solidFill>
                <a:schemeClr val="tx1"/>
              </a:solidFill>
            </a:endParaRPr>
          </a:p>
        </p:txBody>
      </p:sp>
      <p:sp>
        <p:nvSpPr>
          <p:cNvPr id="36868" name="Rectangle 3"/>
          <p:cNvSpPr>
            <a:spLocks noGrp="1" noChangeArrowheads="1"/>
          </p:cNvSpPr>
          <p:nvPr>
            <p:ph type="body" idx="4294967295"/>
          </p:nvPr>
        </p:nvSpPr>
        <p:spPr>
          <a:xfrm>
            <a:off x="323850" y="2276475"/>
            <a:ext cx="8362950" cy="3744913"/>
          </a:xfrm>
        </p:spPr>
        <p:txBody>
          <a:bodyPr/>
          <a:lstStyle/>
          <a:p>
            <a:pPr eaLnBrk="1" hangingPunct="1">
              <a:buFontTx/>
              <a:buChar char="-"/>
            </a:pPr>
            <a:r>
              <a:rPr lang="nl-NL" sz="2400" smtClean="0">
                <a:latin typeface="Georgia" pitchFamily="18" charset="0"/>
              </a:rPr>
              <a:t>E.On: owner of 82 % of OGK-5 </a:t>
            </a:r>
          </a:p>
          <a:p>
            <a:pPr eaLnBrk="1" hangingPunct="1">
              <a:buFontTx/>
              <a:buChar char="-"/>
            </a:pPr>
            <a:endParaRPr lang="nl-NL" sz="2400" smtClean="0">
              <a:latin typeface="Georgia" pitchFamily="18" charset="0"/>
            </a:endParaRPr>
          </a:p>
          <a:p>
            <a:pPr eaLnBrk="1" hangingPunct="1">
              <a:buFontTx/>
              <a:buChar char="-"/>
            </a:pPr>
            <a:r>
              <a:rPr lang="nl-NL" sz="2400" smtClean="0">
                <a:latin typeface="Georgia" pitchFamily="18" charset="0"/>
              </a:rPr>
              <a:t>Enel: owner of 56% of OGK-4 and of 49% of Rusenergosbyt</a:t>
            </a:r>
          </a:p>
          <a:p>
            <a:pPr eaLnBrk="1" hangingPunct="1">
              <a:buFontTx/>
              <a:buChar char="-"/>
            </a:pPr>
            <a:endParaRPr lang="nl-NL" sz="2400" smtClean="0">
              <a:latin typeface="Georgia" pitchFamily="18" charset="0"/>
            </a:endParaRPr>
          </a:p>
          <a:p>
            <a:pPr eaLnBrk="1" hangingPunct="1">
              <a:buFontTx/>
              <a:buChar char="-"/>
            </a:pPr>
            <a:r>
              <a:rPr lang="nl-NL" sz="2400" smtClean="0">
                <a:latin typeface="Georgia" pitchFamily="18" charset="0"/>
              </a:rPr>
              <a:t>Fortum: owner of 97% of TKG-10 and blocking shareholding in TGK-1</a:t>
            </a:r>
          </a:p>
          <a:p>
            <a:pPr eaLnBrk="1" hangingPunct="1">
              <a:buFontTx/>
              <a:buChar char="-"/>
            </a:pPr>
            <a:endParaRPr lang="nl-NL" sz="2400" smtClean="0">
              <a:latin typeface="Georgia" pitchFamily="18" charset="0"/>
            </a:endParaRPr>
          </a:p>
          <a:p>
            <a:pPr eaLnBrk="1" hangingPunct="1">
              <a:buFontTx/>
              <a:buChar char="-"/>
            </a:pPr>
            <a:r>
              <a:rPr lang="nl-NL" sz="2400" smtClean="0">
                <a:latin typeface="Georgia" pitchFamily="18" charset="0"/>
              </a:rPr>
              <a:t>EdF: management company for Tomsk distribution comp.</a:t>
            </a:r>
          </a:p>
        </p:txBody>
      </p:sp>
      <p:sp>
        <p:nvSpPr>
          <p:cNvPr id="36869" name="Rectangle 7"/>
          <p:cNvSpPr>
            <a:spLocks noChangeArrowheads="1"/>
          </p:cNvSpPr>
          <p:nvPr/>
        </p:nvSpPr>
        <p:spPr bwMode="auto">
          <a:xfrm>
            <a:off x="0" y="6092825"/>
            <a:ext cx="9144000" cy="792163"/>
          </a:xfrm>
          <a:prstGeom prst="rect">
            <a:avLst/>
          </a:prstGeom>
          <a:solidFill>
            <a:srgbClr val="00FF00"/>
          </a:solidFill>
          <a:ln w="9525">
            <a:solidFill>
              <a:schemeClr val="tx1"/>
            </a:solidFill>
            <a:miter lim="800000"/>
            <a:headEnd/>
            <a:tailEnd/>
          </a:ln>
        </p:spPr>
        <p:txBody>
          <a:bodyPr wrap="none" anchor="ctr"/>
          <a:lstStyle/>
          <a:p>
            <a:pPr fontAlgn="base">
              <a:spcBef>
                <a:spcPct val="0"/>
              </a:spcBef>
              <a:spcAft>
                <a:spcPct val="0"/>
              </a:spcAft>
            </a:pPr>
            <a:r>
              <a:rPr lang="en-US">
                <a:solidFill>
                  <a:srgbClr val="000000"/>
                </a:solidFill>
                <a:latin typeface="Georgia" pitchFamily="18" charset="0"/>
                <a:ea typeface="ＭＳ Ｐゴシック" pitchFamily="34" charset="-128"/>
                <a:cs typeface="Arial" pitchFamily="34" charset="0"/>
              </a:rPr>
              <a:t>First Groningen-Moscow Conference on EU-Russian Energy Law, 30-31 May, 2013</a:t>
            </a:r>
            <a:endParaRPr lang="ru-RU">
              <a:solidFill>
                <a:srgbClr val="000000"/>
              </a:solidFill>
              <a:latin typeface="Georgia" pitchFamily="18" charset="0"/>
              <a:ea typeface="ＭＳ Ｐゴシック" pitchFamily="34" charset="-128"/>
              <a:cs typeface="Arial" pitchFamily="34" charset="0"/>
            </a:endParaRPr>
          </a:p>
        </p:txBody>
      </p:sp>
      <p:sp>
        <p:nvSpPr>
          <p:cNvPr id="36870" name="Rectangle 8"/>
          <p:cNvSpPr>
            <a:spLocks noChangeArrowheads="1"/>
          </p:cNvSpPr>
          <p:nvPr/>
        </p:nvSpPr>
        <p:spPr bwMode="auto">
          <a:xfrm>
            <a:off x="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sp>
        <p:nvSpPr>
          <p:cNvPr id="36871" name="Rectangle 9"/>
          <p:cNvSpPr>
            <a:spLocks noChangeArrowheads="1"/>
          </p:cNvSpPr>
          <p:nvPr/>
        </p:nvSpPr>
        <p:spPr bwMode="auto">
          <a:xfrm>
            <a:off x="521970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pic>
        <p:nvPicPr>
          <p:cNvPr id="36872"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0"/>
            <a:ext cx="13096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49012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Номер слайда 5"/>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FC958657-33A9-4A5A-8380-94EEFAB3ACBB}" type="slidenum">
              <a:rPr lang="ru-RU" sz="1400">
                <a:solidFill>
                  <a:srgbClr val="000000"/>
                </a:solidFill>
                <a:latin typeface="Arial" pitchFamily="34" charset="0"/>
              </a:rPr>
              <a:pPr algn="r" eaLnBrk="1" fontAlgn="base" hangingPunct="1">
                <a:spcBef>
                  <a:spcPct val="0"/>
                </a:spcBef>
                <a:spcAft>
                  <a:spcPct val="0"/>
                </a:spcAft>
              </a:pPr>
              <a:t>9</a:t>
            </a:fld>
            <a:endParaRPr lang="ru-RU" sz="1400">
              <a:solidFill>
                <a:srgbClr val="000000"/>
              </a:solidFill>
              <a:latin typeface="Arial" pitchFamily="34" charset="0"/>
            </a:endParaRPr>
          </a:p>
        </p:txBody>
      </p:sp>
      <p:sp>
        <p:nvSpPr>
          <p:cNvPr id="37891" name="Rectangle 2"/>
          <p:cNvSpPr>
            <a:spLocks noGrp="1" noChangeArrowheads="1"/>
          </p:cNvSpPr>
          <p:nvPr>
            <p:ph type="title" idx="4294967295"/>
          </p:nvPr>
        </p:nvSpPr>
        <p:spPr>
          <a:xfrm>
            <a:off x="323850" y="1052513"/>
            <a:ext cx="8301038" cy="1008062"/>
          </a:xfrm>
        </p:spPr>
        <p:txBody>
          <a:bodyPr/>
          <a:lstStyle/>
          <a:p>
            <a:pPr eaLnBrk="1" hangingPunct="1"/>
            <a:r>
              <a:rPr lang="en-US" sz="3200" b="1" smtClean="0">
                <a:solidFill>
                  <a:schemeClr val="tx1"/>
                </a:solidFill>
                <a:latin typeface="Georgia" pitchFamily="18" charset="0"/>
              </a:rPr>
              <a:t>Russian Investments in the EU </a:t>
            </a:r>
            <a:br>
              <a:rPr lang="en-US" sz="3200" b="1" smtClean="0">
                <a:solidFill>
                  <a:schemeClr val="tx1"/>
                </a:solidFill>
                <a:latin typeface="Georgia" pitchFamily="18" charset="0"/>
              </a:rPr>
            </a:br>
            <a:endParaRPr lang="ru-RU" sz="3200" b="1" smtClean="0">
              <a:solidFill>
                <a:schemeClr val="tx1"/>
              </a:solidFill>
            </a:endParaRPr>
          </a:p>
        </p:txBody>
      </p:sp>
      <p:sp>
        <p:nvSpPr>
          <p:cNvPr id="37892" name="Rectangle 3"/>
          <p:cNvSpPr>
            <a:spLocks noGrp="1" noChangeArrowheads="1"/>
          </p:cNvSpPr>
          <p:nvPr>
            <p:ph type="body" idx="4294967295"/>
          </p:nvPr>
        </p:nvSpPr>
        <p:spPr>
          <a:xfrm>
            <a:off x="323850" y="1916113"/>
            <a:ext cx="8362950" cy="3816350"/>
          </a:xfrm>
        </p:spPr>
        <p:txBody>
          <a:bodyPr/>
          <a:lstStyle/>
          <a:p>
            <a:pPr eaLnBrk="1" hangingPunct="1">
              <a:buFontTx/>
              <a:buNone/>
            </a:pPr>
            <a:r>
              <a:rPr lang="en-US" sz="2400" smtClean="0"/>
              <a:t>Access to markets and ‘security of demand’ </a:t>
            </a:r>
          </a:p>
          <a:p>
            <a:pPr eaLnBrk="1" hangingPunct="1">
              <a:buFontTx/>
              <a:buNone/>
            </a:pPr>
            <a:endParaRPr lang="en-US" sz="2400" smtClean="0"/>
          </a:p>
          <a:p>
            <a:pPr eaLnBrk="1" hangingPunct="1">
              <a:buFontTx/>
              <a:buNone/>
            </a:pPr>
            <a:r>
              <a:rPr lang="en-US" sz="2400" smtClean="0"/>
              <a:t>Ownership unbundling provisions</a:t>
            </a:r>
          </a:p>
          <a:p>
            <a:pPr eaLnBrk="1" hangingPunct="1">
              <a:buFontTx/>
              <a:buNone/>
            </a:pPr>
            <a:endParaRPr lang="en-US" sz="2400" smtClean="0"/>
          </a:p>
          <a:p>
            <a:pPr eaLnBrk="1" hangingPunct="1">
              <a:buFontTx/>
              <a:buNone/>
            </a:pPr>
            <a:r>
              <a:rPr lang="en-US" sz="2400" smtClean="0"/>
              <a:t>Certification of TSOs in electricity and gas sectors</a:t>
            </a:r>
          </a:p>
          <a:p>
            <a:pPr eaLnBrk="1" hangingPunct="1">
              <a:buFontTx/>
              <a:buNone/>
            </a:pPr>
            <a:endParaRPr lang="en-US" sz="2400" smtClean="0"/>
          </a:p>
          <a:p>
            <a:pPr eaLnBrk="1" hangingPunct="1">
              <a:buFontTx/>
              <a:buNone/>
            </a:pPr>
            <a:r>
              <a:rPr lang="en-US" sz="2400" smtClean="0"/>
              <a:t>Unclarity of PCI and TYNDP rules and procedures for third countries’ promoters</a:t>
            </a:r>
            <a:endParaRPr lang="ru-RU" sz="2400" smtClean="0"/>
          </a:p>
        </p:txBody>
      </p:sp>
      <p:sp>
        <p:nvSpPr>
          <p:cNvPr id="37893" name="Rectangle 7"/>
          <p:cNvSpPr>
            <a:spLocks noChangeArrowheads="1"/>
          </p:cNvSpPr>
          <p:nvPr/>
        </p:nvSpPr>
        <p:spPr bwMode="auto">
          <a:xfrm>
            <a:off x="0" y="6092825"/>
            <a:ext cx="9144000" cy="792163"/>
          </a:xfrm>
          <a:prstGeom prst="rect">
            <a:avLst/>
          </a:prstGeom>
          <a:solidFill>
            <a:srgbClr val="00FF00"/>
          </a:solidFill>
          <a:ln w="9525">
            <a:solidFill>
              <a:schemeClr val="tx1"/>
            </a:solidFill>
            <a:miter lim="800000"/>
            <a:headEnd/>
            <a:tailEnd/>
          </a:ln>
        </p:spPr>
        <p:txBody>
          <a:bodyPr wrap="none" anchor="ctr"/>
          <a:lstStyle/>
          <a:p>
            <a:pPr fontAlgn="base">
              <a:spcBef>
                <a:spcPct val="0"/>
              </a:spcBef>
              <a:spcAft>
                <a:spcPct val="0"/>
              </a:spcAft>
            </a:pPr>
            <a:r>
              <a:rPr lang="en-US">
                <a:solidFill>
                  <a:srgbClr val="000000"/>
                </a:solidFill>
                <a:latin typeface="Georgia" pitchFamily="18" charset="0"/>
                <a:ea typeface="ＭＳ Ｐゴシック" pitchFamily="34" charset="-128"/>
                <a:cs typeface="Arial" pitchFamily="34" charset="0"/>
              </a:rPr>
              <a:t>First Groningen-Moscow Conference on EU-Russian Energy Law, 30-31 May, 2013</a:t>
            </a:r>
            <a:endParaRPr lang="ru-RU">
              <a:solidFill>
                <a:srgbClr val="000000"/>
              </a:solidFill>
              <a:latin typeface="Georgia" pitchFamily="18" charset="0"/>
              <a:ea typeface="ＭＳ Ｐゴシック" pitchFamily="34" charset="-128"/>
              <a:cs typeface="Arial" pitchFamily="34" charset="0"/>
            </a:endParaRPr>
          </a:p>
        </p:txBody>
      </p:sp>
      <p:sp>
        <p:nvSpPr>
          <p:cNvPr id="37894" name="Rectangle 8"/>
          <p:cNvSpPr>
            <a:spLocks noChangeArrowheads="1"/>
          </p:cNvSpPr>
          <p:nvPr/>
        </p:nvSpPr>
        <p:spPr bwMode="auto">
          <a:xfrm>
            <a:off x="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sp>
        <p:nvSpPr>
          <p:cNvPr id="37895" name="Rectangle 9"/>
          <p:cNvSpPr>
            <a:spLocks noChangeArrowheads="1"/>
          </p:cNvSpPr>
          <p:nvPr/>
        </p:nvSpPr>
        <p:spPr bwMode="auto">
          <a:xfrm>
            <a:off x="5219700" y="0"/>
            <a:ext cx="3924300" cy="908050"/>
          </a:xfrm>
          <a:prstGeom prst="rect">
            <a:avLst/>
          </a:prstGeom>
          <a:solidFill>
            <a:srgbClr val="0000FF"/>
          </a:solidFill>
          <a:ln w="9525">
            <a:solidFill>
              <a:schemeClr val="tx1"/>
            </a:solidFill>
            <a:miter lim="800000"/>
            <a:headEnd/>
            <a:tailEnd/>
          </a:ln>
        </p:spPr>
        <p:txBody>
          <a:bodyPr wrap="none" anchor="ctr"/>
          <a:lstStyle/>
          <a:p>
            <a:pPr fontAlgn="base">
              <a:spcBef>
                <a:spcPct val="0"/>
              </a:spcBef>
              <a:spcAft>
                <a:spcPct val="0"/>
              </a:spcAft>
            </a:pPr>
            <a:endParaRPr lang="nl-NL">
              <a:solidFill>
                <a:srgbClr val="000000"/>
              </a:solidFill>
              <a:ea typeface="ＭＳ Ｐゴシック" pitchFamily="34" charset="-128"/>
            </a:endParaRPr>
          </a:p>
        </p:txBody>
      </p:sp>
      <p:pic>
        <p:nvPicPr>
          <p:cNvPr id="37896"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0"/>
            <a:ext cx="13096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660315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Оформление по умолчанию">
  <a:themeElements>
    <a:clrScheme name="2_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Оформление по умолчанию">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837</Words>
  <Application>Microsoft Office PowerPoint</Application>
  <PresentationFormat>On-screen Show (4:3)</PresentationFormat>
  <Paragraphs>93</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2_Оформление по умолчанию</vt:lpstr>
      <vt:lpstr>Energy Investments in the EU and Russia: Investment Regulation under the Third Energy Package and the Russian Law on Foreign Investments in Strategic Sectors</vt:lpstr>
      <vt:lpstr>Content of the Presentation</vt:lpstr>
      <vt:lpstr>Foreign Investments in Russia –  Law on Strategic Investments</vt:lpstr>
      <vt:lpstr>Foreign Investments in Russia – Criteria of Control over Strategic Companies</vt:lpstr>
      <vt:lpstr>Foreign Investments in Russia – Criteria of Federal Importance for Subsoil Parcel</vt:lpstr>
      <vt:lpstr>Foreign Investments in Russia – Limitations for Use of Subsoil Parcels on the Russian Continental Shelf</vt:lpstr>
      <vt:lpstr>Foreign Investments in Russia –  landmark events (oil and gas)</vt:lpstr>
      <vt:lpstr>Foreign Investments in Russia –  landmark events (electricity)</vt:lpstr>
      <vt:lpstr>Russian Investments in the EU  </vt:lpstr>
      <vt:lpstr>Russian Investments in the EU –  landmark events</vt:lpstr>
      <vt:lpstr>Conclusions</vt:lpstr>
    </vt:vector>
  </TitlesOfParts>
  <Company>University of Groningen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Investments in the EU and Russia: Investment Regulation under the Third Energy Package and the Russian Law on Foreign Investments in Strategic Sectors</dc:title>
  <dc:creator>T.N. Spijk-Belanova</dc:creator>
  <cp:lastModifiedBy>T.N. Spijk-Belanova</cp:lastModifiedBy>
  <cp:revision>1</cp:revision>
  <dcterms:created xsi:type="dcterms:W3CDTF">2013-07-02T13:53:31Z</dcterms:created>
  <dcterms:modified xsi:type="dcterms:W3CDTF">2013-07-02T13:55:00Z</dcterms:modified>
</cp:coreProperties>
</file>