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3"/>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07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17E06B-56FB-4D7E-8EAF-73A640092C29}" type="datetimeFigureOut">
              <a:rPr lang="en-US" smtClean="0"/>
              <a:t>7/2/2013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366E91-8054-4478-84E6-3F3BDF501565}" type="slidenum">
              <a:rPr lang="en-US" smtClean="0"/>
              <a:t>‹#›</a:t>
            </a:fld>
            <a:endParaRPr lang="en-US"/>
          </a:p>
        </p:txBody>
      </p:sp>
    </p:spTree>
    <p:extLst>
      <p:ext uri="{BB962C8B-B14F-4D97-AF65-F5344CB8AC3E}">
        <p14:creationId xmlns:p14="http://schemas.microsoft.com/office/powerpoint/2010/main" val="2658556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5106" name="Rectangle 14"/>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b"/>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cs typeface="Arial" pitchFamily="34"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cs typeface="Arial" pitchFamily="34"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cs typeface="Arial" pitchFamily="34"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cs typeface="Arial" pitchFamily="34"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pitchFamily="34" charset="0"/>
                <a:cs typeface="Arial" pitchFamily="34" charset="0"/>
              </a:defRPr>
            </a:lvl9pPr>
          </a:lstStyle>
          <a:p>
            <a:pPr algn="r" eaLnBrk="1" fontAlgn="base" hangingPunct="1">
              <a:spcBef>
                <a:spcPct val="0"/>
              </a:spcBef>
              <a:spcAft>
                <a:spcPct val="0"/>
              </a:spcAft>
            </a:pPr>
            <a:fld id="{4BCB573A-E736-4A39-83B1-727A796FFFF5}" type="slidenum">
              <a:rPr lang="en-US" sz="1200">
                <a:solidFill>
                  <a:srgbClr val="000000"/>
                </a:solidFill>
                <a:ea typeface="ＭＳ Ｐゴシック" pitchFamily="34" charset="-128"/>
              </a:rPr>
              <a:pPr algn="r" eaLnBrk="1" fontAlgn="base" hangingPunct="1">
                <a:spcBef>
                  <a:spcPct val="0"/>
                </a:spcBef>
                <a:spcAft>
                  <a:spcPct val="0"/>
                </a:spcAft>
              </a:pPr>
              <a:t>6</a:t>
            </a:fld>
            <a:endParaRPr lang="en-US" sz="1200">
              <a:solidFill>
                <a:srgbClr val="000000"/>
              </a:solidFill>
              <a:ea typeface="ＭＳ Ｐゴシック" pitchFamily="34" charset="-128"/>
            </a:endParaRPr>
          </a:p>
        </p:txBody>
      </p:sp>
      <p:sp>
        <p:nvSpPr>
          <p:cNvPr id="175107" name="Text Box 1"/>
          <p:cNvSpPr txBox="1">
            <a:spLocks noChangeArrowheads="1"/>
          </p:cNvSpPr>
          <p:nvPr/>
        </p:nvSpPr>
        <p:spPr bwMode="auto">
          <a:xfrm>
            <a:off x="925513" y="685800"/>
            <a:ext cx="5008562" cy="3429000"/>
          </a:xfrm>
          <a:prstGeom prst="rect">
            <a:avLst/>
          </a:prstGeom>
          <a:solidFill>
            <a:srgbClr val="FFFFFF"/>
          </a:solidFill>
          <a:ln w="9360">
            <a:solidFill>
              <a:srgbClr val="000000"/>
            </a:solidFill>
            <a:miter lim="800000"/>
            <a:headEnd/>
            <a:tailEnd/>
          </a:ln>
        </p:spPr>
        <p:txBody>
          <a:bodyPr wrap="none" lIns="91449" tIns="45725" rIns="91449" bIns="45725" anchor="ct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endParaRPr lang="en-US">
              <a:solidFill>
                <a:prstClr val="black"/>
              </a:solidFill>
              <a:ea typeface="ＭＳ Ｐゴシック" pitchFamily="34" charset="-128"/>
            </a:endParaRPr>
          </a:p>
        </p:txBody>
      </p:sp>
      <p:sp>
        <p:nvSpPr>
          <p:cNvPr id="175108" name="Rectangle 2"/>
          <p:cNvSpPr>
            <a:spLocks noChangeArrowheads="1"/>
          </p:cNvSpPr>
          <p:nvPr>
            <p:ph type="body"/>
          </p:nvPr>
        </p:nvSpPr>
        <p:spPr>
          <a:xfrm>
            <a:off x="685800" y="4343400"/>
            <a:ext cx="5483225" cy="41973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defTabSz="457200" eaLnBrk="1" hangingPunct="1">
              <a:spcBef>
                <a:spcPct val="0"/>
              </a:spcBef>
            </a:pPr>
            <a:endParaRPr lang="en-US" smtClean="0">
              <a:latin typeface="Times New Roman" pitchFamily="18"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fi-FI">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F8149282-9E4B-4CA9-9DAE-9A2D5352E784}"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1891903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fi-FI">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41C5EC9-8AEE-425F-A07F-84A9F2FBF931}"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3724384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0675" y="577850"/>
            <a:ext cx="2016125" cy="55181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19125" y="577850"/>
            <a:ext cx="5899150" cy="55181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fi-FI">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5AEAB28-DBEF-40D6-8EF0-16363089FDB8}"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33449891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fi-FI">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FC7259E-1093-449B-A6EC-76610438BE25}"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20240588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fi-FI">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781338D-9404-44C8-961B-8E6708EF2712}"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29621259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fi-FI">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37D894D-265C-44EC-AEC2-324551319DD3}"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18790865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1752600"/>
            <a:ext cx="3657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3657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fi-FI">
              <a:solidFill>
                <a:srgbClr val="000000"/>
              </a:solidFill>
            </a:endParaRPr>
          </a:p>
        </p:txBody>
      </p:sp>
      <p:sp>
        <p:nvSpPr>
          <p:cNvPr id="6" name="Footer Placeholder 5"/>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72B9BC5-6717-4825-8701-D6432260D010}"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7645218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fi-FI">
              <a:solidFill>
                <a:srgbClr val="000000"/>
              </a:solidFill>
            </a:endParaRPr>
          </a:p>
        </p:txBody>
      </p:sp>
      <p:sp>
        <p:nvSpPr>
          <p:cNvPr id="8" name="Footer Placeholder 7"/>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7A20ECAC-3BF0-4DF7-9DB5-7E9172BC9E8F}"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15412129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fi-FI">
              <a:solidFill>
                <a:srgbClr val="000000"/>
              </a:solidFill>
            </a:endParaRPr>
          </a:p>
        </p:txBody>
      </p:sp>
      <p:sp>
        <p:nvSpPr>
          <p:cNvPr id="4" name="Footer Placeholder 3"/>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F2AC54CD-B979-4AE4-961B-93D4DEDC9169}"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32628639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fi-FI">
              <a:solidFill>
                <a:srgbClr val="000000"/>
              </a:solidFill>
            </a:endParaRPr>
          </a:p>
        </p:txBody>
      </p:sp>
      <p:sp>
        <p:nvSpPr>
          <p:cNvPr id="3" name="Footer Placeholder 2"/>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D2ED379C-3699-4292-92C6-DE97C4C021BF}"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7106753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fi-FI">
              <a:solidFill>
                <a:srgbClr val="000000"/>
              </a:solidFill>
            </a:endParaRPr>
          </a:p>
        </p:txBody>
      </p:sp>
      <p:sp>
        <p:nvSpPr>
          <p:cNvPr id="6" name="Footer Placeholder 5"/>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8BEB8FB9-CA08-408C-BFF7-449B83060150}"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2511682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fi-FI">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4593916-BF6A-4370-A145-52770B8EB573}"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27063085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fi-FI">
              <a:solidFill>
                <a:srgbClr val="000000"/>
              </a:solidFill>
            </a:endParaRPr>
          </a:p>
        </p:txBody>
      </p:sp>
      <p:sp>
        <p:nvSpPr>
          <p:cNvPr id="6" name="Footer Placeholder 5"/>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B28A14B5-E023-4A7D-AA28-9ECEF4043470}"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14510162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fi-FI">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5049DD8-2923-404A-8F12-355DF805916A}"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15512418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0675" y="577850"/>
            <a:ext cx="2016125" cy="55181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19125" y="577850"/>
            <a:ext cx="5899150" cy="55181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fi-FI">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E3C569F-B415-41E4-8B47-2F5DADEAECE2}"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3622326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fi-FI">
              <a:solidFill>
                <a:srgbClr val="000000"/>
              </a:solidFill>
            </a:endParaRPr>
          </a:p>
        </p:txBody>
      </p:sp>
      <p:sp>
        <p:nvSpPr>
          <p:cNvPr id="5" name="Footer Placeholder 4"/>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BB2119B-6B2B-4A2D-A8A1-839E734663D7}"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542922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1752600"/>
            <a:ext cx="3657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29200" y="1752600"/>
            <a:ext cx="36576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fi-FI">
              <a:solidFill>
                <a:srgbClr val="000000"/>
              </a:solidFill>
            </a:endParaRPr>
          </a:p>
        </p:txBody>
      </p:sp>
      <p:sp>
        <p:nvSpPr>
          <p:cNvPr id="6" name="Footer Placeholder 5"/>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59DE0229-395A-4780-90B8-1F218E87CC24}"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4230170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fi-FI">
              <a:solidFill>
                <a:srgbClr val="000000"/>
              </a:solidFill>
            </a:endParaRPr>
          </a:p>
        </p:txBody>
      </p:sp>
      <p:sp>
        <p:nvSpPr>
          <p:cNvPr id="8" name="Footer Placeholder 7"/>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DD423DA4-3ED3-4B22-BAF3-0C5A0CDD0ABA}"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812303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fi-FI">
              <a:solidFill>
                <a:srgbClr val="000000"/>
              </a:solidFill>
            </a:endParaRPr>
          </a:p>
        </p:txBody>
      </p:sp>
      <p:sp>
        <p:nvSpPr>
          <p:cNvPr id="4" name="Footer Placeholder 3"/>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0F0EBD54-116C-42D5-9E7A-2B9FAD9FB2E2}"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1793358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fi-FI">
              <a:solidFill>
                <a:srgbClr val="000000"/>
              </a:solidFill>
            </a:endParaRPr>
          </a:p>
        </p:txBody>
      </p:sp>
      <p:sp>
        <p:nvSpPr>
          <p:cNvPr id="3" name="Footer Placeholder 2"/>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F7BD4967-2FD1-4A53-BA7D-581EE6706241}"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584892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fi-FI">
              <a:solidFill>
                <a:srgbClr val="000000"/>
              </a:solidFill>
            </a:endParaRPr>
          </a:p>
        </p:txBody>
      </p:sp>
      <p:sp>
        <p:nvSpPr>
          <p:cNvPr id="6" name="Footer Placeholder 5"/>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91038C96-E7CE-4AC6-B4F4-E4A614E0A90A}"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1348141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fi-FI">
              <a:solidFill>
                <a:srgbClr val="000000"/>
              </a:solidFill>
            </a:endParaRPr>
          </a:p>
        </p:txBody>
      </p:sp>
      <p:sp>
        <p:nvSpPr>
          <p:cNvPr id="6" name="Footer Placeholder 5"/>
          <p:cNvSpPr>
            <a:spLocks noGrp="1"/>
          </p:cNvSpPr>
          <p:nvPr>
            <p:ph type="ftr" sz="quarter" idx="11"/>
          </p:nvPr>
        </p:nvSpPr>
        <p:spPr/>
        <p:txBody>
          <a:bodyPr/>
          <a:lstStyle>
            <a:lvl1pPr>
              <a:defRPr/>
            </a:lvl1pPr>
          </a:lstStyle>
          <a:p>
            <a:pPr>
              <a:defRPr/>
            </a:pPr>
            <a:endParaRPr lang="fi-FI">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FD9FD7B-46E0-49A9-9113-08E82DA9DBB9}" type="slidenum">
              <a:rPr lang="fi-FI">
                <a:solidFill>
                  <a:srgbClr val="000000"/>
                </a:solidFill>
              </a:rPr>
              <a:pPr/>
              <a:t>‹#›</a:t>
            </a:fld>
            <a:endParaRPr lang="fi-FI">
              <a:solidFill>
                <a:srgbClr val="000000"/>
              </a:solidFill>
            </a:endParaRPr>
          </a:p>
        </p:txBody>
      </p:sp>
    </p:spTree>
    <p:extLst>
      <p:ext uri="{BB962C8B-B14F-4D97-AF65-F5344CB8AC3E}">
        <p14:creationId xmlns:p14="http://schemas.microsoft.com/office/powerpoint/2010/main" val="2121191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6914"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3"/>
          <p:cNvSpPr>
            <a:spLocks noGrp="1" noChangeArrowheads="1"/>
          </p:cNvSpPr>
          <p:nvPr>
            <p:ph type="title"/>
          </p:nvPr>
        </p:nvSpPr>
        <p:spPr bwMode="auto">
          <a:xfrm>
            <a:off x="619125" y="57785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fi-FI"/>
              <a:t>Click to edit Master title style</a:t>
            </a:r>
          </a:p>
        </p:txBody>
      </p:sp>
      <p:sp>
        <p:nvSpPr>
          <p:cNvPr id="9220" name="Rectangle 4"/>
          <p:cNvSpPr>
            <a:spLocks noGrp="1" noChangeArrowheads="1"/>
          </p:cNvSpPr>
          <p:nvPr>
            <p:ph type="body" idx="1"/>
          </p:nvPr>
        </p:nvSpPr>
        <p:spPr bwMode="auto">
          <a:xfrm>
            <a:off x="1219200" y="1752600"/>
            <a:ext cx="74676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p>
        </p:txBody>
      </p:sp>
      <p:sp>
        <p:nvSpPr>
          <p:cNvPr id="9" name="Rectangle 5"/>
          <p:cNvSpPr>
            <a:spLocks noGrp="1" noChangeArrowheads="1"/>
          </p:cNvSpPr>
          <p:nvPr>
            <p:ph type="dt" sz="half" idx="2"/>
          </p:nvPr>
        </p:nvSpPr>
        <p:spPr bwMode="auto">
          <a:xfrm>
            <a:off x="6858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0" hangingPunct="0">
              <a:defRPr sz="1400">
                <a:latin typeface="+mn-lt"/>
                <a:ea typeface="+mn-ea"/>
                <a:cs typeface="Arial" charset="0"/>
              </a:defRPr>
            </a:lvl1pPr>
          </a:lstStyle>
          <a:p>
            <a:pPr fontAlgn="base">
              <a:spcBef>
                <a:spcPct val="0"/>
              </a:spcBef>
              <a:spcAft>
                <a:spcPct val="0"/>
              </a:spcAft>
              <a:defRPr/>
            </a:pPr>
            <a:endParaRPr lang="fi-FI">
              <a:solidFill>
                <a:srgbClr val="000000"/>
              </a:solidFill>
            </a:endParaRPr>
          </a:p>
        </p:txBody>
      </p:sp>
      <p:sp>
        <p:nvSpPr>
          <p:cNvPr id="10" name="Rectangle 6"/>
          <p:cNvSpPr>
            <a:spLocks noGrp="1" noChangeArrowheads="1"/>
          </p:cNvSpPr>
          <p:nvPr>
            <p:ph type="ftr" sz="quarter" idx="3"/>
          </p:nvPr>
        </p:nvSpPr>
        <p:spPr bwMode="auto">
          <a:xfrm>
            <a:off x="3124200" y="6248400"/>
            <a:ext cx="28956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eaLnBrk="0" hangingPunct="0">
              <a:defRPr sz="1400">
                <a:latin typeface="+mn-lt"/>
                <a:ea typeface="+mn-ea"/>
                <a:cs typeface="Arial" charset="0"/>
              </a:defRPr>
            </a:lvl1pPr>
          </a:lstStyle>
          <a:p>
            <a:pPr fontAlgn="base">
              <a:spcBef>
                <a:spcPct val="0"/>
              </a:spcBef>
              <a:spcAft>
                <a:spcPct val="0"/>
              </a:spcAft>
              <a:defRPr/>
            </a:pPr>
            <a:endParaRPr lang="fi-FI">
              <a:solidFill>
                <a:srgbClr val="000000"/>
              </a:solidFill>
            </a:endParaRPr>
          </a:p>
        </p:txBody>
      </p:sp>
      <p:sp>
        <p:nvSpPr>
          <p:cNvPr id="11" name="Rectangle 7"/>
          <p:cNvSpPr>
            <a:spLocks noGrp="1" noChangeArrowheads="1"/>
          </p:cNvSpPr>
          <p:nvPr>
            <p:ph type="sldNum" sz="quarter" idx="4"/>
          </p:nvPr>
        </p:nvSpPr>
        <p:spPr bwMode="auto">
          <a:xfrm>
            <a:off x="6553200" y="6248400"/>
            <a:ext cx="1905000" cy="4572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eaLnBrk="0" hangingPunct="0">
              <a:defRPr sz="1400">
                <a:ea typeface="+mn-ea"/>
              </a:defRPr>
            </a:lvl1pPr>
          </a:lstStyle>
          <a:p>
            <a:pPr fontAlgn="base">
              <a:spcBef>
                <a:spcPct val="0"/>
              </a:spcBef>
              <a:spcAft>
                <a:spcPct val="0"/>
              </a:spcAft>
            </a:pPr>
            <a:fld id="{FE9A413A-3ED8-4FBC-92E7-20EAEB334C65}" type="slidenum">
              <a:rPr lang="fi-FI">
                <a:solidFill>
                  <a:srgbClr val="000000"/>
                </a:solidFill>
                <a:cs typeface="Arial" pitchFamily="34" charset="0"/>
              </a:rPr>
              <a:pPr fontAlgn="base">
                <a:spcBef>
                  <a:spcPct val="0"/>
                </a:spcBef>
                <a:spcAft>
                  <a:spcPct val="0"/>
                </a:spcAft>
              </a:pPr>
              <a:t>‹#›</a:t>
            </a:fld>
            <a:endParaRPr lang="fi-FI">
              <a:solidFill>
                <a:srgbClr val="000000"/>
              </a:solidFill>
              <a:cs typeface="Arial" pitchFamily="34" charset="0"/>
            </a:endParaRPr>
          </a:p>
        </p:txBody>
      </p:sp>
    </p:spTree>
    <p:extLst>
      <p:ext uri="{BB962C8B-B14F-4D97-AF65-F5344CB8AC3E}">
        <p14:creationId xmlns:p14="http://schemas.microsoft.com/office/powerpoint/2010/main" val="17016910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000" b="1">
          <a:solidFill>
            <a:schemeClr val="tx2"/>
          </a:solidFill>
          <a:latin typeface="+mj-lt"/>
          <a:ea typeface="+mj-ea"/>
          <a:cs typeface="+mj-cs"/>
        </a:defRPr>
      </a:lvl1pPr>
      <a:lvl2pPr algn="ctr" rtl="0" eaLnBrk="0" fontAlgn="base" hangingPunct="0">
        <a:spcBef>
          <a:spcPct val="0"/>
        </a:spcBef>
        <a:spcAft>
          <a:spcPct val="0"/>
        </a:spcAft>
        <a:defRPr sz="4000" b="1">
          <a:solidFill>
            <a:schemeClr val="tx2"/>
          </a:solidFill>
          <a:latin typeface="Arial" pitchFamily="34" charset="0"/>
          <a:ea typeface="ＭＳ Ｐゴシック" pitchFamily="34" charset="-128"/>
        </a:defRPr>
      </a:lvl2pPr>
      <a:lvl3pPr algn="ctr" rtl="0" eaLnBrk="0" fontAlgn="base" hangingPunct="0">
        <a:spcBef>
          <a:spcPct val="0"/>
        </a:spcBef>
        <a:spcAft>
          <a:spcPct val="0"/>
        </a:spcAft>
        <a:defRPr sz="4000" b="1">
          <a:solidFill>
            <a:schemeClr val="tx2"/>
          </a:solidFill>
          <a:latin typeface="Arial" pitchFamily="34" charset="0"/>
          <a:ea typeface="ＭＳ Ｐゴシック" pitchFamily="34" charset="-128"/>
        </a:defRPr>
      </a:lvl3pPr>
      <a:lvl4pPr algn="ctr" rtl="0" eaLnBrk="0" fontAlgn="base" hangingPunct="0">
        <a:spcBef>
          <a:spcPct val="0"/>
        </a:spcBef>
        <a:spcAft>
          <a:spcPct val="0"/>
        </a:spcAft>
        <a:defRPr sz="4000" b="1">
          <a:solidFill>
            <a:schemeClr val="tx2"/>
          </a:solidFill>
          <a:latin typeface="Arial" pitchFamily="34" charset="0"/>
          <a:ea typeface="ＭＳ Ｐゴシック" pitchFamily="34" charset="-128"/>
        </a:defRPr>
      </a:lvl4pPr>
      <a:lvl5pPr algn="ctr" rtl="0" eaLnBrk="0" fontAlgn="base" hangingPunct="0">
        <a:spcBef>
          <a:spcPct val="0"/>
        </a:spcBef>
        <a:spcAft>
          <a:spcPct val="0"/>
        </a:spcAft>
        <a:defRPr sz="4000" b="1">
          <a:solidFill>
            <a:schemeClr val="tx2"/>
          </a:solidFill>
          <a:latin typeface="Arial" pitchFamily="34" charset="0"/>
          <a:ea typeface="ＭＳ Ｐゴシック" pitchFamily="34" charset="-128"/>
        </a:defRPr>
      </a:lvl5pPr>
      <a:lvl6pPr marL="457200" algn="ctr" rtl="0" eaLnBrk="0" fontAlgn="base" hangingPunct="0">
        <a:spcBef>
          <a:spcPct val="0"/>
        </a:spcBef>
        <a:spcAft>
          <a:spcPct val="0"/>
        </a:spcAft>
        <a:defRPr sz="4000" b="1">
          <a:solidFill>
            <a:schemeClr val="tx2"/>
          </a:solidFill>
          <a:latin typeface="Arial" pitchFamily="34" charset="0"/>
          <a:ea typeface="ＭＳ Ｐゴシック" pitchFamily="34" charset="-128"/>
        </a:defRPr>
      </a:lvl6pPr>
      <a:lvl7pPr marL="914400" algn="ctr" rtl="0" eaLnBrk="0" fontAlgn="base" hangingPunct="0">
        <a:spcBef>
          <a:spcPct val="0"/>
        </a:spcBef>
        <a:spcAft>
          <a:spcPct val="0"/>
        </a:spcAft>
        <a:defRPr sz="4000" b="1">
          <a:solidFill>
            <a:schemeClr val="tx2"/>
          </a:solidFill>
          <a:latin typeface="Arial" pitchFamily="34" charset="0"/>
          <a:ea typeface="ＭＳ Ｐゴシック" pitchFamily="34" charset="-128"/>
        </a:defRPr>
      </a:lvl7pPr>
      <a:lvl8pPr marL="1371600" algn="ctr" rtl="0" eaLnBrk="0" fontAlgn="base" hangingPunct="0">
        <a:spcBef>
          <a:spcPct val="0"/>
        </a:spcBef>
        <a:spcAft>
          <a:spcPct val="0"/>
        </a:spcAft>
        <a:defRPr sz="4000" b="1">
          <a:solidFill>
            <a:schemeClr val="tx2"/>
          </a:solidFill>
          <a:latin typeface="Arial" pitchFamily="34" charset="0"/>
          <a:ea typeface="ＭＳ Ｐゴシック" pitchFamily="34" charset="-128"/>
        </a:defRPr>
      </a:lvl8pPr>
      <a:lvl9pPr marL="1828800" algn="ctr" rtl="0" eaLnBrk="0" fontAlgn="base" hangingPunct="0">
        <a:spcBef>
          <a:spcPct val="0"/>
        </a:spcBef>
        <a:spcAft>
          <a:spcPct val="0"/>
        </a:spcAft>
        <a:defRPr sz="4000" b="1">
          <a:solidFill>
            <a:schemeClr val="tx2"/>
          </a:solidFill>
          <a:latin typeface="Arial" pitchFamily="34" charset="0"/>
          <a:ea typeface="ＭＳ Ｐゴシック" pitchFamily="34"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8962"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9525"/>
            <a:ext cx="9144000" cy="684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Rectangle 3"/>
          <p:cNvSpPr>
            <a:spLocks noGrp="1" noChangeArrowheads="1"/>
          </p:cNvSpPr>
          <p:nvPr>
            <p:ph type="title"/>
          </p:nvPr>
        </p:nvSpPr>
        <p:spPr bwMode="auto">
          <a:xfrm>
            <a:off x="619125" y="57785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fi-FI"/>
              <a:t>Click to edit Master title style</a:t>
            </a:r>
          </a:p>
        </p:txBody>
      </p:sp>
      <p:sp>
        <p:nvSpPr>
          <p:cNvPr id="9220" name="Rectangle 4"/>
          <p:cNvSpPr>
            <a:spLocks noGrp="1" noChangeArrowheads="1"/>
          </p:cNvSpPr>
          <p:nvPr>
            <p:ph type="body" idx="1"/>
          </p:nvPr>
        </p:nvSpPr>
        <p:spPr bwMode="auto">
          <a:xfrm>
            <a:off x="1219200" y="1752600"/>
            <a:ext cx="74676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p>
        </p:txBody>
      </p:sp>
      <p:sp>
        <p:nvSpPr>
          <p:cNvPr id="9221" name="Rectangle 5"/>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0" hangingPunct="0">
              <a:defRPr sz="1400">
                <a:latin typeface="+mn-lt"/>
                <a:ea typeface="+mn-ea"/>
                <a:cs typeface="Arial" charset="0"/>
              </a:defRPr>
            </a:lvl1pPr>
          </a:lstStyle>
          <a:p>
            <a:pPr fontAlgn="base">
              <a:spcBef>
                <a:spcPct val="0"/>
              </a:spcBef>
              <a:spcAft>
                <a:spcPct val="0"/>
              </a:spcAft>
              <a:defRPr/>
            </a:pPr>
            <a:endParaRPr lang="fi-FI">
              <a:solidFill>
                <a:srgbClr val="000000"/>
              </a:solidFill>
            </a:endParaRPr>
          </a:p>
        </p:txBody>
      </p:sp>
      <p:sp>
        <p:nvSpPr>
          <p:cNvPr id="9222" name="Rectangle 6"/>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eaLnBrk="0" hangingPunct="0">
              <a:defRPr sz="1400">
                <a:latin typeface="+mn-lt"/>
                <a:ea typeface="+mn-ea"/>
                <a:cs typeface="Arial" charset="0"/>
              </a:defRPr>
            </a:lvl1pPr>
          </a:lstStyle>
          <a:p>
            <a:pPr fontAlgn="base">
              <a:spcBef>
                <a:spcPct val="0"/>
              </a:spcBef>
              <a:spcAft>
                <a:spcPct val="0"/>
              </a:spcAft>
              <a:defRPr/>
            </a:pPr>
            <a:endParaRPr lang="fi-FI">
              <a:solidFill>
                <a:srgbClr val="000000"/>
              </a:solidFill>
            </a:endParaRPr>
          </a:p>
        </p:txBody>
      </p:sp>
      <p:sp>
        <p:nvSpPr>
          <p:cNvPr id="9223" name="Rectangle 7"/>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eaLnBrk="0" hangingPunct="0">
              <a:defRPr sz="1400">
                <a:ea typeface="+mn-ea"/>
              </a:defRPr>
            </a:lvl1pPr>
          </a:lstStyle>
          <a:p>
            <a:pPr fontAlgn="base">
              <a:spcBef>
                <a:spcPct val="0"/>
              </a:spcBef>
              <a:spcAft>
                <a:spcPct val="0"/>
              </a:spcAft>
            </a:pPr>
            <a:fld id="{758D870C-E23A-49BC-A0F3-782632231D7C}" type="slidenum">
              <a:rPr lang="fi-FI">
                <a:solidFill>
                  <a:srgbClr val="000000"/>
                </a:solidFill>
                <a:cs typeface="Arial" pitchFamily="34" charset="0"/>
              </a:rPr>
              <a:pPr fontAlgn="base">
                <a:spcBef>
                  <a:spcPct val="0"/>
                </a:spcBef>
                <a:spcAft>
                  <a:spcPct val="0"/>
                </a:spcAft>
              </a:pPr>
              <a:t>‹#›</a:t>
            </a:fld>
            <a:endParaRPr lang="fi-FI">
              <a:solidFill>
                <a:srgbClr val="000000"/>
              </a:solidFill>
              <a:cs typeface="Arial" pitchFamily="34" charset="0"/>
            </a:endParaRPr>
          </a:p>
        </p:txBody>
      </p:sp>
    </p:spTree>
    <p:extLst>
      <p:ext uri="{BB962C8B-B14F-4D97-AF65-F5344CB8AC3E}">
        <p14:creationId xmlns:p14="http://schemas.microsoft.com/office/powerpoint/2010/main" val="28455598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000" b="1">
          <a:solidFill>
            <a:schemeClr val="tx2"/>
          </a:solidFill>
          <a:latin typeface="+mj-lt"/>
          <a:ea typeface="+mj-ea"/>
          <a:cs typeface="+mj-cs"/>
        </a:defRPr>
      </a:lvl1pPr>
      <a:lvl2pPr algn="ctr" rtl="0" eaLnBrk="0" fontAlgn="base" hangingPunct="0">
        <a:spcBef>
          <a:spcPct val="0"/>
        </a:spcBef>
        <a:spcAft>
          <a:spcPct val="0"/>
        </a:spcAft>
        <a:defRPr sz="4000" b="1">
          <a:solidFill>
            <a:schemeClr val="tx2"/>
          </a:solidFill>
          <a:latin typeface="Arial" pitchFamily="34" charset="0"/>
          <a:ea typeface="ＭＳ Ｐゴシック" pitchFamily="34" charset="-128"/>
        </a:defRPr>
      </a:lvl2pPr>
      <a:lvl3pPr algn="ctr" rtl="0" eaLnBrk="0" fontAlgn="base" hangingPunct="0">
        <a:spcBef>
          <a:spcPct val="0"/>
        </a:spcBef>
        <a:spcAft>
          <a:spcPct val="0"/>
        </a:spcAft>
        <a:defRPr sz="4000" b="1">
          <a:solidFill>
            <a:schemeClr val="tx2"/>
          </a:solidFill>
          <a:latin typeface="Arial" pitchFamily="34" charset="0"/>
          <a:ea typeface="ＭＳ Ｐゴシック" pitchFamily="34" charset="-128"/>
        </a:defRPr>
      </a:lvl3pPr>
      <a:lvl4pPr algn="ctr" rtl="0" eaLnBrk="0" fontAlgn="base" hangingPunct="0">
        <a:spcBef>
          <a:spcPct val="0"/>
        </a:spcBef>
        <a:spcAft>
          <a:spcPct val="0"/>
        </a:spcAft>
        <a:defRPr sz="4000" b="1">
          <a:solidFill>
            <a:schemeClr val="tx2"/>
          </a:solidFill>
          <a:latin typeface="Arial" pitchFamily="34" charset="0"/>
          <a:ea typeface="ＭＳ Ｐゴシック" pitchFamily="34" charset="-128"/>
        </a:defRPr>
      </a:lvl4pPr>
      <a:lvl5pPr algn="ctr" rtl="0" eaLnBrk="0" fontAlgn="base" hangingPunct="0">
        <a:spcBef>
          <a:spcPct val="0"/>
        </a:spcBef>
        <a:spcAft>
          <a:spcPct val="0"/>
        </a:spcAft>
        <a:defRPr sz="4000" b="1">
          <a:solidFill>
            <a:schemeClr val="tx2"/>
          </a:solidFill>
          <a:latin typeface="Arial" pitchFamily="34" charset="0"/>
          <a:ea typeface="ＭＳ Ｐゴシック" pitchFamily="34" charset="-128"/>
        </a:defRPr>
      </a:lvl5pPr>
      <a:lvl6pPr marL="457200" algn="ctr" rtl="0" eaLnBrk="0" fontAlgn="base" hangingPunct="0">
        <a:spcBef>
          <a:spcPct val="0"/>
        </a:spcBef>
        <a:spcAft>
          <a:spcPct val="0"/>
        </a:spcAft>
        <a:defRPr sz="4000" b="1">
          <a:solidFill>
            <a:schemeClr val="tx2"/>
          </a:solidFill>
          <a:latin typeface="Arial" pitchFamily="34" charset="0"/>
          <a:ea typeface="ＭＳ Ｐゴシック" pitchFamily="34" charset="-128"/>
        </a:defRPr>
      </a:lvl6pPr>
      <a:lvl7pPr marL="914400" algn="ctr" rtl="0" eaLnBrk="0" fontAlgn="base" hangingPunct="0">
        <a:spcBef>
          <a:spcPct val="0"/>
        </a:spcBef>
        <a:spcAft>
          <a:spcPct val="0"/>
        </a:spcAft>
        <a:defRPr sz="4000" b="1">
          <a:solidFill>
            <a:schemeClr val="tx2"/>
          </a:solidFill>
          <a:latin typeface="Arial" pitchFamily="34" charset="0"/>
          <a:ea typeface="ＭＳ Ｐゴシック" pitchFamily="34" charset="-128"/>
        </a:defRPr>
      </a:lvl7pPr>
      <a:lvl8pPr marL="1371600" algn="ctr" rtl="0" eaLnBrk="0" fontAlgn="base" hangingPunct="0">
        <a:spcBef>
          <a:spcPct val="0"/>
        </a:spcBef>
        <a:spcAft>
          <a:spcPct val="0"/>
        </a:spcAft>
        <a:defRPr sz="4000" b="1">
          <a:solidFill>
            <a:schemeClr val="tx2"/>
          </a:solidFill>
          <a:latin typeface="Arial" pitchFamily="34" charset="0"/>
          <a:ea typeface="ＭＳ Ｐゴシック" pitchFamily="34" charset="-128"/>
        </a:defRPr>
      </a:lvl8pPr>
      <a:lvl9pPr marL="1828800" algn="ctr" rtl="0" eaLnBrk="0" fontAlgn="base" hangingPunct="0">
        <a:spcBef>
          <a:spcPct val="0"/>
        </a:spcBef>
        <a:spcAft>
          <a:spcPct val="0"/>
        </a:spcAft>
        <a:defRPr sz="4000" b="1">
          <a:solidFill>
            <a:schemeClr val="tx2"/>
          </a:solidFill>
          <a:latin typeface="Arial" pitchFamily="34" charset="0"/>
          <a:ea typeface="ＭＳ Ｐゴシック" pitchFamily="34"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wmf"/><Relationship Id="rId10" Type="http://schemas.openxmlformats.org/officeDocument/2006/relationships/image" Target="../media/image11.png"/><Relationship Id="rId4" Type="http://schemas.openxmlformats.org/officeDocument/2006/relationships/image" Target="../media/image5.wmf"/><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image" Target="../media/image15.png"/><Relationship Id="rId1" Type="http://schemas.openxmlformats.org/officeDocument/2006/relationships/slideLayout" Target="../slideLayouts/slideLayout18.xml"/><Relationship Id="rId6" Type="http://schemas.openxmlformats.org/officeDocument/2006/relationships/image" Target="../media/image6.wmf"/><Relationship Id="rId11" Type="http://schemas.openxmlformats.org/officeDocument/2006/relationships/image" Target="../media/image11.png"/><Relationship Id="rId5" Type="http://schemas.openxmlformats.org/officeDocument/2006/relationships/image" Target="../media/image5.wmf"/><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wmf"/></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7.png"/><Relationship Id="rId7" Type="http://schemas.openxmlformats.org/officeDocument/2006/relationships/image" Target="../media/image6.wmf"/><Relationship Id="rId12" Type="http://schemas.openxmlformats.org/officeDocument/2006/relationships/image" Target="../media/image11.png"/><Relationship Id="rId2" Type="http://schemas.openxmlformats.org/officeDocument/2006/relationships/image" Target="../media/image16.png"/><Relationship Id="rId1" Type="http://schemas.openxmlformats.org/officeDocument/2006/relationships/slideLayout" Target="../slideLayouts/slideLayout18.xml"/><Relationship Id="rId6" Type="http://schemas.openxmlformats.org/officeDocument/2006/relationships/image" Target="../media/image5.wmf"/><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wmf"/><Relationship Id="rId4" Type="http://schemas.openxmlformats.org/officeDocument/2006/relationships/image" Target="../media/image3.jpeg"/><Relationship Id="rId9"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7.png"/><Relationship Id="rId5" Type="http://schemas.openxmlformats.org/officeDocument/2006/relationships/image" Target="../media/image6.wmf"/><Relationship Id="rId10" Type="http://schemas.openxmlformats.org/officeDocument/2006/relationships/image" Target="../media/image11.png"/><Relationship Id="rId4" Type="http://schemas.openxmlformats.org/officeDocument/2006/relationships/image" Target="../media/image5.wmf"/><Relationship Id="rId9" Type="http://schemas.openxmlformats.org/officeDocument/2006/relationships/image" Target="../media/image10.png"/></Relationships>
</file>

<file path=ppt/slides/_rels/slide13.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7.png"/><Relationship Id="rId5" Type="http://schemas.openxmlformats.org/officeDocument/2006/relationships/image" Target="../media/image6.wmf"/><Relationship Id="rId10" Type="http://schemas.openxmlformats.org/officeDocument/2006/relationships/image" Target="../media/image11.png"/><Relationship Id="rId4" Type="http://schemas.openxmlformats.org/officeDocument/2006/relationships/image" Target="../media/image5.wmf"/><Relationship Id="rId9" Type="http://schemas.openxmlformats.org/officeDocument/2006/relationships/image" Target="../media/image10.png"/></Relationships>
</file>

<file path=ppt/slides/_rels/slide14.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7.png"/><Relationship Id="rId5" Type="http://schemas.openxmlformats.org/officeDocument/2006/relationships/image" Target="../media/image6.wmf"/><Relationship Id="rId10" Type="http://schemas.openxmlformats.org/officeDocument/2006/relationships/image" Target="../media/image11.png"/><Relationship Id="rId4" Type="http://schemas.openxmlformats.org/officeDocument/2006/relationships/image" Target="../media/image5.wmf"/><Relationship Id="rId9" Type="http://schemas.openxmlformats.org/officeDocument/2006/relationships/image" Target="../media/image10.png"/></Relationships>
</file>

<file path=ppt/slides/_rels/slide15.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7.png"/><Relationship Id="rId5" Type="http://schemas.openxmlformats.org/officeDocument/2006/relationships/image" Target="../media/image6.wmf"/><Relationship Id="rId10" Type="http://schemas.openxmlformats.org/officeDocument/2006/relationships/image" Target="../media/image11.png"/><Relationship Id="rId4" Type="http://schemas.openxmlformats.org/officeDocument/2006/relationships/image" Target="../media/image5.wmf"/><Relationship Id="rId9" Type="http://schemas.openxmlformats.org/officeDocument/2006/relationships/image" Target="../media/image10.png"/></Relationships>
</file>

<file path=ppt/slides/_rels/slide16.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9.pn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7.png"/><Relationship Id="rId11" Type="http://schemas.openxmlformats.org/officeDocument/2006/relationships/image" Target="../media/image18.png"/><Relationship Id="rId5" Type="http://schemas.openxmlformats.org/officeDocument/2006/relationships/image" Target="../media/image6.wmf"/><Relationship Id="rId10" Type="http://schemas.openxmlformats.org/officeDocument/2006/relationships/image" Target="../media/image11.png"/><Relationship Id="rId4" Type="http://schemas.openxmlformats.org/officeDocument/2006/relationships/image" Target="../media/image5.wmf"/><Relationship Id="rId9" Type="http://schemas.openxmlformats.org/officeDocument/2006/relationships/image" Target="../media/image10.png"/></Relationships>
</file>

<file path=ppt/slides/_rels/slide17.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image" Target="../media/image22.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21.pn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7.png"/><Relationship Id="rId11" Type="http://schemas.openxmlformats.org/officeDocument/2006/relationships/image" Target="../media/image20.png"/><Relationship Id="rId5" Type="http://schemas.openxmlformats.org/officeDocument/2006/relationships/image" Target="../media/image6.wmf"/><Relationship Id="rId10" Type="http://schemas.openxmlformats.org/officeDocument/2006/relationships/image" Target="../media/image11.png"/><Relationship Id="rId4" Type="http://schemas.openxmlformats.org/officeDocument/2006/relationships/image" Target="../media/image5.wmf"/><Relationship Id="rId9" Type="http://schemas.openxmlformats.org/officeDocument/2006/relationships/image" Target="../media/image10.png"/></Relationships>
</file>

<file path=ppt/slides/_rels/slide18.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7.png"/><Relationship Id="rId5" Type="http://schemas.openxmlformats.org/officeDocument/2006/relationships/image" Target="../media/image6.wmf"/><Relationship Id="rId10" Type="http://schemas.openxmlformats.org/officeDocument/2006/relationships/image" Target="../media/image11.png"/><Relationship Id="rId4" Type="http://schemas.openxmlformats.org/officeDocument/2006/relationships/image" Target="../media/image5.wmf"/><Relationship Id="rId9" Type="http://schemas.openxmlformats.org/officeDocument/2006/relationships/image" Target="../media/image10.png"/></Relationships>
</file>

<file path=ppt/slides/_rels/slide19.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7.png"/><Relationship Id="rId5" Type="http://schemas.openxmlformats.org/officeDocument/2006/relationships/image" Target="../media/image6.wmf"/><Relationship Id="rId10" Type="http://schemas.openxmlformats.org/officeDocument/2006/relationships/image" Target="../media/image11.png"/><Relationship Id="rId4" Type="http://schemas.openxmlformats.org/officeDocument/2006/relationships/image" Target="../media/image5.wmf"/><Relationship Id="rId9" Type="http://schemas.openxmlformats.org/officeDocument/2006/relationships/image" Target="../media/image10.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2.png"/><Relationship Id="rId7"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6.wmf"/><Relationship Id="rId11" Type="http://schemas.openxmlformats.org/officeDocument/2006/relationships/image" Target="../media/image11.png"/><Relationship Id="rId5" Type="http://schemas.openxmlformats.org/officeDocument/2006/relationships/image" Target="../media/image5.wmf"/><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wmf"/></Relationships>
</file>

<file path=ppt/slides/_rels/slide20.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7.png"/><Relationship Id="rId5" Type="http://schemas.openxmlformats.org/officeDocument/2006/relationships/image" Target="../media/image6.wmf"/><Relationship Id="rId10" Type="http://schemas.openxmlformats.org/officeDocument/2006/relationships/image" Target="../media/image11.png"/><Relationship Id="rId4" Type="http://schemas.openxmlformats.org/officeDocument/2006/relationships/image" Target="../media/image5.wmf"/><Relationship Id="rId9"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7.png"/><Relationship Id="rId5" Type="http://schemas.openxmlformats.org/officeDocument/2006/relationships/image" Target="../media/image6.wmf"/><Relationship Id="rId10" Type="http://schemas.openxmlformats.org/officeDocument/2006/relationships/image" Target="../media/image11.png"/><Relationship Id="rId4" Type="http://schemas.openxmlformats.org/officeDocument/2006/relationships/image" Target="../media/image5.wmf"/><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7.png"/><Relationship Id="rId5" Type="http://schemas.openxmlformats.org/officeDocument/2006/relationships/image" Target="../media/image6.wmf"/><Relationship Id="rId10" Type="http://schemas.openxmlformats.org/officeDocument/2006/relationships/image" Target="../media/image11.png"/><Relationship Id="rId4" Type="http://schemas.openxmlformats.org/officeDocument/2006/relationships/image" Target="../media/image5.wmf"/><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7.png"/><Relationship Id="rId5" Type="http://schemas.openxmlformats.org/officeDocument/2006/relationships/image" Target="../media/image6.wmf"/><Relationship Id="rId10" Type="http://schemas.openxmlformats.org/officeDocument/2006/relationships/image" Target="../media/image11.png"/><Relationship Id="rId4" Type="http://schemas.openxmlformats.org/officeDocument/2006/relationships/image" Target="../media/image5.wmf"/><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image" Target="../media/image6.wmf"/><Relationship Id="rId11" Type="http://schemas.openxmlformats.org/officeDocument/2006/relationships/image" Target="../media/image11.png"/><Relationship Id="rId5" Type="http://schemas.openxmlformats.org/officeDocument/2006/relationships/image" Target="../media/image5.wmf"/><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wmf"/></Relationships>
</file>

<file path=ppt/slides/_rels/slide7.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18.xml"/><Relationship Id="rId6" Type="http://schemas.openxmlformats.org/officeDocument/2006/relationships/image" Target="../media/image7.png"/><Relationship Id="rId5" Type="http://schemas.openxmlformats.org/officeDocument/2006/relationships/image" Target="../media/image6.wmf"/><Relationship Id="rId10" Type="http://schemas.openxmlformats.org/officeDocument/2006/relationships/image" Target="../media/image11.png"/><Relationship Id="rId4" Type="http://schemas.openxmlformats.org/officeDocument/2006/relationships/image" Target="../media/image5.wmf"/><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image" Target="../media/image13.emf"/><Relationship Id="rId1" Type="http://schemas.openxmlformats.org/officeDocument/2006/relationships/slideLayout" Target="../slideLayouts/slideLayout18.xml"/><Relationship Id="rId6" Type="http://schemas.openxmlformats.org/officeDocument/2006/relationships/image" Target="../media/image6.wmf"/><Relationship Id="rId11" Type="http://schemas.openxmlformats.org/officeDocument/2006/relationships/image" Target="../media/image11.png"/><Relationship Id="rId5" Type="http://schemas.openxmlformats.org/officeDocument/2006/relationships/image" Target="../media/image5.wmf"/><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wmf"/></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image" Target="../media/image14.png"/><Relationship Id="rId1" Type="http://schemas.openxmlformats.org/officeDocument/2006/relationships/slideLayout" Target="../slideLayouts/slideLayout18.xml"/><Relationship Id="rId6" Type="http://schemas.openxmlformats.org/officeDocument/2006/relationships/image" Target="../media/image6.wmf"/><Relationship Id="rId11" Type="http://schemas.openxmlformats.org/officeDocument/2006/relationships/image" Target="../media/image11.png"/><Relationship Id="rId5" Type="http://schemas.openxmlformats.org/officeDocument/2006/relationships/image" Target="../media/image5.wmf"/><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938" name="Picture 11" descr="ac_banner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63" y="0"/>
            <a:ext cx="91440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11" name="Rectangle 15"/>
          <p:cNvSpPr>
            <a:spLocks noChangeArrowheads="1"/>
          </p:cNvSpPr>
          <p:nvPr/>
        </p:nvSpPr>
        <p:spPr bwMode="auto">
          <a:xfrm>
            <a:off x="1447800" y="4495800"/>
            <a:ext cx="632460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ctr">
            <a:spAutoFit/>
          </a:bodyPr>
          <a:lstStyle/>
          <a:p>
            <a:pPr algn="ctr" fontAlgn="base">
              <a:spcBef>
                <a:spcPct val="0"/>
              </a:spcBef>
              <a:spcAft>
                <a:spcPct val="0"/>
              </a:spcAft>
              <a:defRPr/>
            </a:pPr>
            <a:r>
              <a:rPr lang="en-US" sz="1600" b="1" dirty="0">
                <a:solidFill>
                  <a:srgbClr val="000000"/>
                </a:solidFill>
                <a:latin typeface="Georgia" charset="0"/>
                <a:cs typeface="Arial" pitchFamily="34" charset="0"/>
              </a:rPr>
              <a:t>Kamrul Hossain</a:t>
            </a:r>
            <a:r>
              <a:rPr lang="en-US" sz="1600" dirty="0">
                <a:solidFill>
                  <a:srgbClr val="000000"/>
                </a:solidFill>
                <a:latin typeface="Georgia" charset="0"/>
                <a:cs typeface="Arial" pitchFamily="34" charset="0"/>
              </a:rPr>
              <a:t> </a:t>
            </a:r>
            <a:endParaRPr lang="fi-FI" sz="1600" dirty="0">
              <a:solidFill>
                <a:srgbClr val="000000"/>
              </a:solidFill>
              <a:latin typeface="Georgia" charset="0"/>
              <a:cs typeface="Arial" pitchFamily="34" charset="0"/>
            </a:endParaRPr>
          </a:p>
          <a:p>
            <a:pPr algn="ctr" fontAlgn="base">
              <a:spcBef>
                <a:spcPct val="0"/>
              </a:spcBef>
              <a:spcAft>
                <a:spcPct val="0"/>
              </a:spcAft>
              <a:defRPr/>
            </a:pPr>
            <a:r>
              <a:rPr lang="en-US" sz="1600" dirty="0">
                <a:solidFill>
                  <a:srgbClr val="000000"/>
                </a:solidFill>
                <a:latin typeface="Georgia" charset="0"/>
                <a:cs typeface="Arial" pitchFamily="34" charset="0"/>
              </a:rPr>
              <a:t>Northern Institute for Environmental and Minority Law</a:t>
            </a:r>
            <a:endParaRPr lang="fi-FI" sz="1600" dirty="0">
              <a:solidFill>
                <a:srgbClr val="000000"/>
              </a:solidFill>
              <a:latin typeface="Georgia" charset="0"/>
              <a:cs typeface="Arial" pitchFamily="34" charset="0"/>
            </a:endParaRPr>
          </a:p>
          <a:p>
            <a:pPr algn="ctr" fontAlgn="base">
              <a:spcBef>
                <a:spcPct val="0"/>
              </a:spcBef>
              <a:spcAft>
                <a:spcPct val="0"/>
              </a:spcAft>
              <a:defRPr/>
            </a:pPr>
            <a:r>
              <a:rPr lang="en-US" sz="1600" dirty="0">
                <a:solidFill>
                  <a:srgbClr val="000000"/>
                </a:solidFill>
                <a:latin typeface="Georgia" charset="0"/>
                <a:cs typeface="Arial" pitchFamily="34" charset="0"/>
              </a:rPr>
              <a:t>Arctic Centre, University of Lapland</a:t>
            </a:r>
          </a:p>
        </p:txBody>
      </p:sp>
      <p:pic>
        <p:nvPicPr>
          <p:cNvPr id="4134" name="Picture 3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250" y="5705475"/>
            <a:ext cx="1223963" cy="11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4135" name="Picture 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6800"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4136" name="Picture 4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0263" y="5705475"/>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4137" name="Picture 4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45313"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4138" name="Picture 4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278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4139" name="Picture 4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8773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67946" name="Picture 4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96250" y="5705475"/>
            <a:ext cx="1047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41" name="Picture 4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263" y="5705475"/>
            <a:ext cx="104298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167948" name="Rectangle 1"/>
          <p:cNvSpPr>
            <a:spLocks noChangeArrowheads="1"/>
          </p:cNvSpPr>
          <p:nvPr/>
        </p:nvSpPr>
        <p:spPr bwMode="auto">
          <a:xfrm>
            <a:off x="685800" y="1219200"/>
            <a:ext cx="784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pPr>
            <a:r>
              <a:rPr lang="en-US" b="1">
                <a:solidFill>
                  <a:srgbClr val="000000"/>
                </a:solidFill>
                <a:latin typeface="Georgia" pitchFamily="18" charset="0"/>
                <a:cs typeface="Arial" pitchFamily="34" charset="0"/>
              </a:rPr>
              <a:t>First Groningen-Moscow Conference on EU-Russian Energy Law</a:t>
            </a:r>
          </a:p>
          <a:p>
            <a:pPr algn="ctr" fontAlgn="base">
              <a:spcBef>
                <a:spcPct val="0"/>
              </a:spcBef>
              <a:spcAft>
                <a:spcPct val="0"/>
              </a:spcAft>
            </a:pPr>
            <a:r>
              <a:rPr lang="en-US" b="1">
                <a:solidFill>
                  <a:srgbClr val="000000"/>
                </a:solidFill>
                <a:latin typeface="Georgia" pitchFamily="18" charset="0"/>
                <a:cs typeface="Arial" pitchFamily="34" charset="0"/>
              </a:rPr>
              <a:t>University of Groningen</a:t>
            </a:r>
          </a:p>
          <a:p>
            <a:pPr algn="ctr" fontAlgn="base">
              <a:spcBef>
                <a:spcPct val="0"/>
              </a:spcBef>
              <a:spcAft>
                <a:spcPct val="0"/>
              </a:spcAft>
            </a:pPr>
            <a:r>
              <a:rPr lang="en-US" b="1">
                <a:solidFill>
                  <a:srgbClr val="000000"/>
                </a:solidFill>
                <a:latin typeface="Georgia" pitchFamily="18" charset="0"/>
                <a:cs typeface="Arial" pitchFamily="34" charset="0"/>
              </a:rPr>
              <a:t>Faculty of Law</a:t>
            </a:r>
          </a:p>
          <a:p>
            <a:pPr algn="ctr" fontAlgn="base">
              <a:spcBef>
                <a:spcPct val="0"/>
              </a:spcBef>
              <a:spcAft>
                <a:spcPct val="0"/>
              </a:spcAft>
            </a:pPr>
            <a:r>
              <a:rPr lang="en-US" b="1">
                <a:solidFill>
                  <a:srgbClr val="000000"/>
                </a:solidFill>
                <a:latin typeface="Georgia" pitchFamily="18" charset="0"/>
                <a:cs typeface="Arial" pitchFamily="34" charset="0"/>
              </a:rPr>
              <a:t>May 30-31, 2013</a:t>
            </a:r>
          </a:p>
        </p:txBody>
      </p:sp>
      <p:sp>
        <p:nvSpPr>
          <p:cNvPr id="167949" name="Rectangle 2"/>
          <p:cNvSpPr>
            <a:spLocks noChangeArrowheads="1"/>
          </p:cNvSpPr>
          <p:nvPr/>
        </p:nvSpPr>
        <p:spPr bwMode="auto">
          <a:xfrm>
            <a:off x="1447800" y="2971800"/>
            <a:ext cx="6629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pPr>
            <a:r>
              <a:rPr lang="en-US" sz="2000" b="1">
                <a:solidFill>
                  <a:srgbClr val="000000"/>
                </a:solidFill>
                <a:latin typeface="Georgia" pitchFamily="18" charset="0"/>
                <a:cs typeface="Arial" pitchFamily="34" charset="0"/>
              </a:rPr>
              <a:t>EU Policy Towards Energy Development in the Arctic High North</a:t>
            </a:r>
          </a:p>
        </p:txBody>
      </p:sp>
    </p:spTree>
    <p:extLst>
      <p:ext uri="{BB962C8B-B14F-4D97-AF65-F5344CB8AC3E}">
        <p14:creationId xmlns:p14="http://schemas.microsoft.com/office/powerpoint/2010/main" val="30441677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2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1143000"/>
            <a:ext cx="4114800" cy="4800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9203" name="Rectangle 1"/>
          <p:cNvSpPr>
            <a:spLocks noChangeArrowheads="1"/>
          </p:cNvSpPr>
          <p:nvPr/>
        </p:nvSpPr>
        <p:spPr bwMode="auto">
          <a:xfrm>
            <a:off x="0" y="2057400"/>
            <a:ext cx="4351338"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fontAlgn="base">
              <a:spcBef>
                <a:spcPct val="0"/>
              </a:spcBef>
              <a:spcAft>
                <a:spcPct val="0"/>
              </a:spcAft>
            </a:pPr>
            <a:r>
              <a:rPr lang="en-US">
                <a:solidFill>
                  <a:srgbClr val="0D0D0D"/>
                </a:solidFill>
                <a:latin typeface="Georgia" pitchFamily="18" charset="0"/>
                <a:cs typeface="Arial" pitchFamily="34" charset="0"/>
              </a:rPr>
              <a:t>The map shows the most promising areas for finding undiscovered, or yet-to-find (YTF), conventional hydrocarbon resources. The height of each column represents the volume of YTF resources (red for gas and green for oil) in billions of barrels of oil equivalent. The base of each column is plotted approximately at the basin location.</a:t>
            </a:r>
          </a:p>
          <a:p>
            <a:pPr fontAlgn="base">
              <a:spcBef>
                <a:spcPct val="0"/>
              </a:spcBef>
              <a:spcAft>
                <a:spcPct val="0"/>
              </a:spcAft>
            </a:pPr>
            <a:endParaRPr lang="en-US">
              <a:solidFill>
                <a:srgbClr val="0D0D0D"/>
              </a:solidFill>
              <a:latin typeface="Georgia" pitchFamily="18" charset="0"/>
              <a:cs typeface="Arial" pitchFamily="34" charset="0"/>
            </a:endParaRPr>
          </a:p>
          <a:p>
            <a:pPr fontAlgn="base">
              <a:spcBef>
                <a:spcPct val="0"/>
              </a:spcBef>
              <a:spcAft>
                <a:spcPct val="0"/>
              </a:spcAft>
            </a:pPr>
            <a:r>
              <a:rPr lang="en-US" sz="1600">
                <a:solidFill>
                  <a:srgbClr val="0D0D0D"/>
                </a:solidFill>
                <a:latin typeface="Georgia" pitchFamily="18" charset="0"/>
                <a:cs typeface="Arial" pitchFamily="34" charset="0"/>
              </a:rPr>
              <a:t>Source: </a:t>
            </a:r>
            <a:r>
              <a:rPr lang="en-US" sz="1600" i="1">
                <a:solidFill>
                  <a:srgbClr val="0D0D0D"/>
                </a:solidFill>
                <a:latin typeface="Georgia" pitchFamily="18" charset="0"/>
                <a:cs typeface="Arial" pitchFamily="34" charset="0"/>
              </a:rPr>
              <a:t>Oilfield Review </a:t>
            </a:r>
            <a:r>
              <a:rPr lang="en-US" sz="1600">
                <a:solidFill>
                  <a:srgbClr val="0D0D0D"/>
                </a:solidFill>
                <a:latin typeface="Georgia" pitchFamily="18" charset="0"/>
                <a:cs typeface="Arial" pitchFamily="34" charset="0"/>
              </a:rPr>
              <a:t>Winter 2010/2011, Vol. 22, No. 4, p. 41; Copyright © 2011, Schlumberger</a:t>
            </a:r>
          </a:p>
        </p:txBody>
      </p:sp>
      <p:pic>
        <p:nvPicPr>
          <p:cNvPr id="179204" name="Picture 4" descr="ac_banner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9175" y="5940425"/>
            <a:ext cx="1382713" cy="900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8"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3475" y="5943600"/>
            <a:ext cx="1150938"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9"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06938" y="5943600"/>
            <a:ext cx="11525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0"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77050" y="5943600"/>
            <a:ext cx="1150938"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1"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59463" y="5943600"/>
            <a:ext cx="1150937"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2"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54413" y="5943600"/>
            <a:ext cx="1150937"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79211"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027988" y="5943600"/>
            <a:ext cx="10477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5943600"/>
            <a:ext cx="11779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Tree>
    <p:extLst>
      <p:ext uri="{BB962C8B-B14F-4D97-AF65-F5344CB8AC3E}">
        <p14:creationId xmlns:p14="http://schemas.microsoft.com/office/powerpoint/2010/main" val="23575273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22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314450"/>
            <a:ext cx="6629400" cy="144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022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822575"/>
            <a:ext cx="6629400" cy="106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0228" name="Rectangle 3"/>
          <p:cNvSpPr>
            <a:spLocks noChangeArrowheads="1"/>
          </p:cNvSpPr>
          <p:nvPr/>
        </p:nvSpPr>
        <p:spPr bwMode="auto">
          <a:xfrm>
            <a:off x="477838" y="3886200"/>
            <a:ext cx="7350125"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fontAlgn="base">
              <a:spcBef>
                <a:spcPct val="0"/>
              </a:spcBef>
              <a:spcAft>
                <a:spcPct val="0"/>
              </a:spcAft>
            </a:pPr>
            <a:r>
              <a:rPr lang="en-US" sz="1600">
                <a:solidFill>
                  <a:srgbClr val="0D0D0D"/>
                </a:solidFill>
                <a:latin typeface="Georgia" pitchFamily="18" charset="0"/>
                <a:cs typeface="Arial" pitchFamily="34" charset="0"/>
              </a:rPr>
              <a:t>These graphs present the Arctic YTF resource volume, type and location compared with the rest of the world. The data indicate that most of these resources consist of natural gas in Russia.</a:t>
            </a:r>
          </a:p>
          <a:p>
            <a:pPr fontAlgn="base">
              <a:spcBef>
                <a:spcPct val="0"/>
              </a:spcBef>
              <a:spcAft>
                <a:spcPct val="0"/>
              </a:spcAft>
            </a:pPr>
            <a:endParaRPr lang="en-US" sz="1600">
              <a:solidFill>
                <a:srgbClr val="0D0D0D"/>
              </a:solidFill>
              <a:latin typeface="Georgia" pitchFamily="18" charset="0"/>
              <a:cs typeface="Arial" pitchFamily="34" charset="0"/>
            </a:endParaRPr>
          </a:p>
          <a:p>
            <a:pPr fontAlgn="base">
              <a:spcBef>
                <a:spcPct val="0"/>
              </a:spcBef>
              <a:spcAft>
                <a:spcPct val="0"/>
              </a:spcAft>
            </a:pPr>
            <a:r>
              <a:rPr lang="en-US" sz="1400">
                <a:solidFill>
                  <a:srgbClr val="0D0D0D"/>
                </a:solidFill>
                <a:latin typeface="Georgia" pitchFamily="18" charset="0"/>
                <a:cs typeface="Arial" pitchFamily="34" charset="0"/>
              </a:rPr>
              <a:t>Source: </a:t>
            </a:r>
            <a:r>
              <a:rPr lang="en-US" sz="1400" i="1">
                <a:solidFill>
                  <a:srgbClr val="0D0D0D"/>
                </a:solidFill>
                <a:latin typeface="Georgia" pitchFamily="18" charset="0"/>
                <a:cs typeface="Arial" pitchFamily="34" charset="0"/>
              </a:rPr>
              <a:t>Oilfield Review </a:t>
            </a:r>
            <a:r>
              <a:rPr lang="en-US" sz="1400">
                <a:solidFill>
                  <a:srgbClr val="0D0D0D"/>
                </a:solidFill>
                <a:latin typeface="Georgia" pitchFamily="18" charset="0"/>
                <a:cs typeface="Arial" pitchFamily="34" charset="0"/>
              </a:rPr>
              <a:t>Winter 2010/2011, Vol. 22, No. 4, p. 41; Copyright © 2011, Schlumberger</a:t>
            </a:r>
          </a:p>
        </p:txBody>
      </p:sp>
      <p:pic>
        <p:nvPicPr>
          <p:cNvPr id="180229" name="Picture 4" descr="ac_banner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9175" y="5789613"/>
            <a:ext cx="1382713" cy="105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3475" y="5791200"/>
            <a:ext cx="1150938"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8"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06938" y="5791200"/>
            <a:ext cx="115252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9"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77050" y="5791200"/>
            <a:ext cx="1150938"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0"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59463" y="5791200"/>
            <a:ext cx="1150937"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1"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54413" y="5791200"/>
            <a:ext cx="1150937"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0236"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027988" y="5791200"/>
            <a:ext cx="10477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5791200"/>
            <a:ext cx="117792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Tree>
    <p:extLst>
      <p:ext uri="{BB962C8B-B14F-4D97-AF65-F5344CB8AC3E}">
        <p14:creationId xmlns:p14="http://schemas.microsoft.com/office/powerpoint/2010/main" val="1027536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1250" name="Picture 4" descr="ac_banner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2"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5705475"/>
            <a:ext cx="1223962" cy="11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443"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53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444"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5705475"/>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445"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7050"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446"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2452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447" name="Picture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1947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1257" name="Picture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27988" y="5705475"/>
            <a:ext cx="1047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9" name="Picture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5705475"/>
            <a:ext cx="104298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181259" name="TextBox 1"/>
          <p:cNvSpPr txBox="1">
            <a:spLocks noChangeArrowheads="1"/>
          </p:cNvSpPr>
          <p:nvPr/>
        </p:nvSpPr>
        <p:spPr bwMode="auto">
          <a:xfrm>
            <a:off x="1219200" y="1447800"/>
            <a:ext cx="6781800"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r>
              <a:rPr lang="en-US" b="1">
                <a:solidFill>
                  <a:srgbClr val="000000"/>
                </a:solidFill>
                <a:latin typeface="Georgia" pitchFamily="18" charset="0"/>
              </a:rPr>
              <a:t>EU Energy Imports: </a:t>
            </a:r>
          </a:p>
          <a:p>
            <a:pPr eaLnBrk="1" fontAlgn="base" hangingPunct="1">
              <a:spcBef>
                <a:spcPct val="0"/>
              </a:spcBef>
              <a:spcAft>
                <a:spcPct val="0"/>
              </a:spcAft>
            </a:pPr>
            <a:endParaRPr lang="en-US">
              <a:solidFill>
                <a:srgbClr val="000000"/>
              </a:solidFill>
              <a:latin typeface="Georgia" pitchFamily="18" charset="0"/>
            </a:endParaRPr>
          </a:p>
          <a:p>
            <a:pPr eaLnBrk="1" fontAlgn="base" hangingPunct="1">
              <a:spcBef>
                <a:spcPct val="0"/>
              </a:spcBef>
              <a:spcAft>
                <a:spcPct val="0"/>
              </a:spcAft>
              <a:buClr>
                <a:srgbClr val="CCFFCC"/>
              </a:buClr>
              <a:buFont typeface="Wingdings" pitchFamily="2" charset="2"/>
              <a:buChar char="q"/>
            </a:pPr>
            <a:r>
              <a:rPr lang="en-US">
                <a:solidFill>
                  <a:srgbClr val="000000"/>
                </a:solidFill>
                <a:latin typeface="Georgia" pitchFamily="18" charset="0"/>
              </a:rPr>
              <a:t>With enlarged EU in 2007 energy dependence increased by: </a:t>
            </a:r>
          </a:p>
          <a:p>
            <a:pPr lvl="1" eaLnBrk="1" fontAlgn="base" hangingPunct="1">
              <a:spcBef>
                <a:spcPct val="0"/>
              </a:spcBef>
              <a:spcAft>
                <a:spcPct val="0"/>
              </a:spcAft>
              <a:buClr>
                <a:srgbClr val="FF0000"/>
              </a:buClr>
              <a:buFont typeface="Wingdings" pitchFamily="2" charset="2"/>
              <a:buChar char="u"/>
            </a:pPr>
            <a:r>
              <a:rPr lang="en-US">
                <a:solidFill>
                  <a:srgbClr val="000000"/>
                </a:solidFill>
                <a:latin typeface="Georgia" pitchFamily="18" charset="0"/>
              </a:rPr>
              <a:t>84 % imported natural gas</a:t>
            </a:r>
          </a:p>
          <a:p>
            <a:pPr lvl="1" eaLnBrk="1" fontAlgn="base" hangingPunct="1">
              <a:spcBef>
                <a:spcPct val="0"/>
              </a:spcBef>
              <a:spcAft>
                <a:spcPct val="0"/>
              </a:spcAft>
              <a:buClr>
                <a:srgbClr val="FF0000"/>
              </a:buClr>
              <a:buFont typeface="Wingdings" pitchFamily="2" charset="2"/>
              <a:buChar char="u"/>
            </a:pPr>
            <a:r>
              <a:rPr lang="en-US">
                <a:solidFill>
                  <a:srgbClr val="000000"/>
                </a:solidFill>
                <a:latin typeface="Georgia" pitchFamily="18" charset="0"/>
              </a:rPr>
              <a:t>93 % imported oil </a:t>
            </a:r>
          </a:p>
          <a:p>
            <a:pPr eaLnBrk="1" fontAlgn="base" hangingPunct="1">
              <a:spcBef>
                <a:spcPct val="0"/>
              </a:spcBef>
              <a:spcAft>
                <a:spcPct val="0"/>
              </a:spcAft>
              <a:buClr>
                <a:srgbClr val="CCFFCC"/>
              </a:buClr>
              <a:buFont typeface="Wingdings" pitchFamily="2" charset="2"/>
              <a:buChar char="q"/>
            </a:pPr>
            <a:endParaRPr lang="en-US">
              <a:solidFill>
                <a:srgbClr val="000000"/>
              </a:solidFill>
              <a:latin typeface="Georgia" pitchFamily="18" charset="0"/>
            </a:endParaRPr>
          </a:p>
          <a:p>
            <a:pPr eaLnBrk="1" fontAlgn="base" hangingPunct="1">
              <a:spcBef>
                <a:spcPct val="0"/>
              </a:spcBef>
              <a:spcAft>
                <a:spcPct val="0"/>
              </a:spcAft>
              <a:buClr>
                <a:srgbClr val="CCFFCC"/>
              </a:buClr>
              <a:buFont typeface="Wingdings" pitchFamily="2" charset="2"/>
              <a:buChar char="q"/>
            </a:pPr>
            <a:r>
              <a:rPr lang="en-US">
                <a:solidFill>
                  <a:srgbClr val="000000"/>
                </a:solidFill>
                <a:latin typeface="Georgia" pitchFamily="18" charset="0"/>
              </a:rPr>
              <a:t>Current figures: </a:t>
            </a:r>
          </a:p>
          <a:p>
            <a:pPr eaLnBrk="1" fontAlgn="base" hangingPunct="1">
              <a:spcBef>
                <a:spcPct val="0"/>
              </a:spcBef>
              <a:spcAft>
                <a:spcPct val="0"/>
              </a:spcAft>
              <a:buClr>
                <a:srgbClr val="CCFFCC"/>
              </a:buClr>
            </a:pPr>
            <a:endParaRPr lang="en-US">
              <a:solidFill>
                <a:srgbClr val="000000"/>
              </a:solidFill>
              <a:latin typeface="Georgia" pitchFamily="18" charset="0"/>
            </a:endParaRPr>
          </a:p>
          <a:p>
            <a:pPr lvl="1" eaLnBrk="1" fontAlgn="base" hangingPunct="1">
              <a:spcBef>
                <a:spcPct val="0"/>
              </a:spcBef>
              <a:spcAft>
                <a:spcPct val="0"/>
              </a:spcAft>
              <a:buClr>
                <a:srgbClr val="FF0000"/>
              </a:buClr>
              <a:buFont typeface="Wingdings" pitchFamily="2" charset="2"/>
              <a:buChar char="u"/>
            </a:pPr>
            <a:r>
              <a:rPr lang="en-US">
                <a:solidFill>
                  <a:srgbClr val="000000"/>
                </a:solidFill>
                <a:latin typeface="Georgia" pitchFamily="18" charset="0"/>
              </a:rPr>
              <a:t>50 % of the total EU energy consumption is imported	</a:t>
            </a:r>
          </a:p>
          <a:p>
            <a:pPr lvl="1" eaLnBrk="1" fontAlgn="base" hangingPunct="1">
              <a:spcBef>
                <a:spcPct val="0"/>
              </a:spcBef>
              <a:spcAft>
                <a:spcPct val="0"/>
              </a:spcAft>
              <a:buClr>
                <a:srgbClr val="FF0000"/>
              </a:buClr>
              <a:buFont typeface="Wingdings" pitchFamily="2" charset="2"/>
              <a:buChar char="u"/>
            </a:pPr>
            <a:r>
              <a:rPr lang="en-US">
                <a:solidFill>
                  <a:srgbClr val="000000"/>
                </a:solidFill>
                <a:latin typeface="Georgia" pitchFamily="18" charset="0"/>
              </a:rPr>
              <a:t>38 % of oil imports come from Russia</a:t>
            </a:r>
          </a:p>
          <a:p>
            <a:pPr lvl="1" eaLnBrk="1" fontAlgn="base" hangingPunct="1">
              <a:spcBef>
                <a:spcPct val="0"/>
              </a:spcBef>
              <a:spcAft>
                <a:spcPct val="0"/>
              </a:spcAft>
              <a:buClr>
                <a:srgbClr val="FF0000"/>
              </a:buClr>
              <a:buFont typeface="Wingdings" pitchFamily="2" charset="2"/>
              <a:buChar char="u"/>
            </a:pPr>
            <a:r>
              <a:rPr lang="en-US">
                <a:solidFill>
                  <a:srgbClr val="000000"/>
                </a:solidFill>
                <a:latin typeface="Georgia" pitchFamily="18" charset="0"/>
              </a:rPr>
              <a:t>15 % of oil imports come from Norway</a:t>
            </a:r>
          </a:p>
          <a:p>
            <a:pPr lvl="1" eaLnBrk="1" fontAlgn="base" hangingPunct="1">
              <a:spcBef>
                <a:spcPct val="0"/>
              </a:spcBef>
              <a:spcAft>
                <a:spcPct val="0"/>
              </a:spcAft>
              <a:buClr>
                <a:srgbClr val="FF0000"/>
              </a:buClr>
              <a:buFont typeface="Wingdings" pitchFamily="2" charset="2"/>
              <a:buChar char="u"/>
            </a:pPr>
            <a:r>
              <a:rPr lang="en-US">
                <a:solidFill>
                  <a:srgbClr val="000000"/>
                </a:solidFill>
                <a:latin typeface="Georgia" pitchFamily="18" charset="0"/>
              </a:rPr>
              <a:t>53 % from the European High North</a:t>
            </a:r>
          </a:p>
          <a:p>
            <a:pPr lvl="1" eaLnBrk="1" fontAlgn="base" hangingPunct="1">
              <a:spcBef>
                <a:spcPct val="0"/>
              </a:spcBef>
              <a:spcAft>
                <a:spcPct val="0"/>
              </a:spcAft>
              <a:buClr>
                <a:srgbClr val="FF0000"/>
              </a:buClr>
              <a:buFont typeface="Wingdings" pitchFamily="2" charset="2"/>
              <a:buChar char="u"/>
            </a:pPr>
            <a:r>
              <a:rPr lang="en-GB">
                <a:solidFill>
                  <a:srgbClr val="000000"/>
                </a:solidFill>
                <a:latin typeface="Georgia" pitchFamily="18" charset="0"/>
              </a:rPr>
              <a:t>65–70 % rise is predicted</a:t>
            </a:r>
            <a:r>
              <a:rPr lang="en-US">
                <a:solidFill>
                  <a:srgbClr val="000000"/>
                </a:solidFill>
                <a:latin typeface="Georgia" pitchFamily="18" charset="0"/>
              </a:rPr>
              <a:t> in next 20 years</a:t>
            </a:r>
          </a:p>
          <a:p>
            <a:pPr eaLnBrk="1" fontAlgn="base" hangingPunct="1">
              <a:spcBef>
                <a:spcPct val="0"/>
              </a:spcBef>
              <a:spcAft>
                <a:spcPct val="0"/>
              </a:spcAft>
            </a:pPr>
            <a:endParaRPr lang="en-US">
              <a:solidFill>
                <a:srgbClr val="000000"/>
              </a:solidFill>
            </a:endParaRPr>
          </a:p>
        </p:txBody>
      </p:sp>
    </p:spTree>
    <p:extLst>
      <p:ext uri="{BB962C8B-B14F-4D97-AF65-F5344CB8AC3E}">
        <p14:creationId xmlns:p14="http://schemas.microsoft.com/office/powerpoint/2010/main" val="11982742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1"/>
          <p:cNvSpPr>
            <a:spLocks noChangeArrowheads="1"/>
          </p:cNvSpPr>
          <p:nvPr/>
        </p:nvSpPr>
        <p:spPr bwMode="auto">
          <a:xfrm>
            <a:off x="990600" y="1600200"/>
            <a:ext cx="7391400"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en-US" b="1">
                <a:solidFill>
                  <a:srgbClr val="000000"/>
                </a:solidFill>
                <a:latin typeface="Georgia" pitchFamily="18" charset="0"/>
                <a:cs typeface="Arial" pitchFamily="34" charset="0"/>
              </a:rPr>
              <a:t>Arctic Energy Development will have Adverse Environmental Consequences: </a:t>
            </a:r>
          </a:p>
          <a:p>
            <a:pPr fontAlgn="base">
              <a:spcBef>
                <a:spcPct val="0"/>
              </a:spcBef>
              <a:spcAft>
                <a:spcPct val="0"/>
              </a:spcAft>
            </a:pPr>
            <a:endParaRPr lang="en-US">
              <a:solidFill>
                <a:srgbClr val="000000"/>
              </a:solidFill>
              <a:latin typeface="Georgia" pitchFamily="18" charset="0"/>
              <a:cs typeface="Arial" pitchFamily="34" charset="0"/>
            </a:endParaRPr>
          </a:p>
          <a:p>
            <a:pPr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Acceleration of Climate Change</a:t>
            </a:r>
          </a:p>
          <a:p>
            <a:pPr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Pollution by oil spills</a:t>
            </a:r>
          </a:p>
          <a:p>
            <a:pPr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Difficulties in clean-up operation  </a:t>
            </a:r>
          </a:p>
          <a:p>
            <a:pPr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Adverse impact on marine living resources</a:t>
            </a:r>
          </a:p>
          <a:p>
            <a:pPr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Other indirect impacts</a:t>
            </a:r>
          </a:p>
          <a:p>
            <a:pPr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Impact on the livelihood of indigenous peoples </a:t>
            </a:r>
          </a:p>
        </p:txBody>
      </p:sp>
      <p:pic>
        <p:nvPicPr>
          <p:cNvPr id="182275" name="Picture 4" descr="ac_banner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5705475"/>
            <a:ext cx="1223962" cy="11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53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5705475"/>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7"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7050"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8"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2452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9" name="Picture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1947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2282" name="Picture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27988" y="5705475"/>
            <a:ext cx="1047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5705475"/>
            <a:ext cx="104298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Tree>
    <p:extLst>
      <p:ext uri="{BB962C8B-B14F-4D97-AF65-F5344CB8AC3E}">
        <p14:creationId xmlns:p14="http://schemas.microsoft.com/office/powerpoint/2010/main" val="3214237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3298" name="Picture 4" descr="ac_banner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5" name="Rectangle 5"/>
          <p:cNvSpPr>
            <a:spLocks noChangeArrowheads="1"/>
          </p:cNvSpPr>
          <p:nvPr/>
        </p:nvSpPr>
        <p:spPr bwMode="auto">
          <a:xfrm>
            <a:off x="990600" y="1309688"/>
            <a:ext cx="6629400" cy="2862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ctr">
            <a:spAutoFit/>
          </a:bodyPr>
          <a:lstStyle/>
          <a:p>
            <a:pPr fontAlgn="base">
              <a:spcBef>
                <a:spcPct val="0"/>
              </a:spcBef>
              <a:spcAft>
                <a:spcPct val="0"/>
              </a:spcAft>
              <a:defRPr/>
            </a:pPr>
            <a:r>
              <a:rPr lang="en-GB" b="1" dirty="0">
                <a:solidFill>
                  <a:srgbClr val="000000"/>
                </a:solidFill>
                <a:latin typeface="Georgia" charset="0"/>
                <a:cs typeface="Arial" pitchFamily="34" charset="0"/>
              </a:rPr>
              <a:t>EU Energy Policy</a:t>
            </a:r>
          </a:p>
          <a:p>
            <a:pPr fontAlgn="base">
              <a:spcBef>
                <a:spcPct val="0"/>
              </a:spcBef>
              <a:spcAft>
                <a:spcPct val="0"/>
              </a:spcAft>
              <a:defRPr/>
            </a:pPr>
            <a:endParaRPr lang="en-GB" dirty="0">
              <a:solidFill>
                <a:srgbClr val="000000"/>
              </a:solidFill>
              <a:latin typeface="Georgia" charset="0"/>
              <a:cs typeface="Arial" pitchFamily="34" charset="0"/>
            </a:endParaRPr>
          </a:p>
          <a:p>
            <a:pPr marL="285750" indent="-285750" fontAlgn="base">
              <a:spcBef>
                <a:spcPct val="0"/>
              </a:spcBef>
              <a:spcAft>
                <a:spcPct val="0"/>
              </a:spcAft>
              <a:buClr>
                <a:srgbClr val="FF6600"/>
              </a:buClr>
              <a:buSzPct val="115000"/>
              <a:buFont typeface="Wingdings" charset="2"/>
              <a:buChar char="q"/>
              <a:defRPr/>
            </a:pPr>
            <a:r>
              <a:rPr lang="en-GB" dirty="0">
                <a:solidFill>
                  <a:srgbClr val="000000"/>
                </a:solidFill>
                <a:latin typeface="Georgia" charset="0"/>
                <a:cs typeface="Arial" pitchFamily="34" charset="0"/>
              </a:rPr>
              <a:t>No integrated energy policy</a:t>
            </a:r>
          </a:p>
          <a:p>
            <a:pPr marL="285750" indent="-285750" fontAlgn="base">
              <a:spcBef>
                <a:spcPct val="0"/>
              </a:spcBef>
              <a:spcAft>
                <a:spcPct val="0"/>
              </a:spcAft>
              <a:buClr>
                <a:srgbClr val="FF6600"/>
              </a:buClr>
              <a:buSzPct val="115000"/>
              <a:buFont typeface="Wingdings" charset="2"/>
              <a:buChar char="q"/>
              <a:defRPr/>
            </a:pPr>
            <a:r>
              <a:rPr lang="en-GB" dirty="0">
                <a:solidFill>
                  <a:srgbClr val="000000"/>
                </a:solidFill>
                <a:latin typeface="Georgia" charset="0"/>
                <a:cs typeface="Arial" pitchFamily="34" charset="0"/>
              </a:rPr>
              <a:t>A set of policies connecting </a:t>
            </a:r>
          </a:p>
          <a:p>
            <a:pPr fontAlgn="base">
              <a:spcBef>
                <a:spcPct val="0"/>
              </a:spcBef>
              <a:spcAft>
                <a:spcPct val="0"/>
              </a:spcAft>
              <a:buClr>
                <a:srgbClr val="FF6600"/>
              </a:buClr>
              <a:buSzPct val="115000"/>
              <a:defRPr/>
            </a:pPr>
            <a:r>
              <a:rPr lang="en-GB" dirty="0">
                <a:solidFill>
                  <a:srgbClr val="000000"/>
                </a:solidFill>
                <a:latin typeface="Georgia" charset="0"/>
                <a:cs typeface="Arial" pitchFamily="34" charset="0"/>
              </a:rPr>
              <a:t>				</a:t>
            </a:r>
          </a:p>
          <a:p>
            <a:pPr marL="742950" lvl="1" indent="-285750" fontAlgn="base">
              <a:spcBef>
                <a:spcPct val="0"/>
              </a:spcBef>
              <a:spcAft>
                <a:spcPct val="0"/>
              </a:spcAft>
              <a:buClr>
                <a:srgbClr val="FF6600"/>
              </a:buClr>
              <a:buSzPct val="115000"/>
              <a:buFont typeface="Wingdings" charset="2"/>
              <a:buChar char="q"/>
              <a:defRPr/>
            </a:pPr>
            <a:r>
              <a:rPr lang="en-GB" dirty="0">
                <a:solidFill>
                  <a:srgbClr val="000000"/>
                </a:solidFill>
                <a:latin typeface="Georgia" charset="0"/>
                <a:cs typeface="Arial" pitchFamily="34" charset="0"/>
              </a:rPr>
              <a:t>Energy market</a:t>
            </a:r>
          </a:p>
          <a:p>
            <a:pPr marL="742950" lvl="1" indent="-285750" fontAlgn="base">
              <a:spcBef>
                <a:spcPct val="0"/>
              </a:spcBef>
              <a:spcAft>
                <a:spcPct val="0"/>
              </a:spcAft>
              <a:buClr>
                <a:srgbClr val="FF6600"/>
              </a:buClr>
              <a:buSzPct val="115000"/>
              <a:buFont typeface="Wingdings" charset="2"/>
              <a:buChar char="q"/>
              <a:defRPr/>
            </a:pPr>
            <a:r>
              <a:rPr lang="en-GB" dirty="0">
                <a:solidFill>
                  <a:srgbClr val="000000"/>
                </a:solidFill>
                <a:latin typeface="Georgia" charset="0"/>
                <a:cs typeface="Arial" pitchFamily="34" charset="0"/>
              </a:rPr>
              <a:t>Energy efficiency</a:t>
            </a:r>
          </a:p>
          <a:p>
            <a:pPr marL="742950" lvl="1" indent="-285750" fontAlgn="base">
              <a:spcBef>
                <a:spcPct val="0"/>
              </a:spcBef>
              <a:spcAft>
                <a:spcPct val="0"/>
              </a:spcAft>
              <a:buClr>
                <a:srgbClr val="FF6600"/>
              </a:buClr>
              <a:buSzPct val="115000"/>
              <a:buFont typeface="Wingdings" charset="2"/>
              <a:buChar char="q"/>
              <a:defRPr/>
            </a:pPr>
            <a:r>
              <a:rPr lang="en-GB" dirty="0">
                <a:solidFill>
                  <a:srgbClr val="000000"/>
                </a:solidFill>
                <a:latin typeface="Georgia" charset="0"/>
                <a:cs typeface="Arial" pitchFamily="34" charset="0"/>
              </a:rPr>
              <a:t>Climate change</a:t>
            </a:r>
          </a:p>
          <a:p>
            <a:pPr fontAlgn="base">
              <a:spcBef>
                <a:spcPct val="0"/>
              </a:spcBef>
              <a:spcAft>
                <a:spcPct val="0"/>
              </a:spcAft>
              <a:defRPr/>
            </a:pPr>
            <a:endParaRPr lang="en-US" dirty="0">
              <a:solidFill>
                <a:srgbClr val="000000"/>
              </a:solidFill>
              <a:latin typeface="Georgia" charset="0"/>
              <a:cs typeface="Arial" pitchFamily="34" charset="0"/>
            </a:endParaRPr>
          </a:p>
          <a:p>
            <a:pPr marL="285750" indent="-285750" fontAlgn="base">
              <a:spcBef>
                <a:spcPct val="0"/>
              </a:spcBef>
              <a:spcAft>
                <a:spcPct val="0"/>
              </a:spcAft>
              <a:buClr>
                <a:srgbClr val="FF6600"/>
              </a:buClr>
              <a:buSzPct val="115000"/>
              <a:buFont typeface="Wingdings" charset="2"/>
              <a:buChar char="q"/>
              <a:defRPr/>
            </a:pPr>
            <a:r>
              <a:rPr lang="en-US" dirty="0">
                <a:solidFill>
                  <a:srgbClr val="000000"/>
                </a:solidFill>
                <a:latin typeface="Georgia" charset="0"/>
                <a:cs typeface="Arial" pitchFamily="34" charset="0"/>
              </a:rPr>
              <a:t>Lisbon Treaty opened the way for a true EU Energy Policy  </a:t>
            </a:r>
          </a:p>
        </p:txBody>
      </p:sp>
      <p:pic>
        <p:nvPicPr>
          <p:cNvPr id="4096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5705475"/>
            <a:ext cx="1223962" cy="11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4096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53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40968"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5705475"/>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40969"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7050"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40970"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2452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40971"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1947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3306"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27988" y="5705475"/>
            <a:ext cx="1047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3"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5705475"/>
            <a:ext cx="104298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Tree>
    <p:extLst>
      <p:ext uri="{BB962C8B-B14F-4D97-AF65-F5344CB8AC3E}">
        <p14:creationId xmlns:p14="http://schemas.microsoft.com/office/powerpoint/2010/main" val="9016105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22" name="Picture 4" descr="ac_banner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250" y="5705475"/>
            <a:ext cx="1223963" cy="11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1447"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6800"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1448"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0263" y="5705475"/>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1449"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45313"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1450"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278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1451"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8773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4329"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96250" y="5705475"/>
            <a:ext cx="1047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53"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263" y="5705475"/>
            <a:ext cx="104298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184331" name="TextBox 4"/>
          <p:cNvSpPr txBox="1">
            <a:spLocks noChangeArrowheads="1"/>
          </p:cNvSpPr>
          <p:nvPr/>
        </p:nvSpPr>
        <p:spPr bwMode="auto">
          <a:xfrm>
            <a:off x="2133600" y="2133600"/>
            <a:ext cx="47244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r>
              <a:rPr lang="fi-FI" sz="2400">
                <a:solidFill>
                  <a:srgbClr val="000000"/>
                </a:solidFill>
                <a:latin typeface="Georgia" pitchFamily="18" charset="0"/>
              </a:rPr>
              <a:t>Climate change</a:t>
            </a:r>
          </a:p>
          <a:p>
            <a:pPr eaLnBrk="1" fontAlgn="base" hangingPunct="1">
              <a:spcBef>
                <a:spcPct val="0"/>
              </a:spcBef>
              <a:spcAft>
                <a:spcPct val="0"/>
              </a:spcAft>
            </a:pPr>
            <a:endParaRPr lang="fi-FI" sz="2400">
              <a:solidFill>
                <a:srgbClr val="000000"/>
              </a:solidFill>
              <a:latin typeface="Georgia" pitchFamily="18" charset="0"/>
            </a:endParaRPr>
          </a:p>
          <a:p>
            <a:pPr eaLnBrk="1" fontAlgn="base" hangingPunct="1">
              <a:spcBef>
                <a:spcPct val="0"/>
              </a:spcBef>
              <a:spcAft>
                <a:spcPct val="0"/>
              </a:spcAft>
            </a:pPr>
            <a:endParaRPr lang="fi-FI" sz="2400">
              <a:solidFill>
                <a:srgbClr val="000000"/>
              </a:solidFill>
              <a:latin typeface="Georgia" pitchFamily="18" charset="0"/>
            </a:endParaRPr>
          </a:p>
          <a:p>
            <a:pPr eaLnBrk="1" fontAlgn="base" hangingPunct="1">
              <a:spcBef>
                <a:spcPct val="0"/>
              </a:spcBef>
              <a:spcAft>
                <a:spcPct val="0"/>
              </a:spcAft>
            </a:pPr>
            <a:endParaRPr lang="fi-FI" sz="2400">
              <a:solidFill>
                <a:srgbClr val="000000"/>
              </a:solidFill>
              <a:latin typeface="Georgia" pitchFamily="18" charset="0"/>
            </a:endParaRPr>
          </a:p>
          <a:p>
            <a:pPr eaLnBrk="1" fontAlgn="base" hangingPunct="1">
              <a:spcBef>
                <a:spcPct val="0"/>
              </a:spcBef>
              <a:spcAft>
                <a:spcPct val="0"/>
              </a:spcAft>
            </a:pPr>
            <a:r>
              <a:rPr lang="fi-FI" sz="2400">
                <a:solidFill>
                  <a:srgbClr val="000000"/>
                </a:solidFill>
                <a:latin typeface="Georgia" pitchFamily="18" charset="0"/>
              </a:rPr>
              <a:t>Competition/Efficiency</a:t>
            </a:r>
          </a:p>
          <a:p>
            <a:pPr eaLnBrk="1" fontAlgn="base" hangingPunct="1">
              <a:spcBef>
                <a:spcPct val="0"/>
              </a:spcBef>
              <a:spcAft>
                <a:spcPct val="0"/>
              </a:spcAft>
            </a:pPr>
            <a:endParaRPr lang="fi-FI" sz="2400">
              <a:solidFill>
                <a:srgbClr val="000000"/>
              </a:solidFill>
              <a:latin typeface="Georgia" pitchFamily="18" charset="0"/>
            </a:endParaRPr>
          </a:p>
          <a:p>
            <a:pPr eaLnBrk="1" fontAlgn="base" hangingPunct="1">
              <a:spcBef>
                <a:spcPct val="0"/>
              </a:spcBef>
              <a:spcAft>
                <a:spcPct val="0"/>
              </a:spcAft>
            </a:pPr>
            <a:endParaRPr lang="fi-FI" sz="2400">
              <a:solidFill>
                <a:srgbClr val="000000"/>
              </a:solidFill>
              <a:latin typeface="Georgia" pitchFamily="18" charset="0"/>
            </a:endParaRPr>
          </a:p>
          <a:p>
            <a:pPr eaLnBrk="1" fontAlgn="base" hangingPunct="1">
              <a:spcBef>
                <a:spcPct val="0"/>
              </a:spcBef>
              <a:spcAft>
                <a:spcPct val="0"/>
              </a:spcAft>
            </a:pPr>
            <a:endParaRPr lang="fi-FI" sz="2400">
              <a:solidFill>
                <a:srgbClr val="000000"/>
              </a:solidFill>
              <a:latin typeface="Georgia" pitchFamily="18" charset="0"/>
            </a:endParaRPr>
          </a:p>
          <a:p>
            <a:pPr eaLnBrk="1" fontAlgn="base" hangingPunct="1">
              <a:spcBef>
                <a:spcPct val="0"/>
              </a:spcBef>
              <a:spcAft>
                <a:spcPct val="0"/>
              </a:spcAft>
            </a:pPr>
            <a:r>
              <a:rPr lang="fi-FI" sz="2400">
                <a:solidFill>
                  <a:srgbClr val="000000"/>
                </a:solidFill>
                <a:latin typeface="Georgia" pitchFamily="18" charset="0"/>
              </a:rPr>
              <a:t>Supply security</a:t>
            </a:r>
            <a:endParaRPr lang="en-US" sz="2400">
              <a:solidFill>
                <a:srgbClr val="000000"/>
              </a:solidFill>
              <a:latin typeface="Georgia" pitchFamily="18" charset="0"/>
            </a:endParaRPr>
          </a:p>
        </p:txBody>
      </p:sp>
      <p:sp>
        <p:nvSpPr>
          <p:cNvPr id="184332" name="Left-Right Arrow 7"/>
          <p:cNvSpPr>
            <a:spLocks noChangeArrowheads="1"/>
          </p:cNvSpPr>
          <p:nvPr/>
        </p:nvSpPr>
        <p:spPr bwMode="auto">
          <a:xfrm rot="-5400000">
            <a:off x="2846387" y="2868613"/>
            <a:ext cx="1039813" cy="484188"/>
          </a:xfrm>
          <a:prstGeom prst="leftRightArrow">
            <a:avLst>
              <a:gd name="adj1" fmla="val 50000"/>
              <a:gd name="adj2" fmla="val 50030"/>
            </a:avLst>
          </a:prstGeom>
          <a:solidFill>
            <a:srgbClr val="00B8FF"/>
          </a:solidFill>
          <a:ln w="9525">
            <a:solidFill>
              <a:schemeClr val="tx1"/>
            </a:solidFill>
            <a:round/>
            <a:headEnd/>
            <a:tailEnd/>
          </a:ln>
        </p:spPr>
        <p:txBody>
          <a:bodyPr/>
          <a:lstStyle/>
          <a:p>
            <a:pPr fontAlgn="base">
              <a:spcBef>
                <a:spcPct val="0"/>
              </a:spcBef>
              <a:spcAft>
                <a:spcPct val="0"/>
              </a:spcAft>
            </a:pPr>
            <a:endParaRPr lang="en-US">
              <a:solidFill>
                <a:srgbClr val="000000"/>
              </a:solidFill>
              <a:latin typeface="Georgia" pitchFamily="18" charset="0"/>
              <a:cs typeface="Arial" pitchFamily="34" charset="0"/>
            </a:endParaRPr>
          </a:p>
        </p:txBody>
      </p:sp>
      <p:sp>
        <p:nvSpPr>
          <p:cNvPr id="184333" name="Up-Down Arrow 8"/>
          <p:cNvSpPr>
            <a:spLocks noChangeArrowheads="1"/>
          </p:cNvSpPr>
          <p:nvPr/>
        </p:nvSpPr>
        <p:spPr bwMode="auto">
          <a:xfrm>
            <a:off x="3124200" y="4038600"/>
            <a:ext cx="484188" cy="1008063"/>
          </a:xfrm>
          <a:prstGeom prst="upDownArrow">
            <a:avLst>
              <a:gd name="adj1" fmla="val 50000"/>
              <a:gd name="adj2" fmla="val 50044"/>
            </a:avLst>
          </a:prstGeom>
          <a:solidFill>
            <a:srgbClr val="00B8FF"/>
          </a:solidFill>
          <a:ln w="9525">
            <a:solidFill>
              <a:schemeClr val="tx1"/>
            </a:solidFill>
            <a:round/>
            <a:headEnd/>
            <a:tailEnd/>
          </a:ln>
        </p:spPr>
        <p:txBody>
          <a:bodyPr/>
          <a:lstStyle/>
          <a:p>
            <a:pPr fontAlgn="base">
              <a:spcBef>
                <a:spcPct val="0"/>
              </a:spcBef>
              <a:spcAft>
                <a:spcPct val="0"/>
              </a:spcAft>
            </a:pPr>
            <a:endParaRPr lang="en-US">
              <a:solidFill>
                <a:srgbClr val="000000"/>
              </a:solidFill>
              <a:latin typeface="Georgia" pitchFamily="18" charset="0"/>
              <a:cs typeface="Arial" pitchFamily="34" charset="0"/>
            </a:endParaRPr>
          </a:p>
        </p:txBody>
      </p:sp>
      <p:sp>
        <p:nvSpPr>
          <p:cNvPr id="184334" name="TextBox 1"/>
          <p:cNvSpPr txBox="1">
            <a:spLocks noChangeArrowheads="1"/>
          </p:cNvSpPr>
          <p:nvPr/>
        </p:nvSpPr>
        <p:spPr bwMode="auto">
          <a:xfrm>
            <a:off x="990600" y="1295400"/>
            <a:ext cx="5287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r>
              <a:rPr lang="en-US" sz="2400" b="1">
                <a:solidFill>
                  <a:srgbClr val="000000"/>
                </a:solidFill>
                <a:latin typeface="Georgia" pitchFamily="18" charset="0"/>
              </a:rPr>
              <a:t>EU Energy Policy: Sustainability</a:t>
            </a:r>
          </a:p>
        </p:txBody>
      </p:sp>
    </p:spTree>
    <p:extLst>
      <p:ext uri="{BB962C8B-B14F-4D97-AF65-F5344CB8AC3E}">
        <p14:creationId xmlns:p14="http://schemas.microsoft.com/office/powerpoint/2010/main" val="18230813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Rectangle 4"/>
          <p:cNvSpPr>
            <a:spLocks noChangeArrowheads="1"/>
          </p:cNvSpPr>
          <p:nvPr/>
        </p:nvSpPr>
        <p:spPr bwMode="auto">
          <a:xfrm>
            <a:off x="990600" y="1295400"/>
            <a:ext cx="7162800" cy="20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ctr">
            <a:spAutoFit/>
          </a:bodyPr>
          <a:lstStyle/>
          <a:p>
            <a:pPr fontAlgn="base">
              <a:spcBef>
                <a:spcPct val="0"/>
              </a:spcBef>
              <a:spcAft>
                <a:spcPct val="0"/>
              </a:spcAft>
              <a:defRPr/>
            </a:pPr>
            <a:r>
              <a:rPr lang="en-GB" b="1" dirty="0">
                <a:solidFill>
                  <a:srgbClr val="000000"/>
                </a:solidFill>
                <a:latin typeface="Georgia" charset="0"/>
                <a:cs typeface="Arial" pitchFamily="34" charset="0"/>
              </a:rPr>
              <a:t>Governance</a:t>
            </a:r>
          </a:p>
          <a:p>
            <a:pPr fontAlgn="base">
              <a:spcBef>
                <a:spcPct val="0"/>
              </a:spcBef>
              <a:spcAft>
                <a:spcPct val="0"/>
              </a:spcAft>
              <a:defRPr/>
            </a:pPr>
            <a:endParaRPr lang="en-GB" dirty="0">
              <a:solidFill>
                <a:srgbClr val="000000"/>
              </a:solidFill>
              <a:latin typeface="Georgia" charset="0"/>
              <a:cs typeface="Arial" pitchFamily="34" charset="0"/>
            </a:endParaRPr>
          </a:p>
          <a:p>
            <a:pPr marL="285750" indent="-285750" fontAlgn="base">
              <a:spcBef>
                <a:spcPct val="0"/>
              </a:spcBef>
              <a:spcAft>
                <a:spcPct val="0"/>
              </a:spcAft>
              <a:buClr>
                <a:srgbClr val="FF6600"/>
              </a:buClr>
              <a:buSzPct val="115000"/>
              <a:buFont typeface="Wingdings" charset="2"/>
              <a:buChar char="q"/>
              <a:defRPr/>
            </a:pPr>
            <a:r>
              <a:rPr lang="en-GB" dirty="0">
                <a:solidFill>
                  <a:srgbClr val="000000"/>
                </a:solidFill>
                <a:latin typeface="Georgia" charset="0"/>
                <a:cs typeface="Arial" pitchFamily="34" charset="0"/>
              </a:rPr>
              <a:t>Legitimacy</a:t>
            </a:r>
          </a:p>
          <a:p>
            <a:pPr marL="285750" indent="-285750" fontAlgn="base">
              <a:spcBef>
                <a:spcPct val="0"/>
              </a:spcBef>
              <a:spcAft>
                <a:spcPct val="0"/>
              </a:spcAft>
              <a:buClr>
                <a:srgbClr val="FF6600"/>
              </a:buClr>
              <a:buSzPct val="115000"/>
              <a:buFont typeface="Wingdings" charset="2"/>
              <a:buChar char="q"/>
              <a:defRPr/>
            </a:pPr>
            <a:r>
              <a:rPr lang="en-GB" dirty="0">
                <a:solidFill>
                  <a:srgbClr val="000000"/>
                </a:solidFill>
                <a:latin typeface="Georgia" charset="0"/>
                <a:cs typeface="Arial" pitchFamily="34" charset="0"/>
              </a:rPr>
              <a:t>Promotion of multilateral cooperation</a:t>
            </a:r>
          </a:p>
          <a:p>
            <a:pPr fontAlgn="base">
              <a:spcBef>
                <a:spcPct val="0"/>
              </a:spcBef>
              <a:spcAft>
                <a:spcPct val="0"/>
              </a:spcAft>
              <a:buClr>
                <a:srgbClr val="FF6600"/>
              </a:buClr>
              <a:buSzPct val="115000"/>
              <a:defRPr/>
            </a:pPr>
            <a:endParaRPr lang="en-GB" dirty="0">
              <a:solidFill>
                <a:srgbClr val="000000"/>
              </a:solidFill>
              <a:latin typeface="Georgia" charset="0"/>
              <a:cs typeface="Arial" pitchFamily="34" charset="0"/>
            </a:endParaRPr>
          </a:p>
          <a:p>
            <a:pPr marL="742950" lvl="1" indent="-285750" fontAlgn="base">
              <a:spcBef>
                <a:spcPct val="0"/>
              </a:spcBef>
              <a:spcAft>
                <a:spcPct val="0"/>
              </a:spcAft>
              <a:buClr>
                <a:srgbClr val="008000"/>
              </a:buClr>
              <a:buFont typeface="Wingdings" charset="2"/>
              <a:buChar char="u"/>
              <a:defRPr/>
            </a:pPr>
            <a:r>
              <a:rPr lang="en-GB" dirty="0">
                <a:solidFill>
                  <a:srgbClr val="000000"/>
                </a:solidFill>
                <a:latin typeface="Georgia" charset="0"/>
                <a:cs typeface="Arial" pitchFamily="34" charset="0"/>
              </a:rPr>
              <a:t>UN LOS Convention</a:t>
            </a:r>
          </a:p>
          <a:p>
            <a:pPr marL="742950" lvl="1" indent="-285750" fontAlgn="base">
              <a:spcBef>
                <a:spcPct val="0"/>
              </a:spcBef>
              <a:spcAft>
                <a:spcPct val="0"/>
              </a:spcAft>
              <a:buClr>
                <a:srgbClr val="008000"/>
              </a:buClr>
              <a:buFont typeface="Wingdings" charset="2"/>
              <a:buChar char="u"/>
              <a:defRPr/>
            </a:pPr>
            <a:r>
              <a:rPr lang="en-GB" dirty="0">
                <a:solidFill>
                  <a:srgbClr val="000000"/>
                </a:solidFill>
                <a:latin typeface="Georgia" charset="0"/>
                <a:cs typeface="Arial" pitchFamily="34" charset="0"/>
              </a:rPr>
              <a:t>Arctic Council Initiatives</a:t>
            </a:r>
          </a:p>
        </p:txBody>
      </p:sp>
      <p:pic>
        <p:nvPicPr>
          <p:cNvPr id="185347" name="Picture 5" descr="ac_banner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250" y="5705475"/>
            <a:ext cx="1223963" cy="11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349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6800"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349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0263" y="5705475"/>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3497"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45313"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3498"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278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3499"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8773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5354"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96250" y="5705475"/>
            <a:ext cx="1047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501"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263" y="5705475"/>
            <a:ext cx="104298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5356" name="Picture 1"/>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5791200" y="2057400"/>
            <a:ext cx="2946400" cy="275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357" name="Picture 2"/>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438400" y="3733800"/>
            <a:ext cx="19050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86518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370" name="Picture 5" descr="ac_banner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5705475"/>
            <a:ext cx="1223962" cy="11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554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53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5544"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5705475"/>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5545"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7050"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5546"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2452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5547"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1947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6377"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27988" y="5705475"/>
            <a:ext cx="1047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9"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5705475"/>
            <a:ext cx="104298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2" name="Rectangle 1"/>
          <p:cNvSpPr/>
          <p:nvPr/>
        </p:nvSpPr>
        <p:spPr>
          <a:xfrm>
            <a:off x="1066800" y="1600200"/>
            <a:ext cx="6705600" cy="1754188"/>
          </a:xfrm>
          <a:prstGeom prst="rect">
            <a:avLst/>
          </a:prstGeom>
        </p:spPr>
        <p:txBody>
          <a:bodyPr>
            <a:spAutoFit/>
          </a:bodyPr>
          <a:lstStyle/>
          <a:p>
            <a:pPr fontAlgn="base">
              <a:spcBef>
                <a:spcPct val="0"/>
              </a:spcBef>
              <a:spcAft>
                <a:spcPct val="0"/>
              </a:spcAft>
              <a:defRPr/>
            </a:pPr>
            <a:r>
              <a:rPr lang="en-US" b="1" dirty="0">
                <a:solidFill>
                  <a:srgbClr val="000000"/>
                </a:solidFill>
                <a:latin typeface="Georgia"/>
                <a:cs typeface="Georgia"/>
              </a:rPr>
              <a:t>EU High North Cooperation</a:t>
            </a:r>
          </a:p>
          <a:p>
            <a:pPr fontAlgn="base">
              <a:spcBef>
                <a:spcPct val="0"/>
              </a:spcBef>
              <a:spcAft>
                <a:spcPct val="0"/>
              </a:spcAft>
              <a:defRPr/>
            </a:pPr>
            <a:endParaRPr lang="en-US" dirty="0">
              <a:solidFill>
                <a:srgbClr val="000000"/>
              </a:solidFill>
              <a:latin typeface="Georgia"/>
              <a:cs typeface="Georgia"/>
            </a:endParaRPr>
          </a:p>
          <a:p>
            <a:pPr marL="285750" indent="-285750" fontAlgn="base">
              <a:spcBef>
                <a:spcPct val="0"/>
              </a:spcBef>
              <a:spcAft>
                <a:spcPct val="0"/>
              </a:spcAft>
              <a:buClr>
                <a:srgbClr val="FF6600"/>
              </a:buClr>
              <a:buSzPct val="115000"/>
              <a:buFont typeface="Wingdings" charset="2"/>
              <a:buChar char="q"/>
              <a:defRPr/>
            </a:pPr>
            <a:r>
              <a:rPr lang="en-US" dirty="0">
                <a:solidFill>
                  <a:srgbClr val="000000"/>
                </a:solidFill>
                <a:latin typeface="Georgia"/>
                <a:cs typeface="Georgia"/>
              </a:rPr>
              <a:t>Circumpolar Cooperation:	Arctic Council</a:t>
            </a:r>
          </a:p>
          <a:p>
            <a:pPr marL="285750" indent="-285750" fontAlgn="base">
              <a:spcBef>
                <a:spcPct val="0"/>
              </a:spcBef>
              <a:spcAft>
                <a:spcPct val="0"/>
              </a:spcAft>
              <a:buClr>
                <a:srgbClr val="FF6600"/>
              </a:buClr>
              <a:buSzPct val="115000"/>
              <a:buFont typeface="Wingdings" charset="2"/>
              <a:buChar char="q"/>
              <a:defRPr/>
            </a:pPr>
            <a:endParaRPr lang="en-US" dirty="0">
              <a:solidFill>
                <a:srgbClr val="000000"/>
              </a:solidFill>
              <a:latin typeface="Georgia"/>
              <a:cs typeface="Georgia"/>
            </a:endParaRPr>
          </a:p>
          <a:p>
            <a:pPr marL="285750" indent="-285750" fontAlgn="base">
              <a:spcBef>
                <a:spcPct val="0"/>
              </a:spcBef>
              <a:spcAft>
                <a:spcPct val="0"/>
              </a:spcAft>
              <a:buClr>
                <a:srgbClr val="FF6600"/>
              </a:buClr>
              <a:buSzPct val="115000"/>
              <a:buFont typeface="Wingdings" charset="2"/>
              <a:buChar char="q"/>
              <a:defRPr/>
            </a:pPr>
            <a:r>
              <a:rPr lang="en-US" dirty="0">
                <a:solidFill>
                  <a:srgbClr val="000000"/>
                </a:solidFill>
                <a:latin typeface="Georgia"/>
                <a:cs typeface="Georgia"/>
              </a:rPr>
              <a:t>Regional Cooperation: 		Barents Euro-Arctic Council</a:t>
            </a:r>
          </a:p>
          <a:p>
            <a:pPr fontAlgn="base">
              <a:spcBef>
                <a:spcPct val="0"/>
              </a:spcBef>
              <a:spcAft>
                <a:spcPct val="0"/>
              </a:spcAft>
              <a:buClr>
                <a:srgbClr val="FF6600"/>
              </a:buClr>
              <a:buSzPct val="115000"/>
              <a:defRPr/>
            </a:pPr>
            <a:r>
              <a:rPr lang="en-US" dirty="0">
                <a:solidFill>
                  <a:srgbClr val="000000"/>
                </a:solidFill>
                <a:latin typeface="Georgia"/>
                <a:cs typeface="Georgia"/>
              </a:rPr>
              <a:t>				Northern Dimension Policy</a:t>
            </a:r>
          </a:p>
        </p:txBody>
      </p:sp>
      <p:pic>
        <p:nvPicPr>
          <p:cNvPr id="186380" name="Picture 2"/>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914400" y="3733800"/>
            <a:ext cx="18288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6381" name="Picture 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429000" y="3733800"/>
            <a:ext cx="1905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6382" name="Picture 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6172200" y="3733800"/>
            <a:ext cx="19812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22721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394" name="Picture 4" descr="ac_banner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6513"/>
            <a:ext cx="9144000" cy="914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5705475"/>
            <a:ext cx="1223962" cy="11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4"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53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5"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5705475"/>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7050"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7"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2452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8" name="Picture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1947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7401" name="Picture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27988" y="5705475"/>
            <a:ext cx="1047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5705475"/>
            <a:ext cx="104298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187403" name="Rectangle 10"/>
          <p:cNvSpPr>
            <a:spLocks noChangeArrowheads="1"/>
          </p:cNvSpPr>
          <p:nvPr/>
        </p:nvSpPr>
        <p:spPr bwMode="auto">
          <a:xfrm>
            <a:off x="1031875" y="1219200"/>
            <a:ext cx="7186613"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en-US" b="1">
                <a:solidFill>
                  <a:srgbClr val="000000"/>
                </a:solidFill>
                <a:latin typeface="Georgia" pitchFamily="18" charset="0"/>
                <a:cs typeface="Arial" pitchFamily="34" charset="0"/>
              </a:rPr>
              <a:t>Regulatory Challenges: </a:t>
            </a:r>
          </a:p>
          <a:p>
            <a:pPr fontAlgn="base">
              <a:spcBef>
                <a:spcPct val="0"/>
              </a:spcBef>
              <a:spcAft>
                <a:spcPct val="0"/>
              </a:spcAft>
            </a:pPr>
            <a:endParaRPr lang="en-US">
              <a:solidFill>
                <a:srgbClr val="000000"/>
              </a:solidFill>
              <a:latin typeface="Georgia" pitchFamily="18" charset="0"/>
              <a:cs typeface="Arial" pitchFamily="34" charset="0"/>
            </a:endParaRPr>
          </a:p>
          <a:p>
            <a:pPr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Fragmented regulations with implication of offshore development</a:t>
            </a:r>
          </a:p>
          <a:p>
            <a:pPr lvl="1"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LOS Convention 1982</a:t>
            </a:r>
          </a:p>
          <a:p>
            <a:pPr lvl="1"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OPRC Convention 1991</a:t>
            </a:r>
          </a:p>
          <a:p>
            <a:pPr lvl="1"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London Convention 1972</a:t>
            </a:r>
          </a:p>
          <a:p>
            <a:pPr lvl="1"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MARPOL  73/78 Convention</a:t>
            </a:r>
          </a:p>
          <a:p>
            <a:pPr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Regional and bi-lateral agreements</a:t>
            </a:r>
          </a:p>
          <a:p>
            <a:pPr lvl="1"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Arctic Council Oil Spill Agreement</a:t>
            </a:r>
          </a:p>
          <a:p>
            <a:pPr lvl="1"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Espoo Convention</a:t>
            </a:r>
          </a:p>
          <a:p>
            <a:pPr lvl="1"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OSPAR Convention</a:t>
            </a:r>
          </a:p>
          <a:p>
            <a:pPr lvl="1"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Agreement on Five European Arctic Nations</a:t>
            </a:r>
          </a:p>
          <a:p>
            <a:pPr lvl="1"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Bilateral Agreements</a:t>
            </a:r>
          </a:p>
          <a:p>
            <a:pPr fontAlgn="base">
              <a:spcBef>
                <a:spcPct val="0"/>
              </a:spcBef>
              <a:spcAft>
                <a:spcPct val="0"/>
              </a:spcAft>
              <a:buClr>
                <a:srgbClr val="CCFFCC"/>
              </a:buClr>
              <a:buFont typeface="Wingdings" pitchFamily="2" charset="2"/>
              <a:buChar char="q"/>
            </a:pPr>
            <a:r>
              <a:rPr lang="en-US">
                <a:solidFill>
                  <a:srgbClr val="000000"/>
                </a:solidFill>
                <a:latin typeface="Georgia" pitchFamily="18" charset="0"/>
                <a:cs typeface="Arial" pitchFamily="34" charset="0"/>
              </a:rPr>
              <a:t> Lack of centralized regulations</a:t>
            </a:r>
          </a:p>
          <a:p>
            <a:pPr fontAlgn="base">
              <a:spcBef>
                <a:spcPct val="0"/>
              </a:spcBef>
              <a:spcAft>
                <a:spcPct val="0"/>
              </a:spcAft>
              <a:buClr>
                <a:srgbClr val="CCFFCC"/>
              </a:buClr>
              <a:buFont typeface="Wingdings" pitchFamily="2" charset="2"/>
              <a:buChar char="q"/>
            </a:pPr>
            <a:r>
              <a:rPr lang="fi-FI">
                <a:solidFill>
                  <a:srgbClr val="000000"/>
                </a:solidFill>
                <a:latin typeface="Georgia" pitchFamily="18" charset="0"/>
                <a:cs typeface="Arial" pitchFamily="34" charset="0"/>
              </a:rPr>
              <a:t> </a:t>
            </a:r>
            <a:r>
              <a:rPr lang="en-US">
                <a:solidFill>
                  <a:srgbClr val="000000"/>
                </a:solidFill>
                <a:latin typeface="Georgia" pitchFamily="18" charset="0"/>
                <a:cs typeface="Arial" pitchFamily="34" charset="0"/>
              </a:rPr>
              <a:t>Soft-law initiatives</a:t>
            </a:r>
          </a:p>
          <a:p>
            <a:pPr fontAlgn="base">
              <a:spcBef>
                <a:spcPct val="0"/>
              </a:spcBef>
              <a:spcAft>
                <a:spcPct val="0"/>
              </a:spcAft>
              <a:buClr>
                <a:srgbClr val="CCFFCC"/>
              </a:buClr>
              <a:buFont typeface="Wingdings" pitchFamily="2" charset="2"/>
              <a:buChar char="q"/>
            </a:pPr>
            <a:endParaRPr lang="en-US">
              <a:solidFill>
                <a:srgbClr val="000000"/>
              </a:solidFill>
              <a:latin typeface="Georgia" pitchFamily="18" charset="0"/>
              <a:cs typeface="Arial" pitchFamily="34" charset="0"/>
            </a:endParaRPr>
          </a:p>
        </p:txBody>
      </p:sp>
    </p:spTree>
    <p:extLst>
      <p:ext uri="{BB962C8B-B14F-4D97-AF65-F5344CB8AC3E}">
        <p14:creationId xmlns:p14="http://schemas.microsoft.com/office/powerpoint/2010/main" val="37661918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8" name="Rectangle 4"/>
          <p:cNvSpPr>
            <a:spLocks noChangeArrowheads="1"/>
          </p:cNvSpPr>
          <p:nvPr/>
        </p:nvSpPr>
        <p:spPr bwMode="auto">
          <a:xfrm>
            <a:off x="990600" y="1447800"/>
            <a:ext cx="7772400" cy="286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ctr">
            <a:spAutoFit/>
          </a:bodyPr>
          <a:lstStyle/>
          <a:p>
            <a:pPr fontAlgn="base">
              <a:spcBef>
                <a:spcPct val="0"/>
              </a:spcBef>
              <a:spcAft>
                <a:spcPct val="0"/>
              </a:spcAft>
            </a:pPr>
            <a:endParaRPr lang="en-GB" b="1">
              <a:solidFill>
                <a:srgbClr val="000000"/>
              </a:solidFill>
              <a:latin typeface="Georgia" pitchFamily="18" charset="0"/>
              <a:cs typeface="Arial" pitchFamily="34" charset="0"/>
            </a:endParaRPr>
          </a:p>
          <a:p>
            <a:pPr fontAlgn="base">
              <a:spcBef>
                <a:spcPct val="0"/>
              </a:spcBef>
              <a:spcAft>
                <a:spcPct val="0"/>
              </a:spcAft>
            </a:pPr>
            <a:r>
              <a:rPr lang="en-GB" b="1">
                <a:solidFill>
                  <a:srgbClr val="000000"/>
                </a:solidFill>
                <a:latin typeface="Georgia" pitchFamily="18" charset="0"/>
                <a:cs typeface="Arial" pitchFamily="34" charset="0"/>
              </a:rPr>
              <a:t>Conclusion</a:t>
            </a:r>
          </a:p>
          <a:p>
            <a:pPr fontAlgn="base">
              <a:spcBef>
                <a:spcPct val="0"/>
              </a:spcBef>
              <a:spcAft>
                <a:spcPct val="0"/>
              </a:spcAft>
            </a:pPr>
            <a:endParaRPr lang="en-GB">
              <a:solidFill>
                <a:srgbClr val="000000"/>
              </a:solidFill>
              <a:latin typeface="Georgia" pitchFamily="18" charset="0"/>
              <a:cs typeface="Arial" pitchFamily="34" charset="0"/>
            </a:endParaRPr>
          </a:p>
          <a:p>
            <a:pPr fontAlgn="base">
              <a:spcBef>
                <a:spcPct val="0"/>
              </a:spcBef>
              <a:spcAft>
                <a:spcPct val="0"/>
              </a:spcAft>
              <a:buClr>
                <a:srgbClr val="FF6600"/>
              </a:buClr>
              <a:buSzPct val="114000"/>
              <a:buFont typeface="Wingdings" pitchFamily="2" charset="2"/>
              <a:buChar char="q"/>
            </a:pPr>
            <a:r>
              <a:rPr lang="en-GB">
                <a:solidFill>
                  <a:srgbClr val="000000"/>
                </a:solidFill>
                <a:latin typeface="Georgia" pitchFamily="18" charset="0"/>
                <a:cs typeface="Arial" pitchFamily="34" charset="0"/>
              </a:rPr>
              <a:t>Can environmental sustainability be met with existing EU Policy towards the Arctic?</a:t>
            </a:r>
          </a:p>
          <a:p>
            <a:pPr fontAlgn="base">
              <a:spcBef>
                <a:spcPct val="0"/>
              </a:spcBef>
              <a:spcAft>
                <a:spcPct val="0"/>
              </a:spcAft>
              <a:buClr>
                <a:srgbClr val="FF6600"/>
              </a:buClr>
              <a:buSzPct val="114000"/>
              <a:buFont typeface="Wingdings" pitchFamily="2" charset="2"/>
              <a:buChar char="q"/>
            </a:pPr>
            <a:endParaRPr lang="en-GB">
              <a:solidFill>
                <a:srgbClr val="000000"/>
              </a:solidFill>
              <a:latin typeface="Georgia" pitchFamily="18" charset="0"/>
              <a:cs typeface="Arial" pitchFamily="34" charset="0"/>
            </a:endParaRPr>
          </a:p>
          <a:p>
            <a:pPr fontAlgn="base">
              <a:spcBef>
                <a:spcPct val="0"/>
              </a:spcBef>
              <a:spcAft>
                <a:spcPct val="0"/>
              </a:spcAft>
              <a:buClr>
                <a:srgbClr val="FF6600"/>
              </a:buClr>
              <a:buSzPct val="114000"/>
              <a:buFont typeface="Wingdings" pitchFamily="2" charset="2"/>
              <a:buChar char="q"/>
            </a:pPr>
            <a:r>
              <a:rPr lang="en-GB">
                <a:solidFill>
                  <a:srgbClr val="000000"/>
                </a:solidFill>
                <a:latin typeface="Georgia" pitchFamily="18" charset="0"/>
                <a:cs typeface="Arial" pitchFamily="34" charset="0"/>
              </a:rPr>
              <a:t>What future for Arctic energy – is moratorium an option?</a:t>
            </a:r>
          </a:p>
          <a:p>
            <a:pPr fontAlgn="base">
              <a:spcBef>
                <a:spcPct val="0"/>
              </a:spcBef>
              <a:spcAft>
                <a:spcPct val="0"/>
              </a:spcAft>
              <a:buClr>
                <a:srgbClr val="FF6600"/>
              </a:buClr>
              <a:buSzPct val="114000"/>
              <a:buFont typeface="Wingdings" pitchFamily="2" charset="2"/>
              <a:buChar char="q"/>
            </a:pPr>
            <a:endParaRPr lang="en-GB">
              <a:solidFill>
                <a:srgbClr val="000000"/>
              </a:solidFill>
              <a:latin typeface="Georgia" pitchFamily="18" charset="0"/>
              <a:cs typeface="Arial" pitchFamily="34" charset="0"/>
            </a:endParaRPr>
          </a:p>
          <a:p>
            <a:pPr fontAlgn="base">
              <a:spcBef>
                <a:spcPct val="0"/>
              </a:spcBef>
              <a:spcAft>
                <a:spcPct val="0"/>
              </a:spcAft>
              <a:buClr>
                <a:srgbClr val="FF6600"/>
              </a:buClr>
              <a:buSzPct val="114000"/>
              <a:buFont typeface="Wingdings" pitchFamily="2" charset="2"/>
              <a:buChar char="q"/>
            </a:pPr>
            <a:r>
              <a:rPr lang="en-GB">
                <a:solidFill>
                  <a:srgbClr val="000000"/>
                </a:solidFill>
                <a:latin typeface="Georgia" pitchFamily="18" charset="0"/>
                <a:cs typeface="Arial" pitchFamily="34" charset="0"/>
              </a:rPr>
              <a:t>If not, what then?</a:t>
            </a:r>
          </a:p>
          <a:p>
            <a:pPr fontAlgn="base">
              <a:spcBef>
                <a:spcPct val="0"/>
              </a:spcBef>
              <a:spcAft>
                <a:spcPct val="0"/>
              </a:spcAft>
            </a:pPr>
            <a:endParaRPr lang="en-GB">
              <a:solidFill>
                <a:srgbClr val="000000"/>
              </a:solidFill>
              <a:latin typeface="Georgia" pitchFamily="18" charset="0"/>
              <a:cs typeface="Arial" pitchFamily="34" charset="0"/>
            </a:endParaRPr>
          </a:p>
        </p:txBody>
      </p:sp>
      <p:pic>
        <p:nvPicPr>
          <p:cNvPr id="188419" name="Picture 5" descr="ac_banner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250" y="5705475"/>
            <a:ext cx="1223963" cy="11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247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6800"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247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0263" y="5705475"/>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247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45313"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2474"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278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2475"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8773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8426"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96250" y="5705475"/>
            <a:ext cx="1047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77"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263" y="5705475"/>
            <a:ext cx="104298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Tree>
    <p:extLst>
      <p:ext uri="{BB962C8B-B14F-4D97-AF65-F5344CB8AC3E}">
        <p14:creationId xmlns:p14="http://schemas.microsoft.com/office/powerpoint/2010/main" val="11205621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986" name="Picture 2" descr="ac_banner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59" name="Rectangle 3"/>
          <p:cNvSpPr>
            <a:spLocks noChangeArrowheads="1"/>
          </p:cNvSpPr>
          <p:nvPr/>
        </p:nvSpPr>
        <p:spPr bwMode="auto">
          <a:xfrm>
            <a:off x="990600" y="1752600"/>
            <a:ext cx="7162800" cy="230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ctr">
            <a:spAutoFit/>
          </a:bodyPr>
          <a:lstStyle/>
          <a:p>
            <a:pPr fontAlgn="base">
              <a:spcBef>
                <a:spcPct val="0"/>
              </a:spcBef>
              <a:spcAft>
                <a:spcPct val="0"/>
              </a:spcAft>
              <a:tabLst>
                <a:tab pos="685800" algn="l"/>
              </a:tabLst>
              <a:defRPr/>
            </a:pPr>
            <a:r>
              <a:rPr lang="en-US" b="1" dirty="0">
                <a:solidFill>
                  <a:srgbClr val="000000"/>
                </a:solidFill>
                <a:latin typeface="Georgia" charset="0"/>
                <a:cs typeface="Arial" pitchFamily="34" charset="0"/>
              </a:rPr>
              <a:t>Contents</a:t>
            </a:r>
            <a:r>
              <a:rPr lang="en-US" dirty="0">
                <a:solidFill>
                  <a:srgbClr val="000000"/>
                </a:solidFill>
                <a:latin typeface="Georgia" charset="0"/>
                <a:cs typeface="Arial" pitchFamily="34" charset="0"/>
              </a:rPr>
              <a:t> </a:t>
            </a:r>
          </a:p>
          <a:p>
            <a:pPr fontAlgn="base">
              <a:spcBef>
                <a:spcPct val="0"/>
              </a:spcBef>
              <a:spcAft>
                <a:spcPct val="0"/>
              </a:spcAft>
              <a:tabLst>
                <a:tab pos="685800" algn="l"/>
              </a:tabLst>
              <a:defRPr/>
            </a:pPr>
            <a:endParaRPr lang="en-US" dirty="0">
              <a:solidFill>
                <a:srgbClr val="000000"/>
              </a:solidFill>
              <a:latin typeface="Georgia" charset="0"/>
              <a:cs typeface="Arial" pitchFamily="34" charset="0"/>
            </a:endParaRPr>
          </a:p>
          <a:p>
            <a:pPr fontAlgn="base">
              <a:spcBef>
                <a:spcPct val="0"/>
              </a:spcBef>
              <a:spcAft>
                <a:spcPct val="0"/>
              </a:spcAft>
              <a:buFontTx/>
              <a:buBlip>
                <a:blip r:embed="rId3"/>
              </a:buBlip>
              <a:tabLst>
                <a:tab pos="685800" algn="l"/>
              </a:tabLst>
              <a:defRPr/>
            </a:pPr>
            <a:r>
              <a:rPr lang="en-US" dirty="0">
                <a:solidFill>
                  <a:srgbClr val="000000"/>
                </a:solidFill>
                <a:latin typeface="Georgia" charset="0"/>
                <a:cs typeface="Arial" pitchFamily="34" charset="0"/>
              </a:rPr>
              <a:t> Why the EU is interested in the Arctic High North? </a:t>
            </a:r>
          </a:p>
          <a:p>
            <a:pPr fontAlgn="base">
              <a:spcBef>
                <a:spcPct val="0"/>
              </a:spcBef>
              <a:spcAft>
                <a:spcPct val="0"/>
              </a:spcAft>
              <a:buFontTx/>
              <a:buBlip>
                <a:blip r:embed="rId3"/>
              </a:buBlip>
              <a:tabLst>
                <a:tab pos="685800" algn="l"/>
              </a:tabLst>
              <a:defRPr/>
            </a:pPr>
            <a:r>
              <a:rPr lang="en-US" dirty="0">
                <a:solidFill>
                  <a:srgbClr val="000000"/>
                </a:solidFill>
                <a:latin typeface="Georgia" charset="0"/>
                <a:cs typeface="Arial" pitchFamily="34" charset="0"/>
              </a:rPr>
              <a:t> EU Policy towards High North</a:t>
            </a:r>
          </a:p>
          <a:p>
            <a:pPr fontAlgn="base">
              <a:spcBef>
                <a:spcPct val="0"/>
              </a:spcBef>
              <a:spcAft>
                <a:spcPct val="0"/>
              </a:spcAft>
              <a:buFontTx/>
              <a:buBlip>
                <a:blip r:embed="rId3"/>
              </a:buBlip>
              <a:tabLst>
                <a:tab pos="685800" algn="l"/>
              </a:tabLst>
              <a:defRPr/>
            </a:pPr>
            <a:r>
              <a:rPr lang="en-US" dirty="0">
                <a:solidFill>
                  <a:srgbClr val="000000"/>
                </a:solidFill>
                <a:latin typeface="Georgia" charset="0"/>
                <a:cs typeface="Arial" pitchFamily="34" charset="0"/>
              </a:rPr>
              <a:t> Arctic Energy Resources and Environmental Challenges</a:t>
            </a:r>
          </a:p>
          <a:p>
            <a:pPr fontAlgn="base">
              <a:spcBef>
                <a:spcPct val="0"/>
              </a:spcBef>
              <a:spcAft>
                <a:spcPct val="0"/>
              </a:spcAft>
              <a:buFontTx/>
              <a:buBlip>
                <a:blip r:embed="rId3"/>
              </a:buBlip>
              <a:tabLst>
                <a:tab pos="685800" algn="l"/>
              </a:tabLst>
              <a:defRPr/>
            </a:pPr>
            <a:r>
              <a:rPr lang="en-US" dirty="0">
                <a:solidFill>
                  <a:srgbClr val="000000"/>
                </a:solidFill>
                <a:latin typeface="Georgia" charset="0"/>
                <a:cs typeface="Arial" pitchFamily="34" charset="0"/>
              </a:rPr>
              <a:t> EU Energy Policy</a:t>
            </a:r>
          </a:p>
          <a:p>
            <a:pPr fontAlgn="base">
              <a:spcBef>
                <a:spcPct val="0"/>
              </a:spcBef>
              <a:spcAft>
                <a:spcPct val="0"/>
              </a:spcAft>
              <a:buFontTx/>
              <a:buBlip>
                <a:blip r:embed="rId3"/>
              </a:buBlip>
              <a:tabLst>
                <a:tab pos="685800" algn="l"/>
              </a:tabLst>
              <a:defRPr/>
            </a:pPr>
            <a:r>
              <a:rPr lang="en-US" dirty="0">
                <a:solidFill>
                  <a:srgbClr val="000000"/>
                </a:solidFill>
                <a:latin typeface="Georgia" charset="0"/>
                <a:cs typeface="Arial" pitchFamily="34" charset="0"/>
              </a:rPr>
              <a:t> Governance</a:t>
            </a:r>
          </a:p>
          <a:p>
            <a:pPr fontAlgn="base">
              <a:spcBef>
                <a:spcPct val="0"/>
              </a:spcBef>
              <a:spcAft>
                <a:spcPct val="0"/>
              </a:spcAft>
              <a:buFontTx/>
              <a:buBlip>
                <a:blip r:embed="rId3"/>
              </a:buBlip>
              <a:tabLst>
                <a:tab pos="685800" algn="l"/>
              </a:tabLst>
              <a:defRPr/>
            </a:pPr>
            <a:r>
              <a:rPr lang="en-US" dirty="0">
                <a:solidFill>
                  <a:srgbClr val="000000"/>
                </a:solidFill>
                <a:latin typeface="Georgia" charset="0"/>
                <a:cs typeface="Arial" pitchFamily="34" charset="0"/>
              </a:rPr>
              <a:t> Conclusion</a:t>
            </a:r>
          </a:p>
        </p:txBody>
      </p:sp>
      <p:pic>
        <p:nvPicPr>
          <p:cNvPr id="7066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2988" y="5705475"/>
            <a:ext cx="1223962" cy="11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7066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853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7066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5705475"/>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70663"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77050"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70664"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2452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70665"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1947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69994"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027988" y="5705475"/>
            <a:ext cx="1047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7"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5705475"/>
            <a:ext cx="104298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Tree>
    <p:extLst>
      <p:ext uri="{BB962C8B-B14F-4D97-AF65-F5344CB8AC3E}">
        <p14:creationId xmlns:p14="http://schemas.microsoft.com/office/powerpoint/2010/main" val="5570354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9442" name="Picture 4" descr="ac_banner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1" name="Rectangle 5"/>
          <p:cNvSpPr>
            <a:spLocks noChangeArrowheads="1"/>
          </p:cNvSpPr>
          <p:nvPr/>
        </p:nvSpPr>
        <p:spPr bwMode="auto">
          <a:xfrm>
            <a:off x="1752600" y="2819400"/>
            <a:ext cx="51974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spAutoFit/>
          </a:bodyPr>
          <a:lstStyle/>
          <a:p>
            <a:pPr fontAlgn="base">
              <a:spcBef>
                <a:spcPct val="0"/>
              </a:spcBef>
              <a:spcAft>
                <a:spcPct val="0"/>
              </a:spcAft>
              <a:defRPr/>
            </a:pPr>
            <a:r>
              <a:rPr lang="en-US" sz="4000" i="1">
                <a:solidFill>
                  <a:srgbClr val="000000"/>
                </a:solidFill>
                <a:latin typeface="Garamond" charset="0"/>
                <a:cs typeface="Arial" pitchFamily="34" charset="0"/>
              </a:rPr>
              <a:t>Thank you for your attention!</a:t>
            </a:r>
          </a:p>
        </p:txBody>
      </p:sp>
      <p:pic>
        <p:nvPicPr>
          <p:cNvPr id="34827"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5705475"/>
            <a:ext cx="1223962" cy="11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34828"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53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34829"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5705475"/>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34830"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7050"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34831"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2452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34832"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1947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9450" name="Picture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27988" y="5705475"/>
            <a:ext cx="1047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4" name="Picture 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5705475"/>
            <a:ext cx="104298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Tree>
    <p:extLst>
      <p:ext uri="{BB962C8B-B14F-4D97-AF65-F5344CB8AC3E}">
        <p14:creationId xmlns:p14="http://schemas.microsoft.com/office/powerpoint/2010/main" val="32568429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0" name="Picture 4" descr="ac_banner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Rectangle 5"/>
          <p:cNvSpPr>
            <a:spLocks noChangeArrowheads="1"/>
          </p:cNvSpPr>
          <p:nvPr/>
        </p:nvSpPr>
        <p:spPr bwMode="auto">
          <a:xfrm>
            <a:off x="990600" y="3857625"/>
            <a:ext cx="7162800"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ctr">
            <a:spAutoFit/>
          </a:bodyPr>
          <a:lstStyle/>
          <a:p>
            <a:pPr fontAlgn="base">
              <a:spcBef>
                <a:spcPct val="0"/>
              </a:spcBef>
              <a:spcAft>
                <a:spcPct val="0"/>
              </a:spcAft>
              <a:tabLst>
                <a:tab pos="685800" algn="l"/>
              </a:tabLst>
              <a:defRPr/>
            </a:pPr>
            <a:r>
              <a:rPr lang="en-US" dirty="0">
                <a:solidFill>
                  <a:srgbClr val="000000"/>
                </a:solidFill>
                <a:latin typeface="Georgia" charset="0"/>
                <a:cs typeface="Arial" pitchFamily="34" charset="0"/>
              </a:rPr>
              <a:t> </a:t>
            </a:r>
          </a:p>
        </p:txBody>
      </p:sp>
      <p:pic>
        <p:nvPicPr>
          <p:cNvPr id="1741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7925" y="5705475"/>
            <a:ext cx="1223963" cy="11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741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0347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741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6938" y="5705475"/>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7417"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7050"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7418"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59463"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7419"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54413"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71018" name="Picture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27988" y="5705475"/>
            <a:ext cx="1047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1"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4938" y="5705475"/>
            <a:ext cx="104298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171020" name="Rectangle 2"/>
          <p:cNvSpPr>
            <a:spLocks noChangeArrowheads="1"/>
          </p:cNvSpPr>
          <p:nvPr/>
        </p:nvSpPr>
        <p:spPr bwMode="auto">
          <a:xfrm>
            <a:off x="990600" y="1524000"/>
            <a:ext cx="6019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pPr>
            <a:r>
              <a:rPr lang="en-US" b="1">
                <a:solidFill>
                  <a:srgbClr val="000000"/>
                </a:solidFill>
                <a:latin typeface="Georgia" pitchFamily="18" charset="0"/>
                <a:cs typeface="Arial" pitchFamily="34" charset="0"/>
              </a:rPr>
              <a:t>Why the EU is interested in the Arctic High North?</a:t>
            </a:r>
            <a:endParaRPr lang="en-US" b="1">
              <a:solidFill>
                <a:srgbClr val="000000"/>
              </a:solidFill>
              <a:cs typeface="Arial" pitchFamily="34" charset="0"/>
            </a:endParaRPr>
          </a:p>
        </p:txBody>
      </p:sp>
      <p:sp>
        <p:nvSpPr>
          <p:cNvPr id="171021" name="TextBox 3"/>
          <p:cNvSpPr txBox="1">
            <a:spLocks noChangeArrowheads="1"/>
          </p:cNvSpPr>
          <p:nvPr/>
        </p:nvSpPr>
        <p:spPr bwMode="auto">
          <a:xfrm>
            <a:off x="1458913" y="204628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endParaRPr lang="en-US">
              <a:solidFill>
                <a:srgbClr val="000000"/>
              </a:solidFill>
            </a:endParaRPr>
          </a:p>
        </p:txBody>
      </p:sp>
      <p:sp>
        <p:nvSpPr>
          <p:cNvPr id="4" name="Rectangle 5"/>
          <p:cNvSpPr>
            <a:spLocks noChangeArrowheads="1"/>
          </p:cNvSpPr>
          <p:nvPr/>
        </p:nvSpPr>
        <p:spPr bwMode="auto">
          <a:xfrm>
            <a:off x="990600" y="2514600"/>
            <a:ext cx="6324600"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fontAlgn="base">
              <a:spcBef>
                <a:spcPct val="0"/>
              </a:spcBef>
              <a:spcAft>
                <a:spcPct val="0"/>
              </a:spcAft>
              <a:buClr>
                <a:srgbClr val="CCFFCC"/>
              </a:buClr>
              <a:buFont typeface="Wingdings" charset="2"/>
              <a:buChar char="q"/>
              <a:defRPr/>
            </a:pPr>
            <a:r>
              <a:rPr lang="en-US" dirty="0">
                <a:solidFill>
                  <a:srgbClr val="000000"/>
                </a:solidFill>
                <a:cs typeface="ＭＳ Ｐゴシック" charset="0"/>
              </a:rPr>
              <a:t>Interests</a:t>
            </a:r>
          </a:p>
          <a:p>
            <a:pPr marL="742950" lvl="1" indent="-285750" fontAlgn="base">
              <a:spcBef>
                <a:spcPct val="0"/>
              </a:spcBef>
              <a:spcAft>
                <a:spcPct val="0"/>
              </a:spcAft>
              <a:buClr>
                <a:srgbClr val="FF0000"/>
              </a:buClr>
              <a:buFont typeface="Wingdings" charset="2"/>
              <a:buChar char="u"/>
              <a:defRPr/>
            </a:pPr>
            <a:r>
              <a:rPr lang="en-US" dirty="0">
                <a:solidFill>
                  <a:srgbClr val="000000"/>
                </a:solidFill>
                <a:cs typeface="ＭＳ Ｐゴシック" charset="0"/>
              </a:rPr>
              <a:t>International Trade (shipping and transportation)</a:t>
            </a:r>
          </a:p>
          <a:p>
            <a:pPr marL="742950" lvl="1" indent="-285750" fontAlgn="base">
              <a:spcBef>
                <a:spcPct val="0"/>
              </a:spcBef>
              <a:spcAft>
                <a:spcPct val="0"/>
              </a:spcAft>
              <a:buClr>
                <a:srgbClr val="FF0000"/>
              </a:buClr>
              <a:buFont typeface="Wingdings" charset="2"/>
              <a:buChar char="u"/>
              <a:defRPr/>
            </a:pPr>
            <a:r>
              <a:rPr lang="en-US" dirty="0">
                <a:solidFill>
                  <a:srgbClr val="000000"/>
                </a:solidFill>
                <a:cs typeface="ＭＳ Ｐゴシック" charset="0"/>
              </a:rPr>
              <a:t>Fishing</a:t>
            </a:r>
          </a:p>
          <a:p>
            <a:pPr marL="742950" lvl="1" indent="-285750" fontAlgn="base">
              <a:spcBef>
                <a:spcPct val="0"/>
              </a:spcBef>
              <a:spcAft>
                <a:spcPct val="0"/>
              </a:spcAft>
              <a:buClr>
                <a:srgbClr val="FF0000"/>
              </a:buClr>
              <a:buFont typeface="Wingdings" charset="2"/>
              <a:buChar char="u"/>
              <a:defRPr/>
            </a:pPr>
            <a:r>
              <a:rPr lang="en-US" dirty="0">
                <a:solidFill>
                  <a:srgbClr val="000000"/>
                </a:solidFill>
                <a:cs typeface="ＭＳ Ｐゴシック" charset="0"/>
              </a:rPr>
              <a:t>Energy  </a:t>
            </a:r>
          </a:p>
          <a:p>
            <a:pPr marL="742950" lvl="1" indent="-285750" fontAlgn="base">
              <a:spcBef>
                <a:spcPct val="0"/>
              </a:spcBef>
              <a:spcAft>
                <a:spcPct val="0"/>
              </a:spcAft>
              <a:buClr>
                <a:srgbClr val="FF0000"/>
              </a:buClr>
              <a:buFont typeface="Wingdings" charset="2"/>
              <a:buChar char="u"/>
              <a:defRPr/>
            </a:pPr>
            <a:r>
              <a:rPr lang="en-US" dirty="0">
                <a:solidFill>
                  <a:srgbClr val="000000"/>
                </a:solidFill>
                <a:cs typeface="ＭＳ Ｐゴシック" charset="0"/>
              </a:rPr>
              <a:t>Other Economic activities</a:t>
            </a:r>
          </a:p>
          <a:p>
            <a:pPr lvl="1" fontAlgn="base">
              <a:spcBef>
                <a:spcPct val="0"/>
              </a:spcBef>
              <a:spcAft>
                <a:spcPct val="0"/>
              </a:spcAft>
              <a:buClr>
                <a:srgbClr val="FF0000"/>
              </a:buClr>
              <a:defRPr/>
            </a:pPr>
            <a:r>
              <a:rPr lang="en-US" dirty="0">
                <a:solidFill>
                  <a:srgbClr val="000000"/>
                </a:solidFill>
                <a:cs typeface="ＭＳ Ｐゴシック" charset="0"/>
              </a:rPr>
              <a:t> </a:t>
            </a:r>
          </a:p>
          <a:p>
            <a:pPr marL="285750" indent="-285750" fontAlgn="base">
              <a:spcBef>
                <a:spcPct val="0"/>
              </a:spcBef>
              <a:spcAft>
                <a:spcPct val="0"/>
              </a:spcAft>
              <a:buClr>
                <a:srgbClr val="CCFFCC"/>
              </a:buClr>
              <a:buFont typeface="Wingdings" charset="2"/>
              <a:buChar char="q"/>
              <a:defRPr/>
            </a:pPr>
            <a:r>
              <a:rPr lang="en-US" dirty="0">
                <a:solidFill>
                  <a:srgbClr val="000000"/>
                </a:solidFill>
                <a:cs typeface="ＭＳ Ｐゴシック" charset="0"/>
              </a:rPr>
              <a:t>Stewardship </a:t>
            </a:r>
          </a:p>
          <a:p>
            <a:pPr marL="742950" lvl="1" indent="-285750" fontAlgn="base">
              <a:spcBef>
                <a:spcPct val="0"/>
              </a:spcBef>
              <a:spcAft>
                <a:spcPct val="0"/>
              </a:spcAft>
              <a:buClr>
                <a:srgbClr val="FF0000"/>
              </a:buClr>
              <a:buFont typeface="Wingdings" charset="2"/>
              <a:buChar char="u"/>
              <a:defRPr/>
            </a:pPr>
            <a:r>
              <a:rPr lang="en-US" dirty="0">
                <a:solidFill>
                  <a:srgbClr val="000000"/>
                </a:solidFill>
                <a:cs typeface="ＭＳ Ｐゴシック" charset="0"/>
              </a:rPr>
              <a:t>Climate change and Environment</a:t>
            </a:r>
          </a:p>
          <a:p>
            <a:pPr marL="742950" lvl="1" indent="-285750" fontAlgn="base">
              <a:spcBef>
                <a:spcPct val="0"/>
              </a:spcBef>
              <a:spcAft>
                <a:spcPct val="0"/>
              </a:spcAft>
              <a:buClr>
                <a:srgbClr val="FF0000"/>
              </a:buClr>
              <a:buFont typeface="Wingdings" charset="2"/>
              <a:buChar char="u"/>
              <a:defRPr/>
            </a:pPr>
            <a:r>
              <a:rPr lang="en-US" dirty="0">
                <a:solidFill>
                  <a:srgbClr val="000000"/>
                </a:solidFill>
                <a:cs typeface="ＭＳ Ｐゴシック" charset="0"/>
              </a:rPr>
              <a:t>Arctic Inhabitants/ Indigenous Peoples</a:t>
            </a:r>
          </a:p>
        </p:txBody>
      </p:sp>
    </p:spTree>
    <p:extLst>
      <p:ext uri="{BB962C8B-B14F-4D97-AF65-F5344CB8AC3E}">
        <p14:creationId xmlns:p14="http://schemas.microsoft.com/office/powerpoint/2010/main" val="37042090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4"/>
          <p:cNvSpPr>
            <a:spLocks noChangeArrowheads="1"/>
          </p:cNvSpPr>
          <p:nvPr/>
        </p:nvSpPr>
        <p:spPr bwMode="auto">
          <a:xfrm>
            <a:off x="990600" y="1447800"/>
            <a:ext cx="7696200" cy="341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ctr">
            <a:spAutoFit/>
          </a:bodyPr>
          <a:lstStyle/>
          <a:p>
            <a:pPr fontAlgn="base">
              <a:spcBef>
                <a:spcPct val="0"/>
              </a:spcBef>
              <a:spcAft>
                <a:spcPct val="0"/>
              </a:spcAft>
              <a:defRPr/>
            </a:pPr>
            <a:r>
              <a:rPr lang="en-GB" b="1" dirty="0">
                <a:solidFill>
                  <a:srgbClr val="000000"/>
                </a:solidFill>
                <a:latin typeface="Georgia" charset="0"/>
                <a:cs typeface="Arial" pitchFamily="34" charset="0"/>
              </a:rPr>
              <a:t>EU Arctic Policy Development</a:t>
            </a:r>
          </a:p>
          <a:p>
            <a:pPr fontAlgn="base">
              <a:spcBef>
                <a:spcPct val="0"/>
              </a:spcBef>
              <a:spcAft>
                <a:spcPct val="0"/>
              </a:spcAft>
              <a:defRPr/>
            </a:pPr>
            <a:endParaRPr lang="en-GB" b="1" dirty="0">
              <a:solidFill>
                <a:srgbClr val="000000"/>
              </a:solidFill>
              <a:latin typeface="Georgia" charset="0"/>
              <a:cs typeface="Arial" pitchFamily="34" charset="0"/>
            </a:endParaRPr>
          </a:p>
          <a:p>
            <a:pPr marL="285750" indent="-285750" fontAlgn="base">
              <a:spcBef>
                <a:spcPct val="0"/>
              </a:spcBef>
              <a:spcAft>
                <a:spcPct val="0"/>
              </a:spcAft>
              <a:buClr>
                <a:srgbClr val="FF6600"/>
              </a:buClr>
              <a:buSzPct val="114000"/>
              <a:buFont typeface="Wingdings" charset="2"/>
              <a:buChar char="q"/>
              <a:defRPr/>
            </a:pPr>
            <a:r>
              <a:rPr lang="en-US" dirty="0">
                <a:solidFill>
                  <a:srgbClr val="000000"/>
                </a:solidFill>
                <a:cs typeface="ＭＳ Ｐゴシック" charset="0"/>
              </a:rPr>
              <a:t>October 2008: 		EU Parliament resolution on Arctic 					Governance</a:t>
            </a:r>
          </a:p>
          <a:p>
            <a:pPr marL="285750" indent="-285750" fontAlgn="base">
              <a:spcBef>
                <a:spcPct val="0"/>
              </a:spcBef>
              <a:spcAft>
                <a:spcPct val="0"/>
              </a:spcAft>
              <a:buClr>
                <a:srgbClr val="FF6600"/>
              </a:buClr>
              <a:buSzPct val="114000"/>
              <a:buFont typeface="Wingdings" charset="2"/>
              <a:buChar char="q"/>
              <a:defRPr/>
            </a:pPr>
            <a:r>
              <a:rPr lang="en-US" dirty="0">
                <a:solidFill>
                  <a:srgbClr val="000000"/>
                </a:solidFill>
                <a:cs typeface="ＭＳ Ｐゴシック" charset="0"/>
              </a:rPr>
              <a:t>November 2008: 	EU Commission Communication on the 				European Union and the Arctic region</a:t>
            </a:r>
          </a:p>
          <a:p>
            <a:pPr marL="285750" indent="-285750" fontAlgn="base">
              <a:spcBef>
                <a:spcPct val="0"/>
              </a:spcBef>
              <a:spcAft>
                <a:spcPct val="0"/>
              </a:spcAft>
              <a:buClr>
                <a:srgbClr val="FF6600"/>
              </a:buClr>
              <a:buSzPct val="114000"/>
              <a:buFont typeface="Wingdings" charset="2"/>
              <a:buChar char="q"/>
              <a:defRPr/>
            </a:pPr>
            <a:r>
              <a:rPr lang="en-US" dirty="0">
                <a:solidFill>
                  <a:srgbClr val="000000"/>
                </a:solidFill>
                <a:cs typeface="ＭＳ Ｐゴシック" charset="0"/>
              </a:rPr>
              <a:t>December 2009: 	European Council conclusions on Arctic issues</a:t>
            </a:r>
          </a:p>
          <a:p>
            <a:pPr marL="285750" indent="-285750" fontAlgn="base">
              <a:spcBef>
                <a:spcPct val="0"/>
              </a:spcBef>
              <a:spcAft>
                <a:spcPct val="0"/>
              </a:spcAft>
              <a:buClr>
                <a:srgbClr val="FF6600"/>
              </a:buClr>
              <a:buSzPct val="114000"/>
              <a:buFont typeface="Wingdings" charset="2"/>
              <a:buChar char="q"/>
              <a:defRPr/>
            </a:pPr>
            <a:r>
              <a:rPr lang="en-US" dirty="0">
                <a:solidFill>
                  <a:srgbClr val="000000"/>
                </a:solidFill>
                <a:cs typeface="ＭＳ Ｐゴシック" charset="0"/>
              </a:rPr>
              <a:t>January 2011: 		Parliament Resolution sustainable EU Policy in 			the High North.</a:t>
            </a:r>
          </a:p>
          <a:p>
            <a:pPr marL="285750" indent="-285750" fontAlgn="base">
              <a:spcBef>
                <a:spcPct val="0"/>
              </a:spcBef>
              <a:spcAft>
                <a:spcPct val="0"/>
              </a:spcAft>
              <a:buClr>
                <a:srgbClr val="FF6600"/>
              </a:buClr>
              <a:buSzPct val="114000"/>
              <a:buFont typeface="Wingdings" charset="2"/>
              <a:buChar char="q"/>
              <a:defRPr/>
            </a:pPr>
            <a:r>
              <a:rPr lang="en-US" dirty="0">
                <a:solidFill>
                  <a:srgbClr val="000000"/>
                </a:solidFill>
                <a:cs typeface="ＭＳ Ｐゴシック" charset="0"/>
              </a:rPr>
              <a:t>June 2012: 		Joint Communication - Developing a European 			Union Policy towards the Arctic Region: 				progress since 2008 and next steps</a:t>
            </a:r>
            <a:endParaRPr lang="fi-FI" dirty="0">
              <a:solidFill>
                <a:srgbClr val="000000"/>
              </a:solidFill>
              <a:latin typeface="Georgia" charset="0"/>
              <a:cs typeface="Arial" pitchFamily="34" charset="0"/>
            </a:endParaRPr>
          </a:p>
        </p:txBody>
      </p:sp>
      <p:pic>
        <p:nvPicPr>
          <p:cNvPr id="43013" name="Picture 5" descr="ac_banner6"/>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a:xfrm>
            <a:off x="0" y="0"/>
            <a:ext cx="9144000" cy="9906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7"/>
                    </a:srgbClr>
                  </a:outerShdw>
                </a:effectLst>
              </a14:hiddenEffects>
            </a:ext>
          </a:extLst>
        </p:spPr>
      </p:pic>
      <p:pic>
        <p:nvPicPr>
          <p:cNvPr id="4301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250" y="5705475"/>
            <a:ext cx="1223963" cy="11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43016"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6800"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43017"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0263" y="5705475"/>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43018"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45313"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43019"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278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43020"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8773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72042"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96250" y="5705475"/>
            <a:ext cx="1047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2" name="Picture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263" y="5705475"/>
            <a:ext cx="104298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Tree>
    <p:extLst>
      <p:ext uri="{BB962C8B-B14F-4D97-AF65-F5344CB8AC3E}">
        <p14:creationId xmlns:p14="http://schemas.microsoft.com/office/powerpoint/2010/main" val="10094479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058" name="Picture 4" descr="ac_banner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250" y="5705475"/>
            <a:ext cx="1223963" cy="11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3994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6800"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39945"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0263" y="5705475"/>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39946"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45313"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39947"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9278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39948"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8773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73065"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96250" y="5705475"/>
            <a:ext cx="1047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50" name="Picture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263" y="5705475"/>
            <a:ext cx="104298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2" name="Rectangle 1"/>
          <p:cNvSpPr/>
          <p:nvPr/>
        </p:nvSpPr>
        <p:spPr>
          <a:xfrm>
            <a:off x="990600" y="1371600"/>
            <a:ext cx="7162800" cy="3140075"/>
          </a:xfrm>
          <a:prstGeom prst="rect">
            <a:avLst/>
          </a:prstGeom>
        </p:spPr>
        <p:txBody>
          <a:bodyPr>
            <a:spAutoFit/>
          </a:bodyPr>
          <a:lstStyle/>
          <a:p>
            <a:pPr fontAlgn="base">
              <a:spcBef>
                <a:spcPct val="0"/>
              </a:spcBef>
              <a:spcAft>
                <a:spcPct val="0"/>
              </a:spcAft>
              <a:defRPr/>
            </a:pPr>
            <a:r>
              <a:rPr lang="en-US" b="1" dirty="0">
                <a:solidFill>
                  <a:srgbClr val="000000"/>
                </a:solidFill>
                <a:latin typeface="Georgia"/>
                <a:cs typeface="Georgia"/>
              </a:rPr>
              <a:t>EU Policy goal for the Arctic</a:t>
            </a:r>
          </a:p>
          <a:p>
            <a:pPr fontAlgn="base">
              <a:spcBef>
                <a:spcPct val="0"/>
              </a:spcBef>
              <a:spcAft>
                <a:spcPct val="0"/>
              </a:spcAft>
              <a:defRPr/>
            </a:pPr>
            <a:endParaRPr lang="en-US" dirty="0">
              <a:solidFill>
                <a:srgbClr val="000000"/>
              </a:solidFill>
              <a:latin typeface="Georgia"/>
              <a:cs typeface="Georgia"/>
            </a:endParaRPr>
          </a:p>
          <a:p>
            <a:pPr marL="285750" indent="-285750" fontAlgn="base">
              <a:spcBef>
                <a:spcPct val="0"/>
              </a:spcBef>
              <a:spcAft>
                <a:spcPct val="0"/>
              </a:spcAft>
              <a:buClr>
                <a:srgbClr val="FF6600"/>
              </a:buClr>
              <a:buSzPct val="115000"/>
              <a:buFont typeface="Wingdings" charset="2"/>
              <a:buChar char="q"/>
              <a:defRPr/>
            </a:pPr>
            <a:r>
              <a:rPr lang="en-US" dirty="0">
                <a:solidFill>
                  <a:srgbClr val="000000"/>
                </a:solidFill>
                <a:latin typeface="Georgia"/>
                <a:cs typeface="Georgia"/>
              </a:rPr>
              <a:t>Protecting arctic environment in unison with its population</a:t>
            </a:r>
          </a:p>
          <a:p>
            <a:pPr marL="285750" indent="-285750" fontAlgn="base">
              <a:spcBef>
                <a:spcPct val="0"/>
              </a:spcBef>
              <a:spcAft>
                <a:spcPct val="0"/>
              </a:spcAft>
              <a:buClr>
                <a:srgbClr val="FF6600"/>
              </a:buClr>
              <a:buSzPct val="115000"/>
              <a:buFont typeface="Wingdings" charset="2"/>
              <a:buChar char="q"/>
              <a:defRPr/>
            </a:pPr>
            <a:r>
              <a:rPr lang="en-US" dirty="0">
                <a:solidFill>
                  <a:srgbClr val="000000"/>
                </a:solidFill>
                <a:latin typeface="Georgia"/>
                <a:cs typeface="Georgia"/>
              </a:rPr>
              <a:t>Promoting sustainable exploitation of Arctic resources and </a:t>
            </a:r>
          </a:p>
          <a:p>
            <a:pPr marL="285750" indent="-285750" fontAlgn="base">
              <a:spcBef>
                <a:spcPct val="0"/>
              </a:spcBef>
              <a:spcAft>
                <a:spcPct val="0"/>
              </a:spcAft>
              <a:buClr>
                <a:srgbClr val="FF6600"/>
              </a:buClr>
              <a:buSzPct val="115000"/>
              <a:buFont typeface="Wingdings" charset="2"/>
              <a:buChar char="q"/>
              <a:defRPr/>
            </a:pPr>
            <a:r>
              <a:rPr lang="en-US" dirty="0">
                <a:solidFill>
                  <a:srgbClr val="000000"/>
                </a:solidFill>
                <a:latin typeface="Georgia"/>
                <a:cs typeface="Georgia"/>
              </a:rPr>
              <a:t>Improving Arctic multilateral governance </a:t>
            </a:r>
          </a:p>
          <a:p>
            <a:pPr fontAlgn="base">
              <a:spcBef>
                <a:spcPct val="0"/>
              </a:spcBef>
              <a:spcAft>
                <a:spcPct val="0"/>
              </a:spcAft>
              <a:defRPr/>
            </a:pPr>
            <a:endParaRPr lang="en-US" dirty="0">
              <a:solidFill>
                <a:srgbClr val="000000"/>
              </a:solidFill>
              <a:latin typeface="Georgia"/>
              <a:cs typeface="Georgia"/>
            </a:endParaRPr>
          </a:p>
          <a:p>
            <a:pPr fontAlgn="base">
              <a:spcBef>
                <a:spcPct val="0"/>
              </a:spcBef>
              <a:spcAft>
                <a:spcPct val="0"/>
              </a:spcAft>
              <a:defRPr/>
            </a:pPr>
            <a:r>
              <a:rPr lang="en-US" b="1" dirty="0">
                <a:solidFill>
                  <a:srgbClr val="000000"/>
                </a:solidFill>
                <a:latin typeface="Georgia"/>
                <a:cs typeface="Georgia"/>
              </a:rPr>
              <a:t>Action</a:t>
            </a:r>
          </a:p>
          <a:p>
            <a:pPr fontAlgn="base">
              <a:spcBef>
                <a:spcPct val="0"/>
              </a:spcBef>
              <a:spcAft>
                <a:spcPct val="0"/>
              </a:spcAft>
              <a:defRPr/>
            </a:pPr>
            <a:endParaRPr lang="en-US" dirty="0">
              <a:solidFill>
                <a:srgbClr val="000000"/>
              </a:solidFill>
              <a:latin typeface="Georgia"/>
              <a:cs typeface="Georgia"/>
            </a:endParaRPr>
          </a:p>
          <a:p>
            <a:pPr marL="285750" indent="-285750" fontAlgn="base">
              <a:spcBef>
                <a:spcPct val="0"/>
              </a:spcBef>
              <a:spcAft>
                <a:spcPct val="0"/>
              </a:spcAft>
              <a:buClr>
                <a:srgbClr val="FF6600"/>
              </a:buClr>
              <a:buSzPct val="114000"/>
              <a:buFont typeface="Wingdings" charset="2"/>
              <a:buChar char="q"/>
              <a:defRPr/>
            </a:pPr>
            <a:r>
              <a:rPr lang="en-US" dirty="0">
                <a:solidFill>
                  <a:srgbClr val="000000"/>
                </a:solidFill>
                <a:latin typeface="Georgia"/>
                <a:cs typeface="Georgia"/>
              </a:rPr>
              <a:t>Knowledge</a:t>
            </a:r>
          </a:p>
          <a:p>
            <a:pPr marL="285750" indent="-285750" fontAlgn="base">
              <a:spcBef>
                <a:spcPct val="0"/>
              </a:spcBef>
              <a:spcAft>
                <a:spcPct val="0"/>
              </a:spcAft>
              <a:buClr>
                <a:srgbClr val="FF6600"/>
              </a:buClr>
              <a:buSzPct val="114000"/>
              <a:buFont typeface="Wingdings" charset="2"/>
              <a:buChar char="q"/>
              <a:defRPr/>
            </a:pPr>
            <a:r>
              <a:rPr lang="en-US" dirty="0">
                <a:solidFill>
                  <a:srgbClr val="000000"/>
                </a:solidFill>
                <a:latin typeface="Georgia"/>
                <a:cs typeface="Georgia"/>
              </a:rPr>
              <a:t>Responsibility</a:t>
            </a:r>
          </a:p>
          <a:p>
            <a:pPr marL="285750" indent="-285750" fontAlgn="base">
              <a:spcBef>
                <a:spcPct val="0"/>
              </a:spcBef>
              <a:spcAft>
                <a:spcPct val="0"/>
              </a:spcAft>
              <a:buClr>
                <a:srgbClr val="FF6600"/>
              </a:buClr>
              <a:buSzPct val="114000"/>
              <a:buFont typeface="Wingdings" charset="2"/>
              <a:buChar char="q"/>
              <a:defRPr/>
            </a:pPr>
            <a:r>
              <a:rPr lang="en-US" dirty="0">
                <a:solidFill>
                  <a:srgbClr val="000000"/>
                </a:solidFill>
                <a:latin typeface="Georgia"/>
                <a:cs typeface="Georgia"/>
              </a:rPr>
              <a:t>Engagement</a:t>
            </a:r>
          </a:p>
        </p:txBody>
      </p:sp>
    </p:spTree>
    <p:extLst>
      <p:ext uri="{BB962C8B-B14F-4D97-AF65-F5344CB8AC3E}">
        <p14:creationId xmlns:p14="http://schemas.microsoft.com/office/powerpoint/2010/main" val="5727108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82" name="Picture 4" descr="ac_banner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2988" y="5705475"/>
            <a:ext cx="1223962" cy="11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853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8"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0" y="5705475"/>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9"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77050"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0"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2452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1"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1947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74089"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027988" y="5705475"/>
            <a:ext cx="1047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5705475"/>
            <a:ext cx="104298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3" name="TextBox 2"/>
          <p:cNvSpPr txBox="1"/>
          <p:nvPr/>
        </p:nvSpPr>
        <p:spPr>
          <a:xfrm>
            <a:off x="914400" y="1295400"/>
            <a:ext cx="7610475" cy="3970338"/>
          </a:xfrm>
          <a:prstGeom prst="rect">
            <a:avLst/>
          </a:prstGeom>
          <a:noFill/>
        </p:spPr>
        <p:txBody>
          <a:bodyPr>
            <a:spAutoFit/>
          </a:bodyPr>
          <a:lstStyle/>
          <a:p>
            <a:pPr fontAlgn="base">
              <a:spcBef>
                <a:spcPct val="0"/>
              </a:spcBef>
              <a:spcAft>
                <a:spcPct val="0"/>
              </a:spcAft>
              <a:defRPr/>
            </a:pPr>
            <a:r>
              <a:rPr lang="en-US" b="1" dirty="0">
                <a:solidFill>
                  <a:srgbClr val="000000"/>
                </a:solidFill>
                <a:latin typeface="Georgia"/>
                <a:cs typeface="Georgia"/>
              </a:rPr>
              <a:t>Stewardship: Climate Change and Environment</a:t>
            </a:r>
          </a:p>
          <a:p>
            <a:pPr fontAlgn="base">
              <a:spcBef>
                <a:spcPct val="0"/>
              </a:spcBef>
              <a:spcAft>
                <a:spcPct val="0"/>
              </a:spcAft>
              <a:defRPr/>
            </a:pPr>
            <a:endParaRPr lang="en-US" dirty="0">
              <a:solidFill>
                <a:srgbClr val="000000"/>
              </a:solidFill>
              <a:latin typeface="Georgia"/>
              <a:cs typeface="Georgia"/>
            </a:endParaRPr>
          </a:p>
          <a:p>
            <a:pPr marL="285750" indent="-285750" fontAlgn="base">
              <a:spcBef>
                <a:spcPct val="0"/>
              </a:spcBef>
              <a:spcAft>
                <a:spcPct val="0"/>
              </a:spcAft>
              <a:buClr>
                <a:srgbClr val="FF6600"/>
              </a:buClr>
              <a:buFont typeface="Wingdings" charset="2"/>
              <a:buChar char="q"/>
              <a:defRPr/>
            </a:pPr>
            <a:r>
              <a:rPr lang="en-US" dirty="0">
                <a:solidFill>
                  <a:srgbClr val="000000"/>
                </a:solidFill>
                <a:latin typeface="Georgia"/>
                <a:cs typeface="Georgia"/>
              </a:rPr>
              <a:t>Between 2003 and 2008 melting of Arctic glaciers, ice caps and the Greenlandic ice sheet contributed to 40% global sea level rise. </a:t>
            </a:r>
          </a:p>
          <a:p>
            <a:pPr marL="285750" indent="-285750" fontAlgn="base">
              <a:spcBef>
                <a:spcPct val="0"/>
              </a:spcBef>
              <a:spcAft>
                <a:spcPct val="0"/>
              </a:spcAft>
              <a:buClr>
                <a:srgbClr val="FF6600"/>
              </a:buClr>
              <a:buFont typeface="Wingdings" charset="2"/>
              <a:buChar char="q"/>
              <a:defRPr/>
            </a:pPr>
            <a:endParaRPr lang="en-US" dirty="0">
              <a:solidFill>
                <a:srgbClr val="000000"/>
              </a:solidFill>
              <a:latin typeface="Georgia"/>
              <a:cs typeface="Georgia"/>
            </a:endParaRPr>
          </a:p>
          <a:p>
            <a:pPr marL="285750" indent="-285750" fontAlgn="base">
              <a:spcBef>
                <a:spcPct val="0"/>
              </a:spcBef>
              <a:spcAft>
                <a:spcPct val="0"/>
              </a:spcAft>
              <a:buClr>
                <a:srgbClr val="FF6600"/>
              </a:buClr>
              <a:buFont typeface="Wingdings" charset="2"/>
              <a:buChar char="q"/>
              <a:defRPr/>
            </a:pPr>
            <a:r>
              <a:rPr lang="en-GB" dirty="0">
                <a:solidFill>
                  <a:srgbClr val="000000"/>
                </a:solidFill>
                <a:latin typeface="Georgia"/>
                <a:cs typeface="Georgia"/>
              </a:rPr>
              <a:t>EU has incorporated 20% of greenhouse gas reduction commitment into la</a:t>
            </a:r>
            <a:r>
              <a:rPr lang="en-US" dirty="0">
                <a:solidFill>
                  <a:srgbClr val="000000"/>
                </a:solidFill>
                <a:latin typeface="Georgia"/>
                <a:cs typeface="Georgia"/>
              </a:rPr>
              <a:t>w.</a:t>
            </a:r>
          </a:p>
          <a:p>
            <a:pPr marL="285750" indent="-285750" fontAlgn="base">
              <a:spcBef>
                <a:spcPct val="0"/>
              </a:spcBef>
              <a:spcAft>
                <a:spcPct val="0"/>
              </a:spcAft>
              <a:buClr>
                <a:srgbClr val="FF6600"/>
              </a:buClr>
              <a:buFont typeface="Wingdings" charset="2"/>
              <a:buChar char="q"/>
              <a:defRPr/>
            </a:pPr>
            <a:endParaRPr lang="en-US" dirty="0">
              <a:solidFill>
                <a:srgbClr val="000000"/>
              </a:solidFill>
              <a:latin typeface="Georgia"/>
              <a:cs typeface="Georgia"/>
            </a:endParaRPr>
          </a:p>
          <a:p>
            <a:pPr marL="285750" indent="-285750" fontAlgn="base">
              <a:spcBef>
                <a:spcPct val="0"/>
              </a:spcBef>
              <a:spcAft>
                <a:spcPct val="0"/>
              </a:spcAft>
              <a:buClr>
                <a:srgbClr val="FF6600"/>
              </a:buClr>
              <a:buFont typeface="Wingdings" charset="2"/>
              <a:buChar char="q"/>
              <a:defRPr/>
            </a:pPr>
            <a:r>
              <a:rPr lang="en-GB" dirty="0">
                <a:solidFill>
                  <a:srgbClr val="000000"/>
                </a:solidFill>
                <a:latin typeface="Georgia"/>
                <a:cs typeface="Georgia"/>
              </a:rPr>
              <a:t>Emission reduction commitment of 80-95% by 2050</a:t>
            </a:r>
          </a:p>
          <a:p>
            <a:pPr marL="285750" indent="-285750" fontAlgn="base">
              <a:spcBef>
                <a:spcPct val="0"/>
              </a:spcBef>
              <a:spcAft>
                <a:spcPct val="0"/>
              </a:spcAft>
              <a:buClr>
                <a:srgbClr val="FF6600"/>
              </a:buClr>
              <a:buFont typeface="Wingdings" charset="2"/>
              <a:buChar char="q"/>
              <a:defRPr/>
            </a:pPr>
            <a:endParaRPr lang="en-GB" dirty="0">
              <a:solidFill>
                <a:srgbClr val="000000"/>
              </a:solidFill>
              <a:latin typeface="Georgia"/>
              <a:cs typeface="Georgia"/>
            </a:endParaRPr>
          </a:p>
          <a:p>
            <a:pPr marL="285750" indent="-285750" fontAlgn="base">
              <a:spcBef>
                <a:spcPct val="0"/>
              </a:spcBef>
              <a:spcAft>
                <a:spcPct val="0"/>
              </a:spcAft>
              <a:buClr>
                <a:srgbClr val="FF6600"/>
              </a:buClr>
              <a:buFont typeface="Wingdings" charset="2"/>
              <a:buChar char="q"/>
              <a:defRPr/>
            </a:pPr>
            <a:r>
              <a:rPr lang="en-GB" dirty="0">
                <a:solidFill>
                  <a:srgbClr val="000000"/>
                </a:solidFill>
                <a:latin typeface="Georgia"/>
                <a:cs typeface="Georgia"/>
              </a:rPr>
              <a:t>Promotion of high standard in international climate regulations.</a:t>
            </a:r>
            <a:r>
              <a:rPr lang="en-US" dirty="0">
                <a:solidFill>
                  <a:srgbClr val="000000"/>
                </a:solidFill>
                <a:latin typeface="Georgia"/>
                <a:cs typeface="Georgia"/>
              </a:rPr>
              <a:t> </a:t>
            </a:r>
          </a:p>
          <a:p>
            <a:pPr marL="285750" indent="-285750" fontAlgn="base">
              <a:spcBef>
                <a:spcPct val="0"/>
              </a:spcBef>
              <a:spcAft>
                <a:spcPct val="0"/>
              </a:spcAft>
              <a:buClr>
                <a:srgbClr val="FF6600"/>
              </a:buClr>
              <a:buFont typeface="Wingdings" charset="2"/>
              <a:buChar char="q"/>
              <a:defRPr/>
            </a:pPr>
            <a:endParaRPr lang="en-US" dirty="0">
              <a:solidFill>
                <a:srgbClr val="000000"/>
              </a:solidFill>
              <a:latin typeface="Georgia"/>
              <a:cs typeface="Georgia"/>
            </a:endParaRPr>
          </a:p>
          <a:p>
            <a:pPr marL="285750" indent="-285750" fontAlgn="base">
              <a:spcBef>
                <a:spcPct val="0"/>
              </a:spcBef>
              <a:spcAft>
                <a:spcPct val="0"/>
              </a:spcAft>
              <a:buClr>
                <a:srgbClr val="FF6600"/>
              </a:buClr>
              <a:buFont typeface="Wingdings" charset="2"/>
              <a:buChar char="q"/>
              <a:defRPr/>
            </a:pPr>
            <a:r>
              <a:rPr lang="en-US" dirty="0">
                <a:solidFill>
                  <a:srgbClr val="000000"/>
                </a:solidFill>
                <a:latin typeface="Georgia"/>
                <a:cs typeface="Georgia"/>
              </a:rPr>
              <a:t>Investment in Arctic research on environmental and climate change agenda</a:t>
            </a:r>
          </a:p>
        </p:txBody>
      </p:sp>
    </p:spTree>
    <p:extLst>
      <p:ext uri="{BB962C8B-B14F-4D97-AF65-F5344CB8AC3E}">
        <p14:creationId xmlns:p14="http://schemas.microsoft.com/office/powerpoint/2010/main" val="3449699060"/>
      </p:ext>
    </p:extLst>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6130" name="Picture 4" descr="ac_banner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5705475"/>
            <a:ext cx="1223962" cy="11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2151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8538" y="5705475"/>
            <a:ext cx="115093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2151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5705475"/>
            <a:ext cx="1152525"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21514"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77050"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21515"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2452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21516"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19475" y="5705475"/>
            <a:ext cx="115093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76137"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27988" y="5705475"/>
            <a:ext cx="1047750"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8" name="Picture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5705475"/>
            <a:ext cx="1042988"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3" name="Rectangle 2"/>
          <p:cNvSpPr/>
          <p:nvPr/>
        </p:nvSpPr>
        <p:spPr>
          <a:xfrm>
            <a:off x="990600" y="1828800"/>
            <a:ext cx="7162800" cy="1477963"/>
          </a:xfrm>
          <a:prstGeom prst="rect">
            <a:avLst/>
          </a:prstGeom>
        </p:spPr>
        <p:txBody>
          <a:bodyPr>
            <a:spAutoFit/>
          </a:bodyPr>
          <a:lstStyle/>
          <a:p>
            <a:pPr fontAlgn="base">
              <a:spcBef>
                <a:spcPct val="0"/>
              </a:spcBef>
              <a:spcAft>
                <a:spcPct val="0"/>
              </a:spcAft>
              <a:defRPr/>
            </a:pPr>
            <a:r>
              <a:rPr lang="en-US" b="1" dirty="0">
                <a:solidFill>
                  <a:srgbClr val="000000"/>
                </a:solidFill>
                <a:latin typeface="Georgia"/>
                <a:cs typeface="Georgia"/>
              </a:rPr>
              <a:t>Stewardship: Arctic Inhabitants/ Indigenous Peoples</a:t>
            </a:r>
          </a:p>
          <a:p>
            <a:pPr fontAlgn="base">
              <a:spcBef>
                <a:spcPct val="0"/>
              </a:spcBef>
              <a:spcAft>
                <a:spcPct val="0"/>
              </a:spcAft>
              <a:defRPr/>
            </a:pPr>
            <a:endParaRPr lang="en-US" b="1" dirty="0">
              <a:solidFill>
                <a:srgbClr val="000000"/>
              </a:solidFill>
              <a:latin typeface="Georgia"/>
              <a:cs typeface="Georgia"/>
            </a:endParaRPr>
          </a:p>
          <a:p>
            <a:pPr marL="285750" indent="-285750" fontAlgn="base">
              <a:spcBef>
                <a:spcPct val="0"/>
              </a:spcBef>
              <a:spcAft>
                <a:spcPct val="0"/>
              </a:spcAft>
              <a:buClr>
                <a:srgbClr val="FF6600"/>
              </a:buClr>
              <a:buSzPct val="116000"/>
              <a:buFont typeface="Wingdings" charset="2"/>
              <a:buChar char="q"/>
              <a:defRPr/>
            </a:pPr>
            <a:r>
              <a:rPr lang="en-US" dirty="0">
                <a:solidFill>
                  <a:srgbClr val="000000"/>
                </a:solidFill>
                <a:latin typeface="Georgia"/>
                <a:cs typeface="Georgia"/>
              </a:rPr>
              <a:t>Involvement of Arctic population</a:t>
            </a:r>
          </a:p>
          <a:p>
            <a:pPr marL="285750" indent="-285750" fontAlgn="base">
              <a:spcBef>
                <a:spcPct val="0"/>
              </a:spcBef>
              <a:spcAft>
                <a:spcPct val="0"/>
              </a:spcAft>
              <a:buClr>
                <a:srgbClr val="FF6600"/>
              </a:buClr>
              <a:buSzPct val="116000"/>
              <a:buFont typeface="Wingdings" charset="2"/>
              <a:buChar char="q"/>
              <a:defRPr/>
            </a:pPr>
            <a:r>
              <a:rPr lang="en-US" dirty="0">
                <a:solidFill>
                  <a:srgbClr val="000000"/>
                </a:solidFill>
                <a:latin typeface="Georgia"/>
                <a:cs typeface="Georgia"/>
              </a:rPr>
              <a:t>Indigenous peoples and protection of their rights</a:t>
            </a:r>
          </a:p>
          <a:p>
            <a:pPr marL="285750" indent="-285750" fontAlgn="base">
              <a:spcBef>
                <a:spcPct val="0"/>
              </a:spcBef>
              <a:spcAft>
                <a:spcPct val="0"/>
              </a:spcAft>
              <a:buClr>
                <a:srgbClr val="FF6600"/>
              </a:buClr>
              <a:buSzPct val="116000"/>
              <a:buFont typeface="Wingdings" charset="2"/>
              <a:buChar char="q"/>
              <a:defRPr/>
            </a:pPr>
            <a:r>
              <a:rPr lang="en-US" dirty="0">
                <a:solidFill>
                  <a:srgbClr val="000000"/>
                </a:solidFill>
                <a:latin typeface="Georgia"/>
                <a:cs typeface="Georgia"/>
              </a:rPr>
              <a:t>Sustainable use of natural resources</a:t>
            </a:r>
          </a:p>
        </p:txBody>
      </p:sp>
    </p:spTree>
    <p:extLst>
      <p:ext uri="{BB962C8B-B14F-4D97-AF65-F5344CB8AC3E}">
        <p14:creationId xmlns:p14="http://schemas.microsoft.com/office/powerpoint/2010/main" val="36605452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6775" y="836613"/>
            <a:ext cx="4581525"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77155" name="Rectangle 1"/>
          <p:cNvSpPr>
            <a:spLocks noChangeArrowheads="1"/>
          </p:cNvSpPr>
          <p:nvPr/>
        </p:nvSpPr>
        <p:spPr bwMode="auto">
          <a:xfrm>
            <a:off x="990600" y="1757363"/>
            <a:ext cx="24384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pPr>
            <a:r>
              <a:rPr lang="en-US" sz="2800">
                <a:solidFill>
                  <a:srgbClr val="000000"/>
                </a:solidFill>
                <a:latin typeface="Georgia" pitchFamily="18" charset="0"/>
                <a:cs typeface="Arial" pitchFamily="34" charset="0"/>
              </a:rPr>
              <a:t>Arctic Hydrocarbon Resources</a:t>
            </a:r>
          </a:p>
        </p:txBody>
      </p:sp>
      <p:pic>
        <p:nvPicPr>
          <p:cNvPr id="177156" name="Picture 4" descr="ac_banner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7925" y="5789613"/>
            <a:ext cx="1223963" cy="105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3"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3475" y="5791200"/>
            <a:ext cx="1150938"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4"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06938" y="5791200"/>
            <a:ext cx="115252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5"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77050" y="5791200"/>
            <a:ext cx="1150938"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6"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59463" y="5791200"/>
            <a:ext cx="1150937"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7"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54413" y="5791200"/>
            <a:ext cx="1150937"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77163"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027988" y="5791200"/>
            <a:ext cx="10477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4938" y="5791200"/>
            <a:ext cx="1042987"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Tree>
    <p:extLst>
      <p:ext uri="{BB962C8B-B14F-4D97-AF65-F5344CB8AC3E}">
        <p14:creationId xmlns:p14="http://schemas.microsoft.com/office/powerpoint/2010/main" val="17030226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81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1066800"/>
            <a:ext cx="5181600"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a:spLocks noChangeArrowheads="1"/>
          </p:cNvSpPr>
          <p:nvPr/>
        </p:nvSpPr>
        <p:spPr bwMode="auto">
          <a:xfrm>
            <a:off x="838200" y="2057400"/>
            <a:ext cx="2133600" cy="2819400"/>
          </a:xfrm>
          <a:prstGeom prst="rect">
            <a:avLst/>
          </a:prstGeom>
          <a:noFill/>
          <a:ln>
            <a:noFill/>
          </a:ln>
          <a:effectLst>
            <a:outerShdw blurRad="40000" dist="23000" dir="5400000" rotWithShape="0">
              <a:srgbClr val="808080">
                <a:alpha val="3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pPr>
            <a:r>
              <a:rPr lang="en-US" sz="2800">
                <a:solidFill>
                  <a:srgbClr val="0D0D0D"/>
                </a:solidFill>
                <a:latin typeface="Georgia" pitchFamily="18" charset="0"/>
                <a:cs typeface="Arial" pitchFamily="34" charset="0"/>
              </a:rPr>
              <a:t>Arctic Fields and Other Locations</a:t>
            </a:r>
          </a:p>
          <a:p>
            <a:pPr fontAlgn="base">
              <a:spcBef>
                <a:spcPct val="0"/>
              </a:spcBef>
              <a:spcAft>
                <a:spcPct val="0"/>
              </a:spcAft>
            </a:pPr>
            <a:endParaRPr lang="en-US" sz="1200">
              <a:solidFill>
                <a:srgbClr val="0D0D0D"/>
              </a:solidFill>
              <a:latin typeface="Georgia" pitchFamily="18" charset="0"/>
              <a:cs typeface="Arial" pitchFamily="34" charset="0"/>
            </a:endParaRPr>
          </a:p>
          <a:p>
            <a:pPr fontAlgn="base">
              <a:spcBef>
                <a:spcPct val="0"/>
              </a:spcBef>
              <a:spcAft>
                <a:spcPct val="0"/>
              </a:spcAft>
            </a:pPr>
            <a:r>
              <a:rPr lang="en-US" sz="1200">
                <a:solidFill>
                  <a:srgbClr val="0D0D0D"/>
                </a:solidFill>
                <a:latin typeface="Georgia" pitchFamily="18" charset="0"/>
                <a:cs typeface="Arial" pitchFamily="34" charset="0"/>
              </a:rPr>
              <a:t>Source: </a:t>
            </a:r>
            <a:r>
              <a:rPr lang="en-US" sz="1200" i="1">
                <a:solidFill>
                  <a:srgbClr val="0D0D0D"/>
                </a:solidFill>
                <a:latin typeface="Georgia" pitchFamily="18" charset="0"/>
                <a:cs typeface="Arial" pitchFamily="34" charset="0"/>
              </a:rPr>
              <a:t>Oilfield Review </a:t>
            </a:r>
            <a:r>
              <a:rPr lang="en-US" sz="1200">
                <a:solidFill>
                  <a:srgbClr val="0D0D0D"/>
                </a:solidFill>
                <a:latin typeface="Georgia" pitchFamily="18" charset="0"/>
                <a:cs typeface="Arial" pitchFamily="34" charset="0"/>
              </a:rPr>
              <a:t>Winter 2010/2011, Vol. 22, No. 4, p. 39; Copyright © 2011, Schlumberger</a:t>
            </a:r>
          </a:p>
        </p:txBody>
      </p:sp>
      <p:pic>
        <p:nvPicPr>
          <p:cNvPr id="178180" name="Picture 2" descr="ac_banner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9175" y="5789613"/>
            <a:ext cx="1382713" cy="105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6"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3475" y="5791200"/>
            <a:ext cx="1150938"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7"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06938" y="5791200"/>
            <a:ext cx="115252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8"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77050" y="5791200"/>
            <a:ext cx="1150938"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9"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59463" y="5791200"/>
            <a:ext cx="1150937"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0"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54413" y="5791200"/>
            <a:ext cx="1150937"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78187"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027988" y="5791200"/>
            <a:ext cx="10477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5791200"/>
            <a:ext cx="117792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Tree>
    <p:extLst>
      <p:ext uri="{BB962C8B-B14F-4D97-AF65-F5344CB8AC3E}">
        <p14:creationId xmlns:p14="http://schemas.microsoft.com/office/powerpoint/2010/main" val="69845000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01181163">
  <a:themeElements>
    <a:clrScheme name="1_0118116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1_01181163">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0118116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0118116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0118116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0118116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0118116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0118116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0118116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0118116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0118116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0118116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0118116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0118116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01181163 1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01181163">
  <a:themeElements>
    <a:clrScheme name="0118116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fontScheme name="01181163">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0118116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0118116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0118116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0118116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0118116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0118116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0118116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0118116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0118116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0118116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0118116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0118116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01181163 1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639</Words>
  <Application>Microsoft Office PowerPoint</Application>
  <PresentationFormat>On-screen Show (4:3)</PresentationFormat>
  <Paragraphs>150</Paragraphs>
  <Slides>20</Slides>
  <Notes>1</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1_01181163</vt:lpstr>
      <vt:lpstr>01181163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Groningen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T.N. Spijk-Belanova</dc:creator>
  <cp:lastModifiedBy>T.N. Spijk-Belanova</cp:lastModifiedBy>
  <cp:revision>1</cp:revision>
  <dcterms:created xsi:type="dcterms:W3CDTF">2013-07-02T13:44:03Z</dcterms:created>
  <dcterms:modified xsi:type="dcterms:W3CDTF">2013-07-02T13:45:14Z</dcterms:modified>
</cp:coreProperties>
</file>