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07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p>
            <a:pPr algn="ctr" defTabSz="457200" fontAlgn="base">
              <a:spcBef>
                <a:spcPct val="0"/>
              </a:spcBef>
              <a:spcAft>
                <a:spcPct val="0"/>
              </a:spcAft>
              <a:defRPr/>
            </a:pPr>
            <a:endParaRPr lang="en-US">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40000" dist="23000" dir="5400000" rotWithShape="0">
              <a:srgbClr val="808080">
                <a:alpha val="34998"/>
              </a:srgbClr>
            </a:outerShdw>
          </a:effectLst>
        </p:spPr>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noProof="0" smtClean="0"/>
              <a:t>Click to edit Master title style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noProof="0" smtClean="0"/>
              <a:t>Click to edit Master subtitle style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Verdana" pitchFamily="34" charset="0"/>
              </a:defRPr>
            </a:lvl1pPr>
          </a:lstStyle>
          <a:p>
            <a:pPr>
              <a:defRPr/>
            </a:pPr>
            <a:fld id="{309E11D5-B80A-4A86-9ADA-769E557397F9}"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2276851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72F2C11-F37B-4448-9E5A-B4162207C18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15962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4FF6E03-0BED-4D3B-8FF4-510CC52C4BC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96499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E7CE5E6-B95C-4782-87A2-4FAC5FDCA90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976926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39BE075-FC41-43F9-973C-3EFA6DD2467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850185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1EC345C-A700-4D9C-AC9C-6BF9415F3ECA}"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318842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B20D92AF-80B4-42E4-92E7-0DDD2270ED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286032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4CBC12F0-8C70-41F5-93D9-85354F3D686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897623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85F81C7A-A8C1-4748-A158-074E13CC7EE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077007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D5EB63B-5D0A-48EC-988C-257A80AD7DC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524529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EE68038-5CE5-499F-9B87-CEC137E6100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749201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ea typeface="+mn-ea"/>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ea typeface="+mn-ea"/>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ea typeface="ＭＳ Ｐゴシック" pitchFamily="-65" charset="-128"/>
              </a:defRPr>
            </a:lvl1pPr>
          </a:lstStyle>
          <a:p>
            <a:pPr fontAlgn="base">
              <a:spcBef>
                <a:spcPct val="0"/>
              </a:spcBef>
              <a:spcAft>
                <a:spcPct val="0"/>
              </a:spcAft>
              <a:defRPr/>
            </a:pPr>
            <a:fld id="{6A604744-95F8-4AED-B09B-1B3C79833155}"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40000" dist="23000" dir="5400000" rotWithShape="0">
              <a:srgbClr val="808080">
                <a:alpha val="34998"/>
              </a:srgbClr>
            </a:outerShdw>
          </a:effectLst>
        </p:spPr>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81234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358775" indent="-358775" algn="l" rtl="0" eaLnBrk="0" fontAlgn="base" hangingPunct="0">
        <a:spcBef>
          <a:spcPct val="0"/>
        </a:spcBef>
        <a:spcAft>
          <a:spcPct val="0"/>
        </a:spcAft>
        <a:defRPr sz="3000" b="1">
          <a:solidFill>
            <a:srgbClr val="0F5494"/>
          </a:solidFill>
          <a:latin typeface="+mj-lt"/>
          <a:ea typeface="ＭＳ Ｐゴシック" pitchFamily="-65" charset="-128"/>
          <a:cs typeface="+mj-cs"/>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pitchFamily="-65" charset="-128"/>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pitchFamily="-65" charset="-128"/>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pitchFamily="-65" charset="-128"/>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pitchFamily="-65" charset="-128"/>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ＭＳ Ｐゴシック" pitchFamily="-65" charset="-128"/>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ＭＳ Ｐゴシック" pitchFamily="-65" charset="-128"/>
        </a:defRPr>
      </a:lvl2pPr>
      <a:lvl3pPr marL="1143000" indent="-228600" algn="l" rtl="0" eaLnBrk="0" fontAlgn="base" hangingPunct="0">
        <a:spcBef>
          <a:spcPct val="20000"/>
        </a:spcBef>
        <a:spcAft>
          <a:spcPct val="0"/>
        </a:spcAft>
        <a:defRPr sz="1400">
          <a:solidFill>
            <a:srgbClr val="0F5494"/>
          </a:solidFill>
          <a:latin typeface="+mn-lt"/>
          <a:ea typeface="ＭＳ Ｐゴシック" pitchFamily="-65" charset="-128"/>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pitchFamily="-65" charset="-128"/>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pitchFamily="-65" charset="-128"/>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mailto:jan-gerrit.westerhof@ec.europa.e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Grp="1" noChangeArrowheads="1"/>
          </p:cNvSpPr>
          <p:nvPr>
            <p:ph type="ctrTitle"/>
          </p:nvPr>
        </p:nvSpPr>
        <p:spPr/>
        <p:txBody>
          <a:bodyPr/>
          <a:lstStyle/>
          <a:p>
            <a:pPr indent="0" eaLnBrk="1" hangingPunct="1"/>
            <a:r>
              <a:rPr lang="fr-BE" sz="3200" smtClean="0">
                <a:ea typeface="ＭＳ Ｐゴシック" pitchFamily="34" charset="-128"/>
              </a:rPr>
              <a:t>Energy investments in the EU and Russia</a:t>
            </a:r>
            <a:endParaRPr lang="en-GB" sz="3200" smtClean="0">
              <a:ea typeface="ＭＳ Ｐゴシック" pitchFamily="34" charset="-128"/>
            </a:endParaRPr>
          </a:p>
        </p:txBody>
      </p:sp>
      <p:sp>
        <p:nvSpPr>
          <p:cNvPr id="16387" name="Rectangle 6"/>
          <p:cNvSpPr>
            <a:spLocks noGrp="1" noChangeArrowheads="1"/>
          </p:cNvSpPr>
          <p:nvPr>
            <p:ph type="subTitle" idx="1"/>
          </p:nvPr>
        </p:nvSpPr>
        <p:spPr>
          <a:xfrm>
            <a:off x="611188" y="3716338"/>
            <a:ext cx="8532812" cy="2808287"/>
          </a:xfrm>
        </p:spPr>
        <p:txBody>
          <a:bodyPr/>
          <a:lstStyle/>
          <a:p>
            <a:pPr eaLnBrk="1" hangingPunct="1"/>
            <a:r>
              <a:rPr lang="fr-BE" smtClean="0">
                <a:ea typeface="ＭＳ Ｐゴシック" pitchFamily="34" charset="-128"/>
              </a:rPr>
              <a:t>Investment regulation under the Third Energy Package</a:t>
            </a:r>
          </a:p>
          <a:p>
            <a:endParaRPr lang="en-GB" sz="1800" smtClean="0">
              <a:ea typeface="ＭＳ Ｐゴシック" pitchFamily="34" charset="-128"/>
            </a:endParaRPr>
          </a:p>
          <a:p>
            <a:r>
              <a:rPr lang="en-GB" sz="1800" smtClean="0">
                <a:ea typeface="ＭＳ Ｐゴシック" pitchFamily="34" charset="-128"/>
              </a:rPr>
              <a:t>First Groningen-Moscow Conference on EU-Russian Energy Law</a:t>
            </a:r>
          </a:p>
          <a:p>
            <a:r>
              <a:rPr lang="en-GB" sz="1800" b="0" smtClean="0">
                <a:ea typeface="ＭＳ Ｐゴシック" pitchFamily="34" charset="-128"/>
              </a:rPr>
              <a:t>"Legal Aspects of Guaranteeing EU-Russian Security of Energy Demand and Supply" </a:t>
            </a:r>
          </a:p>
          <a:p>
            <a:r>
              <a:rPr lang="en-GB" sz="1800" b="0" smtClean="0">
                <a:ea typeface="ＭＳ Ｐゴシック" pitchFamily="34" charset="-128"/>
              </a:rPr>
              <a:t>Groningen, May 30-31 2013</a:t>
            </a:r>
            <a:endParaRPr lang="en-GB" sz="1800" smtClean="0">
              <a:ea typeface="ＭＳ Ｐゴシック" pitchFamily="34" charset="-128"/>
            </a:endParaRPr>
          </a:p>
        </p:txBody>
      </p:sp>
    </p:spTree>
    <p:extLst>
      <p:ext uri="{BB962C8B-B14F-4D97-AF65-F5344CB8AC3E}">
        <p14:creationId xmlns:p14="http://schemas.microsoft.com/office/powerpoint/2010/main" val="22378192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el 1"/>
          <p:cNvSpPr>
            <a:spLocks noGrp="1"/>
          </p:cNvSpPr>
          <p:nvPr>
            <p:ph type="title"/>
          </p:nvPr>
        </p:nvSpPr>
        <p:spPr/>
        <p:txBody>
          <a:bodyPr/>
          <a:lstStyle/>
          <a:p>
            <a:pPr eaLnBrk="1" hangingPunct="1"/>
            <a:r>
              <a:rPr lang="nl-NL" smtClean="0">
                <a:ea typeface="ＭＳ Ｐゴシック" pitchFamily="34" charset="-128"/>
              </a:rPr>
              <a:t>Alleged inconsistencies of certification clause with int'l obligations</a:t>
            </a:r>
          </a:p>
        </p:txBody>
      </p:sp>
      <p:sp>
        <p:nvSpPr>
          <p:cNvPr id="9219" name="Tijdelijke aanduiding voor inhoud 2"/>
          <p:cNvSpPr>
            <a:spLocks noGrp="1"/>
          </p:cNvSpPr>
          <p:nvPr>
            <p:ph idx="1"/>
          </p:nvPr>
        </p:nvSpPr>
        <p:spPr/>
        <p:txBody>
          <a:bodyPr/>
          <a:lstStyle/>
          <a:p>
            <a:pPr eaLnBrk="1" hangingPunct="1">
              <a:defRPr/>
            </a:pPr>
            <a:endParaRPr lang="nl-NL" dirty="0" smtClean="0"/>
          </a:p>
          <a:p>
            <a:pPr lvl="1" eaLnBrk="1" hangingPunct="1">
              <a:defRPr/>
            </a:pPr>
            <a:r>
              <a:rPr lang="nl-NL" dirty="0" smtClean="0"/>
              <a:t>Art 11 GD </a:t>
            </a:r>
            <a:r>
              <a:rPr lang="nl-NL" dirty="0" err="1" smtClean="0"/>
              <a:t>refers</a:t>
            </a:r>
            <a:r>
              <a:rPr lang="nl-NL" dirty="0" smtClean="0"/>
              <a:t> </a:t>
            </a:r>
            <a:r>
              <a:rPr lang="nl-NL" dirty="0" err="1" smtClean="0"/>
              <a:t>to</a:t>
            </a:r>
            <a:r>
              <a:rPr lang="nl-NL" dirty="0" smtClean="0"/>
              <a:t> respect </a:t>
            </a:r>
            <a:r>
              <a:rPr lang="nl-NL" dirty="0" err="1" smtClean="0"/>
              <a:t>for</a:t>
            </a:r>
            <a:r>
              <a:rPr lang="nl-NL" dirty="0" smtClean="0"/>
              <a:t> </a:t>
            </a:r>
            <a:r>
              <a:rPr lang="nl-NL" dirty="0" err="1" smtClean="0"/>
              <a:t>international</a:t>
            </a:r>
            <a:r>
              <a:rPr lang="nl-NL" dirty="0" smtClean="0"/>
              <a:t> </a:t>
            </a:r>
            <a:r>
              <a:rPr lang="nl-NL" dirty="0" err="1" smtClean="0"/>
              <a:t>obligations</a:t>
            </a:r>
            <a:r>
              <a:rPr lang="nl-NL" dirty="0" smtClean="0"/>
              <a:t>:</a:t>
            </a:r>
          </a:p>
          <a:p>
            <a:pPr lvl="2" eaLnBrk="1" hangingPunct="1">
              <a:defRPr/>
            </a:pPr>
            <a:r>
              <a:rPr lang="nl-NL" dirty="0" smtClean="0"/>
              <a:t>- EU level</a:t>
            </a:r>
          </a:p>
          <a:p>
            <a:pPr lvl="2" eaLnBrk="1" hangingPunct="1">
              <a:defRPr/>
            </a:pPr>
            <a:r>
              <a:rPr lang="nl-NL" dirty="0" smtClean="0"/>
              <a:t>- Member State level</a:t>
            </a:r>
          </a:p>
          <a:p>
            <a:pPr lvl="1" eaLnBrk="1" hangingPunct="1">
              <a:defRPr/>
            </a:pPr>
            <a:r>
              <a:rPr lang="nl-NL" dirty="0" smtClean="0"/>
              <a:t>Clause is non-</a:t>
            </a:r>
            <a:r>
              <a:rPr lang="nl-NL" dirty="0" err="1" smtClean="0"/>
              <a:t>discriminatory</a:t>
            </a:r>
            <a:r>
              <a:rPr lang="nl-NL" dirty="0" smtClean="0"/>
              <a:t> and </a:t>
            </a:r>
            <a:r>
              <a:rPr lang="nl-NL" dirty="0" err="1" smtClean="0"/>
              <a:t>very</a:t>
            </a:r>
            <a:r>
              <a:rPr lang="nl-NL" dirty="0" smtClean="0"/>
              <a:t> </a:t>
            </a:r>
            <a:r>
              <a:rPr lang="nl-NL" dirty="0" err="1" smtClean="0"/>
              <a:t>transparent</a:t>
            </a:r>
            <a:r>
              <a:rPr lang="nl-NL" dirty="0" smtClean="0"/>
              <a:t>:</a:t>
            </a:r>
          </a:p>
          <a:p>
            <a:pPr marL="1200150" lvl="2" indent="-285750" eaLnBrk="1" hangingPunct="1">
              <a:buFontTx/>
              <a:buChar char="-"/>
              <a:defRPr/>
            </a:pPr>
            <a:r>
              <a:rPr lang="nl-NL" dirty="0" err="1" smtClean="0"/>
              <a:t>All</a:t>
            </a:r>
            <a:r>
              <a:rPr lang="nl-NL" dirty="0" smtClean="0"/>
              <a:t> operators </a:t>
            </a:r>
            <a:r>
              <a:rPr lang="nl-NL" dirty="0" err="1" smtClean="0"/>
              <a:t>active</a:t>
            </a:r>
            <a:r>
              <a:rPr lang="nl-NL" dirty="0" smtClean="0"/>
              <a:t> in EU  have </a:t>
            </a:r>
            <a:r>
              <a:rPr lang="nl-NL" dirty="0" err="1" smtClean="0"/>
              <a:t>to</a:t>
            </a:r>
            <a:r>
              <a:rPr lang="nl-NL" dirty="0" smtClean="0"/>
              <a:t> </a:t>
            </a:r>
            <a:r>
              <a:rPr lang="nl-NL" dirty="0" err="1" smtClean="0"/>
              <a:t>fulfill</a:t>
            </a:r>
            <a:r>
              <a:rPr lang="nl-NL" dirty="0" smtClean="0"/>
              <a:t> </a:t>
            </a:r>
            <a:r>
              <a:rPr lang="nl-NL" dirty="0" err="1" smtClean="0"/>
              <a:t>unbundling</a:t>
            </a:r>
            <a:r>
              <a:rPr lang="nl-NL" dirty="0" smtClean="0"/>
              <a:t>  </a:t>
            </a:r>
            <a:r>
              <a:rPr lang="nl-NL" dirty="0" err="1" smtClean="0"/>
              <a:t>requirements</a:t>
            </a:r>
            <a:endParaRPr lang="nl-NL" dirty="0" smtClean="0"/>
          </a:p>
          <a:p>
            <a:pPr marL="1200150" lvl="2" indent="-285750" eaLnBrk="1" hangingPunct="1">
              <a:buFontTx/>
              <a:buChar char="-"/>
              <a:defRPr/>
            </a:pPr>
            <a:r>
              <a:rPr lang="nl-NL" dirty="0" err="1" smtClean="0"/>
              <a:t>All</a:t>
            </a:r>
            <a:r>
              <a:rPr lang="nl-NL" dirty="0" smtClean="0"/>
              <a:t> </a:t>
            </a:r>
            <a:r>
              <a:rPr lang="nl-NL" dirty="0" err="1" smtClean="0"/>
              <a:t>foreign</a:t>
            </a:r>
            <a:r>
              <a:rPr lang="nl-NL" dirty="0" smtClean="0"/>
              <a:t> controlling </a:t>
            </a:r>
            <a:r>
              <a:rPr lang="nl-NL" dirty="0" err="1" smtClean="0"/>
              <a:t>entities</a:t>
            </a:r>
            <a:r>
              <a:rPr lang="nl-NL" dirty="0" smtClean="0"/>
              <a:t> are subject </a:t>
            </a:r>
            <a:r>
              <a:rPr lang="nl-NL" dirty="0" err="1" smtClean="0"/>
              <a:t>to</a:t>
            </a:r>
            <a:r>
              <a:rPr lang="nl-NL" dirty="0" smtClean="0"/>
              <a:t> security interest test</a:t>
            </a:r>
          </a:p>
          <a:p>
            <a:pPr marL="857250" lvl="1" indent="-342900" eaLnBrk="1" hangingPunct="1">
              <a:buFont typeface="Arial" panose="020B0604020202020204" pitchFamily="34" charset="0"/>
              <a:buChar char="•"/>
              <a:defRPr/>
            </a:pPr>
            <a:r>
              <a:rPr lang="nl-NL" dirty="0"/>
              <a:t>EU </a:t>
            </a:r>
            <a:r>
              <a:rPr lang="nl-NL" dirty="0" err="1" smtClean="0"/>
              <a:t>can</a:t>
            </a:r>
            <a:r>
              <a:rPr lang="nl-NL" dirty="0" smtClean="0"/>
              <a:t>:</a:t>
            </a:r>
          </a:p>
          <a:p>
            <a:pPr marL="1257300" lvl="2" indent="-342900" eaLnBrk="1" hangingPunct="1">
              <a:buFont typeface="Arial" panose="020B0604020202020204" pitchFamily="34" charset="0"/>
              <a:buChar char="•"/>
              <a:defRPr/>
            </a:pPr>
            <a:r>
              <a:rPr lang="nl-NL" dirty="0" err="1" smtClean="0"/>
              <a:t>agree</a:t>
            </a:r>
            <a:r>
              <a:rPr lang="nl-NL" dirty="0" smtClean="0"/>
              <a:t> </a:t>
            </a:r>
            <a:r>
              <a:rPr lang="nl-NL" dirty="0"/>
              <a:t>on security issues in </a:t>
            </a:r>
            <a:r>
              <a:rPr lang="nl-NL" dirty="0" err="1"/>
              <a:t>bilateral</a:t>
            </a:r>
            <a:r>
              <a:rPr lang="nl-NL" dirty="0"/>
              <a:t> </a:t>
            </a:r>
            <a:r>
              <a:rPr lang="nl-NL" dirty="0" smtClean="0"/>
              <a:t>agreement</a:t>
            </a:r>
          </a:p>
          <a:p>
            <a:pPr marL="1257300" lvl="2" indent="-342900" eaLnBrk="1" hangingPunct="1">
              <a:buFont typeface="Arial" panose="020B0604020202020204" pitchFamily="34" charset="0"/>
              <a:buChar char="•"/>
              <a:defRPr/>
            </a:pPr>
            <a:r>
              <a:rPr lang="nl-NL" dirty="0" smtClean="0"/>
              <a:t>take </a:t>
            </a:r>
            <a:r>
              <a:rPr lang="nl-NL" dirty="0" err="1" smtClean="0"/>
              <a:t>into</a:t>
            </a:r>
            <a:r>
              <a:rPr lang="nl-NL" dirty="0" smtClean="0"/>
              <a:t> account </a:t>
            </a:r>
            <a:r>
              <a:rPr lang="nl-NL" dirty="0" err="1" smtClean="0"/>
              <a:t>all</a:t>
            </a:r>
            <a:r>
              <a:rPr lang="nl-NL" dirty="0" smtClean="0"/>
              <a:t> </a:t>
            </a:r>
            <a:r>
              <a:rPr lang="nl-NL" dirty="0" err="1" smtClean="0"/>
              <a:t>facts</a:t>
            </a:r>
            <a:r>
              <a:rPr lang="nl-NL" dirty="0" smtClean="0"/>
              <a:t> and </a:t>
            </a:r>
            <a:r>
              <a:rPr lang="nl-NL" dirty="0" err="1" smtClean="0"/>
              <a:t>circumstances</a:t>
            </a:r>
            <a:endParaRPr lang="nl-NL" dirty="0" smtClean="0"/>
          </a:p>
          <a:p>
            <a:pPr marL="1257300" lvl="2" indent="-342900" eaLnBrk="1" hangingPunct="1">
              <a:buFont typeface="Arial" panose="020B0604020202020204" pitchFamily="34" charset="0"/>
              <a:buChar char="•"/>
              <a:defRPr/>
            </a:pPr>
            <a:endParaRPr lang="nl-NL" dirty="0"/>
          </a:p>
          <a:p>
            <a:pPr marL="457200" lvl="1" indent="0" eaLnBrk="1" hangingPunct="1">
              <a:buFontTx/>
              <a:buNone/>
              <a:defRPr/>
            </a:pPr>
            <a:endParaRPr lang="nl-NL" dirty="0" smtClean="0"/>
          </a:p>
        </p:txBody>
      </p:sp>
    </p:spTree>
    <p:extLst>
      <p:ext uri="{BB962C8B-B14F-4D97-AF65-F5344CB8AC3E}">
        <p14:creationId xmlns:p14="http://schemas.microsoft.com/office/powerpoint/2010/main" val="28868619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GB" smtClean="0">
                <a:ea typeface="ＭＳ Ｐゴシック" pitchFamily="34" charset="-128"/>
              </a:rPr>
              <a:t>Putin slams Barroso: ‘You know you are wrong, you’re guilty’</a:t>
            </a:r>
          </a:p>
        </p:txBody>
      </p:sp>
      <p:sp>
        <p:nvSpPr>
          <p:cNvPr id="26627" name="Content Placeholder 2"/>
          <p:cNvSpPr>
            <a:spLocks noGrp="1"/>
          </p:cNvSpPr>
          <p:nvPr>
            <p:ph idx="1"/>
          </p:nvPr>
        </p:nvSpPr>
        <p:spPr/>
        <p:txBody>
          <a:bodyPr/>
          <a:lstStyle/>
          <a:p>
            <a:r>
              <a:rPr lang="en-GB" sz="1400" smtClean="0">
                <a:ea typeface="ＭＳ Ｐゴシック" pitchFamily="34" charset="-128"/>
              </a:rPr>
              <a:t>“My friend from many years, Mr Barroso, has for so long and so emotionally spoken, because he knew that he is not right, he is guilty,” Putin said, amidst laughter from the sizeable Russian delegation. Turning to the press, he added: “Open article 34 of our basic treaty with the EU and read for yourselves.”</a:t>
            </a:r>
          </a:p>
          <a:p>
            <a:endParaRPr lang="en-GB" sz="1400" smtClean="0">
              <a:ea typeface="ＭＳ Ｐゴシック" pitchFamily="34" charset="-128"/>
            </a:endParaRPr>
          </a:p>
          <a:p>
            <a:r>
              <a:rPr lang="en-GB" sz="1400" smtClean="0">
                <a:ea typeface="ＭＳ Ｐゴシック" pitchFamily="34" charset="-128"/>
              </a:rPr>
              <a:t>"Article 34 of the EU-Russia Partnership and Cooperation Agreement, in force since December 1997, reads: “The Parties shall use their </a:t>
            </a:r>
            <a:r>
              <a:rPr lang="en-GB" sz="1400" b="1" smtClean="0">
                <a:ea typeface="ＭＳ Ｐゴシック" pitchFamily="34" charset="-128"/>
              </a:rPr>
              <a:t>best endeavours </a:t>
            </a:r>
            <a:r>
              <a:rPr lang="en-GB" sz="1400" smtClean="0">
                <a:ea typeface="ＭＳ Ｐゴシック" pitchFamily="34" charset="-128"/>
              </a:rPr>
              <a:t>to avoid taking any measures or actions which render the conditions for the establishment and operation of each other's companies more restrictive than the situation existing on the day preceding the date of signature of the Agreement.”</a:t>
            </a:r>
          </a:p>
          <a:p>
            <a:endParaRPr lang="en-GB" sz="1600" smtClean="0">
              <a:ea typeface="ＭＳ Ｐゴシック" pitchFamily="34" charset="-128"/>
            </a:endParaRPr>
          </a:p>
          <a:p>
            <a:r>
              <a:rPr lang="fr-BE" sz="1600" smtClean="0">
                <a:ea typeface="ＭＳ Ｐゴシック" pitchFamily="34" charset="-128"/>
              </a:rPr>
              <a:t>EU-Russia Summit, December 2012</a:t>
            </a:r>
            <a:endParaRPr lang="en-GB" sz="1600" smtClean="0">
              <a:ea typeface="ＭＳ Ｐゴシック" pitchFamily="34" charset="-128"/>
            </a:endParaRPr>
          </a:p>
          <a:p>
            <a:endParaRPr lang="en-GB" sz="1600" smtClean="0">
              <a:ea typeface="ＭＳ Ｐゴシック" pitchFamily="34" charset="-128"/>
            </a:endParaRPr>
          </a:p>
          <a:p>
            <a:r>
              <a:rPr lang="en-GB" sz="1600" smtClean="0">
                <a:ea typeface="ＭＳ Ｐゴシック" pitchFamily="34" charset="-128"/>
              </a:rPr>
              <a:t>http://www.euractiv.com/energy/putin-barroso-right-guilty-news-516827</a:t>
            </a:r>
          </a:p>
        </p:txBody>
      </p:sp>
    </p:spTree>
    <p:extLst>
      <p:ext uri="{BB962C8B-B14F-4D97-AF65-F5344CB8AC3E}">
        <p14:creationId xmlns:p14="http://schemas.microsoft.com/office/powerpoint/2010/main" val="31675878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nvPr>
        </p:nvSpPr>
        <p:spPr/>
        <p:txBody>
          <a:bodyPr/>
          <a:lstStyle/>
          <a:p>
            <a:pPr eaLnBrk="1" hangingPunct="1"/>
            <a:r>
              <a:rPr lang="nl-NL" smtClean="0">
                <a:ea typeface="ＭＳ Ｐゴシック" pitchFamily="34" charset="-128"/>
              </a:rPr>
              <a:t>Conclusions</a:t>
            </a:r>
          </a:p>
        </p:txBody>
      </p:sp>
      <p:sp>
        <p:nvSpPr>
          <p:cNvPr id="27651" name="Tijdelijke aanduiding voor inhoud 2"/>
          <p:cNvSpPr>
            <a:spLocks noGrp="1"/>
          </p:cNvSpPr>
          <p:nvPr>
            <p:ph idx="1"/>
          </p:nvPr>
        </p:nvSpPr>
        <p:spPr/>
        <p:txBody>
          <a:bodyPr/>
          <a:lstStyle/>
          <a:p>
            <a:pPr eaLnBrk="1" hangingPunct="1"/>
            <a:r>
              <a:rPr lang="nl-NL" smtClean="0">
                <a:ea typeface="ＭＳ Ｐゴシック" pitchFamily="34" charset="-128"/>
              </a:rPr>
              <a:t>- certification clause closely connected with unbundling requirements</a:t>
            </a:r>
          </a:p>
          <a:p>
            <a:pPr eaLnBrk="1" hangingPunct="1"/>
            <a:r>
              <a:rPr lang="nl-NL" smtClean="0">
                <a:ea typeface="ＭＳ Ｐゴシック" pitchFamily="34" charset="-128"/>
              </a:rPr>
              <a:t>- assessment serves clear purpose</a:t>
            </a:r>
          </a:p>
          <a:p>
            <a:pPr eaLnBrk="1" hangingPunct="1"/>
            <a:r>
              <a:rPr lang="nl-NL" smtClean="0">
                <a:ea typeface="ＭＳ Ｐゴシック" pitchFamily="34" charset="-128"/>
              </a:rPr>
              <a:t>- procedure non-discriminatory and transparent</a:t>
            </a:r>
          </a:p>
          <a:p>
            <a:pPr eaLnBrk="1" hangingPunct="1"/>
            <a:r>
              <a:rPr lang="nl-NL" smtClean="0">
                <a:ea typeface="ＭＳ Ｐゴシック" pitchFamily="34" charset="-128"/>
              </a:rPr>
              <a:t>- clause stresses respect for international commitments</a:t>
            </a:r>
          </a:p>
        </p:txBody>
      </p:sp>
    </p:spTree>
    <p:extLst>
      <p:ext uri="{BB962C8B-B14F-4D97-AF65-F5344CB8AC3E}">
        <p14:creationId xmlns:p14="http://schemas.microsoft.com/office/powerpoint/2010/main" val="17955942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el 1"/>
          <p:cNvSpPr>
            <a:spLocks noGrp="1"/>
          </p:cNvSpPr>
          <p:nvPr>
            <p:ph type="title"/>
          </p:nvPr>
        </p:nvSpPr>
        <p:spPr/>
        <p:txBody>
          <a:bodyPr/>
          <a:lstStyle/>
          <a:p>
            <a:pPr algn="ctr" eaLnBrk="1" hangingPunct="1"/>
            <a:r>
              <a:rPr lang="nl-NL" smtClean="0">
                <a:ea typeface="ＭＳ Ｐゴシック" pitchFamily="34" charset="-128"/>
              </a:rPr>
              <a:t>Thank you for attention!</a:t>
            </a:r>
            <a:br>
              <a:rPr lang="nl-NL" smtClean="0">
                <a:ea typeface="ＭＳ Ｐゴシック" pitchFamily="34" charset="-128"/>
              </a:rPr>
            </a:br>
            <a:endParaRPr lang="nl-NL" smtClean="0">
              <a:ea typeface="ＭＳ Ｐゴシック" pitchFamily="34" charset="-128"/>
            </a:endParaRPr>
          </a:p>
        </p:txBody>
      </p:sp>
      <p:sp>
        <p:nvSpPr>
          <p:cNvPr id="23555" name="Tijdelijke aanduiding voor inhoud 2"/>
          <p:cNvSpPr>
            <a:spLocks noGrp="1"/>
          </p:cNvSpPr>
          <p:nvPr>
            <p:ph idx="1"/>
          </p:nvPr>
        </p:nvSpPr>
        <p:spPr/>
        <p:txBody>
          <a:bodyPr/>
          <a:lstStyle/>
          <a:p>
            <a:pPr algn="ctr" eaLnBrk="1" hangingPunct="1">
              <a:defRPr/>
            </a:pPr>
            <a:endParaRPr lang="nl-NL" dirty="0" smtClean="0"/>
          </a:p>
          <a:p>
            <a:pPr marL="0" indent="0" algn="ctr" eaLnBrk="1" hangingPunct="1">
              <a:buFontTx/>
              <a:buNone/>
              <a:defRPr/>
            </a:pPr>
            <a:r>
              <a:rPr lang="nl-NL" dirty="0" smtClean="0"/>
              <a:t>Jan Gerrit Westerhof</a:t>
            </a:r>
          </a:p>
          <a:p>
            <a:pPr marL="0" indent="0" algn="ctr" eaLnBrk="1" hangingPunct="1">
              <a:buFontTx/>
              <a:buNone/>
              <a:defRPr/>
            </a:pPr>
            <a:r>
              <a:rPr lang="nl-NL" sz="2000" dirty="0" err="1" smtClean="0"/>
              <a:t>Negotiator</a:t>
            </a:r>
            <a:r>
              <a:rPr lang="nl-NL" sz="2000" dirty="0" smtClean="0"/>
              <a:t> </a:t>
            </a:r>
            <a:r>
              <a:rPr lang="nl-NL" sz="2000" dirty="0" err="1" smtClean="0"/>
              <a:t>for</a:t>
            </a:r>
            <a:r>
              <a:rPr lang="nl-NL" sz="2000" dirty="0" smtClean="0"/>
              <a:t> </a:t>
            </a:r>
            <a:r>
              <a:rPr lang="nl-NL" sz="2000" dirty="0" err="1" smtClean="0"/>
              <a:t>trade</a:t>
            </a:r>
            <a:r>
              <a:rPr lang="nl-NL" sz="2000" dirty="0" smtClean="0"/>
              <a:t> </a:t>
            </a:r>
            <a:r>
              <a:rPr lang="nl-NL" sz="2000" dirty="0" err="1" smtClean="0"/>
              <a:t>related</a:t>
            </a:r>
            <a:r>
              <a:rPr lang="nl-NL" sz="2000" dirty="0" smtClean="0"/>
              <a:t> energy issues</a:t>
            </a:r>
          </a:p>
          <a:p>
            <a:pPr marL="0" indent="0" algn="ctr" eaLnBrk="1" hangingPunct="1">
              <a:buFontTx/>
              <a:buNone/>
              <a:defRPr/>
            </a:pPr>
            <a:r>
              <a:rPr lang="nl-NL" sz="2000" dirty="0" smtClean="0"/>
              <a:t>DG TRADE</a:t>
            </a:r>
          </a:p>
          <a:p>
            <a:pPr marL="0" indent="0" algn="ctr" eaLnBrk="1" hangingPunct="1">
              <a:buFontTx/>
              <a:buNone/>
              <a:defRPr/>
            </a:pPr>
            <a:r>
              <a:rPr lang="nl-NL" sz="2000" dirty="0" smtClean="0"/>
              <a:t>European </a:t>
            </a:r>
            <a:r>
              <a:rPr lang="nl-NL" sz="2000" dirty="0" err="1" smtClean="0"/>
              <a:t>Commission</a:t>
            </a:r>
            <a:endParaRPr lang="nl-NL" sz="2000" dirty="0" smtClean="0"/>
          </a:p>
          <a:p>
            <a:pPr marL="0" indent="0" algn="ctr" eaLnBrk="1" hangingPunct="1">
              <a:buFontTx/>
              <a:buNone/>
              <a:defRPr/>
            </a:pPr>
            <a:r>
              <a:rPr lang="nl-NL" sz="2000" dirty="0" smtClean="0">
                <a:hlinkClick r:id="rId2"/>
              </a:rPr>
              <a:t>jan-gerrit.westerhof@ec.europa.eu</a:t>
            </a:r>
            <a:endParaRPr lang="nl-NL" sz="2000" dirty="0" smtClean="0"/>
          </a:p>
          <a:p>
            <a:pPr marL="0" indent="0" algn="ctr" eaLnBrk="1" hangingPunct="1">
              <a:buFontTx/>
              <a:buNone/>
              <a:defRPr/>
            </a:pPr>
            <a:r>
              <a:rPr lang="nl-NL" sz="2000" dirty="0" smtClean="0"/>
              <a:t>0032 2 299 36 45</a:t>
            </a:r>
          </a:p>
        </p:txBody>
      </p:sp>
    </p:spTree>
    <p:extLst>
      <p:ext uri="{BB962C8B-B14F-4D97-AF65-F5344CB8AC3E}">
        <p14:creationId xmlns:p14="http://schemas.microsoft.com/office/powerpoint/2010/main" val="25591504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indent="0" eaLnBrk="1" hangingPunct="1"/>
            <a:r>
              <a:rPr lang="en-US" smtClean="0">
                <a:ea typeface="ＭＳ Ｐゴシック" pitchFamily="34" charset="-128"/>
              </a:rPr>
              <a:t>Overview of presentation</a:t>
            </a:r>
          </a:p>
        </p:txBody>
      </p:sp>
      <p:sp>
        <p:nvSpPr>
          <p:cNvPr id="4099" name="Rectangle 3"/>
          <p:cNvSpPr>
            <a:spLocks noGrp="1" noChangeArrowheads="1"/>
          </p:cNvSpPr>
          <p:nvPr>
            <p:ph type="body" idx="1"/>
          </p:nvPr>
        </p:nvSpPr>
        <p:spPr/>
        <p:txBody>
          <a:bodyPr/>
          <a:lstStyle/>
          <a:p>
            <a:pPr eaLnBrk="1" hangingPunct="1">
              <a:buFont typeface="Wingdings" pitchFamily="2" charset="2"/>
              <a:buChar char="v"/>
              <a:defRPr/>
            </a:pPr>
            <a:r>
              <a:rPr lang="en-US" sz="2000" u="sng" dirty="0" smtClean="0"/>
              <a:t>Q</a:t>
            </a:r>
            <a:r>
              <a:rPr lang="en-US" sz="2000" dirty="0" smtClean="0"/>
              <a:t>: does (the certification clause in the) Third Package actually regulate investment? </a:t>
            </a:r>
          </a:p>
          <a:p>
            <a:pPr eaLnBrk="1" hangingPunct="1">
              <a:buFont typeface="Wingdings" pitchFamily="2" charset="2"/>
              <a:buChar char="v"/>
              <a:defRPr/>
            </a:pPr>
            <a:endParaRPr lang="en-US" dirty="0" smtClean="0"/>
          </a:p>
          <a:p>
            <a:pPr eaLnBrk="1" hangingPunct="1">
              <a:defRPr/>
            </a:pPr>
            <a:r>
              <a:rPr lang="en-US" dirty="0" smtClean="0"/>
              <a:t>1. Investment regulation in the EU</a:t>
            </a:r>
          </a:p>
          <a:p>
            <a:pPr eaLnBrk="1" hangingPunct="1">
              <a:defRPr/>
            </a:pPr>
            <a:r>
              <a:rPr lang="en-US" dirty="0" smtClean="0"/>
              <a:t>2. Third Energy Package</a:t>
            </a:r>
          </a:p>
          <a:p>
            <a:pPr lvl="1" eaLnBrk="1" hangingPunct="1">
              <a:defRPr/>
            </a:pPr>
            <a:r>
              <a:rPr lang="en-US" dirty="0" smtClean="0"/>
              <a:t>Unbundling requirements</a:t>
            </a:r>
          </a:p>
          <a:p>
            <a:pPr lvl="1" eaLnBrk="1" hangingPunct="1">
              <a:defRPr/>
            </a:pPr>
            <a:r>
              <a:rPr lang="en-US" dirty="0" smtClean="0"/>
              <a:t>Certification for third countries</a:t>
            </a:r>
          </a:p>
          <a:p>
            <a:pPr marL="457200" lvl="1" indent="0" eaLnBrk="1" hangingPunct="1">
              <a:buFontTx/>
              <a:buNone/>
              <a:defRPr/>
            </a:pPr>
            <a:r>
              <a:rPr lang="en-US" sz="2400" b="0" i="1" dirty="0">
                <a:cs typeface="+mn-cs"/>
              </a:rPr>
              <a:t>3. Alleged contentious issues: compatibility with international obligations</a:t>
            </a:r>
          </a:p>
          <a:p>
            <a:pPr eaLnBrk="1" hangingPunct="1">
              <a:defRPr/>
            </a:pPr>
            <a:endParaRPr lang="en-US" dirty="0" smtClean="0"/>
          </a:p>
          <a:p>
            <a:pPr eaLnBrk="1" hangingPunct="1">
              <a:defRPr/>
            </a:pPr>
            <a:endParaRPr lang="en-US" dirty="0" smtClean="0"/>
          </a:p>
          <a:p>
            <a:pPr lvl="1" eaLnBrk="1" hangingPunct="1">
              <a:defRPr/>
            </a:pPr>
            <a:endParaRPr lang="en-US" dirty="0" smtClean="0"/>
          </a:p>
          <a:p>
            <a:pPr eaLnBrk="1" hangingPunct="1">
              <a:defRPr/>
            </a:pPr>
            <a:endParaRPr lang="en-US" dirty="0" smtClean="0"/>
          </a:p>
          <a:p>
            <a:pPr eaLnBrk="1" hangingPunct="1">
              <a:defRPr/>
            </a:pPr>
            <a:endParaRPr lang="en-US" dirty="0" smtClean="0"/>
          </a:p>
        </p:txBody>
      </p:sp>
    </p:spTree>
    <p:extLst>
      <p:ext uri="{BB962C8B-B14F-4D97-AF65-F5344CB8AC3E}">
        <p14:creationId xmlns:p14="http://schemas.microsoft.com/office/powerpoint/2010/main" val="542786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indent="0" eaLnBrk="1" hangingPunct="1"/>
            <a:r>
              <a:rPr lang="fr-BE" smtClean="0">
                <a:ea typeface="ＭＳ Ｐゴシック" pitchFamily="34" charset="-128"/>
              </a:rPr>
              <a:t>Investment Regulation I</a:t>
            </a:r>
            <a:endParaRPr lang="en-GB" smtClean="0">
              <a:ea typeface="ＭＳ Ｐゴシック" pitchFamily="34" charset="-128"/>
            </a:endParaRPr>
          </a:p>
        </p:txBody>
      </p:sp>
      <p:sp>
        <p:nvSpPr>
          <p:cNvPr id="5123" name="Content Placeholder 2"/>
          <p:cNvSpPr>
            <a:spLocks noGrp="1"/>
          </p:cNvSpPr>
          <p:nvPr>
            <p:ph idx="1"/>
          </p:nvPr>
        </p:nvSpPr>
        <p:spPr/>
        <p:txBody>
          <a:bodyPr/>
          <a:lstStyle/>
          <a:p>
            <a:pPr eaLnBrk="1" hangingPunct="1">
              <a:defRPr/>
            </a:pPr>
            <a:r>
              <a:rPr lang="fr-BE" sz="2000" dirty="0" smtClean="0"/>
              <a:t>Q: </a:t>
            </a:r>
            <a:r>
              <a:rPr lang="fr-BE" sz="2000" dirty="0" err="1" smtClean="0"/>
              <a:t>where</a:t>
            </a:r>
            <a:r>
              <a:rPr lang="fr-BE" sz="2000" dirty="0" smtClean="0"/>
              <a:t> do </a:t>
            </a:r>
            <a:r>
              <a:rPr lang="fr-BE" sz="2000" dirty="0" err="1" smtClean="0"/>
              <a:t>we</a:t>
            </a:r>
            <a:r>
              <a:rPr lang="fr-BE" sz="2000" dirty="0" smtClean="0"/>
              <a:t> </a:t>
            </a:r>
            <a:r>
              <a:rPr lang="fr-BE" sz="2000" dirty="0" err="1" smtClean="0"/>
              <a:t>typically</a:t>
            </a:r>
            <a:r>
              <a:rPr lang="fr-BE" sz="2000" dirty="0" smtClean="0"/>
              <a:t> </a:t>
            </a:r>
            <a:r>
              <a:rPr lang="fr-BE" sz="2000" dirty="0" err="1" smtClean="0"/>
              <a:t>find</a:t>
            </a:r>
            <a:r>
              <a:rPr lang="fr-BE" sz="2000" dirty="0" smtClean="0"/>
              <a:t> </a:t>
            </a:r>
            <a:r>
              <a:rPr lang="fr-BE" sz="2000" dirty="0" err="1" smtClean="0"/>
              <a:t>investment</a:t>
            </a:r>
            <a:r>
              <a:rPr lang="fr-BE" sz="2000" dirty="0" smtClean="0"/>
              <a:t> </a:t>
            </a:r>
            <a:r>
              <a:rPr lang="fr-BE" sz="2000" dirty="0" err="1" smtClean="0"/>
              <a:t>regulation</a:t>
            </a:r>
            <a:r>
              <a:rPr lang="fr-BE" sz="2000" dirty="0" smtClean="0"/>
              <a:t> relavant for </a:t>
            </a:r>
            <a:r>
              <a:rPr lang="fr-BE" sz="2000" dirty="0" err="1" smtClean="0"/>
              <a:t>operations</a:t>
            </a:r>
            <a:r>
              <a:rPr lang="fr-BE" sz="2000" dirty="0" smtClean="0"/>
              <a:t> in EU/MS?</a:t>
            </a:r>
          </a:p>
          <a:p>
            <a:pPr eaLnBrk="1" hangingPunct="1">
              <a:defRPr/>
            </a:pPr>
            <a:endParaRPr lang="fr-BE" dirty="0" smtClean="0"/>
          </a:p>
          <a:p>
            <a:pPr lvl="1" eaLnBrk="1" hangingPunct="1">
              <a:defRPr/>
            </a:pPr>
            <a:r>
              <a:rPr lang="fr-BE" dirty="0" err="1" smtClean="0"/>
              <a:t>Multilateral</a:t>
            </a:r>
            <a:r>
              <a:rPr lang="fr-BE" dirty="0" smtClean="0"/>
              <a:t> </a:t>
            </a:r>
            <a:r>
              <a:rPr lang="fr-BE" dirty="0" err="1" smtClean="0"/>
              <a:t>Investment</a:t>
            </a:r>
            <a:r>
              <a:rPr lang="fr-BE" dirty="0" smtClean="0"/>
              <a:t>/post-establishment </a:t>
            </a:r>
            <a:r>
              <a:rPr lang="fr-BE" dirty="0" err="1" smtClean="0"/>
              <a:t>commitments</a:t>
            </a:r>
            <a:r>
              <a:rPr lang="fr-BE" dirty="0" smtClean="0"/>
              <a:t> (in GATS)</a:t>
            </a:r>
          </a:p>
          <a:p>
            <a:pPr lvl="2" eaLnBrk="1" hangingPunct="1">
              <a:defRPr/>
            </a:pPr>
            <a:r>
              <a:rPr lang="fr-BE" dirty="0" err="1" smtClean="0"/>
              <a:t>Rules</a:t>
            </a:r>
            <a:r>
              <a:rPr lang="fr-BE" dirty="0" smtClean="0"/>
              <a:t> on </a:t>
            </a:r>
            <a:r>
              <a:rPr lang="fr-BE" dirty="0" err="1" smtClean="0"/>
              <a:t>pre</a:t>
            </a:r>
            <a:r>
              <a:rPr lang="fr-BE" dirty="0" smtClean="0"/>
              <a:t>-establishment post-establishment in GATS</a:t>
            </a:r>
          </a:p>
          <a:p>
            <a:pPr lvl="1" eaLnBrk="1" hangingPunct="1">
              <a:defRPr/>
            </a:pPr>
            <a:r>
              <a:rPr lang="fr-BE" dirty="0" err="1" smtClean="0"/>
              <a:t>Bilateral</a:t>
            </a:r>
            <a:r>
              <a:rPr lang="fr-BE" dirty="0" smtClean="0"/>
              <a:t> </a:t>
            </a:r>
            <a:r>
              <a:rPr lang="fr-BE" dirty="0" err="1" smtClean="0"/>
              <a:t>Investment</a:t>
            </a:r>
            <a:r>
              <a:rPr lang="fr-BE" dirty="0" smtClean="0"/>
              <a:t> </a:t>
            </a:r>
            <a:r>
              <a:rPr lang="fr-BE" dirty="0" err="1" smtClean="0"/>
              <a:t>Treaties</a:t>
            </a:r>
            <a:r>
              <a:rPr lang="fr-BE" dirty="0" smtClean="0"/>
              <a:t> (</a:t>
            </a:r>
            <a:r>
              <a:rPr lang="fr-BE" dirty="0" err="1" smtClean="0"/>
              <a:t>BIT's</a:t>
            </a:r>
            <a:r>
              <a:rPr lang="fr-BE" dirty="0" smtClean="0"/>
              <a:t>)</a:t>
            </a:r>
          </a:p>
          <a:p>
            <a:pPr marL="1200150" lvl="2" indent="-285750" eaLnBrk="1" hangingPunct="1">
              <a:buFontTx/>
              <a:buChar char="-"/>
              <a:defRPr/>
            </a:pPr>
            <a:r>
              <a:rPr lang="fr-BE" dirty="0" err="1" smtClean="0"/>
              <a:t>Majority</a:t>
            </a:r>
            <a:r>
              <a:rPr lang="fr-BE" dirty="0" smtClean="0"/>
              <a:t> (24) of EU </a:t>
            </a:r>
            <a:r>
              <a:rPr lang="fr-BE" dirty="0" err="1" smtClean="0"/>
              <a:t>Member</a:t>
            </a:r>
            <a:r>
              <a:rPr lang="fr-BE" dirty="0" smtClean="0"/>
              <a:t> States </a:t>
            </a:r>
            <a:r>
              <a:rPr lang="fr-BE" dirty="0" err="1" smtClean="0"/>
              <a:t>concluded</a:t>
            </a:r>
            <a:r>
              <a:rPr lang="fr-BE" dirty="0" smtClean="0"/>
              <a:t> </a:t>
            </a:r>
            <a:r>
              <a:rPr lang="fr-BE" dirty="0" err="1" smtClean="0"/>
              <a:t>with</a:t>
            </a:r>
            <a:r>
              <a:rPr lang="fr-BE" dirty="0" smtClean="0"/>
              <a:t> </a:t>
            </a:r>
            <a:r>
              <a:rPr lang="fr-BE" dirty="0" err="1" smtClean="0"/>
              <a:t>Russia</a:t>
            </a:r>
            <a:endParaRPr lang="fr-BE" dirty="0" smtClean="0"/>
          </a:p>
        </p:txBody>
      </p:sp>
    </p:spTree>
    <p:extLst>
      <p:ext uri="{BB962C8B-B14F-4D97-AF65-F5344CB8AC3E}">
        <p14:creationId xmlns:p14="http://schemas.microsoft.com/office/powerpoint/2010/main" val="24161355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indent="0" eaLnBrk="1" hangingPunct="1"/>
            <a:r>
              <a:rPr lang="fr-BE" smtClean="0">
                <a:ea typeface="ＭＳ Ｐゴシック" pitchFamily="34" charset="-128"/>
              </a:rPr>
              <a:t>Investment Regulation II</a:t>
            </a:r>
            <a:endParaRPr lang="en-GB" smtClean="0">
              <a:ea typeface="ＭＳ Ｐゴシック" pitchFamily="34" charset="-128"/>
            </a:endParaRPr>
          </a:p>
        </p:txBody>
      </p:sp>
      <p:sp>
        <p:nvSpPr>
          <p:cNvPr id="5123" name="Content Placeholder 2"/>
          <p:cNvSpPr>
            <a:spLocks noGrp="1"/>
          </p:cNvSpPr>
          <p:nvPr>
            <p:ph idx="1"/>
          </p:nvPr>
        </p:nvSpPr>
        <p:spPr/>
        <p:txBody>
          <a:bodyPr/>
          <a:lstStyle/>
          <a:p>
            <a:pPr eaLnBrk="1" hangingPunct="1">
              <a:defRPr/>
            </a:pPr>
            <a:r>
              <a:rPr lang="fr-BE" sz="2000" dirty="0" smtClean="0"/>
              <a:t>Q: </a:t>
            </a:r>
            <a:r>
              <a:rPr lang="fr-BE" sz="2000" dirty="0" err="1" smtClean="0"/>
              <a:t>where</a:t>
            </a:r>
            <a:r>
              <a:rPr lang="fr-BE" sz="2000" dirty="0" smtClean="0"/>
              <a:t> do </a:t>
            </a:r>
            <a:r>
              <a:rPr lang="fr-BE" sz="2000" dirty="0" err="1" smtClean="0"/>
              <a:t>we</a:t>
            </a:r>
            <a:r>
              <a:rPr lang="fr-BE" sz="2000" dirty="0" smtClean="0"/>
              <a:t> </a:t>
            </a:r>
            <a:r>
              <a:rPr lang="fr-BE" sz="2000" dirty="0" err="1" smtClean="0"/>
              <a:t>typically</a:t>
            </a:r>
            <a:r>
              <a:rPr lang="fr-BE" sz="2000" dirty="0" smtClean="0"/>
              <a:t> </a:t>
            </a:r>
            <a:r>
              <a:rPr lang="fr-BE" sz="2000" dirty="0" err="1" smtClean="0"/>
              <a:t>find</a:t>
            </a:r>
            <a:r>
              <a:rPr lang="fr-BE" sz="2000" dirty="0" smtClean="0"/>
              <a:t> </a:t>
            </a:r>
            <a:r>
              <a:rPr lang="fr-BE" sz="2000" dirty="0" err="1" smtClean="0"/>
              <a:t>investment</a:t>
            </a:r>
            <a:r>
              <a:rPr lang="fr-BE" sz="2000" dirty="0" smtClean="0"/>
              <a:t> </a:t>
            </a:r>
            <a:r>
              <a:rPr lang="fr-BE" sz="2000" dirty="0" err="1" smtClean="0"/>
              <a:t>regulation</a:t>
            </a:r>
            <a:r>
              <a:rPr lang="fr-BE" sz="2000" dirty="0" smtClean="0"/>
              <a:t> relavant for </a:t>
            </a:r>
            <a:r>
              <a:rPr lang="fr-BE" sz="2000" dirty="0" err="1" smtClean="0"/>
              <a:t>operations</a:t>
            </a:r>
            <a:r>
              <a:rPr lang="fr-BE" sz="2000" dirty="0" smtClean="0"/>
              <a:t> in EU/MS?</a:t>
            </a:r>
          </a:p>
          <a:p>
            <a:pPr eaLnBrk="1" hangingPunct="1">
              <a:defRPr/>
            </a:pPr>
            <a:endParaRPr lang="fr-BE" dirty="0" smtClean="0"/>
          </a:p>
          <a:p>
            <a:pPr marL="457200" eaLnBrk="1" hangingPunct="1">
              <a:buFont typeface="Arial" panose="020B0604020202020204" pitchFamily="34" charset="0"/>
              <a:buChar char="•"/>
              <a:defRPr/>
            </a:pPr>
            <a:r>
              <a:rPr lang="fr-BE" sz="2000" b="1" dirty="0"/>
              <a:t>Pipeline-</a:t>
            </a:r>
            <a:r>
              <a:rPr lang="fr-BE" sz="2000" b="1" dirty="0" err="1"/>
              <a:t>specific</a:t>
            </a:r>
            <a:r>
              <a:rPr lang="fr-BE" sz="2000" b="1" dirty="0"/>
              <a:t> </a:t>
            </a:r>
            <a:r>
              <a:rPr lang="fr-BE" sz="2000" b="1" dirty="0" err="1"/>
              <a:t>Investment</a:t>
            </a:r>
            <a:r>
              <a:rPr lang="fr-BE" sz="2000" b="1" dirty="0"/>
              <a:t> </a:t>
            </a:r>
            <a:r>
              <a:rPr lang="fr-BE" sz="2000" b="1" dirty="0" err="1"/>
              <a:t>Agreements</a:t>
            </a:r>
            <a:r>
              <a:rPr lang="fr-BE" sz="2000" b="1" dirty="0"/>
              <a:t> (</a:t>
            </a:r>
            <a:r>
              <a:rPr lang="fr-BE" sz="2000" b="1" dirty="0" err="1"/>
              <a:t>IGA's</a:t>
            </a:r>
            <a:r>
              <a:rPr lang="fr-BE" sz="2000" b="1" dirty="0"/>
              <a:t>, Host </a:t>
            </a:r>
            <a:r>
              <a:rPr lang="fr-BE" sz="2000" b="1" dirty="0" err="1"/>
              <a:t>Government</a:t>
            </a:r>
            <a:r>
              <a:rPr lang="fr-BE" sz="2000" b="1" dirty="0"/>
              <a:t> </a:t>
            </a:r>
            <a:r>
              <a:rPr lang="fr-BE" sz="2000" b="1" dirty="0" err="1"/>
              <a:t>Agreements</a:t>
            </a:r>
            <a:r>
              <a:rPr lang="fr-BE" sz="2000" b="1" dirty="0" smtClean="0"/>
              <a:t>)</a:t>
            </a:r>
          </a:p>
          <a:p>
            <a:pPr marL="857250" lvl="1" eaLnBrk="1" hangingPunct="1">
              <a:buFont typeface="Arial" panose="020B0604020202020204" pitchFamily="34" charset="0"/>
              <a:buChar char="•"/>
              <a:defRPr/>
            </a:pPr>
            <a:r>
              <a:rPr lang="fr-BE" sz="1600" dirty="0" err="1" smtClean="0"/>
              <a:t>e.g</a:t>
            </a:r>
            <a:r>
              <a:rPr lang="fr-BE" sz="1600" dirty="0" smtClean="0"/>
              <a:t>. South Stream</a:t>
            </a:r>
            <a:endParaRPr lang="fr-BE" sz="1600" dirty="0"/>
          </a:p>
          <a:p>
            <a:pPr marL="457200" eaLnBrk="1" hangingPunct="1">
              <a:defRPr/>
            </a:pPr>
            <a:r>
              <a:rPr lang="fr-BE" sz="2000" b="1" dirty="0" err="1"/>
              <a:t>Investment</a:t>
            </a:r>
            <a:r>
              <a:rPr lang="fr-BE" sz="2000" b="1" dirty="0"/>
              <a:t> in </a:t>
            </a:r>
            <a:r>
              <a:rPr lang="fr-BE" sz="2000" b="1" dirty="0" err="1"/>
              <a:t>bilateral</a:t>
            </a:r>
            <a:r>
              <a:rPr lang="fr-BE" sz="2000" b="1" dirty="0"/>
              <a:t> </a:t>
            </a:r>
            <a:r>
              <a:rPr lang="fr-BE" sz="2000" b="1" dirty="0" err="1"/>
              <a:t>trade</a:t>
            </a:r>
            <a:r>
              <a:rPr lang="fr-BE" sz="2000" b="1" dirty="0"/>
              <a:t> </a:t>
            </a:r>
            <a:r>
              <a:rPr lang="fr-BE" sz="2000" b="1" dirty="0" err="1"/>
              <a:t>agreements</a:t>
            </a:r>
            <a:r>
              <a:rPr lang="fr-BE" sz="2000" b="1" dirty="0"/>
              <a:t> </a:t>
            </a:r>
            <a:r>
              <a:rPr lang="fr-BE" sz="2000" b="1" dirty="0" err="1"/>
              <a:t>between</a:t>
            </a:r>
            <a:r>
              <a:rPr lang="fr-BE" sz="2000" b="1" dirty="0"/>
              <a:t> EU and </a:t>
            </a:r>
            <a:r>
              <a:rPr lang="fr-BE" sz="2000" b="1" dirty="0" err="1"/>
              <a:t>third</a:t>
            </a:r>
            <a:r>
              <a:rPr lang="fr-BE" sz="2000" b="1" dirty="0"/>
              <a:t>-countries</a:t>
            </a:r>
          </a:p>
          <a:p>
            <a:pPr marL="800100" lvl="1" eaLnBrk="1" hangingPunct="1">
              <a:buFont typeface="Arial" panose="020B0604020202020204" pitchFamily="34" charset="0"/>
              <a:buChar char="•"/>
              <a:defRPr/>
            </a:pPr>
            <a:r>
              <a:rPr lang="fr-BE" sz="1600" dirty="0" smtClean="0"/>
              <a:t>EU </a:t>
            </a:r>
            <a:r>
              <a:rPr lang="fr-BE" sz="1600" dirty="0" err="1" smtClean="0"/>
              <a:t>competence</a:t>
            </a:r>
            <a:r>
              <a:rPr lang="fr-BE" sz="1600" dirty="0" smtClean="0"/>
              <a:t>, but </a:t>
            </a:r>
            <a:r>
              <a:rPr lang="fr-BE" sz="1600" dirty="0" err="1" smtClean="0"/>
              <a:t>Granfathering</a:t>
            </a:r>
            <a:r>
              <a:rPr lang="fr-BE" sz="1600" dirty="0" smtClean="0"/>
              <a:t> </a:t>
            </a:r>
            <a:r>
              <a:rPr lang="fr-BE" sz="1600" dirty="0" err="1" smtClean="0"/>
              <a:t>Regulation</a:t>
            </a:r>
            <a:r>
              <a:rPr lang="fr-BE" sz="1600" dirty="0" smtClean="0"/>
              <a:t>: Canada</a:t>
            </a:r>
            <a:r>
              <a:rPr lang="fr-BE" sz="1600" dirty="0"/>
              <a:t>, China, </a:t>
            </a:r>
            <a:r>
              <a:rPr lang="fr-BE" sz="1600" dirty="0" err="1"/>
              <a:t>others</a:t>
            </a:r>
            <a:r>
              <a:rPr lang="fr-BE" sz="1600" dirty="0"/>
              <a:t> (ASEAN)</a:t>
            </a:r>
          </a:p>
        </p:txBody>
      </p:sp>
    </p:spTree>
    <p:extLst>
      <p:ext uri="{BB962C8B-B14F-4D97-AF65-F5344CB8AC3E}">
        <p14:creationId xmlns:p14="http://schemas.microsoft.com/office/powerpoint/2010/main" val="2857599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1"/>
          <p:cNvSpPr>
            <a:spLocks noGrp="1"/>
          </p:cNvSpPr>
          <p:nvPr>
            <p:ph type="title"/>
          </p:nvPr>
        </p:nvSpPr>
        <p:spPr/>
        <p:txBody>
          <a:bodyPr/>
          <a:lstStyle/>
          <a:p>
            <a:pPr eaLnBrk="1" hangingPunct="1"/>
            <a:r>
              <a:rPr lang="nl-NL" smtClean="0">
                <a:ea typeface="ＭＳ Ｐゴシック" pitchFamily="34" charset="-128"/>
              </a:rPr>
              <a:t>Third Energy Package</a:t>
            </a:r>
          </a:p>
        </p:txBody>
      </p:sp>
      <p:sp>
        <p:nvSpPr>
          <p:cNvPr id="19459" name="Tijdelijke aanduiding voor inhoud 2"/>
          <p:cNvSpPr>
            <a:spLocks noGrp="1"/>
          </p:cNvSpPr>
          <p:nvPr>
            <p:ph idx="1"/>
          </p:nvPr>
        </p:nvSpPr>
        <p:spPr/>
        <p:txBody>
          <a:bodyPr/>
          <a:lstStyle/>
          <a:p>
            <a:pPr eaLnBrk="1" hangingPunct="1">
              <a:defRPr/>
            </a:pPr>
            <a:r>
              <a:rPr lang="nl-NL" dirty="0" err="1" smtClean="0"/>
              <a:t>Unbundling</a:t>
            </a:r>
            <a:r>
              <a:rPr lang="nl-NL" dirty="0" smtClean="0"/>
              <a:t> </a:t>
            </a:r>
          </a:p>
          <a:p>
            <a:pPr lvl="1" eaLnBrk="1" hangingPunct="1">
              <a:defRPr/>
            </a:pPr>
            <a:r>
              <a:rPr lang="nl-NL" dirty="0" err="1" smtClean="0"/>
              <a:t>Why</a:t>
            </a:r>
            <a:r>
              <a:rPr lang="nl-NL" dirty="0" smtClean="0"/>
              <a:t>?</a:t>
            </a:r>
          </a:p>
          <a:p>
            <a:pPr lvl="2" eaLnBrk="1" hangingPunct="1">
              <a:defRPr/>
            </a:pPr>
            <a:r>
              <a:rPr lang="nl-NL" sz="2000" dirty="0"/>
              <a:t>- </a:t>
            </a:r>
            <a:r>
              <a:rPr lang="nl-NL" sz="2000" dirty="0" err="1"/>
              <a:t>Increase</a:t>
            </a:r>
            <a:r>
              <a:rPr lang="nl-NL" sz="2000" dirty="0"/>
              <a:t> </a:t>
            </a:r>
            <a:r>
              <a:rPr lang="nl-NL" sz="2000" dirty="0" err="1"/>
              <a:t>competition</a:t>
            </a:r>
            <a:endParaRPr lang="nl-NL" sz="2000" dirty="0"/>
          </a:p>
          <a:p>
            <a:pPr lvl="2" eaLnBrk="1" hangingPunct="1">
              <a:defRPr/>
            </a:pPr>
            <a:r>
              <a:rPr lang="nl-NL" sz="2000" dirty="0"/>
              <a:t>- </a:t>
            </a:r>
            <a:r>
              <a:rPr lang="nl-NL" sz="2000" dirty="0" err="1"/>
              <a:t>Guarantee</a:t>
            </a:r>
            <a:r>
              <a:rPr lang="nl-NL" sz="2000" dirty="0"/>
              <a:t> security of </a:t>
            </a:r>
            <a:r>
              <a:rPr lang="nl-NL" sz="2000" dirty="0" err="1"/>
              <a:t>supply</a:t>
            </a:r>
            <a:endParaRPr lang="nl-NL" sz="2000" dirty="0"/>
          </a:p>
          <a:p>
            <a:pPr lvl="1" eaLnBrk="1" hangingPunct="1">
              <a:defRPr/>
            </a:pPr>
            <a:r>
              <a:rPr lang="nl-NL" dirty="0" smtClean="0"/>
              <a:t>Different modes:</a:t>
            </a:r>
          </a:p>
          <a:p>
            <a:pPr marL="457200" lvl="1" indent="0" eaLnBrk="1" hangingPunct="1">
              <a:buFontTx/>
              <a:buNone/>
              <a:defRPr/>
            </a:pPr>
            <a:r>
              <a:rPr lang="nl-NL" b="0" dirty="0" smtClean="0"/>
              <a:t>	- </a:t>
            </a:r>
            <a:r>
              <a:rPr lang="nl-NL" b="0" dirty="0" err="1" smtClean="0"/>
              <a:t>Ownership</a:t>
            </a:r>
            <a:r>
              <a:rPr lang="nl-NL" b="0" dirty="0" smtClean="0"/>
              <a:t> </a:t>
            </a:r>
            <a:r>
              <a:rPr lang="nl-NL" b="0" dirty="0" err="1" smtClean="0"/>
              <a:t>Unbundling</a:t>
            </a:r>
            <a:r>
              <a:rPr lang="nl-NL" b="0" dirty="0" smtClean="0"/>
              <a:t> (OU)</a:t>
            </a:r>
          </a:p>
          <a:p>
            <a:pPr marL="457200" lvl="1" indent="0" eaLnBrk="1" hangingPunct="1">
              <a:buFontTx/>
              <a:buNone/>
              <a:defRPr/>
            </a:pPr>
            <a:r>
              <a:rPr lang="nl-NL" b="0" dirty="0" smtClean="0"/>
              <a:t>	- Independent System Operator (ISO)</a:t>
            </a:r>
          </a:p>
          <a:p>
            <a:pPr marL="457200" lvl="1" indent="0" eaLnBrk="1" hangingPunct="1">
              <a:buFontTx/>
              <a:buNone/>
              <a:defRPr/>
            </a:pPr>
            <a:r>
              <a:rPr lang="nl-NL" b="0" dirty="0" smtClean="0"/>
              <a:t>	- Independent Transmission Operator (ITO)</a:t>
            </a:r>
          </a:p>
          <a:p>
            <a:pPr lvl="1" eaLnBrk="1" hangingPunct="1">
              <a:defRPr/>
            </a:pPr>
            <a:r>
              <a:rPr lang="nl-NL" dirty="0" err="1" smtClean="0"/>
              <a:t>Unbundling</a:t>
            </a:r>
            <a:r>
              <a:rPr lang="nl-NL" dirty="0" smtClean="0"/>
              <a:t> </a:t>
            </a:r>
            <a:r>
              <a:rPr lang="nl-NL" dirty="0" err="1" smtClean="0"/>
              <a:t>rules</a:t>
            </a:r>
            <a:r>
              <a:rPr lang="nl-NL" dirty="0" smtClean="0"/>
              <a:t> </a:t>
            </a:r>
            <a:r>
              <a:rPr lang="nl-NL" dirty="0" err="1" smtClean="0"/>
              <a:t>implemented</a:t>
            </a:r>
            <a:r>
              <a:rPr lang="nl-NL" dirty="0" smtClean="0"/>
              <a:t> </a:t>
            </a:r>
            <a:r>
              <a:rPr lang="nl-NL" dirty="0" err="1" smtClean="0"/>
              <a:t>by</a:t>
            </a:r>
            <a:r>
              <a:rPr lang="nl-NL" dirty="0" smtClean="0"/>
              <a:t> MS; </a:t>
            </a:r>
          </a:p>
        </p:txBody>
      </p:sp>
    </p:spTree>
    <p:extLst>
      <p:ext uri="{BB962C8B-B14F-4D97-AF65-F5344CB8AC3E}">
        <p14:creationId xmlns:p14="http://schemas.microsoft.com/office/powerpoint/2010/main" val="4112597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GB" smtClean="0">
                <a:ea typeface="ＭＳ Ｐゴシック" pitchFamily="34" charset="-128"/>
              </a:rPr>
              <a:t/>
            </a:r>
            <a:br>
              <a:rPr lang="en-GB" smtClean="0">
                <a:ea typeface="ＭＳ Ｐゴシック" pitchFamily="34" charset="-128"/>
              </a:rPr>
            </a:br>
            <a:r>
              <a:rPr lang="en-GB" smtClean="0">
                <a:ea typeface="ＭＳ Ｐゴシック" pitchFamily="34" charset="-128"/>
              </a:rPr>
              <a:t>Third Energy Package</a:t>
            </a:r>
          </a:p>
        </p:txBody>
      </p:sp>
      <p:sp>
        <p:nvSpPr>
          <p:cNvPr id="21507" name="Content Placeholder 2"/>
          <p:cNvSpPr>
            <a:spLocks noGrp="1"/>
          </p:cNvSpPr>
          <p:nvPr>
            <p:ph idx="1"/>
          </p:nvPr>
        </p:nvSpPr>
        <p:spPr/>
        <p:txBody>
          <a:bodyPr/>
          <a:lstStyle/>
          <a:p>
            <a:r>
              <a:rPr lang="en-GB" smtClean="0">
                <a:ea typeface="ＭＳ Ｐゴシック" pitchFamily="34" charset="-128"/>
              </a:rPr>
              <a:t>Certification:</a:t>
            </a:r>
          </a:p>
          <a:p>
            <a:endParaRPr lang="fr-BE" smtClean="0">
              <a:ea typeface="ＭＳ Ｐゴシック" pitchFamily="34" charset="-128"/>
            </a:endParaRPr>
          </a:p>
          <a:p>
            <a:r>
              <a:rPr lang="fr-BE" b="1" smtClean="0">
                <a:ea typeface="ＭＳ Ｐゴシック" pitchFamily="34" charset="-128"/>
              </a:rPr>
              <a:t>- Article 10 GD, Certification</a:t>
            </a:r>
            <a:endParaRPr lang="en-GB" b="1" smtClean="0">
              <a:ea typeface="ＭＳ Ｐゴシック" pitchFamily="34" charset="-128"/>
            </a:endParaRPr>
          </a:p>
          <a:p>
            <a:endParaRPr lang="en-GB" smtClean="0">
              <a:ea typeface="ＭＳ Ｐゴシック" pitchFamily="34" charset="-128"/>
            </a:endParaRPr>
          </a:p>
          <a:p>
            <a:r>
              <a:rPr lang="en-GB" b="1" smtClean="0">
                <a:ea typeface="ＭＳ Ｐゴシック" pitchFamily="34" charset="-128"/>
              </a:rPr>
              <a:t>- Article 11 GD, Certification </a:t>
            </a:r>
            <a:r>
              <a:rPr lang="en-GB" b="1" u="sng" smtClean="0">
                <a:ea typeface="ＭＳ Ｐゴシック" pitchFamily="34" charset="-128"/>
              </a:rPr>
              <a:t>in relation to third countries</a:t>
            </a:r>
          </a:p>
          <a:p>
            <a:endParaRPr lang="en-GB" smtClean="0">
              <a:ea typeface="ＭＳ Ｐゴシック" pitchFamily="34" charset="-128"/>
            </a:endParaRPr>
          </a:p>
        </p:txBody>
      </p:sp>
    </p:spTree>
    <p:extLst>
      <p:ext uri="{BB962C8B-B14F-4D97-AF65-F5344CB8AC3E}">
        <p14:creationId xmlns:p14="http://schemas.microsoft.com/office/powerpoint/2010/main" val="21523974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el 1"/>
          <p:cNvSpPr>
            <a:spLocks noGrp="1"/>
          </p:cNvSpPr>
          <p:nvPr>
            <p:ph type="title"/>
          </p:nvPr>
        </p:nvSpPr>
        <p:spPr/>
        <p:txBody>
          <a:bodyPr/>
          <a:lstStyle/>
          <a:p>
            <a:pPr eaLnBrk="1" hangingPunct="1"/>
            <a:r>
              <a:rPr lang="nl-NL" smtClean="0">
                <a:ea typeface="ＭＳ Ｐゴシック" pitchFamily="34" charset="-128"/>
              </a:rPr>
              <a:t>Third Energy Package</a:t>
            </a:r>
          </a:p>
        </p:txBody>
      </p:sp>
      <p:sp>
        <p:nvSpPr>
          <p:cNvPr id="22531" name="Tijdelijke aanduiding voor inhoud 2"/>
          <p:cNvSpPr>
            <a:spLocks noGrp="1"/>
          </p:cNvSpPr>
          <p:nvPr>
            <p:ph idx="1"/>
          </p:nvPr>
        </p:nvSpPr>
        <p:spPr/>
        <p:txBody>
          <a:bodyPr/>
          <a:lstStyle/>
          <a:p>
            <a:pPr eaLnBrk="1" hangingPunct="1"/>
            <a:r>
              <a:rPr lang="en-GB" smtClean="0">
                <a:ea typeface="ＭＳ Ｐゴシック" pitchFamily="34" charset="-128"/>
              </a:rPr>
              <a:t>Article 11 GD, Certification in relation to third countries</a:t>
            </a:r>
          </a:p>
          <a:p>
            <a:pPr eaLnBrk="1" hangingPunct="1"/>
            <a:r>
              <a:rPr lang="en-GB" sz="800" smtClean="0">
                <a:ea typeface="ＭＳ Ｐゴシック" pitchFamily="34" charset="-128"/>
              </a:rPr>
              <a:t>3. The regulatory authority shall adopt a draft </a:t>
            </a:r>
            <a:r>
              <a:rPr lang="en-GB" sz="1200" b="1" smtClean="0">
                <a:ea typeface="ＭＳ Ｐゴシック" pitchFamily="34" charset="-128"/>
              </a:rPr>
              <a:t>decision on the certification of a transmission system operator </a:t>
            </a:r>
            <a:r>
              <a:rPr lang="en-GB" sz="800" smtClean="0">
                <a:ea typeface="ＭＳ Ｐゴシック" pitchFamily="34" charset="-128"/>
              </a:rPr>
              <a:t>within four months from the date of notification by the transmission system operator. It shall refuse the certification if it has not been demonstrated:</a:t>
            </a:r>
          </a:p>
          <a:p>
            <a:pPr eaLnBrk="1" hangingPunct="1"/>
            <a:r>
              <a:rPr lang="en-GB" sz="800" smtClean="0">
                <a:ea typeface="ＭＳ Ｐゴシック" pitchFamily="34" charset="-128"/>
              </a:rPr>
              <a:t>(a) that the entity concerned </a:t>
            </a:r>
            <a:r>
              <a:rPr lang="en-GB" sz="1200" b="1" smtClean="0">
                <a:ea typeface="ＭＳ Ｐゴシック" pitchFamily="34" charset="-128"/>
              </a:rPr>
              <a:t>complies with the requirements of Article 9</a:t>
            </a:r>
            <a:r>
              <a:rPr lang="en-GB" sz="800" smtClean="0">
                <a:ea typeface="ＭＳ Ｐゴシック" pitchFamily="34" charset="-128"/>
              </a:rPr>
              <a:t>; and</a:t>
            </a:r>
          </a:p>
          <a:p>
            <a:pPr eaLnBrk="1" hangingPunct="1"/>
            <a:r>
              <a:rPr lang="en-GB" sz="800" smtClean="0">
                <a:ea typeface="ＭＳ Ｐゴシック" pitchFamily="34" charset="-128"/>
              </a:rPr>
              <a:t>(b) to the regulatory authority or to another competent authority designated by the Member State that granting certification </a:t>
            </a:r>
            <a:r>
              <a:rPr lang="en-GB" sz="1200" b="1" smtClean="0">
                <a:ea typeface="ＭＳ Ｐゴシック" pitchFamily="34" charset="-128"/>
              </a:rPr>
              <a:t>will not put at risk the security of energy supply of the Member State and the Community</a:t>
            </a:r>
            <a:r>
              <a:rPr lang="en-GB" sz="1200" smtClean="0">
                <a:ea typeface="ＭＳ Ｐゴシック" pitchFamily="34" charset="-128"/>
              </a:rPr>
              <a:t>. </a:t>
            </a:r>
            <a:r>
              <a:rPr lang="en-GB" sz="800" smtClean="0">
                <a:ea typeface="ＭＳ Ｐゴシック" pitchFamily="34" charset="-128"/>
              </a:rPr>
              <a:t>In considering that question the regulatory authority or other competent authority so designated shall take into account:</a:t>
            </a:r>
          </a:p>
          <a:p>
            <a:pPr eaLnBrk="1" hangingPunct="1"/>
            <a:r>
              <a:rPr lang="en-GB" sz="800" smtClean="0">
                <a:ea typeface="ＭＳ Ｐゴシック" pitchFamily="34" charset="-128"/>
              </a:rPr>
              <a:t>(i) </a:t>
            </a:r>
            <a:r>
              <a:rPr lang="en-GB" sz="1200" b="1" smtClean="0">
                <a:ea typeface="ＭＳ Ｐゴシック" pitchFamily="34" charset="-128"/>
              </a:rPr>
              <a:t>the rights and obligations </a:t>
            </a:r>
            <a:r>
              <a:rPr lang="en-GB" sz="800" smtClean="0">
                <a:ea typeface="ＭＳ Ｐゴシック" pitchFamily="34" charset="-128"/>
              </a:rPr>
              <a:t>of the Community with respect to that third country </a:t>
            </a:r>
            <a:r>
              <a:rPr lang="en-GB" sz="1200" smtClean="0">
                <a:ea typeface="ＭＳ Ｐゴシック" pitchFamily="34" charset="-128"/>
              </a:rPr>
              <a:t>arising under international law</a:t>
            </a:r>
            <a:r>
              <a:rPr lang="en-GB" sz="800" smtClean="0">
                <a:ea typeface="ＭＳ Ｐゴシック" pitchFamily="34" charset="-128"/>
              </a:rPr>
              <a:t>, including any agreement concluded with one or more third countries to which the Community is a party and which addresses the issues of security of energy supply;</a:t>
            </a:r>
          </a:p>
          <a:p>
            <a:pPr eaLnBrk="1" hangingPunct="1"/>
            <a:r>
              <a:rPr lang="en-GB" sz="800" smtClean="0">
                <a:ea typeface="ＭＳ Ｐゴシック" pitchFamily="34" charset="-128"/>
              </a:rPr>
              <a:t>(ii) the rights and obligations of the Member State with respect to that third country arising under agreements concluded with it, insofar as they are in compliance with Community law; and</a:t>
            </a:r>
          </a:p>
          <a:p>
            <a:pPr eaLnBrk="1" hangingPunct="1"/>
            <a:r>
              <a:rPr lang="en-GB" sz="800" smtClean="0">
                <a:ea typeface="ＭＳ Ｐゴシック" pitchFamily="34" charset="-128"/>
              </a:rPr>
              <a:t>(iii) other </a:t>
            </a:r>
            <a:r>
              <a:rPr lang="en-GB" sz="1200" b="1" smtClean="0">
                <a:ea typeface="ＭＳ Ｐゴシック" pitchFamily="34" charset="-128"/>
              </a:rPr>
              <a:t>specific facts and circumstances </a:t>
            </a:r>
            <a:r>
              <a:rPr lang="en-GB" sz="800" smtClean="0">
                <a:ea typeface="ＭＳ Ｐゴシック" pitchFamily="34" charset="-128"/>
              </a:rPr>
              <a:t>of the case and the third country concerned.</a:t>
            </a:r>
          </a:p>
          <a:p>
            <a:pPr eaLnBrk="1" hangingPunct="1"/>
            <a:r>
              <a:rPr lang="en-GB" sz="800" smtClean="0">
                <a:ea typeface="ＭＳ Ｐゴシック" pitchFamily="34" charset="-128"/>
              </a:rPr>
              <a:t>4. The regulatory authority shall notify the decision to the Commission without delay, together with all the relevant information with respect to that decision.</a:t>
            </a:r>
          </a:p>
          <a:p>
            <a:pPr eaLnBrk="1" hangingPunct="1"/>
            <a:r>
              <a:rPr lang="en-GB" sz="800" smtClean="0">
                <a:ea typeface="ＭＳ Ｐゴシック" pitchFamily="34" charset="-128"/>
              </a:rPr>
              <a:t>7. When assessing whether the control by a person or persons from a third country or third countries will put at risk the security of energy supply to the Community, the Commission shall take into account:</a:t>
            </a:r>
          </a:p>
          <a:p>
            <a:pPr eaLnBrk="1" hangingPunct="1"/>
            <a:r>
              <a:rPr lang="en-GB" sz="800" smtClean="0">
                <a:ea typeface="ＭＳ Ｐゴシック" pitchFamily="34" charset="-128"/>
              </a:rPr>
              <a:t>(a) the specific facts of the case and the third country or third countries concerned; and</a:t>
            </a:r>
            <a:endParaRPr lang="en-GB" sz="1200" b="1" smtClean="0">
              <a:ea typeface="ＭＳ Ｐゴシック" pitchFamily="34" charset="-128"/>
            </a:endParaRPr>
          </a:p>
          <a:p>
            <a:pPr eaLnBrk="1" hangingPunct="1"/>
            <a:r>
              <a:rPr lang="en-GB" sz="800" smtClean="0">
                <a:ea typeface="ＭＳ Ｐゴシック" pitchFamily="34" charset="-128"/>
              </a:rPr>
              <a:t>(b) the rights and obligations of the Community with respect to that third country or third countries arising under international law, including an </a:t>
            </a:r>
            <a:r>
              <a:rPr lang="en-GB" sz="1200" b="1" smtClean="0">
                <a:ea typeface="ＭＳ Ｐゴシック" pitchFamily="34" charset="-128"/>
              </a:rPr>
              <a:t>agreement</a:t>
            </a:r>
            <a:r>
              <a:rPr lang="en-GB" sz="800" smtClean="0">
                <a:ea typeface="ＭＳ Ｐゴシック" pitchFamily="34" charset="-128"/>
              </a:rPr>
              <a:t> concluded with one or more third countries to which the Community is a party and </a:t>
            </a:r>
            <a:r>
              <a:rPr lang="en-GB" sz="1200" b="1" smtClean="0">
                <a:ea typeface="ＭＳ Ｐゴシック" pitchFamily="34" charset="-128"/>
              </a:rPr>
              <a:t>which addresses the issues of security of supply.</a:t>
            </a:r>
          </a:p>
          <a:p>
            <a:pPr eaLnBrk="1" hangingPunct="1"/>
            <a:endParaRPr lang="en-GB" sz="800" smtClean="0">
              <a:ea typeface="ＭＳ Ｐゴシック" pitchFamily="34" charset="-128"/>
            </a:endParaRPr>
          </a:p>
          <a:p>
            <a:pPr eaLnBrk="1" hangingPunct="1"/>
            <a:endParaRPr lang="en-GB" smtClean="0">
              <a:ea typeface="ＭＳ Ｐゴシック" pitchFamily="34" charset="-128"/>
            </a:endParaRPr>
          </a:p>
          <a:p>
            <a:pPr eaLnBrk="1" hangingPunct="1"/>
            <a:endParaRPr lang="nl-NL" smtClean="0">
              <a:ea typeface="ＭＳ Ｐゴシック" pitchFamily="34" charset="-128"/>
            </a:endParaRPr>
          </a:p>
          <a:p>
            <a:pPr eaLnBrk="1" hangingPunct="1"/>
            <a:endParaRPr lang="nl-NL" smtClean="0">
              <a:ea typeface="ＭＳ Ｐゴシック" pitchFamily="34" charset="-128"/>
            </a:endParaRPr>
          </a:p>
        </p:txBody>
      </p:sp>
    </p:spTree>
    <p:extLst>
      <p:ext uri="{BB962C8B-B14F-4D97-AF65-F5344CB8AC3E}">
        <p14:creationId xmlns:p14="http://schemas.microsoft.com/office/powerpoint/2010/main" val="3725429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p:txBody>
          <a:bodyPr/>
          <a:lstStyle/>
          <a:p>
            <a:pPr eaLnBrk="1" hangingPunct="1"/>
            <a:r>
              <a:rPr lang="nl-NL" smtClean="0">
                <a:ea typeface="ＭＳ Ｐゴシック" pitchFamily="34" charset="-128"/>
              </a:rPr>
              <a:t>Assessment under certification clause I</a:t>
            </a:r>
          </a:p>
        </p:txBody>
      </p:sp>
      <p:sp>
        <p:nvSpPr>
          <p:cNvPr id="23555" name="Tijdelijke aanduiding voor inhoud 2"/>
          <p:cNvSpPr>
            <a:spLocks noGrp="1"/>
          </p:cNvSpPr>
          <p:nvPr>
            <p:ph idx="1"/>
          </p:nvPr>
        </p:nvSpPr>
        <p:spPr/>
        <p:txBody>
          <a:bodyPr/>
          <a:lstStyle/>
          <a:p>
            <a:pPr eaLnBrk="1" hangingPunct="1">
              <a:buFontTx/>
              <a:buNone/>
            </a:pPr>
            <a:r>
              <a:rPr lang="nl-NL" sz="2000" b="1" smtClean="0">
                <a:ea typeface="ＭＳ Ｐゴシック" pitchFamily="34" charset="-128"/>
              </a:rPr>
              <a:t>Two fold assessment</a:t>
            </a:r>
          </a:p>
          <a:p>
            <a:pPr eaLnBrk="1" hangingPunct="1"/>
            <a:r>
              <a:rPr lang="nl-NL" smtClean="0">
                <a:ea typeface="ＭＳ Ｐゴシック" pitchFamily="34" charset="-128"/>
              </a:rPr>
              <a:t>- standard check on unbundling rules (Art 9 GD)</a:t>
            </a:r>
          </a:p>
          <a:p>
            <a:pPr eaLnBrk="1" hangingPunct="1"/>
            <a:r>
              <a:rPr lang="nl-NL" smtClean="0">
                <a:ea typeface="ＭＳ Ｐゴシック" pitchFamily="34" charset="-128"/>
              </a:rPr>
              <a:t>- additional check on meeting essential security interests</a:t>
            </a:r>
          </a:p>
          <a:p>
            <a:pPr lvl="1" eaLnBrk="1" hangingPunct="1"/>
            <a:r>
              <a:rPr lang="nl-NL" smtClean="0">
                <a:ea typeface="ＭＳ Ｐゴシック" pitchFamily="34" charset="-128"/>
              </a:rPr>
              <a:t>Novel situation: can unbundled TSO provide security of supply?</a:t>
            </a:r>
          </a:p>
          <a:p>
            <a:pPr eaLnBrk="1" hangingPunct="1"/>
            <a:r>
              <a:rPr lang="nl-NL" smtClean="0">
                <a:ea typeface="ＭＳ Ｐゴシック" pitchFamily="34" charset="-128"/>
              </a:rPr>
              <a:t>- in addition:</a:t>
            </a:r>
          </a:p>
          <a:p>
            <a:pPr lvl="1" eaLnBrk="1" hangingPunct="1"/>
            <a:r>
              <a:rPr lang="nl-NL" b="0" smtClean="0">
                <a:ea typeface="ＭＳ Ｐゴシック" pitchFamily="34" charset="-128"/>
              </a:rPr>
              <a:t>Rights and obligations of EU and MS</a:t>
            </a:r>
          </a:p>
          <a:p>
            <a:pPr lvl="1" eaLnBrk="1" hangingPunct="1"/>
            <a:r>
              <a:rPr lang="nl-NL" b="0" smtClean="0">
                <a:ea typeface="ＭＳ Ｐゴシック" pitchFamily="34" charset="-128"/>
              </a:rPr>
              <a:t>Specific facts and circumstances</a:t>
            </a:r>
          </a:p>
          <a:p>
            <a:pPr eaLnBrk="1" hangingPunct="1">
              <a:buFontTx/>
              <a:buNone/>
            </a:pPr>
            <a:endParaRPr lang="nl-NL" sz="2000" b="1" smtClean="0">
              <a:ea typeface="ＭＳ Ｐゴシック" pitchFamily="34" charset="-128"/>
            </a:endParaRPr>
          </a:p>
        </p:txBody>
      </p:sp>
    </p:spTree>
    <p:extLst>
      <p:ext uri="{BB962C8B-B14F-4D97-AF65-F5344CB8AC3E}">
        <p14:creationId xmlns:p14="http://schemas.microsoft.com/office/powerpoint/2010/main" val="39853527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GB" smtClean="0">
                <a:ea typeface="ＭＳ Ｐゴシック" pitchFamily="34" charset="-128"/>
              </a:rPr>
              <a:t>Assessment under certification clause II</a:t>
            </a:r>
          </a:p>
        </p:txBody>
      </p:sp>
      <p:sp>
        <p:nvSpPr>
          <p:cNvPr id="3" name="Content Placeholder 2"/>
          <p:cNvSpPr>
            <a:spLocks noGrp="1"/>
          </p:cNvSpPr>
          <p:nvPr>
            <p:ph idx="1"/>
          </p:nvPr>
        </p:nvSpPr>
        <p:spPr/>
        <p:txBody>
          <a:bodyPr/>
          <a:lstStyle/>
          <a:p>
            <a:pPr>
              <a:defRPr/>
            </a:pPr>
            <a:r>
              <a:rPr lang="en-GB" dirty="0" smtClean="0"/>
              <a:t>Practice so far:</a:t>
            </a:r>
          </a:p>
          <a:p>
            <a:pPr>
              <a:defRPr/>
            </a:pPr>
            <a:endParaRPr lang="en-GB" dirty="0" smtClean="0"/>
          </a:p>
          <a:p>
            <a:pPr lvl="1">
              <a:defRPr/>
            </a:pPr>
            <a:r>
              <a:rPr lang="en-GB" dirty="0" smtClean="0"/>
              <a:t>71 notifications</a:t>
            </a:r>
          </a:p>
          <a:p>
            <a:pPr lvl="1">
              <a:defRPr/>
            </a:pPr>
            <a:r>
              <a:rPr lang="en-GB" dirty="0" smtClean="0"/>
              <a:t>OU most popular option</a:t>
            </a:r>
          </a:p>
          <a:p>
            <a:pPr lvl="1">
              <a:defRPr/>
            </a:pPr>
            <a:r>
              <a:rPr lang="fr-BE" dirty="0" err="1" smtClean="0"/>
              <a:t>Majority</a:t>
            </a:r>
            <a:r>
              <a:rPr lang="fr-BE" dirty="0" smtClean="0"/>
              <a:t> </a:t>
            </a:r>
            <a:r>
              <a:rPr lang="fr-BE" dirty="0" err="1" smtClean="0"/>
              <a:t>from</a:t>
            </a:r>
            <a:r>
              <a:rPr lang="fr-BE" dirty="0" smtClean="0"/>
              <a:t> Germany/UK</a:t>
            </a:r>
            <a:endParaRPr lang="en-GB" dirty="0" smtClean="0"/>
          </a:p>
          <a:p>
            <a:pPr lvl="1">
              <a:defRPr/>
            </a:pPr>
            <a:r>
              <a:rPr lang="en-GB" dirty="0" smtClean="0"/>
              <a:t>Recent Communication on control by Financial Investors</a:t>
            </a:r>
          </a:p>
          <a:p>
            <a:pPr marL="457200" lvl="1" indent="0">
              <a:buFontTx/>
              <a:buNone/>
              <a:defRPr/>
            </a:pPr>
            <a:endParaRPr lang="en-GB" dirty="0" smtClean="0"/>
          </a:p>
          <a:p>
            <a:pPr>
              <a:defRPr/>
            </a:pPr>
            <a:endParaRPr lang="en-GB" dirty="0"/>
          </a:p>
        </p:txBody>
      </p:sp>
    </p:spTree>
    <p:extLst>
      <p:ext uri="{BB962C8B-B14F-4D97-AF65-F5344CB8AC3E}">
        <p14:creationId xmlns:p14="http://schemas.microsoft.com/office/powerpoint/2010/main" val="2027048851"/>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Words>943</Words>
  <Application>Microsoft Office PowerPoint</Application>
  <PresentationFormat>On-screen Show (4:3)</PresentationFormat>
  <Paragraphs>108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Blank</vt:lpstr>
      <vt:lpstr>Energy investments in the EU and Russia</vt:lpstr>
      <vt:lpstr>Overview of presentation</vt:lpstr>
      <vt:lpstr>Investment Regulation I</vt:lpstr>
      <vt:lpstr>Investment Regulation II</vt:lpstr>
      <vt:lpstr>Third Energy Package</vt:lpstr>
      <vt:lpstr> Third Energy Package</vt:lpstr>
      <vt:lpstr>Third Energy Package</vt:lpstr>
      <vt:lpstr>Assessment under certification clause I</vt:lpstr>
      <vt:lpstr>Assessment under certification clause II</vt:lpstr>
      <vt:lpstr>Alleged inconsistencies of certification clause with int'l obligations</vt:lpstr>
      <vt:lpstr>Putin slams Barroso: ‘You know you are wrong, you’re guilty’</vt:lpstr>
      <vt:lpstr>Conclusions</vt:lpstr>
      <vt:lpstr>Thank you for attention! </vt:lpstr>
    </vt:vector>
  </TitlesOfParts>
  <Company>University of Groningen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investments in the EU and Russia</dc:title>
  <dc:creator>T.N. Spijk-Belanova</dc:creator>
  <cp:lastModifiedBy>T.N. Spijk-Belanova</cp:lastModifiedBy>
  <cp:revision>1</cp:revision>
  <dcterms:created xsi:type="dcterms:W3CDTF">2013-07-02T13:52:01Z</dcterms:created>
  <dcterms:modified xsi:type="dcterms:W3CDTF">2013-07-02T13:52:29Z</dcterms:modified>
</cp:coreProperties>
</file>