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98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E9229E-CCE3-4179-81E3-F3B395734CD5}" type="doc">
      <dgm:prSet loTypeId="urn:microsoft.com/office/officeart/2005/8/layout/orgChart1" loCatId="hierarchy" qsTypeId="urn:microsoft.com/office/officeart/2005/8/quickstyle/simple1#1" qsCatId="simple" csTypeId="urn:microsoft.com/office/officeart/2005/8/colors/accent1_2#1" csCatId="accent1" phldr="1"/>
      <dgm:spPr/>
    </dgm:pt>
    <dgm:pt modelId="{DAC9C023-D7D0-4D81-A95A-6E6EB163C22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BE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Coordinators</a:t>
          </a:r>
          <a:r>
            <a:rPr kumimoji="0" lang="fr-B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:</a:t>
          </a:r>
        </a:p>
        <a:p>
          <a:pPr marL="0" marR="0" lvl="0" indent="0" algn="ctr" defTabSz="9144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BE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EU </a:t>
          </a:r>
          <a:r>
            <a:rPr kumimoji="0" lang="fr-BE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Energy</a:t>
          </a:r>
          <a:r>
            <a:rPr kumimoji="0" lang="fr-BE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fr-BE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Commissioner</a:t>
          </a:r>
          <a:endParaRPr kumimoji="0" lang="fr-BE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BE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RF </a:t>
          </a:r>
          <a:r>
            <a:rPr kumimoji="0" lang="fr-BE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Energy</a:t>
          </a:r>
          <a:r>
            <a:rPr kumimoji="0" lang="fr-BE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fr-BE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Minister</a:t>
          </a:r>
          <a:r>
            <a:rPr kumimoji="0" lang="fr-BE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endParaRPr kumimoji="0" lang="en-GB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0C6BAD0E-C2A0-47F5-9A1F-E1C3754DA9C0}" type="parTrans" cxnId="{2A9B2DA2-457C-4070-AAB3-CC87F538610B}">
      <dgm:prSet/>
      <dgm:spPr/>
      <dgm:t>
        <a:bodyPr/>
        <a:lstStyle/>
        <a:p>
          <a:endParaRPr lang="en-GB"/>
        </a:p>
      </dgm:t>
    </dgm:pt>
    <dgm:pt modelId="{4C424128-DC0A-49A9-900A-EE2D36FF8E5C}" type="sibTrans" cxnId="{2A9B2DA2-457C-4070-AAB3-CC87F538610B}">
      <dgm:prSet/>
      <dgm:spPr/>
      <dgm:t>
        <a:bodyPr/>
        <a:lstStyle/>
        <a:p>
          <a:endParaRPr lang="en-GB"/>
        </a:p>
      </dgm:t>
    </dgm:pt>
    <dgm:pt modelId="{CDE8BB3B-9BD9-40CC-BA11-7EF6E1C87B56}" type="asst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BE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Delegated</a:t>
          </a:r>
          <a:r>
            <a:rPr kumimoji="0" lang="fr-B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fr-BE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Coordinators</a:t>
          </a:r>
          <a:r>
            <a:rPr kumimoji="0" lang="fr-B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/>
          </a:r>
          <a:br>
            <a:rPr kumimoji="0" lang="fr-B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</a:br>
          <a:r>
            <a:rPr kumimoji="0" lang="fr-BE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  <a:r>
            <a:rPr kumimoji="0" lang="fr-B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General / </a:t>
          </a:r>
          <a:br>
            <a:rPr kumimoji="0" lang="fr-B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</a:br>
          <a:r>
            <a:rPr kumimoji="0" lang="fr-BE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Deputy</a:t>
          </a:r>
          <a:r>
            <a:rPr kumimoji="0" lang="fr-B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fr-BE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Minister</a:t>
          </a:r>
          <a:r>
            <a:rPr kumimoji="0" lang="fr-B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endParaRPr kumimoji="0" lang="en-GB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F7C6DEE6-430D-43AD-A83F-C9E563AE1D86}" type="parTrans" cxnId="{1EEF5BE0-4BEB-4FA0-9FE7-6FE855BD7BED}">
      <dgm:prSet/>
      <dgm:spPr/>
      <dgm:t>
        <a:bodyPr/>
        <a:lstStyle/>
        <a:p>
          <a:endParaRPr lang="en-GB"/>
        </a:p>
      </dgm:t>
    </dgm:pt>
    <dgm:pt modelId="{015F70F1-BEA0-4368-8D29-694F11B8C4A9}" type="sibTrans" cxnId="{1EEF5BE0-4BEB-4FA0-9FE7-6FE855BD7BED}">
      <dgm:prSet/>
      <dgm:spPr/>
      <dgm:t>
        <a:bodyPr/>
        <a:lstStyle/>
        <a:p>
          <a:endParaRPr lang="en-GB"/>
        </a:p>
      </dgm:t>
    </dgm:pt>
    <dgm:pt modelId="{8FCE7BEA-C4A5-477C-88EE-5823B91B75E7}" type="asst">
      <dgm:prSet/>
      <dgm:spPr>
        <a:solidFill>
          <a:schemeClr val="accent5">
            <a:lumMod val="60000"/>
            <a:lumOff val="40000"/>
          </a:schemeClr>
        </a:solidFill>
        <a:ln>
          <a:solidFill>
            <a:schemeClr val="accent5">
              <a:lumMod val="60000"/>
              <a:lumOff val="40000"/>
            </a:schemeClr>
          </a:solidFill>
        </a:ln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BE" b="0" i="1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Gas</a:t>
          </a:r>
          <a:r>
            <a:rPr kumimoji="0" lang="fr-BE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fr-BE" b="0" i="1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Advisory</a:t>
          </a:r>
          <a:r>
            <a:rPr kumimoji="0" lang="fr-BE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br>
            <a:rPr kumimoji="0" lang="fr-BE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</a:br>
          <a:r>
            <a:rPr kumimoji="0" lang="fr-BE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Council</a:t>
          </a:r>
          <a:endParaRPr kumimoji="0" lang="en-GB" b="0" i="1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0958EF67-072B-45CB-80FF-33A0C1C22F52}" type="parTrans" cxnId="{FF75E3C5-AA6A-4476-9D0A-A0732AC61690}">
      <dgm:prSet/>
      <dgm:spPr/>
      <dgm:t>
        <a:bodyPr/>
        <a:lstStyle/>
        <a:p>
          <a:endParaRPr lang="en-GB"/>
        </a:p>
      </dgm:t>
    </dgm:pt>
    <dgm:pt modelId="{DF0426E5-AD1E-41E4-A38D-6DEDD50562F6}" type="sibTrans" cxnId="{FF75E3C5-AA6A-4476-9D0A-A0732AC61690}">
      <dgm:prSet/>
      <dgm:spPr/>
      <dgm:t>
        <a:bodyPr/>
        <a:lstStyle/>
        <a:p>
          <a:endParaRPr lang="en-GB"/>
        </a:p>
      </dgm:t>
    </dgm:pt>
    <dgm:pt modelId="{619E11D8-6ED5-42B9-8B45-A7847FA2A62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B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Group </a:t>
          </a:r>
          <a:br>
            <a:rPr kumimoji="0" lang="fr-B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</a:br>
          <a:r>
            <a:rPr kumimoji="0" lang="fr-BE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Markets</a:t>
          </a:r>
          <a:r>
            <a:rPr kumimoji="0" lang="fr-B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&amp; </a:t>
          </a:r>
          <a:r>
            <a:rPr kumimoji="0" lang="fr-BE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Strategies</a:t>
          </a:r>
          <a:endParaRPr kumimoji="0" lang="en-GB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B33528EC-B9D2-4F71-9275-CAA1AF54FC25}" type="parTrans" cxnId="{74483CE3-8CCC-4167-8B1C-7BB10C2CE06A}">
      <dgm:prSet/>
      <dgm:spPr/>
      <dgm:t>
        <a:bodyPr/>
        <a:lstStyle/>
        <a:p>
          <a:endParaRPr lang="en-GB"/>
        </a:p>
      </dgm:t>
    </dgm:pt>
    <dgm:pt modelId="{A41AD39F-FB48-4743-88B4-4A25016B942C}" type="sibTrans" cxnId="{74483CE3-8CCC-4167-8B1C-7BB10C2CE06A}">
      <dgm:prSet/>
      <dgm:spPr/>
      <dgm:t>
        <a:bodyPr/>
        <a:lstStyle/>
        <a:p>
          <a:endParaRPr lang="en-GB"/>
        </a:p>
      </dgm:t>
    </dgm:pt>
    <dgm:pt modelId="{F133FC0D-69EE-4A22-A0EA-5C568DF87B7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BE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Thematic</a:t>
          </a:r>
          <a:r>
            <a:rPr kumimoji="0" lang="fr-B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Group</a:t>
          </a:r>
          <a:br>
            <a:rPr kumimoji="0" lang="fr-B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</a:br>
          <a:r>
            <a:rPr kumimoji="0" lang="fr-BE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Energy</a:t>
          </a:r>
          <a:r>
            <a:rPr kumimoji="0" lang="fr-B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fr-BE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Efficiency</a:t>
          </a:r>
          <a:endParaRPr kumimoji="0" lang="en-GB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CEEE415F-C341-4619-B731-2662ACD9E715}" type="parTrans" cxnId="{23A5468F-1DC2-4002-B2BD-ED4B281064A2}">
      <dgm:prSet/>
      <dgm:spPr/>
      <dgm:t>
        <a:bodyPr/>
        <a:lstStyle/>
        <a:p>
          <a:endParaRPr lang="en-GB"/>
        </a:p>
      </dgm:t>
    </dgm:pt>
    <dgm:pt modelId="{6191FA8D-1D67-49BB-ABF2-29E43A06CD27}" type="sibTrans" cxnId="{23A5468F-1DC2-4002-B2BD-ED4B281064A2}">
      <dgm:prSet/>
      <dgm:spPr/>
      <dgm:t>
        <a:bodyPr/>
        <a:lstStyle/>
        <a:p>
          <a:endParaRPr lang="en-GB"/>
        </a:p>
      </dgm:t>
    </dgm:pt>
    <dgm:pt modelId="{5A4B31E2-7E01-4564-A0EB-B55A37BEC7D4}">
      <dgm:prSet/>
      <dgm:spPr/>
      <dgm:t>
        <a:bodyPr/>
        <a:lstStyle/>
        <a:p>
          <a:r>
            <a:rPr lang="fr-BE" dirty="0" err="1" smtClean="0">
              <a:solidFill>
                <a:schemeClr val="tx1"/>
              </a:solidFill>
            </a:rPr>
            <a:t>Thematic</a:t>
          </a:r>
          <a:r>
            <a:rPr lang="fr-BE" dirty="0" smtClean="0">
              <a:solidFill>
                <a:schemeClr val="tx1"/>
              </a:solidFill>
            </a:rPr>
            <a:t> Group</a:t>
          </a:r>
          <a:br>
            <a:rPr lang="fr-BE" dirty="0" smtClean="0">
              <a:solidFill>
                <a:schemeClr val="tx1"/>
              </a:solidFill>
            </a:rPr>
          </a:br>
          <a:r>
            <a:rPr lang="fr-BE" dirty="0" smtClean="0">
              <a:solidFill>
                <a:schemeClr val="tx1"/>
              </a:solidFill>
            </a:rPr>
            <a:t> </a:t>
          </a:r>
          <a:r>
            <a:rPr lang="fr-BE" dirty="0" err="1" smtClean="0">
              <a:solidFill>
                <a:schemeClr val="tx1"/>
              </a:solidFill>
            </a:rPr>
            <a:t>Electricity</a:t>
          </a:r>
          <a:endParaRPr lang="en-GB" dirty="0">
            <a:solidFill>
              <a:schemeClr val="tx1"/>
            </a:solidFill>
          </a:endParaRPr>
        </a:p>
      </dgm:t>
    </dgm:pt>
    <dgm:pt modelId="{38DD9548-1B84-4B7D-8282-E59E9FFF6624}" type="parTrans" cxnId="{1FD8B998-5DC6-4C8B-9BB4-1050E0BB450A}">
      <dgm:prSet/>
      <dgm:spPr/>
      <dgm:t>
        <a:bodyPr/>
        <a:lstStyle/>
        <a:p>
          <a:endParaRPr lang="en-GB"/>
        </a:p>
      </dgm:t>
    </dgm:pt>
    <dgm:pt modelId="{0B7396FA-00A1-45CF-9029-A382CBD3AE0B}" type="sibTrans" cxnId="{1FD8B998-5DC6-4C8B-9BB4-1050E0BB450A}">
      <dgm:prSet/>
      <dgm:spPr/>
      <dgm:t>
        <a:bodyPr/>
        <a:lstStyle/>
        <a:p>
          <a:endParaRPr lang="en-GB"/>
        </a:p>
      </dgm:t>
    </dgm:pt>
    <dgm:pt modelId="{07F573A2-0E8F-428F-B3AE-64920DF2B6E5}">
      <dgm:prSet/>
      <dgm:spPr/>
      <dgm:t>
        <a:bodyPr/>
        <a:lstStyle/>
        <a:p>
          <a:r>
            <a:rPr lang="fr-BE" dirty="0" err="1" smtClean="0">
              <a:solidFill>
                <a:schemeClr val="tx1"/>
              </a:solidFill>
            </a:rPr>
            <a:t>Thematic</a:t>
          </a:r>
          <a:r>
            <a:rPr lang="fr-BE" dirty="0" smtClean="0">
              <a:solidFill>
                <a:schemeClr val="tx1"/>
              </a:solidFill>
            </a:rPr>
            <a:t> Group</a:t>
          </a:r>
          <a:br>
            <a:rPr lang="fr-BE" dirty="0" smtClean="0">
              <a:solidFill>
                <a:schemeClr val="tx1"/>
              </a:solidFill>
            </a:rPr>
          </a:br>
          <a:r>
            <a:rPr lang="fr-BE" dirty="0" err="1" smtClean="0">
              <a:solidFill>
                <a:schemeClr val="tx1"/>
              </a:solidFill>
            </a:rPr>
            <a:t>Nuclear</a:t>
          </a:r>
          <a:r>
            <a:rPr lang="fr-BE" dirty="0" smtClean="0">
              <a:solidFill>
                <a:schemeClr val="tx1"/>
              </a:solidFill>
            </a:rPr>
            <a:t> </a:t>
          </a:r>
          <a:r>
            <a:rPr lang="fr-BE" dirty="0" err="1" smtClean="0">
              <a:solidFill>
                <a:schemeClr val="tx1"/>
              </a:solidFill>
            </a:rPr>
            <a:t>matters</a:t>
          </a:r>
          <a:endParaRPr lang="en-GB" dirty="0">
            <a:solidFill>
              <a:schemeClr val="tx1"/>
            </a:solidFill>
          </a:endParaRPr>
        </a:p>
      </dgm:t>
    </dgm:pt>
    <dgm:pt modelId="{441F5E7D-231C-41EF-A933-3253B6C7E670}" type="parTrans" cxnId="{C066A31A-2B7D-4210-856E-4F539FE4F48B}">
      <dgm:prSet/>
      <dgm:spPr/>
      <dgm:t>
        <a:bodyPr/>
        <a:lstStyle/>
        <a:p>
          <a:endParaRPr lang="en-GB"/>
        </a:p>
      </dgm:t>
    </dgm:pt>
    <dgm:pt modelId="{E95B8BE7-ED81-4A72-9D84-BA4A19502767}" type="sibTrans" cxnId="{C066A31A-2B7D-4210-856E-4F539FE4F48B}">
      <dgm:prSet/>
      <dgm:spPr/>
      <dgm:t>
        <a:bodyPr/>
        <a:lstStyle/>
        <a:p>
          <a:endParaRPr lang="en-GB"/>
        </a:p>
      </dgm:t>
    </dgm:pt>
    <dgm:pt modelId="{C227F08E-5023-4CD5-A9D5-60AF26EBE619}" type="pres">
      <dgm:prSet presAssocID="{1BE9229E-CCE3-4179-81E3-F3B395734CD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1CC7DBD-A37D-44F9-8860-F369F9EB01A5}" type="pres">
      <dgm:prSet presAssocID="{DAC9C023-D7D0-4D81-A95A-6E6EB163C22B}" presName="hierRoot1" presStyleCnt="0">
        <dgm:presLayoutVars>
          <dgm:hierBranch/>
        </dgm:presLayoutVars>
      </dgm:prSet>
      <dgm:spPr/>
    </dgm:pt>
    <dgm:pt modelId="{202954E0-B241-40A8-8F09-03FEFEE2234D}" type="pres">
      <dgm:prSet presAssocID="{DAC9C023-D7D0-4D81-A95A-6E6EB163C22B}" presName="rootComposite1" presStyleCnt="0"/>
      <dgm:spPr/>
    </dgm:pt>
    <dgm:pt modelId="{BD704A8D-23BD-4A7E-9A32-24A2D1DCD9B9}" type="pres">
      <dgm:prSet presAssocID="{DAC9C023-D7D0-4D81-A95A-6E6EB163C22B}" presName="rootText1" presStyleLbl="node0" presStyleIdx="0" presStyleCnt="1" custScaleX="129969" custScaleY="13211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77C826A-1FFD-4175-ACB6-D65295DD5B94}" type="pres">
      <dgm:prSet presAssocID="{DAC9C023-D7D0-4D81-A95A-6E6EB163C22B}" presName="rootConnector1" presStyleLbl="node1" presStyleIdx="0" presStyleCnt="0"/>
      <dgm:spPr/>
      <dgm:t>
        <a:bodyPr/>
        <a:lstStyle/>
        <a:p>
          <a:endParaRPr lang="en-GB"/>
        </a:p>
      </dgm:t>
    </dgm:pt>
    <dgm:pt modelId="{1113E54A-B6AD-49E1-B57E-1FF98C32D982}" type="pres">
      <dgm:prSet presAssocID="{DAC9C023-D7D0-4D81-A95A-6E6EB163C22B}" presName="hierChild2" presStyleCnt="0"/>
      <dgm:spPr/>
    </dgm:pt>
    <dgm:pt modelId="{7B133988-B282-41CE-8564-6E79AD749412}" type="pres">
      <dgm:prSet presAssocID="{B33528EC-B9D2-4F71-9275-CAA1AF54FC25}" presName="Name35" presStyleLbl="parChTrans1D2" presStyleIdx="0" presStyleCnt="6"/>
      <dgm:spPr/>
      <dgm:t>
        <a:bodyPr/>
        <a:lstStyle/>
        <a:p>
          <a:endParaRPr lang="en-GB"/>
        </a:p>
      </dgm:t>
    </dgm:pt>
    <dgm:pt modelId="{42BE1E43-2959-4BE3-8F9E-53D08211F051}" type="pres">
      <dgm:prSet presAssocID="{619E11D8-6ED5-42B9-8B45-A7847FA2A62F}" presName="hierRoot2" presStyleCnt="0">
        <dgm:presLayoutVars>
          <dgm:hierBranch/>
        </dgm:presLayoutVars>
      </dgm:prSet>
      <dgm:spPr/>
    </dgm:pt>
    <dgm:pt modelId="{CC5A9B60-D3B8-406F-8907-992CF521FB9F}" type="pres">
      <dgm:prSet presAssocID="{619E11D8-6ED5-42B9-8B45-A7847FA2A62F}" presName="rootComposite" presStyleCnt="0"/>
      <dgm:spPr/>
    </dgm:pt>
    <dgm:pt modelId="{BA93BD35-4AF1-4AD7-BC50-73C080E9109B}" type="pres">
      <dgm:prSet presAssocID="{619E11D8-6ED5-42B9-8B45-A7847FA2A62F}" presName="rootText" presStyleLbl="node2" presStyleIdx="0" presStyleCnt="4" custScaleX="71284" custLinFactNeighborX="-52028" custLinFactNeighborY="235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C3665D9-6079-4FEA-82FC-6355DB2315C2}" type="pres">
      <dgm:prSet presAssocID="{619E11D8-6ED5-42B9-8B45-A7847FA2A62F}" presName="rootConnector" presStyleLbl="node2" presStyleIdx="0" presStyleCnt="4"/>
      <dgm:spPr/>
      <dgm:t>
        <a:bodyPr/>
        <a:lstStyle/>
        <a:p>
          <a:endParaRPr lang="en-GB"/>
        </a:p>
      </dgm:t>
    </dgm:pt>
    <dgm:pt modelId="{DEC7DF69-A85A-478C-AA48-295AEBB7E12C}" type="pres">
      <dgm:prSet presAssocID="{619E11D8-6ED5-42B9-8B45-A7847FA2A62F}" presName="hierChild4" presStyleCnt="0"/>
      <dgm:spPr/>
    </dgm:pt>
    <dgm:pt modelId="{7FB83E0C-178A-4AEB-9E6B-CEB7459DEDDD}" type="pres">
      <dgm:prSet presAssocID="{619E11D8-6ED5-42B9-8B45-A7847FA2A62F}" presName="hierChild5" presStyleCnt="0"/>
      <dgm:spPr/>
    </dgm:pt>
    <dgm:pt modelId="{E4AD8849-8E3E-4BA3-B9FE-953CA424D1ED}" type="pres">
      <dgm:prSet presAssocID="{CEEE415F-C341-4619-B731-2662ACD9E715}" presName="Name35" presStyleLbl="parChTrans1D2" presStyleIdx="1" presStyleCnt="6"/>
      <dgm:spPr/>
      <dgm:t>
        <a:bodyPr/>
        <a:lstStyle/>
        <a:p>
          <a:endParaRPr lang="en-GB"/>
        </a:p>
      </dgm:t>
    </dgm:pt>
    <dgm:pt modelId="{39723E18-19E5-44B1-B3EC-8B835D4DE33D}" type="pres">
      <dgm:prSet presAssocID="{F133FC0D-69EE-4A22-A0EA-5C568DF87B7F}" presName="hierRoot2" presStyleCnt="0">
        <dgm:presLayoutVars>
          <dgm:hierBranch/>
        </dgm:presLayoutVars>
      </dgm:prSet>
      <dgm:spPr/>
    </dgm:pt>
    <dgm:pt modelId="{29AE80EA-7F8A-4C64-BD33-07C3BF83F9D9}" type="pres">
      <dgm:prSet presAssocID="{F133FC0D-69EE-4A22-A0EA-5C568DF87B7F}" presName="rootComposite" presStyleCnt="0"/>
      <dgm:spPr/>
    </dgm:pt>
    <dgm:pt modelId="{480508F9-A489-42BD-8D2C-747D2EFAE6AA}" type="pres">
      <dgm:prSet presAssocID="{F133FC0D-69EE-4A22-A0EA-5C568DF87B7F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84ABA54-33FA-4637-ADA0-36A52B1C5B68}" type="pres">
      <dgm:prSet presAssocID="{F133FC0D-69EE-4A22-A0EA-5C568DF87B7F}" presName="rootConnector" presStyleLbl="node2" presStyleIdx="1" presStyleCnt="4"/>
      <dgm:spPr/>
      <dgm:t>
        <a:bodyPr/>
        <a:lstStyle/>
        <a:p>
          <a:endParaRPr lang="en-GB"/>
        </a:p>
      </dgm:t>
    </dgm:pt>
    <dgm:pt modelId="{02A27270-EE3A-420F-8B64-D2927EF04C49}" type="pres">
      <dgm:prSet presAssocID="{F133FC0D-69EE-4A22-A0EA-5C568DF87B7F}" presName="hierChild4" presStyleCnt="0"/>
      <dgm:spPr/>
    </dgm:pt>
    <dgm:pt modelId="{1BB948B4-664A-4219-8683-72708548C250}" type="pres">
      <dgm:prSet presAssocID="{F133FC0D-69EE-4A22-A0EA-5C568DF87B7F}" presName="hierChild5" presStyleCnt="0"/>
      <dgm:spPr/>
    </dgm:pt>
    <dgm:pt modelId="{B503A42A-3CB3-4796-89B5-791D1F2CA460}" type="pres">
      <dgm:prSet presAssocID="{38DD9548-1B84-4B7D-8282-E59E9FFF6624}" presName="Name35" presStyleLbl="parChTrans1D2" presStyleIdx="2" presStyleCnt="6"/>
      <dgm:spPr/>
      <dgm:t>
        <a:bodyPr/>
        <a:lstStyle/>
        <a:p>
          <a:endParaRPr lang="en-GB"/>
        </a:p>
      </dgm:t>
    </dgm:pt>
    <dgm:pt modelId="{C2B8EF98-7D5F-4E75-9A62-C95576E765CD}" type="pres">
      <dgm:prSet presAssocID="{5A4B31E2-7E01-4564-A0EB-B55A37BEC7D4}" presName="hierRoot2" presStyleCnt="0">
        <dgm:presLayoutVars>
          <dgm:hierBranch val="init"/>
        </dgm:presLayoutVars>
      </dgm:prSet>
      <dgm:spPr/>
    </dgm:pt>
    <dgm:pt modelId="{004AF0D0-14D0-4976-B249-356AB892FF04}" type="pres">
      <dgm:prSet presAssocID="{5A4B31E2-7E01-4564-A0EB-B55A37BEC7D4}" presName="rootComposite" presStyleCnt="0"/>
      <dgm:spPr/>
    </dgm:pt>
    <dgm:pt modelId="{CEA843AF-FD5D-4B95-B742-229C4F080963}" type="pres">
      <dgm:prSet presAssocID="{5A4B31E2-7E01-4564-A0EB-B55A37BEC7D4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962ECBD-6C31-43CE-8050-5C03CC623315}" type="pres">
      <dgm:prSet presAssocID="{5A4B31E2-7E01-4564-A0EB-B55A37BEC7D4}" presName="rootConnector" presStyleLbl="node2" presStyleIdx="2" presStyleCnt="4"/>
      <dgm:spPr/>
      <dgm:t>
        <a:bodyPr/>
        <a:lstStyle/>
        <a:p>
          <a:endParaRPr lang="en-GB"/>
        </a:p>
      </dgm:t>
    </dgm:pt>
    <dgm:pt modelId="{446FC8F4-C258-4B7B-BBE8-92E523E81AB4}" type="pres">
      <dgm:prSet presAssocID="{5A4B31E2-7E01-4564-A0EB-B55A37BEC7D4}" presName="hierChild4" presStyleCnt="0"/>
      <dgm:spPr/>
    </dgm:pt>
    <dgm:pt modelId="{3018F7A8-2DD3-4731-BAC5-8932166AC1A1}" type="pres">
      <dgm:prSet presAssocID="{5A4B31E2-7E01-4564-A0EB-B55A37BEC7D4}" presName="hierChild5" presStyleCnt="0"/>
      <dgm:spPr/>
    </dgm:pt>
    <dgm:pt modelId="{A54F69E1-97B2-48B3-9023-3684AB3F556E}" type="pres">
      <dgm:prSet presAssocID="{441F5E7D-231C-41EF-A933-3253B6C7E670}" presName="Name35" presStyleLbl="parChTrans1D2" presStyleIdx="3" presStyleCnt="6"/>
      <dgm:spPr/>
      <dgm:t>
        <a:bodyPr/>
        <a:lstStyle/>
        <a:p>
          <a:endParaRPr lang="en-GB"/>
        </a:p>
      </dgm:t>
    </dgm:pt>
    <dgm:pt modelId="{125180B0-9B99-4427-A753-AE06BFE65B10}" type="pres">
      <dgm:prSet presAssocID="{07F573A2-0E8F-428F-B3AE-64920DF2B6E5}" presName="hierRoot2" presStyleCnt="0">
        <dgm:presLayoutVars>
          <dgm:hierBranch val="init"/>
        </dgm:presLayoutVars>
      </dgm:prSet>
      <dgm:spPr/>
    </dgm:pt>
    <dgm:pt modelId="{8B06DAC1-8106-4979-BF37-69EB630E130F}" type="pres">
      <dgm:prSet presAssocID="{07F573A2-0E8F-428F-B3AE-64920DF2B6E5}" presName="rootComposite" presStyleCnt="0"/>
      <dgm:spPr/>
    </dgm:pt>
    <dgm:pt modelId="{537324AC-9FDC-4098-BF1F-ECA9C621530D}" type="pres">
      <dgm:prSet presAssocID="{07F573A2-0E8F-428F-B3AE-64920DF2B6E5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6DBDB07-F239-4E88-A666-48C723B7C8A3}" type="pres">
      <dgm:prSet presAssocID="{07F573A2-0E8F-428F-B3AE-64920DF2B6E5}" presName="rootConnector" presStyleLbl="node2" presStyleIdx="3" presStyleCnt="4"/>
      <dgm:spPr/>
      <dgm:t>
        <a:bodyPr/>
        <a:lstStyle/>
        <a:p>
          <a:endParaRPr lang="en-GB"/>
        </a:p>
      </dgm:t>
    </dgm:pt>
    <dgm:pt modelId="{8C2494A3-90D5-43C7-8F79-786A16296A18}" type="pres">
      <dgm:prSet presAssocID="{07F573A2-0E8F-428F-B3AE-64920DF2B6E5}" presName="hierChild4" presStyleCnt="0"/>
      <dgm:spPr/>
    </dgm:pt>
    <dgm:pt modelId="{90D54944-BABD-4592-80C4-46C2D6DAD07B}" type="pres">
      <dgm:prSet presAssocID="{07F573A2-0E8F-428F-B3AE-64920DF2B6E5}" presName="hierChild5" presStyleCnt="0"/>
      <dgm:spPr/>
    </dgm:pt>
    <dgm:pt modelId="{DB778968-CC3E-453E-BCF2-4F96ABC940B6}" type="pres">
      <dgm:prSet presAssocID="{DAC9C023-D7D0-4D81-A95A-6E6EB163C22B}" presName="hierChild3" presStyleCnt="0"/>
      <dgm:spPr/>
    </dgm:pt>
    <dgm:pt modelId="{14D86003-A930-4AB1-8047-E4C34DDD95AB}" type="pres">
      <dgm:prSet presAssocID="{F7C6DEE6-430D-43AD-A83F-C9E563AE1D86}" presName="Name111" presStyleLbl="parChTrans1D2" presStyleIdx="4" presStyleCnt="6"/>
      <dgm:spPr/>
      <dgm:t>
        <a:bodyPr/>
        <a:lstStyle/>
        <a:p>
          <a:endParaRPr lang="en-GB"/>
        </a:p>
      </dgm:t>
    </dgm:pt>
    <dgm:pt modelId="{BF2EC03A-A079-48A1-B2C3-216464F335D0}" type="pres">
      <dgm:prSet presAssocID="{CDE8BB3B-9BD9-40CC-BA11-7EF6E1C87B56}" presName="hierRoot3" presStyleCnt="0">
        <dgm:presLayoutVars>
          <dgm:hierBranch/>
        </dgm:presLayoutVars>
      </dgm:prSet>
      <dgm:spPr/>
    </dgm:pt>
    <dgm:pt modelId="{509ED6ED-E5F3-4602-9032-4AB21173C80D}" type="pres">
      <dgm:prSet presAssocID="{CDE8BB3B-9BD9-40CC-BA11-7EF6E1C87B56}" presName="rootComposite3" presStyleCnt="0"/>
      <dgm:spPr/>
    </dgm:pt>
    <dgm:pt modelId="{19E3A4D7-E075-4EE7-9361-46B00B13C764}" type="pres">
      <dgm:prSet presAssocID="{CDE8BB3B-9BD9-40CC-BA11-7EF6E1C87B56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192F5A7-424F-4D72-85C7-E3D884B40193}" type="pres">
      <dgm:prSet presAssocID="{CDE8BB3B-9BD9-40CC-BA11-7EF6E1C87B56}" presName="rootConnector3" presStyleLbl="asst1" presStyleIdx="0" presStyleCnt="2"/>
      <dgm:spPr/>
      <dgm:t>
        <a:bodyPr/>
        <a:lstStyle/>
        <a:p>
          <a:endParaRPr lang="en-GB"/>
        </a:p>
      </dgm:t>
    </dgm:pt>
    <dgm:pt modelId="{8035232A-7F3B-43C9-BC35-F6F5B7610954}" type="pres">
      <dgm:prSet presAssocID="{CDE8BB3B-9BD9-40CC-BA11-7EF6E1C87B56}" presName="hierChild6" presStyleCnt="0"/>
      <dgm:spPr/>
    </dgm:pt>
    <dgm:pt modelId="{C1E4037F-1541-45FF-9411-E6A6647BD479}" type="pres">
      <dgm:prSet presAssocID="{CDE8BB3B-9BD9-40CC-BA11-7EF6E1C87B56}" presName="hierChild7" presStyleCnt="0"/>
      <dgm:spPr/>
    </dgm:pt>
    <dgm:pt modelId="{7FEC9BF7-ADB1-4BFD-90E5-400396DB23FF}" type="pres">
      <dgm:prSet presAssocID="{0958EF67-072B-45CB-80FF-33A0C1C22F52}" presName="Name111" presStyleLbl="parChTrans1D2" presStyleIdx="5" presStyleCnt="6"/>
      <dgm:spPr/>
      <dgm:t>
        <a:bodyPr/>
        <a:lstStyle/>
        <a:p>
          <a:endParaRPr lang="en-GB"/>
        </a:p>
      </dgm:t>
    </dgm:pt>
    <dgm:pt modelId="{9AFEA341-8881-4901-A038-199073B79DDD}" type="pres">
      <dgm:prSet presAssocID="{8FCE7BEA-C4A5-477C-88EE-5823B91B75E7}" presName="hierRoot3" presStyleCnt="0">
        <dgm:presLayoutVars>
          <dgm:hierBranch/>
        </dgm:presLayoutVars>
      </dgm:prSet>
      <dgm:spPr/>
    </dgm:pt>
    <dgm:pt modelId="{C8C4182D-4745-4691-9438-2B6FBDFDA9CE}" type="pres">
      <dgm:prSet presAssocID="{8FCE7BEA-C4A5-477C-88EE-5823B91B75E7}" presName="rootComposite3" presStyleCnt="0"/>
      <dgm:spPr/>
    </dgm:pt>
    <dgm:pt modelId="{B98B3964-7DFD-4DDA-8E7C-459A99C7A78A}" type="pres">
      <dgm:prSet presAssocID="{8FCE7BEA-C4A5-477C-88EE-5823B91B75E7}" presName="rootText3" presStyleLbl="asst1" presStyleIdx="1" presStyleCnt="2" custLinFactNeighborX="19369" custLinFactNeighborY="1226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B900622-BE4D-4F2D-B269-D48263F9A305}" type="pres">
      <dgm:prSet presAssocID="{8FCE7BEA-C4A5-477C-88EE-5823B91B75E7}" presName="rootConnector3" presStyleLbl="asst1" presStyleIdx="1" presStyleCnt="2"/>
      <dgm:spPr/>
      <dgm:t>
        <a:bodyPr/>
        <a:lstStyle/>
        <a:p>
          <a:endParaRPr lang="en-GB"/>
        </a:p>
      </dgm:t>
    </dgm:pt>
    <dgm:pt modelId="{A3A3BE20-0388-4DE1-B907-DFD8E838103F}" type="pres">
      <dgm:prSet presAssocID="{8FCE7BEA-C4A5-477C-88EE-5823B91B75E7}" presName="hierChild6" presStyleCnt="0"/>
      <dgm:spPr/>
    </dgm:pt>
    <dgm:pt modelId="{EC57CA4A-BFBA-40A9-B052-84DADE1EAFCD}" type="pres">
      <dgm:prSet presAssocID="{8FCE7BEA-C4A5-477C-88EE-5823B91B75E7}" presName="hierChild7" presStyleCnt="0"/>
      <dgm:spPr/>
    </dgm:pt>
  </dgm:ptLst>
  <dgm:cxnLst>
    <dgm:cxn modelId="{2B9D006D-1BD7-47BF-AADA-B6D3B5CA254C}" type="presOf" srcId="{CDE8BB3B-9BD9-40CC-BA11-7EF6E1C87B56}" destId="{19E3A4D7-E075-4EE7-9361-46B00B13C764}" srcOrd="0" destOrd="0" presId="urn:microsoft.com/office/officeart/2005/8/layout/orgChart1"/>
    <dgm:cxn modelId="{1302297C-FA84-4D0D-8318-772013C4C3F2}" type="presOf" srcId="{B33528EC-B9D2-4F71-9275-CAA1AF54FC25}" destId="{7B133988-B282-41CE-8564-6E79AD749412}" srcOrd="0" destOrd="0" presId="urn:microsoft.com/office/officeart/2005/8/layout/orgChart1"/>
    <dgm:cxn modelId="{519CC1EA-D791-4794-A32C-EFE877174034}" type="presOf" srcId="{5A4B31E2-7E01-4564-A0EB-B55A37BEC7D4}" destId="{9962ECBD-6C31-43CE-8050-5C03CC623315}" srcOrd="1" destOrd="0" presId="urn:microsoft.com/office/officeart/2005/8/layout/orgChart1"/>
    <dgm:cxn modelId="{AA1426AB-96EB-40FE-803E-77A9F8A766DA}" type="presOf" srcId="{F133FC0D-69EE-4A22-A0EA-5C568DF87B7F}" destId="{D84ABA54-33FA-4637-ADA0-36A52B1C5B68}" srcOrd="1" destOrd="0" presId="urn:microsoft.com/office/officeart/2005/8/layout/orgChart1"/>
    <dgm:cxn modelId="{9D963E2A-A293-4B2C-A09B-409AE2B06DB0}" type="presOf" srcId="{619E11D8-6ED5-42B9-8B45-A7847FA2A62F}" destId="{BA93BD35-4AF1-4AD7-BC50-73C080E9109B}" srcOrd="0" destOrd="0" presId="urn:microsoft.com/office/officeart/2005/8/layout/orgChart1"/>
    <dgm:cxn modelId="{A7E6C1DB-1EF3-4B35-BD84-FE2E8876594F}" type="presOf" srcId="{1BE9229E-CCE3-4179-81E3-F3B395734CD5}" destId="{C227F08E-5023-4CD5-A9D5-60AF26EBE619}" srcOrd="0" destOrd="0" presId="urn:microsoft.com/office/officeart/2005/8/layout/orgChart1"/>
    <dgm:cxn modelId="{F5E71786-E4A1-45D3-BF73-33073331F53F}" type="presOf" srcId="{38DD9548-1B84-4B7D-8282-E59E9FFF6624}" destId="{B503A42A-3CB3-4796-89B5-791D1F2CA460}" srcOrd="0" destOrd="0" presId="urn:microsoft.com/office/officeart/2005/8/layout/orgChart1"/>
    <dgm:cxn modelId="{1EEF5BE0-4BEB-4FA0-9FE7-6FE855BD7BED}" srcId="{DAC9C023-D7D0-4D81-A95A-6E6EB163C22B}" destId="{CDE8BB3B-9BD9-40CC-BA11-7EF6E1C87B56}" srcOrd="0" destOrd="0" parTransId="{F7C6DEE6-430D-43AD-A83F-C9E563AE1D86}" sibTransId="{015F70F1-BEA0-4368-8D29-694F11B8C4A9}"/>
    <dgm:cxn modelId="{68874707-1A95-45D6-BDC0-B66B155BCD17}" type="presOf" srcId="{CDE8BB3B-9BD9-40CC-BA11-7EF6E1C87B56}" destId="{8192F5A7-424F-4D72-85C7-E3D884B40193}" srcOrd="1" destOrd="0" presId="urn:microsoft.com/office/officeart/2005/8/layout/orgChart1"/>
    <dgm:cxn modelId="{E87274D8-A338-4A12-8EDD-FC7DDCA7B250}" type="presOf" srcId="{619E11D8-6ED5-42B9-8B45-A7847FA2A62F}" destId="{9C3665D9-6079-4FEA-82FC-6355DB2315C2}" srcOrd="1" destOrd="0" presId="urn:microsoft.com/office/officeart/2005/8/layout/orgChart1"/>
    <dgm:cxn modelId="{74483CE3-8CCC-4167-8B1C-7BB10C2CE06A}" srcId="{DAC9C023-D7D0-4D81-A95A-6E6EB163C22B}" destId="{619E11D8-6ED5-42B9-8B45-A7847FA2A62F}" srcOrd="2" destOrd="0" parTransId="{B33528EC-B9D2-4F71-9275-CAA1AF54FC25}" sibTransId="{A41AD39F-FB48-4743-88B4-4A25016B942C}"/>
    <dgm:cxn modelId="{968719F4-9C84-4D03-B5C3-4CD253EBC0A2}" type="presOf" srcId="{DAC9C023-D7D0-4D81-A95A-6E6EB163C22B}" destId="{D77C826A-1FFD-4175-ACB6-D65295DD5B94}" srcOrd="1" destOrd="0" presId="urn:microsoft.com/office/officeart/2005/8/layout/orgChart1"/>
    <dgm:cxn modelId="{23A5468F-1DC2-4002-B2BD-ED4B281064A2}" srcId="{DAC9C023-D7D0-4D81-A95A-6E6EB163C22B}" destId="{F133FC0D-69EE-4A22-A0EA-5C568DF87B7F}" srcOrd="3" destOrd="0" parTransId="{CEEE415F-C341-4619-B731-2662ACD9E715}" sibTransId="{6191FA8D-1D67-49BB-ABF2-29E43A06CD27}"/>
    <dgm:cxn modelId="{844B1A9E-20AB-4D83-B8B8-EDE4653D786E}" type="presOf" srcId="{F133FC0D-69EE-4A22-A0EA-5C568DF87B7F}" destId="{480508F9-A489-42BD-8D2C-747D2EFAE6AA}" srcOrd="0" destOrd="0" presId="urn:microsoft.com/office/officeart/2005/8/layout/orgChart1"/>
    <dgm:cxn modelId="{43478FF1-3E1B-4E75-991C-F34CCB0C00B6}" type="presOf" srcId="{8FCE7BEA-C4A5-477C-88EE-5823B91B75E7}" destId="{9B900622-BE4D-4F2D-B269-D48263F9A305}" srcOrd="1" destOrd="0" presId="urn:microsoft.com/office/officeart/2005/8/layout/orgChart1"/>
    <dgm:cxn modelId="{C6617286-5813-4686-8F56-8182B0960EFA}" type="presOf" srcId="{441F5E7D-231C-41EF-A933-3253B6C7E670}" destId="{A54F69E1-97B2-48B3-9023-3684AB3F556E}" srcOrd="0" destOrd="0" presId="urn:microsoft.com/office/officeart/2005/8/layout/orgChart1"/>
    <dgm:cxn modelId="{D7051AA5-E0FB-463C-9731-9B433469B419}" type="presOf" srcId="{8FCE7BEA-C4A5-477C-88EE-5823B91B75E7}" destId="{B98B3964-7DFD-4DDA-8E7C-459A99C7A78A}" srcOrd="0" destOrd="0" presId="urn:microsoft.com/office/officeart/2005/8/layout/orgChart1"/>
    <dgm:cxn modelId="{9752CB6D-62F4-4014-991C-BAB31B9AFBF2}" type="presOf" srcId="{F7C6DEE6-430D-43AD-A83F-C9E563AE1D86}" destId="{14D86003-A930-4AB1-8047-E4C34DDD95AB}" srcOrd="0" destOrd="0" presId="urn:microsoft.com/office/officeart/2005/8/layout/orgChart1"/>
    <dgm:cxn modelId="{276CB49D-6405-45BF-945F-5A1F7625F6D7}" type="presOf" srcId="{07F573A2-0E8F-428F-B3AE-64920DF2B6E5}" destId="{46DBDB07-F239-4E88-A666-48C723B7C8A3}" srcOrd="1" destOrd="0" presId="urn:microsoft.com/office/officeart/2005/8/layout/orgChart1"/>
    <dgm:cxn modelId="{775A27B4-2FA1-4805-BDD2-864B1871B26A}" type="presOf" srcId="{CEEE415F-C341-4619-B731-2662ACD9E715}" destId="{E4AD8849-8E3E-4BA3-B9FE-953CA424D1ED}" srcOrd="0" destOrd="0" presId="urn:microsoft.com/office/officeart/2005/8/layout/orgChart1"/>
    <dgm:cxn modelId="{FF75E3C5-AA6A-4476-9D0A-A0732AC61690}" srcId="{DAC9C023-D7D0-4D81-A95A-6E6EB163C22B}" destId="{8FCE7BEA-C4A5-477C-88EE-5823B91B75E7}" srcOrd="1" destOrd="0" parTransId="{0958EF67-072B-45CB-80FF-33A0C1C22F52}" sibTransId="{DF0426E5-AD1E-41E4-A38D-6DEDD50562F6}"/>
    <dgm:cxn modelId="{D23BF9D1-1486-44F9-8EAE-7A78BA38C932}" type="presOf" srcId="{5A4B31E2-7E01-4564-A0EB-B55A37BEC7D4}" destId="{CEA843AF-FD5D-4B95-B742-229C4F080963}" srcOrd="0" destOrd="0" presId="urn:microsoft.com/office/officeart/2005/8/layout/orgChart1"/>
    <dgm:cxn modelId="{C066A31A-2B7D-4210-856E-4F539FE4F48B}" srcId="{DAC9C023-D7D0-4D81-A95A-6E6EB163C22B}" destId="{07F573A2-0E8F-428F-B3AE-64920DF2B6E5}" srcOrd="5" destOrd="0" parTransId="{441F5E7D-231C-41EF-A933-3253B6C7E670}" sibTransId="{E95B8BE7-ED81-4A72-9D84-BA4A19502767}"/>
    <dgm:cxn modelId="{1FD8B998-5DC6-4C8B-9BB4-1050E0BB450A}" srcId="{DAC9C023-D7D0-4D81-A95A-6E6EB163C22B}" destId="{5A4B31E2-7E01-4564-A0EB-B55A37BEC7D4}" srcOrd="4" destOrd="0" parTransId="{38DD9548-1B84-4B7D-8282-E59E9FFF6624}" sibTransId="{0B7396FA-00A1-45CF-9029-A382CBD3AE0B}"/>
    <dgm:cxn modelId="{2A9B2DA2-457C-4070-AAB3-CC87F538610B}" srcId="{1BE9229E-CCE3-4179-81E3-F3B395734CD5}" destId="{DAC9C023-D7D0-4D81-A95A-6E6EB163C22B}" srcOrd="0" destOrd="0" parTransId="{0C6BAD0E-C2A0-47F5-9A1F-E1C3754DA9C0}" sibTransId="{4C424128-DC0A-49A9-900A-EE2D36FF8E5C}"/>
    <dgm:cxn modelId="{3906830A-2460-48CC-A182-52D6A9FF72E5}" type="presOf" srcId="{DAC9C023-D7D0-4D81-A95A-6E6EB163C22B}" destId="{BD704A8D-23BD-4A7E-9A32-24A2D1DCD9B9}" srcOrd="0" destOrd="0" presId="urn:microsoft.com/office/officeart/2005/8/layout/orgChart1"/>
    <dgm:cxn modelId="{6BD7219B-D386-41DC-A772-2516059EAEC6}" type="presOf" srcId="{0958EF67-072B-45CB-80FF-33A0C1C22F52}" destId="{7FEC9BF7-ADB1-4BFD-90E5-400396DB23FF}" srcOrd="0" destOrd="0" presId="urn:microsoft.com/office/officeart/2005/8/layout/orgChart1"/>
    <dgm:cxn modelId="{B351B492-7DB0-445A-9C7A-ACDE314E6CC7}" type="presOf" srcId="{07F573A2-0E8F-428F-B3AE-64920DF2B6E5}" destId="{537324AC-9FDC-4098-BF1F-ECA9C621530D}" srcOrd="0" destOrd="0" presId="urn:microsoft.com/office/officeart/2005/8/layout/orgChart1"/>
    <dgm:cxn modelId="{621D3EAA-EB2C-4473-871F-41794FCABBF9}" type="presParOf" srcId="{C227F08E-5023-4CD5-A9D5-60AF26EBE619}" destId="{91CC7DBD-A37D-44F9-8860-F369F9EB01A5}" srcOrd="0" destOrd="0" presId="urn:microsoft.com/office/officeart/2005/8/layout/orgChart1"/>
    <dgm:cxn modelId="{85A35500-BC8F-459E-B7FD-DC91E0C5A146}" type="presParOf" srcId="{91CC7DBD-A37D-44F9-8860-F369F9EB01A5}" destId="{202954E0-B241-40A8-8F09-03FEFEE2234D}" srcOrd="0" destOrd="0" presId="urn:microsoft.com/office/officeart/2005/8/layout/orgChart1"/>
    <dgm:cxn modelId="{23DA5116-910C-457F-8171-5FA0E5219B5B}" type="presParOf" srcId="{202954E0-B241-40A8-8F09-03FEFEE2234D}" destId="{BD704A8D-23BD-4A7E-9A32-24A2D1DCD9B9}" srcOrd="0" destOrd="0" presId="urn:microsoft.com/office/officeart/2005/8/layout/orgChart1"/>
    <dgm:cxn modelId="{2AAAB2A2-1B78-4833-9A38-D68D2EB01C82}" type="presParOf" srcId="{202954E0-B241-40A8-8F09-03FEFEE2234D}" destId="{D77C826A-1FFD-4175-ACB6-D65295DD5B94}" srcOrd="1" destOrd="0" presId="urn:microsoft.com/office/officeart/2005/8/layout/orgChart1"/>
    <dgm:cxn modelId="{35241FDA-0C4B-4D5D-ABE4-0645A4EAB9DF}" type="presParOf" srcId="{91CC7DBD-A37D-44F9-8860-F369F9EB01A5}" destId="{1113E54A-B6AD-49E1-B57E-1FF98C32D982}" srcOrd="1" destOrd="0" presId="urn:microsoft.com/office/officeart/2005/8/layout/orgChart1"/>
    <dgm:cxn modelId="{592515C4-22C9-4EB1-B692-53C8647DD3F9}" type="presParOf" srcId="{1113E54A-B6AD-49E1-B57E-1FF98C32D982}" destId="{7B133988-B282-41CE-8564-6E79AD749412}" srcOrd="0" destOrd="0" presId="urn:microsoft.com/office/officeart/2005/8/layout/orgChart1"/>
    <dgm:cxn modelId="{09104631-44E7-4324-B5CC-EC4E8B3FD003}" type="presParOf" srcId="{1113E54A-B6AD-49E1-B57E-1FF98C32D982}" destId="{42BE1E43-2959-4BE3-8F9E-53D08211F051}" srcOrd="1" destOrd="0" presId="urn:microsoft.com/office/officeart/2005/8/layout/orgChart1"/>
    <dgm:cxn modelId="{98AC64D6-A9C5-4A2F-A31F-91DA63D0B5F8}" type="presParOf" srcId="{42BE1E43-2959-4BE3-8F9E-53D08211F051}" destId="{CC5A9B60-D3B8-406F-8907-992CF521FB9F}" srcOrd="0" destOrd="0" presId="urn:microsoft.com/office/officeart/2005/8/layout/orgChart1"/>
    <dgm:cxn modelId="{91CF59E8-972B-418F-BA28-3D6C69B52171}" type="presParOf" srcId="{CC5A9B60-D3B8-406F-8907-992CF521FB9F}" destId="{BA93BD35-4AF1-4AD7-BC50-73C080E9109B}" srcOrd="0" destOrd="0" presId="urn:microsoft.com/office/officeart/2005/8/layout/orgChart1"/>
    <dgm:cxn modelId="{6319A26E-5978-4250-B5A0-EEC14FF3CC92}" type="presParOf" srcId="{CC5A9B60-D3B8-406F-8907-992CF521FB9F}" destId="{9C3665D9-6079-4FEA-82FC-6355DB2315C2}" srcOrd="1" destOrd="0" presId="urn:microsoft.com/office/officeart/2005/8/layout/orgChart1"/>
    <dgm:cxn modelId="{1CD32398-924D-4479-937C-F6554E712864}" type="presParOf" srcId="{42BE1E43-2959-4BE3-8F9E-53D08211F051}" destId="{DEC7DF69-A85A-478C-AA48-295AEBB7E12C}" srcOrd="1" destOrd="0" presId="urn:microsoft.com/office/officeart/2005/8/layout/orgChart1"/>
    <dgm:cxn modelId="{51DBCD6A-7902-48DB-9BAD-5F16DABB5039}" type="presParOf" srcId="{42BE1E43-2959-4BE3-8F9E-53D08211F051}" destId="{7FB83E0C-178A-4AEB-9E6B-CEB7459DEDDD}" srcOrd="2" destOrd="0" presId="urn:microsoft.com/office/officeart/2005/8/layout/orgChart1"/>
    <dgm:cxn modelId="{3C5218CD-19EC-497F-A019-60EFB85E68E9}" type="presParOf" srcId="{1113E54A-B6AD-49E1-B57E-1FF98C32D982}" destId="{E4AD8849-8E3E-4BA3-B9FE-953CA424D1ED}" srcOrd="2" destOrd="0" presId="urn:microsoft.com/office/officeart/2005/8/layout/orgChart1"/>
    <dgm:cxn modelId="{C1F8A931-7B60-4DC7-BDB7-21496471FF51}" type="presParOf" srcId="{1113E54A-B6AD-49E1-B57E-1FF98C32D982}" destId="{39723E18-19E5-44B1-B3EC-8B835D4DE33D}" srcOrd="3" destOrd="0" presId="urn:microsoft.com/office/officeart/2005/8/layout/orgChart1"/>
    <dgm:cxn modelId="{09959AFF-4220-419D-83AB-239040F7A896}" type="presParOf" srcId="{39723E18-19E5-44B1-B3EC-8B835D4DE33D}" destId="{29AE80EA-7F8A-4C64-BD33-07C3BF83F9D9}" srcOrd="0" destOrd="0" presId="urn:microsoft.com/office/officeart/2005/8/layout/orgChart1"/>
    <dgm:cxn modelId="{87A6005E-0C85-4545-878C-C2B1F1F6915B}" type="presParOf" srcId="{29AE80EA-7F8A-4C64-BD33-07C3BF83F9D9}" destId="{480508F9-A489-42BD-8D2C-747D2EFAE6AA}" srcOrd="0" destOrd="0" presId="urn:microsoft.com/office/officeart/2005/8/layout/orgChart1"/>
    <dgm:cxn modelId="{DCD32E82-60D7-42EA-85FC-C5804C541EFE}" type="presParOf" srcId="{29AE80EA-7F8A-4C64-BD33-07C3BF83F9D9}" destId="{D84ABA54-33FA-4637-ADA0-36A52B1C5B68}" srcOrd="1" destOrd="0" presId="urn:microsoft.com/office/officeart/2005/8/layout/orgChart1"/>
    <dgm:cxn modelId="{BBE21531-7B85-4E32-B1AB-8EB82A003CC7}" type="presParOf" srcId="{39723E18-19E5-44B1-B3EC-8B835D4DE33D}" destId="{02A27270-EE3A-420F-8B64-D2927EF04C49}" srcOrd="1" destOrd="0" presId="urn:microsoft.com/office/officeart/2005/8/layout/orgChart1"/>
    <dgm:cxn modelId="{E101B2D4-5F9E-4D17-BA90-838C088942E3}" type="presParOf" srcId="{39723E18-19E5-44B1-B3EC-8B835D4DE33D}" destId="{1BB948B4-664A-4219-8683-72708548C250}" srcOrd="2" destOrd="0" presId="urn:microsoft.com/office/officeart/2005/8/layout/orgChart1"/>
    <dgm:cxn modelId="{ADFD56B6-47C3-4974-B581-FAE927E79C0A}" type="presParOf" srcId="{1113E54A-B6AD-49E1-B57E-1FF98C32D982}" destId="{B503A42A-3CB3-4796-89B5-791D1F2CA460}" srcOrd="4" destOrd="0" presId="urn:microsoft.com/office/officeart/2005/8/layout/orgChart1"/>
    <dgm:cxn modelId="{F2DFFB62-1C0E-41E0-A079-1EF4F2C43688}" type="presParOf" srcId="{1113E54A-B6AD-49E1-B57E-1FF98C32D982}" destId="{C2B8EF98-7D5F-4E75-9A62-C95576E765CD}" srcOrd="5" destOrd="0" presId="urn:microsoft.com/office/officeart/2005/8/layout/orgChart1"/>
    <dgm:cxn modelId="{8D22DDC5-E2AF-406E-9CB3-3DD11B6BCADB}" type="presParOf" srcId="{C2B8EF98-7D5F-4E75-9A62-C95576E765CD}" destId="{004AF0D0-14D0-4976-B249-356AB892FF04}" srcOrd="0" destOrd="0" presId="urn:microsoft.com/office/officeart/2005/8/layout/orgChart1"/>
    <dgm:cxn modelId="{A2DF2659-B115-4CB6-87F7-601A7B9128D7}" type="presParOf" srcId="{004AF0D0-14D0-4976-B249-356AB892FF04}" destId="{CEA843AF-FD5D-4B95-B742-229C4F080963}" srcOrd="0" destOrd="0" presId="urn:microsoft.com/office/officeart/2005/8/layout/orgChart1"/>
    <dgm:cxn modelId="{28818FAE-176C-4C9C-AA06-A78CC7A4F42F}" type="presParOf" srcId="{004AF0D0-14D0-4976-B249-356AB892FF04}" destId="{9962ECBD-6C31-43CE-8050-5C03CC623315}" srcOrd="1" destOrd="0" presId="urn:microsoft.com/office/officeart/2005/8/layout/orgChart1"/>
    <dgm:cxn modelId="{4181B78B-0D00-4744-A9D5-59508DCA46C8}" type="presParOf" srcId="{C2B8EF98-7D5F-4E75-9A62-C95576E765CD}" destId="{446FC8F4-C258-4B7B-BBE8-92E523E81AB4}" srcOrd="1" destOrd="0" presId="urn:microsoft.com/office/officeart/2005/8/layout/orgChart1"/>
    <dgm:cxn modelId="{41005211-F569-404E-8F55-FE50E469673B}" type="presParOf" srcId="{C2B8EF98-7D5F-4E75-9A62-C95576E765CD}" destId="{3018F7A8-2DD3-4731-BAC5-8932166AC1A1}" srcOrd="2" destOrd="0" presId="urn:microsoft.com/office/officeart/2005/8/layout/orgChart1"/>
    <dgm:cxn modelId="{F39DD067-5924-4AE1-B9F4-B13C97F61CDA}" type="presParOf" srcId="{1113E54A-B6AD-49E1-B57E-1FF98C32D982}" destId="{A54F69E1-97B2-48B3-9023-3684AB3F556E}" srcOrd="6" destOrd="0" presId="urn:microsoft.com/office/officeart/2005/8/layout/orgChart1"/>
    <dgm:cxn modelId="{D1698560-814E-4E95-AC43-220E45D32EF6}" type="presParOf" srcId="{1113E54A-B6AD-49E1-B57E-1FF98C32D982}" destId="{125180B0-9B99-4427-A753-AE06BFE65B10}" srcOrd="7" destOrd="0" presId="urn:microsoft.com/office/officeart/2005/8/layout/orgChart1"/>
    <dgm:cxn modelId="{26AFDF8E-2908-49AE-A6EA-2A908C8645A6}" type="presParOf" srcId="{125180B0-9B99-4427-A753-AE06BFE65B10}" destId="{8B06DAC1-8106-4979-BF37-69EB630E130F}" srcOrd="0" destOrd="0" presId="urn:microsoft.com/office/officeart/2005/8/layout/orgChart1"/>
    <dgm:cxn modelId="{6E19675B-7950-46CD-8C4F-86F3178A5BFF}" type="presParOf" srcId="{8B06DAC1-8106-4979-BF37-69EB630E130F}" destId="{537324AC-9FDC-4098-BF1F-ECA9C621530D}" srcOrd="0" destOrd="0" presId="urn:microsoft.com/office/officeart/2005/8/layout/orgChart1"/>
    <dgm:cxn modelId="{BC62C295-1971-4E6D-99D4-D355FD86D637}" type="presParOf" srcId="{8B06DAC1-8106-4979-BF37-69EB630E130F}" destId="{46DBDB07-F239-4E88-A666-48C723B7C8A3}" srcOrd="1" destOrd="0" presId="urn:microsoft.com/office/officeart/2005/8/layout/orgChart1"/>
    <dgm:cxn modelId="{28581BC3-C71F-425F-9BA9-C4ED63A6BFE0}" type="presParOf" srcId="{125180B0-9B99-4427-A753-AE06BFE65B10}" destId="{8C2494A3-90D5-43C7-8F79-786A16296A18}" srcOrd="1" destOrd="0" presId="urn:microsoft.com/office/officeart/2005/8/layout/orgChart1"/>
    <dgm:cxn modelId="{5E776F73-42A7-46CC-8CF9-367913DAFB6B}" type="presParOf" srcId="{125180B0-9B99-4427-A753-AE06BFE65B10}" destId="{90D54944-BABD-4592-80C4-46C2D6DAD07B}" srcOrd="2" destOrd="0" presId="urn:microsoft.com/office/officeart/2005/8/layout/orgChart1"/>
    <dgm:cxn modelId="{D88B6CAC-F4D2-4D03-9DE9-F9928A5D29F3}" type="presParOf" srcId="{91CC7DBD-A37D-44F9-8860-F369F9EB01A5}" destId="{DB778968-CC3E-453E-BCF2-4F96ABC940B6}" srcOrd="2" destOrd="0" presId="urn:microsoft.com/office/officeart/2005/8/layout/orgChart1"/>
    <dgm:cxn modelId="{A1121ABC-ECED-4675-8387-FF0F6BE121DC}" type="presParOf" srcId="{DB778968-CC3E-453E-BCF2-4F96ABC940B6}" destId="{14D86003-A930-4AB1-8047-E4C34DDD95AB}" srcOrd="0" destOrd="0" presId="urn:microsoft.com/office/officeart/2005/8/layout/orgChart1"/>
    <dgm:cxn modelId="{8C2AF184-1E5D-445D-8EDF-631826379CAB}" type="presParOf" srcId="{DB778968-CC3E-453E-BCF2-4F96ABC940B6}" destId="{BF2EC03A-A079-48A1-B2C3-216464F335D0}" srcOrd="1" destOrd="0" presId="urn:microsoft.com/office/officeart/2005/8/layout/orgChart1"/>
    <dgm:cxn modelId="{E26D797B-72ED-44C7-8634-EEE1064F40EC}" type="presParOf" srcId="{BF2EC03A-A079-48A1-B2C3-216464F335D0}" destId="{509ED6ED-E5F3-4602-9032-4AB21173C80D}" srcOrd="0" destOrd="0" presId="urn:microsoft.com/office/officeart/2005/8/layout/orgChart1"/>
    <dgm:cxn modelId="{84421C2B-9311-4FEA-8A88-6CE68093F947}" type="presParOf" srcId="{509ED6ED-E5F3-4602-9032-4AB21173C80D}" destId="{19E3A4D7-E075-4EE7-9361-46B00B13C764}" srcOrd="0" destOrd="0" presId="urn:microsoft.com/office/officeart/2005/8/layout/orgChart1"/>
    <dgm:cxn modelId="{178AF9D9-3466-4FC5-8B8D-E4FEF3805F57}" type="presParOf" srcId="{509ED6ED-E5F3-4602-9032-4AB21173C80D}" destId="{8192F5A7-424F-4D72-85C7-E3D884B40193}" srcOrd="1" destOrd="0" presId="urn:microsoft.com/office/officeart/2005/8/layout/orgChart1"/>
    <dgm:cxn modelId="{29BF910B-FF9D-4EC0-AF4C-FEB7D1B75818}" type="presParOf" srcId="{BF2EC03A-A079-48A1-B2C3-216464F335D0}" destId="{8035232A-7F3B-43C9-BC35-F6F5B7610954}" srcOrd="1" destOrd="0" presId="urn:microsoft.com/office/officeart/2005/8/layout/orgChart1"/>
    <dgm:cxn modelId="{957E2442-1AD0-4E62-A408-55A6A37F682F}" type="presParOf" srcId="{BF2EC03A-A079-48A1-B2C3-216464F335D0}" destId="{C1E4037F-1541-45FF-9411-E6A6647BD479}" srcOrd="2" destOrd="0" presId="urn:microsoft.com/office/officeart/2005/8/layout/orgChart1"/>
    <dgm:cxn modelId="{EFE5B883-39B1-4B30-8E81-85ADA877F133}" type="presParOf" srcId="{DB778968-CC3E-453E-BCF2-4F96ABC940B6}" destId="{7FEC9BF7-ADB1-4BFD-90E5-400396DB23FF}" srcOrd="2" destOrd="0" presId="urn:microsoft.com/office/officeart/2005/8/layout/orgChart1"/>
    <dgm:cxn modelId="{7E4F0AFA-F212-43C1-B83B-E9ACF317FA85}" type="presParOf" srcId="{DB778968-CC3E-453E-BCF2-4F96ABC940B6}" destId="{9AFEA341-8881-4901-A038-199073B79DDD}" srcOrd="3" destOrd="0" presId="urn:microsoft.com/office/officeart/2005/8/layout/orgChart1"/>
    <dgm:cxn modelId="{F6C5D2E6-A40E-46BD-888F-A7BF1C1239C9}" type="presParOf" srcId="{9AFEA341-8881-4901-A038-199073B79DDD}" destId="{C8C4182D-4745-4691-9438-2B6FBDFDA9CE}" srcOrd="0" destOrd="0" presId="urn:microsoft.com/office/officeart/2005/8/layout/orgChart1"/>
    <dgm:cxn modelId="{59766152-DE82-4BDC-AEF6-22BC0CABC109}" type="presParOf" srcId="{C8C4182D-4745-4691-9438-2B6FBDFDA9CE}" destId="{B98B3964-7DFD-4DDA-8E7C-459A99C7A78A}" srcOrd="0" destOrd="0" presId="urn:microsoft.com/office/officeart/2005/8/layout/orgChart1"/>
    <dgm:cxn modelId="{655A7297-19EE-4F59-BBF4-94C3F384CC23}" type="presParOf" srcId="{C8C4182D-4745-4691-9438-2B6FBDFDA9CE}" destId="{9B900622-BE4D-4F2D-B269-D48263F9A305}" srcOrd="1" destOrd="0" presId="urn:microsoft.com/office/officeart/2005/8/layout/orgChart1"/>
    <dgm:cxn modelId="{A632E924-0264-4770-BAAA-948BC3146EA5}" type="presParOf" srcId="{9AFEA341-8881-4901-A038-199073B79DDD}" destId="{A3A3BE20-0388-4DE1-B907-DFD8E838103F}" srcOrd="1" destOrd="0" presId="urn:microsoft.com/office/officeart/2005/8/layout/orgChart1"/>
    <dgm:cxn modelId="{C9AE1143-E3BA-442F-85AD-0AFA90661139}" type="presParOf" srcId="{9AFEA341-8881-4901-A038-199073B79DDD}" destId="{EC57CA4A-BFBA-40A9-B052-84DADE1EAFC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EC9BF7-ADB1-4BFD-90E5-400396DB23FF}">
      <dsp:nvSpPr>
        <dsp:cNvPr id="0" name=""/>
        <dsp:cNvSpPr/>
      </dsp:nvSpPr>
      <dsp:spPr>
        <a:xfrm>
          <a:off x="3996530" y="1637073"/>
          <a:ext cx="549357" cy="9587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8796"/>
              </a:lnTo>
              <a:lnTo>
                <a:pt x="549357" y="9587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D86003-A930-4AB1-8047-E4C34DDD95AB}">
      <dsp:nvSpPr>
        <dsp:cNvPr id="0" name=""/>
        <dsp:cNvSpPr/>
      </dsp:nvSpPr>
      <dsp:spPr>
        <a:xfrm>
          <a:off x="3803412" y="1637073"/>
          <a:ext cx="193118" cy="846042"/>
        </a:xfrm>
        <a:custGeom>
          <a:avLst/>
          <a:gdLst/>
          <a:ahLst/>
          <a:cxnLst/>
          <a:rect l="0" t="0" r="0" b="0"/>
          <a:pathLst>
            <a:path>
              <a:moveTo>
                <a:pt x="193118" y="0"/>
              </a:moveTo>
              <a:lnTo>
                <a:pt x="193118" y="846042"/>
              </a:lnTo>
              <a:lnTo>
                <a:pt x="0" y="8460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4F69E1-97B2-48B3-9023-3684AB3F556E}">
      <dsp:nvSpPr>
        <dsp:cNvPr id="0" name=""/>
        <dsp:cNvSpPr/>
      </dsp:nvSpPr>
      <dsp:spPr>
        <a:xfrm>
          <a:off x="3996530" y="1637073"/>
          <a:ext cx="3074115" cy="16920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8967"/>
              </a:lnTo>
              <a:lnTo>
                <a:pt x="3074115" y="1498967"/>
              </a:lnTo>
              <a:lnTo>
                <a:pt x="3074115" y="169208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03A42A-3CB3-4796-89B5-791D1F2CA460}">
      <dsp:nvSpPr>
        <dsp:cNvPr id="0" name=""/>
        <dsp:cNvSpPr/>
      </dsp:nvSpPr>
      <dsp:spPr>
        <a:xfrm>
          <a:off x="3996530" y="1637073"/>
          <a:ext cx="848654" cy="16920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8967"/>
              </a:lnTo>
              <a:lnTo>
                <a:pt x="848654" y="1498967"/>
              </a:lnTo>
              <a:lnTo>
                <a:pt x="848654" y="169208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AD8849-8E3E-4BA3-B9FE-953CA424D1ED}">
      <dsp:nvSpPr>
        <dsp:cNvPr id="0" name=""/>
        <dsp:cNvSpPr/>
      </dsp:nvSpPr>
      <dsp:spPr>
        <a:xfrm>
          <a:off x="2619724" y="1637073"/>
          <a:ext cx="1376806" cy="1692085"/>
        </a:xfrm>
        <a:custGeom>
          <a:avLst/>
          <a:gdLst/>
          <a:ahLst/>
          <a:cxnLst/>
          <a:rect l="0" t="0" r="0" b="0"/>
          <a:pathLst>
            <a:path>
              <a:moveTo>
                <a:pt x="1376806" y="0"/>
              </a:moveTo>
              <a:lnTo>
                <a:pt x="1376806" y="1498967"/>
              </a:lnTo>
              <a:lnTo>
                <a:pt x="0" y="1498967"/>
              </a:lnTo>
              <a:lnTo>
                <a:pt x="0" y="169208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133988-B282-41CE-8564-6E79AD749412}">
      <dsp:nvSpPr>
        <dsp:cNvPr id="0" name=""/>
        <dsp:cNvSpPr/>
      </dsp:nvSpPr>
      <dsp:spPr>
        <a:xfrm>
          <a:off x="655536" y="1637073"/>
          <a:ext cx="3340994" cy="1713733"/>
        </a:xfrm>
        <a:custGeom>
          <a:avLst/>
          <a:gdLst/>
          <a:ahLst/>
          <a:cxnLst/>
          <a:rect l="0" t="0" r="0" b="0"/>
          <a:pathLst>
            <a:path>
              <a:moveTo>
                <a:pt x="3340994" y="0"/>
              </a:moveTo>
              <a:lnTo>
                <a:pt x="3340994" y="1520615"/>
              </a:lnTo>
              <a:lnTo>
                <a:pt x="0" y="1520615"/>
              </a:lnTo>
              <a:lnTo>
                <a:pt x="0" y="17137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704A8D-23BD-4A7E-9A32-24A2D1DCD9B9}">
      <dsp:nvSpPr>
        <dsp:cNvPr id="0" name=""/>
        <dsp:cNvSpPr/>
      </dsp:nvSpPr>
      <dsp:spPr>
        <a:xfrm>
          <a:off x="2801320" y="422100"/>
          <a:ext cx="2390420" cy="12149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BE" sz="17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Coordinators</a:t>
          </a:r>
          <a:r>
            <a:rPr kumimoji="0" lang="fr-BE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:</a:t>
          </a:r>
        </a:p>
        <a:p>
          <a:pPr marL="0" marR="0" lvl="0" indent="0" algn="ctr" defTabSz="9144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BE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EU </a:t>
          </a:r>
          <a:r>
            <a:rPr kumimoji="0" lang="fr-BE" sz="17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Energy</a:t>
          </a:r>
          <a:r>
            <a:rPr kumimoji="0" lang="fr-BE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fr-BE" sz="17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Commissioner</a:t>
          </a:r>
          <a:endParaRPr kumimoji="0" lang="fr-BE" sz="17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BE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RF </a:t>
          </a:r>
          <a:r>
            <a:rPr kumimoji="0" lang="fr-BE" sz="17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Energy</a:t>
          </a:r>
          <a:r>
            <a:rPr kumimoji="0" lang="fr-BE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fr-BE" sz="17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Minister</a:t>
          </a:r>
          <a:r>
            <a:rPr kumimoji="0" lang="fr-BE" sz="17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endParaRPr kumimoji="0" lang="en-GB" sz="17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sp:txBody>
      <dsp:txXfrm>
        <a:off x="2801320" y="422100"/>
        <a:ext cx="2390420" cy="1214972"/>
      </dsp:txXfrm>
    </dsp:sp>
    <dsp:sp modelId="{BA93BD35-4AF1-4AD7-BC50-73C080E9109B}">
      <dsp:nvSpPr>
        <dsp:cNvPr id="0" name=""/>
        <dsp:cNvSpPr/>
      </dsp:nvSpPr>
      <dsp:spPr>
        <a:xfrm>
          <a:off x="0" y="3350806"/>
          <a:ext cx="1311072" cy="9196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BE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Group </a:t>
          </a:r>
          <a:br>
            <a:rPr kumimoji="0" lang="fr-BE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</a:br>
          <a:r>
            <a:rPr kumimoji="0" lang="fr-BE" sz="17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Markets</a:t>
          </a:r>
          <a:r>
            <a:rPr kumimoji="0" lang="fr-BE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&amp; </a:t>
          </a:r>
          <a:r>
            <a:rPr kumimoji="0" lang="fr-BE" sz="17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Strategies</a:t>
          </a:r>
          <a:endParaRPr kumimoji="0" lang="en-GB" sz="17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sp:txBody>
      <dsp:txXfrm>
        <a:off x="0" y="3350806"/>
        <a:ext cx="1311072" cy="919611"/>
      </dsp:txXfrm>
    </dsp:sp>
    <dsp:sp modelId="{480508F9-A489-42BD-8D2C-747D2EFAE6AA}">
      <dsp:nvSpPr>
        <dsp:cNvPr id="0" name=""/>
        <dsp:cNvSpPr/>
      </dsp:nvSpPr>
      <dsp:spPr>
        <a:xfrm>
          <a:off x="1700112" y="3329158"/>
          <a:ext cx="1839223" cy="9196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BE" sz="17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Thematic</a:t>
          </a:r>
          <a:r>
            <a:rPr kumimoji="0" lang="fr-BE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Group</a:t>
          </a:r>
          <a:br>
            <a:rPr kumimoji="0" lang="fr-BE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</a:br>
          <a:r>
            <a:rPr kumimoji="0" lang="fr-BE" sz="17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Energy</a:t>
          </a:r>
          <a:r>
            <a:rPr kumimoji="0" lang="fr-BE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fr-BE" sz="17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Efficiency</a:t>
          </a:r>
          <a:endParaRPr kumimoji="0" lang="en-GB" sz="17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sp:txBody>
      <dsp:txXfrm>
        <a:off x="1700112" y="3329158"/>
        <a:ext cx="1839223" cy="919611"/>
      </dsp:txXfrm>
    </dsp:sp>
    <dsp:sp modelId="{CEA843AF-FD5D-4B95-B742-229C4F080963}">
      <dsp:nvSpPr>
        <dsp:cNvPr id="0" name=""/>
        <dsp:cNvSpPr/>
      </dsp:nvSpPr>
      <dsp:spPr>
        <a:xfrm>
          <a:off x="3925573" y="3329158"/>
          <a:ext cx="1839223" cy="9196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700" kern="1200" dirty="0" err="1" smtClean="0">
              <a:solidFill>
                <a:schemeClr val="tx1"/>
              </a:solidFill>
            </a:rPr>
            <a:t>Thematic</a:t>
          </a:r>
          <a:r>
            <a:rPr lang="fr-BE" sz="1700" kern="1200" dirty="0" smtClean="0">
              <a:solidFill>
                <a:schemeClr val="tx1"/>
              </a:solidFill>
            </a:rPr>
            <a:t> Group</a:t>
          </a:r>
          <a:br>
            <a:rPr lang="fr-BE" sz="1700" kern="1200" dirty="0" smtClean="0">
              <a:solidFill>
                <a:schemeClr val="tx1"/>
              </a:solidFill>
            </a:rPr>
          </a:br>
          <a:r>
            <a:rPr lang="fr-BE" sz="1700" kern="1200" dirty="0" smtClean="0">
              <a:solidFill>
                <a:schemeClr val="tx1"/>
              </a:solidFill>
            </a:rPr>
            <a:t> </a:t>
          </a:r>
          <a:r>
            <a:rPr lang="fr-BE" sz="1700" kern="1200" dirty="0" err="1" smtClean="0">
              <a:solidFill>
                <a:schemeClr val="tx1"/>
              </a:solidFill>
            </a:rPr>
            <a:t>Electricity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3925573" y="3329158"/>
        <a:ext cx="1839223" cy="919611"/>
      </dsp:txXfrm>
    </dsp:sp>
    <dsp:sp modelId="{537324AC-9FDC-4098-BF1F-ECA9C621530D}">
      <dsp:nvSpPr>
        <dsp:cNvPr id="0" name=""/>
        <dsp:cNvSpPr/>
      </dsp:nvSpPr>
      <dsp:spPr>
        <a:xfrm>
          <a:off x="6151034" y="3329158"/>
          <a:ext cx="1839223" cy="9196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700" kern="1200" dirty="0" err="1" smtClean="0">
              <a:solidFill>
                <a:schemeClr val="tx1"/>
              </a:solidFill>
            </a:rPr>
            <a:t>Thematic</a:t>
          </a:r>
          <a:r>
            <a:rPr lang="fr-BE" sz="1700" kern="1200" dirty="0" smtClean="0">
              <a:solidFill>
                <a:schemeClr val="tx1"/>
              </a:solidFill>
            </a:rPr>
            <a:t> Group</a:t>
          </a:r>
          <a:br>
            <a:rPr lang="fr-BE" sz="1700" kern="1200" dirty="0" smtClean="0">
              <a:solidFill>
                <a:schemeClr val="tx1"/>
              </a:solidFill>
            </a:rPr>
          </a:br>
          <a:r>
            <a:rPr lang="fr-BE" sz="1700" kern="1200" dirty="0" err="1" smtClean="0">
              <a:solidFill>
                <a:schemeClr val="tx1"/>
              </a:solidFill>
            </a:rPr>
            <a:t>Nuclear</a:t>
          </a:r>
          <a:r>
            <a:rPr lang="fr-BE" sz="1700" kern="1200" dirty="0" smtClean="0">
              <a:solidFill>
                <a:schemeClr val="tx1"/>
              </a:solidFill>
            </a:rPr>
            <a:t> </a:t>
          </a:r>
          <a:r>
            <a:rPr lang="fr-BE" sz="1700" kern="1200" dirty="0" err="1" smtClean="0">
              <a:solidFill>
                <a:schemeClr val="tx1"/>
              </a:solidFill>
            </a:rPr>
            <a:t>matters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6151034" y="3329158"/>
        <a:ext cx="1839223" cy="919611"/>
      </dsp:txXfrm>
    </dsp:sp>
    <dsp:sp modelId="{19E3A4D7-E075-4EE7-9361-46B00B13C764}">
      <dsp:nvSpPr>
        <dsp:cNvPr id="0" name=""/>
        <dsp:cNvSpPr/>
      </dsp:nvSpPr>
      <dsp:spPr>
        <a:xfrm>
          <a:off x="1964188" y="2023310"/>
          <a:ext cx="1839223" cy="9196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BE" sz="17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Delegated</a:t>
          </a:r>
          <a:r>
            <a:rPr kumimoji="0" lang="fr-BE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fr-BE" sz="17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Coordinators</a:t>
          </a:r>
          <a:r>
            <a:rPr kumimoji="0" lang="fr-BE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/>
          </a:r>
          <a:br>
            <a:rPr kumimoji="0" lang="fr-BE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</a:br>
          <a:r>
            <a:rPr kumimoji="0" lang="fr-BE" sz="17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Director</a:t>
          </a:r>
          <a:r>
            <a:rPr kumimoji="0" lang="fr-BE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General / </a:t>
          </a:r>
          <a:br>
            <a:rPr kumimoji="0" lang="fr-BE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</a:br>
          <a:r>
            <a:rPr kumimoji="0" lang="fr-BE" sz="17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Deputy</a:t>
          </a:r>
          <a:r>
            <a:rPr kumimoji="0" lang="fr-BE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fr-BE" sz="1700" b="0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Minister</a:t>
          </a:r>
          <a:r>
            <a:rPr kumimoji="0" lang="fr-BE" sz="17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endParaRPr kumimoji="0" lang="en-GB" sz="17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sp:txBody>
      <dsp:txXfrm>
        <a:off x="1964188" y="2023310"/>
        <a:ext cx="1839223" cy="919611"/>
      </dsp:txXfrm>
    </dsp:sp>
    <dsp:sp modelId="{B98B3964-7DFD-4DDA-8E7C-459A99C7A78A}">
      <dsp:nvSpPr>
        <dsp:cNvPr id="0" name=""/>
        <dsp:cNvSpPr/>
      </dsp:nvSpPr>
      <dsp:spPr>
        <a:xfrm>
          <a:off x="4545888" y="2136063"/>
          <a:ext cx="1839223" cy="919611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accent5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BE" sz="1700" b="0" i="1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Gas</a:t>
          </a:r>
          <a:r>
            <a:rPr kumimoji="0" lang="fr-BE" sz="1700" b="0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fr-BE" sz="1700" b="0" i="1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Advisory</a:t>
          </a:r>
          <a:r>
            <a:rPr kumimoji="0" lang="fr-BE" sz="1700" b="0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</a:t>
          </a:r>
          <a:br>
            <a:rPr kumimoji="0" lang="fr-BE" sz="1700" b="0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</a:br>
          <a:r>
            <a:rPr kumimoji="0" lang="fr-BE" sz="1700" b="0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Council</a:t>
          </a:r>
          <a:endParaRPr kumimoji="0" lang="en-GB" sz="1700" b="0" i="1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sp:txBody>
      <dsp:txXfrm>
        <a:off x="4545888" y="2136063"/>
        <a:ext cx="1839223" cy="9196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2ED3C-20F5-4A88-A603-17E9E7E1AC67}" type="datetimeFigureOut">
              <a:rPr lang="en-US" smtClean="0"/>
              <a:t>7/2/2013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D9F35C-4166-4C32-B14A-6941B806D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254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521200" cy="3390900"/>
          </a:xfrm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378325"/>
            <a:ext cx="5046662" cy="4095750"/>
          </a:xfrm>
          <a:noFill/>
        </p:spPr>
        <p:txBody>
          <a:bodyPr lIns="91842" tIns="45921" rIns="91842" bIns="45921"/>
          <a:lstStyle/>
          <a:p>
            <a:pPr>
              <a:lnSpc>
                <a:spcPct val="90000"/>
              </a:lnSpc>
            </a:pPr>
            <a:endParaRPr lang="fr-BE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521200" cy="3390900"/>
          </a:xfrm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378325"/>
            <a:ext cx="5046662" cy="4095750"/>
          </a:xfrm>
          <a:noFill/>
        </p:spPr>
        <p:txBody>
          <a:bodyPr lIns="91842" tIns="45921" rIns="91842" bIns="45921"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95388" y="704850"/>
            <a:ext cx="4521200" cy="3390900"/>
          </a:xfrm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xfrm>
            <a:off x="931863" y="4378325"/>
            <a:ext cx="5046662" cy="4095750"/>
          </a:xfrm>
          <a:noFill/>
        </p:spPr>
        <p:txBody>
          <a:bodyPr lIns="91842" tIns="45921" rIns="91842" bIns="45921"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852" name="Slide Number Placeholder 3"/>
          <p:cNvSpPr txBox="1">
            <a:spLocks noGrp="1"/>
          </p:cNvSpPr>
          <p:nvPr/>
        </p:nvSpPr>
        <p:spPr bwMode="auto">
          <a:xfrm>
            <a:off x="3881438" y="8688388"/>
            <a:ext cx="2954337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842" tIns="45921" rIns="91842" bIns="45921" anchor="b"/>
          <a:lstStyle>
            <a:lvl1pPr defTabSz="9191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191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191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191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191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EDD8C92C-E3FF-4690-B7BF-1DF76E4C2312}" type="slidenum">
              <a:rPr lang="en-GB" sz="1200" b="1">
                <a:solidFill>
                  <a:prstClr val="black"/>
                </a:solidFill>
                <a:latin typeface="Times New Roman" pitchFamily="18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sz="1200" b="1">
              <a:solidFill>
                <a:prstClr val="blac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95388" y="704850"/>
            <a:ext cx="4521200" cy="3390900"/>
          </a:xfrm>
          <a:ln/>
        </p:spPr>
      </p:sp>
      <p:sp>
        <p:nvSpPr>
          <p:cNvPr id="80899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 lIns="91842" tIns="45921" rIns="91842" bIns="45921"/>
          <a:lstStyle/>
          <a:p>
            <a:endParaRPr lang="en-GB" sz="1000" smtClean="0">
              <a:latin typeface="Arial" pitchFamily="34" charset="0"/>
              <a:cs typeface="Arial" pitchFamily="34" charset="0"/>
            </a:endParaRPr>
          </a:p>
          <a:p>
            <a:r>
              <a:rPr lang="fr-BE" sz="1000" smtClean="0">
                <a:latin typeface="Arial" pitchFamily="34" charset="0"/>
                <a:cs typeface="Arial" pitchFamily="34" charset="0"/>
              </a:rPr>
              <a:t>The EU and Russia have a longstanding energy partnership and are mutually interdependent in terms of energy relations.</a:t>
            </a:r>
            <a:endParaRPr lang="en-GB" sz="1000" smtClean="0">
              <a:latin typeface="Arial" pitchFamily="34" charset="0"/>
              <a:cs typeface="Arial" pitchFamily="34" charset="0"/>
            </a:endParaRPr>
          </a:p>
          <a:p>
            <a:r>
              <a:rPr lang="en-GB" sz="1000" smtClean="0">
                <a:latin typeface="Arial" pitchFamily="34" charset="0"/>
                <a:cs typeface="Arial" pitchFamily="34" charset="0"/>
              </a:rPr>
              <a:t>Energy represents 65% of total EU imports from Russia. </a:t>
            </a:r>
          </a:p>
          <a:p>
            <a:r>
              <a:rPr lang="en-GB" sz="1000" b="1" smtClean="0">
                <a:latin typeface="Arial" pitchFamily="34" charset="0"/>
                <a:cs typeface="Arial" pitchFamily="34" charset="0"/>
              </a:rPr>
              <a:t>39%</a:t>
            </a:r>
            <a:r>
              <a:rPr lang="en-GB" sz="1000" smtClean="0">
                <a:latin typeface="Arial" pitchFamily="34" charset="0"/>
                <a:cs typeface="Arial" pitchFamily="34" charset="0"/>
              </a:rPr>
              <a:t> of total EU’s gas imports and </a:t>
            </a:r>
            <a:r>
              <a:rPr lang="en-GB" sz="1000" b="1" smtClean="0">
                <a:latin typeface="Arial" pitchFamily="34" charset="0"/>
                <a:cs typeface="Arial" pitchFamily="34" charset="0"/>
              </a:rPr>
              <a:t>27</a:t>
            </a:r>
            <a:r>
              <a:rPr lang="en-GB" sz="1000" smtClean="0">
                <a:latin typeface="Arial" pitchFamily="34" charset="0"/>
                <a:cs typeface="Arial" pitchFamily="34" charset="0"/>
              </a:rPr>
              <a:t>% of total EU’s crude oil imports, 24% of total EU coal imports origin from Russia.</a:t>
            </a:r>
          </a:p>
          <a:p>
            <a:r>
              <a:rPr lang="fr-BE" sz="1000" smtClean="0">
                <a:latin typeface="Arial" pitchFamily="34" charset="0"/>
                <a:cs typeface="Arial" pitchFamily="34" charset="0"/>
              </a:rPr>
              <a:t>The dependency on Russian supplies varies significantly and is in Eastern and South-Eastern Europe much stronger than in Southern or Western Europe.</a:t>
            </a:r>
            <a:endParaRPr lang="en-GB" sz="1000" smtClean="0">
              <a:latin typeface="Arial" pitchFamily="34" charset="0"/>
              <a:cs typeface="Arial" pitchFamily="34" charset="0"/>
            </a:endParaRPr>
          </a:p>
          <a:p>
            <a:r>
              <a:rPr lang="fr-BE" sz="1000" smtClean="0">
                <a:latin typeface="Arial" pitchFamily="34" charset="0"/>
                <a:cs typeface="Arial" pitchFamily="34" charset="0"/>
              </a:rPr>
              <a:t>Several member states - </a:t>
            </a:r>
            <a:r>
              <a:rPr lang="en-GB" sz="1000" smtClean="0">
                <a:latin typeface="Arial" pitchFamily="34" charset="0"/>
                <a:cs typeface="Arial" pitchFamily="34" charset="0"/>
              </a:rPr>
              <a:t>Finland, Estonia, Latvia, Lithuania, and Bulgaria rely to 100% on Russian gas supplies. Germany, Poland, Hungary but also Italy import significant amounts of Russian gas.</a:t>
            </a:r>
          </a:p>
          <a:p>
            <a:r>
              <a:rPr lang="en-US" sz="1000" smtClean="0">
                <a:latin typeface="Arial" pitchFamily="34" charset="0"/>
                <a:cs typeface="Arial" pitchFamily="34" charset="0"/>
              </a:rPr>
              <a:t>The overall level of dependency on Russian energy should be acceptable – if there was a functioning EU internal market and if all Member States could rely also on other sources if necessary.</a:t>
            </a:r>
          </a:p>
          <a:p>
            <a:r>
              <a:rPr lang="en-US" sz="1000" smtClean="0">
                <a:latin typeface="Arial" pitchFamily="34" charset="0"/>
                <a:cs typeface="Arial" pitchFamily="34" charset="0"/>
              </a:rPr>
              <a:t>Therefore, diversification and the completion of the internal energy market are key objectives of the EU policy.</a:t>
            </a:r>
          </a:p>
          <a:p>
            <a:endParaRPr lang="en-US" sz="1000" smtClean="0">
              <a:latin typeface="Arial" pitchFamily="34" charset="0"/>
              <a:cs typeface="Arial" pitchFamily="34" charset="0"/>
            </a:endParaRPr>
          </a:p>
          <a:p>
            <a:endParaRPr lang="en-GB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95388" y="704850"/>
            <a:ext cx="4521200" cy="3390900"/>
          </a:xfrm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xfrm>
            <a:off x="931863" y="4378325"/>
            <a:ext cx="5046662" cy="4095750"/>
          </a:xfrm>
          <a:noFill/>
        </p:spPr>
        <p:txBody>
          <a:bodyPr lIns="91842" tIns="45921" rIns="91842" bIns="45921"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3881438" y="8688388"/>
            <a:ext cx="2954337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842" tIns="45921" rIns="91842" bIns="45921" anchor="b"/>
          <a:lstStyle>
            <a:lvl1pPr defTabSz="9191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191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191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191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191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00354237-F7C7-4974-8968-DA7935D423C7}" type="slidenum">
              <a:rPr lang="en-GB" sz="1200" b="1">
                <a:solidFill>
                  <a:prstClr val="black"/>
                </a:solidFill>
                <a:latin typeface="Times New Roman" pitchFamily="18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sz="1200" b="1">
              <a:solidFill>
                <a:prstClr val="blac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343400"/>
            <a:ext cx="5489575" cy="4116388"/>
          </a:xfrm>
          <a:noFill/>
        </p:spPr>
        <p:txBody>
          <a:bodyPr lIns="91842" tIns="45921" rIns="91842" bIns="45921"/>
          <a:lstStyle/>
          <a:p>
            <a:pPr algn="ctr"/>
            <a:endParaRPr lang="en-GB" i="1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GB" i="1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GB" i="1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GB" i="1" smtClean="0">
                <a:latin typeface="Arial" pitchFamily="34" charset="0"/>
                <a:cs typeface="Arial" pitchFamily="34" charset="0"/>
              </a:rPr>
              <a:t>Article 194</a:t>
            </a:r>
            <a:endParaRPr lang="en-GB" smtClean="0">
              <a:latin typeface="Arial" pitchFamily="34" charset="0"/>
              <a:cs typeface="Arial" pitchFamily="34" charset="0"/>
            </a:endParaRPr>
          </a:p>
          <a:p>
            <a:r>
              <a:rPr lang="en-GB" smtClean="0">
                <a:latin typeface="Arial" pitchFamily="34" charset="0"/>
                <a:cs typeface="Arial" pitchFamily="34" charset="0"/>
              </a:rPr>
              <a:t>1.	In the context of the establishment and functioning of the internal market and with regard for the need to preserve and improve the environment, Union policy on energy shall aim, in a spirit of solidarity between Member States, to:</a:t>
            </a:r>
          </a:p>
          <a:p>
            <a:r>
              <a:rPr lang="en-GB" smtClean="0">
                <a:latin typeface="Arial" pitchFamily="34" charset="0"/>
                <a:cs typeface="Arial" pitchFamily="34" charset="0"/>
              </a:rPr>
              <a:t>(a)	</a:t>
            </a:r>
            <a:r>
              <a:rPr lang="en-GB" b="1" smtClean="0">
                <a:latin typeface="Arial" pitchFamily="34" charset="0"/>
                <a:cs typeface="Arial" pitchFamily="34" charset="0"/>
              </a:rPr>
              <a:t>ensure the functioning of the energy market</a:t>
            </a:r>
            <a:r>
              <a:rPr lang="en-GB" smtClean="0"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en-GB" smtClean="0">
                <a:latin typeface="Arial" pitchFamily="34" charset="0"/>
                <a:cs typeface="Arial" pitchFamily="34" charset="0"/>
              </a:rPr>
              <a:t>(b)	</a:t>
            </a:r>
            <a:r>
              <a:rPr lang="en-GB" b="1" smtClean="0">
                <a:latin typeface="Arial" pitchFamily="34" charset="0"/>
                <a:cs typeface="Arial" pitchFamily="34" charset="0"/>
              </a:rPr>
              <a:t>ensure security of energy supply in the Union</a:t>
            </a:r>
            <a:r>
              <a:rPr lang="en-GB" smtClean="0">
                <a:latin typeface="Arial" pitchFamily="34" charset="0"/>
                <a:cs typeface="Arial" pitchFamily="34" charset="0"/>
              </a:rPr>
              <a:t>;</a:t>
            </a:r>
          </a:p>
          <a:p>
            <a:r>
              <a:rPr lang="en-GB" smtClean="0">
                <a:latin typeface="Arial" pitchFamily="34" charset="0"/>
                <a:cs typeface="Arial" pitchFamily="34" charset="0"/>
              </a:rPr>
              <a:t>(c)	</a:t>
            </a:r>
            <a:r>
              <a:rPr lang="en-GB" b="1" smtClean="0">
                <a:latin typeface="Arial" pitchFamily="34" charset="0"/>
                <a:cs typeface="Arial" pitchFamily="34" charset="0"/>
              </a:rPr>
              <a:t>promote energy efficiency and energy saving and the development of new and renewable forms of energy</a:t>
            </a:r>
            <a:r>
              <a:rPr lang="en-GB" smtClean="0">
                <a:latin typeface="Arial" pitchFamily="34" charset="0"/>
                <a:cs typeface="Arial" pitchFamily="34" charset="0"/>
              </a:rPr>
              <a:t>; and</a:t>
            </a:r>
          </a:p>
          <a:p>
            <a:r>
              <a:rPr lang="en-GB" smtClean="0">
                <a:latin typeface="Arial" pitchFamily="34" charset="0"/>
                <a:cs typeface="Arial" pitchFamily="34" charset="0"/>
              </a:rPr>
              <a:t>(d)	</a:t>
            </a:r>
            <a:r>
              <a:rPr lang="en-GB" b="1" smtClean="0">
                <a:latin typeface="Arial" pitchFamily="34" charset="0"/>
                <a:cs typeface="Arial" pitchFamily="34" charset="0"/>
              </a:rPr>
              <a:t>promote the interconnection of energy networks</a:t>
            </a:r>
            <a:r>
              <a:rPr lang="en-GB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95388" y="704850"/>
            <a:ext cx="4521200" cy="3390900"/>
          </a:xfrm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xfrm>
            <a:off x="931863" y="4378325"/>
            <a:ext cx="5046662" cy="4095750"/>
          </a:xfrm>
          <a:noFill/>
        </p:spPr>
        <p:txBody>
          <a:bodyPr lIns="91842" tIns="45921" rIns="91842" bIns="45921"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1438" y="8688388"/>
            <a:ext cx="2954337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842" tIns="45921" rIns="91842" bIns="45921" anchor="b"/>
          <a:lstStyle>
            <a:lvl1pPr defTabSz="9191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191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191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191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191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DAD078C-FD25-4631-8A4C-9115DFC7209D}" type="slidenum">
              <a:rPr lang="en-GB" sz="1200" b="1">
                <a:solidFill>
                  <a:prstClr val="black"/>
                </a:solidFill>
                <a:latin typeface="Times New Roman" pitchFamily="18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 sz="1200" b="1">
              <a:solidFill>
                <a:prstClr val="blac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 txBox="1">
            <a:spLocks noGrp="1" noChangeArrowheads="1"/>
          </p:cNvSpPr>
          <p:nvPr/>
        </p:nvSpPr>
        <p:spPr bwMode="auto">
          <a:xfrm>
            <a:off x="3881438" y="8688388"/>
            <a:ext cx="2954337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842" tIns="45921" rIns="91842" bIns="45921" anchor="b"/>
          <a:lstStyle>
            <a:lvl1pPr defTabSz="9191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191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191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191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191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C62E84AE-1C44-41D0-AFA9-76581073BB14}" type="slidenum">
              <a:rPr lang="en-GB" sz="1200" b="1">
                <a:solidFill>
                  <a:prstClr val="black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 sz="1200" b="1">
              <a:solidFill>
                <a:prstClr val="black"/>
              </a:solidFill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521200" cy="3390900"/>
          </a:xfrm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378325"/>
            <a:ext cx="5046662" cy="4095750"/>
          </a:xfrm>
          <a:noFill/>
        </p:spPr>
        <p:txBody>
          <a:bodyPr lIns="91842" tIns="45921" rIns="91842" bIns="45921"/>
          <a:lstStyle/>
          <a:p>
            <a:pPr eaLnBrk="1" hangingPunct="1">
              <a:lnSpc>
                <a:spcPct val="90000"/>
              </a:lnSpc>
            </a:pPr>
            <a:endParaRPr lang="fr-BE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5388" y="704850"/>
            <a:ext cx="4521200" cy="3390900"/>
          </a:xfrm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378325"/>
            <a:ext cx="5046662" cy="4095750"/>
          </a:xfrm>
          <a:noFill/>
        </p:spPr>
        <p:txBody>
          <a:bodyPr lIns="91842" tIns="45921" rIns="91842" bIns="45921"/>
          <a:lstStyle/>
          <a:p>
            <a:pPr>
              <a:lnSpc>
                <a:spcPct val="90000"/>
              </a:lnSpc>
            </a:pPr>
            <a:endParaRPr lang="fr-BE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057313"/>
      </p:ext>
    </p:extLst>
  </p:cSld>
  <p:clrMapOvr>
    <a:masterClrMapping/>
  </p:clrMapOvr>
  <p:transition spd="med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725958"/>
      </p:ext>
    </p:extLst>
  </p:cSld>
  <p:clrMapOvr>
    <a:masterClrMapping/>
  </p:clrMapOvr>
  <p:transition spd="med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3075" y="771525"/>
            <a:ext cx="1997075" cy="5465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7088" y="771525"/>
            <a:ext cx="5843587" cy="5465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866426"/>
      </p:ext>
    </p:extLst>
  </p:cSld>
  <p:clrMapOvr>
    <a:masterClrMapping/>
  </p:clrMapOvr>
  <p:transition spd="med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981875"/>
      </p:ext>
    </p:extLst>
  </p:cSld>
  <p:clrMapOvr>
    <a:masterClrMapping/>
  </p:clrMapOvr>
  <p:transition spd="med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3283666"/>
      </p:ext>
    </p:extLst>
  </p:cSld>
  <p:clrMapOvr>
    <a:masterClrMapping/>
  </p:clrMapOvr>
  <p:transition spd="med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088" y="1811338"/>
            <a:ext cx="3919537" cy="4425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9025" y="1811338"/>
            <a:ext cx="3921125" cy="4425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962168"/>
      </p:ext>
    </p:extLst>
  </p:cSld>
  <p:clrMapOvr>
    <a:masterClrMapping/>
  </p:clrMapOvr>
  <p:transition spd="med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165867"/>
      </p:ext>
    </p:extLst>
  </p:cSld>
  <p:clrMapOvr>
    <a:masterClrMapping/>
  </p:clrMapOvr>
  <p:transition spd="med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156244"/>
      </p:ext>
    </p:extLst>
  </p:cSld>
  <p:clrMapOvr>
    <a:masterClrMapping/>
  </p:clrMapOvr>
  <p:transition spd="med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131693"/>
      </p:ext>
    </p:extLst>
  </p:cSld>
  <p:clrMapOvr>
    <a:masterClrMapping/>
  </p:clrMapOvr>
  <p:transition spd="med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9269684"/>
      </p:ext>
    </p:extLst>
  </p:cSld>
  <p:clrMapOvr>
    <a:masterClrMapping/>
  </p:clrMapOvr>
  <p:transition spd="med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4758448"/>
      </p:ext>
    </p:extLst>
  </p:cSld>
  <p:clrMapOvr>
    <a:masterClrMapping/>
  </p:clrMapOvr>
  <p:transition spd="med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82" name="Group 3"/>
          <p:cNvGrpSpPr>
            <a:grpSpLocks noChangeAspect="1"/>
          </p:cNvGrpSpPr>
          <p:nvPr userDrawn="1"/>
        </p:nvGrpSpPr>
        <p:grpSpPr bwMode="auto">
          <a:xfrm>
            <a:off x="0" y="188913"/>
            <a:ext cx="9144000" cy="6669087"/>
            <a:chOff x="5921" y="59"/>
            <a:chExt cx="5766" cy="4206"/>
          </a:xfrm>
        </p:grpSpPr>
        <p:sp>
          <p:nvSpPr>
            <p:cNvPr id="49156" name="Freeform 4"/>
            <p:cNvSpPr>
              <a:spLocks noChangeAspect="1"/>
            </p:cNvSpPr>
            <p:nvPr userDrawn="1"/>
          </p:nvSpPr>
          <p:spPr bwMode="gray">
            <a:xfrm>
              <a:off x="9929" y="2477"/>
              <a:ext cx="1027" cy="1398"/>
            </a:xfrm>
            <a:custGeom>
              <a:avLst/>
              <a:gdLst>
                <a:gd name="T0" fmla="*/ 110 w 513"/>
                <a:gd name="T1" fmla="*/ 696 h 698"/>
                <a:gd name="T2" fmla="*/ 513 w 513"/>
                <a:gd name="T3" fmla="*/ 0 h 698"/>
                <a:gd name="T4" fmla="*/ 0 w 513"/>
                <a:gd name="T5" fmla="*/ 698 h 698"/>
                <a:gd name="T6" fmla="*/ 110 w 513"/>
                <a:gd name="T7" fmla="*/ 698 h 698"/>
                <a:gd name="T8" fmla="*/ 110 w 513"/>
                <a:gd name="T9" fmla="*/ 696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3" h="698">
                  <a:moveTo>
                    <a:pt x="110" y="696"/>
                  </a:moveTo>
                  <a:cubicBezTo>
                    <a:pt x="110" y="398"/>
                    <a:pt x="272" y="138"/>
                    <a:pt x="513" y="0"/>
                  </a:cubicBezTo>
                  <a:cubicBezTo>
                    <a:pt x="242" y="130"/>
                    <a:pt x="44" y="389"/>
                    <a:pt x="0" y="698"/>
                  </a:cubicBezTo>
                  <a:cubicBezTo>
                    <a:pt x="110" y="698"/>
                    <a:pt x="110" y="698"/>
                    <a:pt x="110" y="698"/>
                  </a:cubicBezTo>
                  <a:cubicBezTo>
                    <a:pt x="110" y="697"/>
                    <a:pt x="110" y="696"/>
                    <a:pt x="110" y="6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49157" name="Freeform 5"/>
            <p:cNvSpPr>
              <a:spLocks noChangeAspect="1"/>
            </p:cNvSpPr>
            <p:nvPr userDrawn="1"/>
          </p:nvSpPr>
          <p:spPr bwMode="gray">
            <a:xfrm>
              <a:off x="5921" y="59"/>
              <a:ext cx="5766" cy="4206"/>
            </a:xfrm>
            <a:custGeom>
              <a:avLst/>
              <a:gdLst>
                <a:gd name="T0" fmla="*/ 2515 w 2880"/>
                <a:gd name="T1" fmla="*/ 1207 h 2100"/>
                <a:gd name="T2" fmla="*/ 2880 w 2880"/>
                <a:gd name="T3" fmla="*/ 1101 h 2100"/>
                <a:gd name="T4" fmla="*/ 2880 w 2880"/>
                <a:gd name="T5" fmla="*/ 117 h 2100"/>
                <a:gd name="T6" fmla="*/ 376 w 2880"/>
                <a:gd name="T7" fmla="*/ 0 h 2100"/>
                <a:gd name="T8" fmla="*/ 0 w 2880"/>
                <a:gd name="T9" fmla="*/ 258 h 2100"/>
                <a:gd name="T10" fmla="*/ 0 w 2880"/>
                <a:gd name="T11" fmla="*/ 978 h 2100"/>
                <a:gd name="T12" fmla="*/ 0 w 2880"/>
                <a:gd name="T13" fmla="*/ 2100 h 2100"/>
                <a:gd name="T14" fmla="*/ 2880 w 2880"/>
                <a:gd name="T15" fmla="*/ 2100 h 2100"/>
                <a:gd name="T16" fmla="*/ 2880 w 2880"/>
                <a:gd name="T17" fmla="*/ 1905 h 2100"/>
                <a:gd name="T18" fmla="*/ 2002 w 2880"/>
                <a:gd name="T19" fmla="*/ 1905 h 2100"/>
                <a:gd name="T20" fmla="*/ 2515 w 2880"/>
                <a:gd name="T21" fmla="*/ 1207 h 2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80" h="2100">
                  <a:moveTo>
                    <a:pt x="2515" y="1207"/>
                  </a:moveTo>
                  <a:cubicBezTo>
                    <a:pt x="2623" y="1144"/>
                    <a:pt x="2748" y="1106"/>
                    <a:pt x="2880" y="1101"/>
                  </a:cubicBezTo>
                  <a:cubicBezTo>
                    <a:pt x="2880" y="117"/>
                    <a:pt x="2880" y="117"/>
                    <a:pt x="2880" y="117"/>
                  </a:cubicBezTo>
                  <a:cubicBezTo>
                    <a:pt x="1470" y="211"/>
                    <a:pt x="796" y="0"/>
                    <a:pt x="376" y="0"/>
                  </a:cubicBezTo>
                  <a:cubicBezTo>
                    <a:pt x="65" y="0"/>
                    <a:pt x="8" y="169"/>
                    <a:pt x="0" y="258"/>
                  </a:cubicBezTo>
                  <a:cubicBezTo>
                    <a:pt x="0" y="258"/>
                    <a:pt x="0" y="258"/>
                    <a:pt x="0" y="978"/>
                  </a:cubicBezTo>
                  <a:cubicBezTo>
                    <a:pt x="0" y="2100"/>
                    <a:pt x="0" y="2100"/>
                    <a:pt x="0" y="2100"/>
                  </a:cubicBezTo>
                  <a:cubicBezTo>
                    <a:pt x="2880" y="2100"/>
                    <a:pt x="2880" y="2100"/>
                    <a:pt x="2880" y="2100"/>
                  </a:cubicBezTo>
                  <a:cubicBezTo>
                    <a:pt x="2880" y="1905"/>
                    <a:pt x="2880" y="1905"/>
                    <a:pt x="2880" y="1905"/>
                  </a:cubicBezTo>
                  <a:cubicBezTo>
                    <a:pt x="2002" y="1905"/>
                    <a:pt x="2002" y="1905"/>
                    <a:pt x="2002" y="1905"/>
                  </a:cubicBezTo>
                  <a:cubicBezTo>
                    <a:pt x="2046" y="1596"/>
                    <a:pt x="2244" y="1337"/>
                    <a:pt x="2515" y="12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grpSp>
        <p:nvGrpSpPr>
          <p:cNvPr id="71685" name="Group 6"/>
          <p:cNvGrpSpPr>
            <a:grpSpLocks/>
          </p:cNvGrpSpPr>
          <p:nvPr userDrawn="1"/>
        </p:nvGrpSpPr>
        <p:grpSpPr bwMode="auto">
          <a:xfrm>
            <a:off x="0" y="333375"/>
            <a:ext cx="9144000" cy="6669088"/>
            <a:chOff x="0" y="119"/>
            <a:chExt cx="5760" cy="4201"/>
          </a:xfrm>
        </p:grpSpPr>
        <p:grpSp>
          <p:nvGrpSpPr>
            <p:cNvPr id="71686" name="Group 152"/>
            <p:cNvGrpSpPr>
              <a:grpSpLocks/>
            </p:cNvGrpSpPr>
            <p:nvPr userDrawn="1"/>
          </p:nvGrpSpPr>
          <p:grpSpPr bwMode="auto">
            <a:xfrm>
              <a:off x="0" y="119"/>
              <a:ext cx="5760" cy="2722"/>
              <a:chOff x="-1" y="2536050"/>
              <a:chExt cx="9144001" cy="4321950"/>
            </a:xfrm>
          </p:grpSpPr>
          <p:sp>
            <p:nvSpPr>
              <p:cNvPr id="38" name="Freeform 5"/>
              <p:cNvSpPr>
                <a:spLocks noChangeAspect="1"/>
              </p:cNvSpPr>
              <p:nvPr userDrawn="1"/>
            </p:nvSpPr>
            <p:spPr bwMode="gray">
              <a:xfrm>
                <a:off x="-1" y="2536050"/>
                <a:ext cx="9144001" cy="3393096"/>
              </a:xfrm>
              <a:custGeom>
                <a:avLst/>
                <a:gdLst>
                  <a:gd name="T0" fmla="*/ 2381 w 2381"/>
                  <a:gd name="T1" fmla="*/ 882 h 882"/>
                  <a:gd name="T2" fmla="*/ 0 w 2381"/>
                  <a:gd name="T3" fmla="*/ 882 h 882"/>
                  <a:gd name="T4" fmla="*/ 0 w 2381"/>
                  <a:gd name="T5" fmla="*/ 213 h 882"/>
                  <a:gd name="T6" fmla="*/ 311 w 2381"/>
                  <a:gd name="T7" fmla="*/ 0 h 882"/>
                  <a:gd name="T8" fmla="*/ 2381 w 2381"/>
                  <a:gd name="T9" fmla="*/ 97 h 882"/>
                  <a:gd name="T10" fmla="*/ 2381 w 2381"/>
                  <a:gd name="T11" fmla="*/ 882 h 8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81"/>
                  <a:gd name="T19" fmla="*/ 0 h 882"/>
                  <a:gd name="T20" fmla="*/ 2381 w 2381"/>
                  <a:gd name="T21" fmla="*/ 882 h 88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81" h="882">
                    <a:moveTo>
                      <a:pt x="2381" y="882"/>
                    </a:moveTo>
                    <a:cubicBezTo>
                      <a:pt x="0" y="882"/>
                      <a:pt x="0" y="882"/>
                      <a:pt x="0" y="882"/>
                    </a:cubicBezTo>
                    <a:cubicBezTo>
                      <a:pt x="0" y="213"/>
                      <a:pt x="0" y="213"/>
                      <a:pt x="0" y="213"/>
                    </a:cubicBezTo>
                    <a:cubicBezTo>
                      <a:pt x="7" y="140"/>
                      <a:pt x="54" y="0"/>
                      <a:pt x="311" y="0"/>
                    </a:cubicBezTo>
                    <a:cubicBezTo>
                      <a:pt x="658" y="0"/>
                      <a:pt x="1215" y="174"/>
                      <a:pt x="2381" y="97"/>
                    </a:cubicBezTo>
                    <a:lnTo>
                      <a:pt x="2381" y="8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39" name="Rectangle 38"/>
              <p:cNvSpPr>
                <a:spLocks noChangeArrowheads="1"/>
              </p:cNvSpPr>
              <p:nvPr userDrawn="1"/>
            </p:nvSpPr>
            <p:spPr bwMode="gray">
              <a:xfrm>
                <a:off x="-1" y="5643345"/>
                <a:ext cx="9144001" cy="12146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>
                  <a:solidFill>
                    <a:srgbClr val="FFFFFF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49162" name="Rectangle 10"/>
            <p:cNvSpPr>
              <a:spLocks noChangeArrowheads="1"/>
            </p:cNvSpPr>
            <p:nvPr userDrawn="1"/>
          </p:nvSpPr>
          <p:spPr bwMode="gray">
            <a:xfrm>
              <a:off x="0" y="2659"/>
              <a:ext cx="5760" cy="16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sp>
        <p:nvSpPr>
          <p:cNvPr id="71690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827088" y="1811338"/>
            <a:ext cx="7993062" cy="442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71691" name="Title Placeholder 1"/>
          <p:cNvSpPr>
            <a:spLocks noGrp="1"/>
          </p:cNvSpPr>
          <p:nvPr>
            <p:ph type="title"/>
          </p:nvPr>
        </p:nvSpPr>
        <p:spPr bwMode="gray">
          <a:xfrm>
            <a:off x="982663" y="771525"/>
            <a:ext cx="7837487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" name="Title 1"/>
          <p:cNvSpPr txBox="1">
            <a:spLocks/>
          </p:cNvSpPr>
          <p:nvPr userDrawn="1"/>
        </p:nvSpPr>
        <p:spPr bwMode="gray">
          <a:xfrm>
            <a:off x="323850" y="522288"/>
            <a:ext cx="500063" cy="857250"/>
          </a:xfrm>
          <a:prstGeom prst="rect">
            <a:avLst/>
          </a:prstGeom>
          <a:noFill/>
          <a:ln>
            <a:noFill/>
          </a:ln>
          <a:extLst/>
        </p:spPr>
        <p:txBody>
          <a:bodyPr anchor="b"/>
          <a:lstStyle>
            <a:lvl1pPr marL="357188" indent="-357188" algn="l">
              <a:buClr>
                <a:srgbClr val="9ECC3B"/>
              </a:buClr>
              <a:buSzPct val="100000"/>
              <a:buFont typeface="Trebuchet MS" pitchFamily="34" charset="0"/>
              <a:buNone/>
              <a:defRPr sz="3600">
                <a:solidFill>
                  <a:srgbClr val="9ECC3B"/>
                </a:solidFill>
                <a:sym typeface="Wingdings"/>
              </a:defRPr>
            </a:lvl1pPr>
          </a:lstStyle>
          <a:p>
            <a:pPr algn="ctr">
              <a:spcBef>
                <a:spcPct val="0"/>
              </a:spcBef>
              <a:defRPr/>
            </a:pPr>
            <a:endParaRPr lang="en-US" sz="4400" dirty="0" smtClean="0">
              <a:cs typeface="Arial" pitchFamily="34" charset="0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0" hangingPunct="0">
              <a:defRPr/>
            </a:pPr>
            <a:endParaRPr lang="en-US" sz="2000">
              <a:solidFill>
                <a:srgbClr val="FFFFFF"/>
              </a:solidFill>
            </a:endParaRPr>
          </a:p>
        </p:txBody>
      </p:sp>
      <p:grpSp>
        <p:nvGrpSpPr>
          <p:cNvPr id="71694" name="Group 159"/>
          <p:cNvGrpSpPr>
            <a:grpSpLocks noChangeAspect="1"/>
          </p:cNvGrpSpPr>
          <p:nvPr userDrawn="1"/>
        </p:nvGrpSpPr>
        <p:grpSpPr bwMode="auto">
          <a:xfrm>
            <a:off x="3967163" y="260350"/>
            <a:ext cx="1436687" cy="996950"/>
            <a:chOff x="2499" y="164"/>
            <a:chExt cx="905" cy="628"/>
          </a:xfrm>
        </p:grpSpPr>
        <p:sp>
          <p:nvSpPr>
            <p:cNvPr id="18" name="AutoShape 160"/>
            <p:cNvSpPr>
              <a:spLocks noChangeAspect="1" noChangeArrowheads="1" noTextEdit="1"/>
            </p:cNvSpPr>
            <p:nvPr userDrawn="1"/>
          </p:nvSpPr>
          <p:spPr bwMode="auto">
            <a:xfrm>
              <a:off x="2499" y="164"/>
              <a:ext cx="905" cy="62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19" name="Freeform 161"/>
            <p:cNvSpPr>
              <a:spLocks/>
            </p:cNvSpPr>
            <p:nvPr userDrawn="1"/>
          </p:nvSpPr>
          <p:spPr bwMode="auto">
            <a:xfrm>
              <a:off x="2499" y="165"/>
              <a:ext cx="445" cy="164"/>
            </a:xfrm>
            <a:custGeom>
              <a:avLst/>
              <a:gdLst>
                <a:gd name="T0" fmla="*/ 0 w 521"/>
                <a:gd name="T1" fmla="*/ 164 h 192"/>
                <a:gd name="T2" fmla="*/ 276 w 521"/>
                <a:gd name="T3" fmla="*/ 128 h 192"/>
                <a:gd name="T4" fmla="*/ 307 w 521"/>
                <a:gd name="T5" fmla="*/ 121 h 192"/>
                <a:gd name="T6" fmla="*/ 366 w 521"/>
                <a:gd name="T7" fmla="*/ 94 h 192"/>
                <a:gd name="T8" fmla="*/ 415 w 521"/>
                <a:gd name="T9" fmla="*/ 48 h 192"/>
                <a:gd name="T10" fmla="*/ 445 w 521"/>
                <a:gd name="T11" fmla="*/ 7 h 192"/>
                <a:gd name="T12" fmla="*/ 445 w 521"/>
                <a:gd name="T13" fmla="*/ 0 h 192"/>
                <a:gd name="T14" fmla="*/ 410 w 521"/>
                <a:gd name="T15" fmla="*/ 45 h 192"/>
                <a:gd name="T16" fmla="*/ 362 w 521"/>
                <a:gd name="T17" fmla="*/ 87 h 192"/>
                <a:gd name="T18" fmla="*/ 305 w 521"/>
                <a:gd name="T19" fmla="*/ 111 h 192"/>
                <a:gd name="T20" fmla="*/ 274 w 521"/>
                <a:gd name="T21" fmla="*/ 117 h 192"/>
                <a:gd name="T22" fmla="*/ 252 w 521"/>
                <a:gd name="T23" fmla="*/ 120 h 192"/>
                <a:gd name="T24" fmla="*/ 0 w 521"/>
                <a:gd name="T25" fmla="*/ 147 h 192"/>
                <a:gd name="T26" fmla="*/ 0 w 521"/>
                <a:gd name="T27" fmla="*/ 164 h 1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21" h="192">
                  <a:moveTo>
                    <a:pt x="0" y="192"/>
                  </a:moveTo>
                  <a:cubicBezTo>
                    <a:pt x="0" y="192"/>
                    <a:pt x="314" y="151"/>
                    <a:pt x="323" y="150"/>
                  </a:cubicBezTo>
                  <a:cubicBezTo>
                    <a:pt x="336" y="148"/>
                    <a:pt x="348" y="145"/>
                    <a:pt x="360" y="142"/>
                  </a:cubicBezTo>
                  <a:cubicBezTo>
                    <a:pt x="385" y="135"/>
                    <a:pt x="408" y="124"/>
                    <a:pt x="429" y="110"/>
                  </a:cubicBezTo>
                  <a:cubicBezTo>
                    <a:pt x="449" y="97"/>
                    <a:pt x="467" y="78"/>
                    <a:pt x="486" y="56"/>
                  </a:cubicBezTo>
                  <a:cubicBezTo>
                    <a:pt x="497" y="43"/>
                    <a:pt x="510" y="25"/>
                    <a:pt x="521" y="8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07" y="20"/>
                    <a:pt x="494" y="37"/>
                    <a:pt x="480" y="53"/>
                  </a:cubicBezTo>
                  <a:cubicBezTo>
                    <a:pt x="462" y="73"/>
                    <a:pt x="443" y="89"/>
                    <a:pt x="424" y="102"/>
                  </a:cubicBezTo>
                  <a:cubicBezTo>
                    <a:pt x="404" y="115"/>
                    <a:pt x="381" y="124"/>
                    <a:pt x="357" y="130"/>
                  </a:cubicBezTo>
                  <a:cubicBezTo>
                    <a:pt x="346" y="133"/>
                    <a:pt x="334" y="135"/>
                    <a:pt x="321" y="137"/>
                  </a:cubicBezTo>
                  <a:cubicBezTo>
                    <a:pt x="312" y="138"/>
                    <a:pt x="303" y="139"/>
                    <a:pt x="295" y="140"/>
                  </a:cubicBezTo>
                  <a:cubicBezTo>
                    <a:pt x="291" y="141"/>
                    <a:pt x="0" y="172"/>
                    <a:pt x="0" y="172"/>
                  </a:cubicBezTo>
                  <a:lnTo>
                    <a:pt x="0" y="1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0" name="Freeform 162"/>
            <p:cNvSpPr>
              <a:spLocks/>
            </p:cNvSpPr>
            <p:nvPr userDrawn="1"/>
          </p:nvSpPr>
          <p:spPr bwMode="auto">
            <a:xfrm>
              <a:off x="2499" y="201"/>
              <a:ext cx="445" cy="151"/>
            </a:xfrm>
            <a:custGeom>
              <a:avLst/>
              <a:gdLst>
                <a:gd name="T0" fmla="*/ 360 w 521"/>
                <a:gd name="T1" fmla="*/ 83 h 177"/>
                <a:gd name="T2" fmla="*/ 302 w 521"/>
                <a:gd name="T3" fmla="*/ 104 h 177"/>
                <a:gd name="T4" fmla="*/ 272 w 521"/>
                <a:gd name="T5" fmla="*/ 108 h 177"/>
                <a:gd name="T6" fmla="*/ 251 w 521"/>
                <a:gd name="T7" fmla="*/ 110 h 177"/>
                <a:gd name="T8" fmla="*/ 240 w 521"/>
                <a:gd name="T9" fmla="*/ 112 h 177"/>
                <a:gd name="T10" fmla="*/ 0 w 521"/>
                <a:gd name="T11" fmla="*/ 134 h 177"/>
                <a:gd name="T12" fmla="*/ 0 w 521"/>
                <a:gd name="T13" fmla="*/ 151 h 177"/>
                <a:gd name="T14" fmla="*/ 242 w 521"/>
                <a:gd name="T15" fmla="*/ 123 h 177"/>
                <a:gd name="T16" fmla="*/ 253 w 521"/>
                <a:gd name="T17" fmla="*/ 122 h 177"/>
                <a:gd name="T18" fmla="*/ 272 w 521"/>
                <a:gd name="T19" fmla="*/ 119 h 177"/>
                <a:gd name="T20" fmla="*/ 304 w 521"/>
                <a:gd name="T21" fmla="*/ 114 h 177"/>
                <a:gd name="T22" fmla="*/ 364 w 521"/>
                <a:gd name="T23" fmla="*/ 90 h 177"/>
                <a:gd name="T24" fmla="*/ 413 w 521"/>
                <a:gd name="T25" fmla="*/ 48 h 177"/>
                <a:gd name="T26" fmla="*/ 445 w 521"/>
                <a:gd name="T27" fmla="*/ 7 h 177"/>
                <a:gd name="T28" fmla="*/ 445 w 521"/>
                <a:gd name="T29" fmla="*/ 0 h 177"/>
                <a:gd name="T30" fmla="*/ 409 w 521"/>
                <a:gd name="T31" fmla="*/ 44 h 177"/>
                <a:gd name="T32" fmla="*/ 360 w 521"/>
                <a:gd name="T33" fmla="*/ 83 h 17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21" h="177">
                  <a:moveTo>
                    <a:pt x="421" y="97"/>
                  </a:moveTo>
                  <a:cubicBezTo>
                    <a:pt x="401" y="109"/>
                    <a:pt x="379" y="117"/>
                    <a:pt x="353" y="122"/>
                  </a:cubicBezTo>
                  <a:cubicBezTo>
                    <a:pt x="343" y="124"/>
                    <a:pt x="331" y="126"/>
                    <a:pt x="318" y="127"/>
                  </a:cubicBezTo>
                  <a:cubicBezTo>
                    <a:pt x="310" y="128"/>
                    <a:pt x="302" y="129"/>
                    <a:pt x="294" y="129"/>
                  </a:cubicBezTo>
                  <a:cubicBezTo>
                    <a:pt x="290" y="130"/>
                    <a:pt x="286" y="130"/>
                    <a:pt x="281" y="131"/>
                  </a:cubicBezTo>
                  <a:cubicBezTo>
                    <a:pt x="185" y="139"/>
                    <a:pt x="89" y="148"/>
                    <a:pt x="0" y="15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90" y="167"/>
                    <a:pt x="186" y="155"/>
                    <a:pt x="283" y="144"/>
                  </a:cubicBezTo>
                  <a:cubicBezTo>
                    <a:pt x="287" y="144"/>
                    <a:pt x="291" y="143"/>
                    <a:pt x="296" y="143"/>
                  </a:cubicBezTo>
                  <a:cubicBezTo>
                    <a:pt x="303" y="142"/>
                    <a:pt x="311" y="141"/>
                    <a:pt x="319" y="140"/>
                  </a:cubicBezTo>
                  <a:cubicBezTo>
                    <a:pt x="333" y="138"/>
                    <a:pt x="345" y="136"/>
                    <a:pt x="356" y="134"/>
                  </a:cubicBezTo>
                  <a:cubicBezTo>
                    <a:pt x="382" y="128"/>
                    <a:pt x="405" y="119"/>
                    <a:pt x="426" y="106"/>
                  </a:cubicBezTo>
                  <a:cubicBezTo>
                    <a:pt x="446" y="94"/>
                    <a:pt x="464" y="77"/>
                    <a:pt x="483" y="56"/>
                  </a:cubicBezTo>
                  <a:cubicBezTo>
                    <a:pt x="495" y="43"/>
                    <a:pt x="509" y="25"/>
                    <a:pt x="521" y="8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06" y="20"/>
                    <a:pt x="492" y="37"/>
                    <a:pt x="479" y="51"/>
                  </a:cubicBezTo>
                  <a:cubicBezTo>
                    <a:pt x="460" y="71"/>
                    <a:pt x="440" y="86"/>
                    <a:pt x="421" y="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1" name="Freeform 163"/>
            <p:cNvSpPr>
              <a:spLocks/>
            </p:cNvSpPr>
            <p:nvPr userDrawn="1"/>
          </p:nvSpPr>
          <p:spPr bwMode="auto">
            <a:xfrm>
              <a:off x="2499" y="237"/>
              <a:ext cx="445" cy="138"/>
            </a:xfrm>
            <a:custGeom>
              <a:avLst/>
              <a:gdLst>
                <a:gd name="T0" fmla="*/ 407 w 521"/>
                <a:gd name="T1" fmla="*/ 42 h 161"/>
                <a:gd name="T2" fmla="*/ 355 w 521"/>
                <a:gd name="T3" fmla="*/ 77 h 161"/>
                <a:gd name="T4" fmla="*/ 298 w 521"/>
                <a:gd name="T5" fmla="*/ 95 h 161"/>
                <a:gd name="T6" fmla="*/ 267 w 521"/>
                <a:gd name="T7" fmla="*/ 99 h 161"/>
                <a:gd name="T8" fmla="*/ 0 w 521"/>
                <a:gd name="T9" fmla="*/ 121 h 161"/>
                <a:gd name="T10" fmla="*/ 0 w 521"/>
                <a:gd name="T11" fmla="*/ 138 h 161"/>
                <a:gd name="T12" fmla="*/ 237 w 521"/>
                <a:gd name="T13" fmla="*/ 113 h 161"/>
                <a:gd name="T14" fmla="*/ 268 w 521"/>
                <a:gd name="T15" fmla="*/ 110 h 161"/>
                <a:gd name="T16" fmla="*/ 299 w 521"/>
                <a:gd name="T17" fmla="*/ 105 h 161"/>
                <a:gd name="T18" fmla="*/ 360 w 521"/>
                <a:gd name="T19" fmla="*/ 86 h 161"/>
                <a:gd name="T20" fmla="*/ 412 w 521"/>
                <a:gd name="T21" fmla="*/ 45 h 161"/>
                <a:gd name="T22" fmla="*/ 445 w 521"/>
                <a:gd name="T23" fmla="*/ 6 h 161"/>
                <a:gd name="T24" fmla="*/ 445 w 521"/>
                <a:gd name="T25" fmla="*/ 0 h 161"/>
                <a:gd name="T26" fmla="*/ 407 w 521"/>
                <a:gd name="T27" fmla="*/ 42 h 16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21" h="161">
                  <a:moveTo>
                    <a:pt x="476" y="49"/>
                  </a:moveTo>
                  <a:cubicBezTo>
                    <a:pt x="457" y="67"/>
                    <a:pt x="437" y="81"/>
                    <a:pt x="416" y="90"/>
                  </a:cubicBezTo>
                  <a:cubicBezTo>
                    <a:pt x="397" y="100"/>
                    <a:pt x="374" y="107"/>
                    <a:pt x="349" y="111"/>
                  </a:cubicBezTo>
                  <a:cubicBezTo>
                    <a:pt x="338" y="113"/>
                    <a:pt x="326" y="114"/>
                    <a:pt x="313" y="11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278" y="132"/>
                    <a:pt x="278" y="132"/>
                    <a:pt x="278" y="132"/>
                  </a:cubicBezTo>
                  <a:cubicBezTo>
                    <a:pt x="314" y="128"/>
                    <a:pt x="314" y="128"/>
                    <a:pt x="314" y="128"/>
                  </a:cubicBezTo>
                  <a:cubicBezTo>
                    <a:pt x="328" y="127"/>
                    <a:pt x="340" y="125"/>
                    <a:pt x="350" y="123"/>
                  </a:cubicBezTo>
                  <a:cubicBezTo>
                    <a:pt x="377" y="118"/>
                    <a:pt x="400" y="110"/>
                    <a:pt x="421" y="100"/>
                  </a:cubicBezTo>
                  <a:cubicBezTo>
                    <a:pt x="442" y="89"/>
                    <a:pt x="463" y="71"/>
                    <a:pt x="482" y="53"/>
                  </a:cubicBezTo>
                  <a:cubicBezTo>
                    <a:pt x="495" y="40"/>
                    <a:pt x="508" y="24"/>
                    <a:pt x="521" y="7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05" y="20"/>
                    <a:pt x="491" y="36"/>
                    <a:pt x="476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2" name="Freeform 164"/>
            <p:cNvSpPr>
              <a:spLocks/>
            </p:cNvSpPr>
            <p:nvPr userDrawn="1"/>
          </p:nvSpPr>
          <p:spPr bwMode="auto">
            <a:xfrm>
              <a:off x="2499" y="311"/>
              <a:ext cx="445" cy="111"/>
            </a:xfrm>
            <a:custGeom>
              <a:avLst/>
              <a:gdLst>
                <a:gd name="T0" fmla="*/ 342 w 521"/>
                <a:gd name="T1" fmla="*/ 59 h 130"/>
                <a:gd name="T2" fmla="*/ 292 w 521"/>
                <a:gd name="T3" fmla="*/ 75 h 130"/>
                <a:gd name="T4" fmla="*/ 252 w 521"/>
                <a:gd name="T5" fmla="*/ 78 h 130"/>
                <a:gd name="T6" fmla="*/ 232 w 521"/>
                <a:gd name="T7" fmla="*/ 79 h 130"/>
                <a:gd name="T8" fmla="*/ 112 w 521"/>
                <a:gd name="T9" fmla="*/ 86 h 130"/>
                <a:gd name="T10" fmla="*/ 0 w 521"/>
                <a:gd name="T11" fmla="*/ 94 h 130"/>
                <a:gd name="T12" fmla="*/ 0 w 521"/>
                <a:gd name="T13" fmla="*/ 111 h 130"/>
                <a:gd name="T14" fmla="*/ 113 w 521"/>
                <a:gd name="T15" fmla="*/ 101 h 130"/>
                <a:gd name="T16" fmla="*/ 233 w 521"/>
                <a:gd name="T17" fmla="*/ 91 h 130"/>
                <a:gd name="T18" fmla="*/ 263 w 521"/>
                <a:gd name="T19" fmla="*/ 88 h 130"/>
                <a:gd name="T20" fmla="*/ 294 w 521"/>
                <a:gd name="T21" fmla="*/ 85 h 130"/>
                <a:gd name="T22" fmla="*/ 354 w 521"/>
                <a:gd name="T23" fmla="*/ 71 h 130"/>
                <a:gd name="T24" fmla="*/ 407 w 521"/>
                <a:gd name="T25" fmla="*/ 40 h 130"/>
                <a:gd name="T26" fmla="*/ 445 w 521"/>
                <a:gd name="T27" fmla="*/ 6 h 130"/>
                <a:gd name="T28" fmla="*/ 445 w 521"/>
                <a:gd name="T29" fmla="*/ 0 h 130"/>
                <a:gd name="T30" fmla="*/ 407 w 521"/>
                <a:gd name="T31" fmla="*/ 32 h 130"/>
                <a:gd name="T32" fmla="*/ 342 w 521"/>
                <a:gd name="T33" fmla="*/ 59 h 13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21" h="130">
                  <a:moveTo>
                    <a:pt x="400" y="69"/>
                  </a:moveTo>
                  <a:cubicBezTo>
                    <a:pt x="382" y="79"/>
                    <a:pt x="368" y="85"/>
                    <a:pt x="342" y="88"/>
                  </a:cubicBezTo>
                  <a:cubicBezTo>
                    <a:pt x="326" y="89"/>
                    <a:pt x="310" y="90"/>
                    <a:pt x="295" y="91"/>
                  </a:cubicBezTo>
                  <a:cubicBezTo>
                    <a:pt x="287" y="91"/>
                    <a:pt x="279" y="92"/>
                    <a:pt x="272" y="92"/>
                  </a:cubicBezTo>
                  <a:cubicBezTo>
                    <a:pt x="225" y="95"/>
                    <a:pt x="178" y="98"/>
                    <a:pt x="131" y="10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32" y="118"/>
                    <a:pt x="132" y="118"/>
                    <a:pt x="132" y="118"/>
                  </a:cubicBezTo>
                  <a:cubicBezTo>
                    <a:pt x="175" y="114"/>
                    <a:pt x="224" y="110"/>
                    <a:pt x="273" y="106"/>
                  </a:cubicBezTo>
                  <a:cubicBezTo>
                    <a:pt x="308" y="103"/>
                    <a:pt x="308" y="103"/>
                    <a:pt x="308" y="103"/>
                  </a:cubicBezTo>
                  <a:cubicBezTo>
                    <a:pt x="322" y="102"/>
                    <a:pt x="333" y="101"/>
                    <a:pt x="344" y="100"/>
                  </a:cubicBezTo>
                  <a:cubicBezTo>
                    <a:pt x="370" y="96"/>
                    <a:pt x="393" y="91"/>
                    <a:pt x="414" y="83"/>
                  </a:cubicBezTo>
                  <a:cubicBezTo>
                    <a:pt x="435" y="75"/>
                    <a:pt x="456" y="62"/>
                    <a:pt x="477" y="47"/>
                  </a:cubicBezTo>
                  <a:cubicBezTo>
                    <a:pt x="495" y="34"/>
                    <a:pt x="521" y="7"/>
                    <a:pt x="521" y="7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04" y="16"/>
                    <a:pt x="494" y="25"/>
                    <a:pt x="476" y="38"/>
                  </a:cubicBezTo>
                  <a:cubicBezTo>
                    <a:pt x="454" y="52"/>
                    <a:pt x="416" y="60"/>
                    <a:pt x="400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3" name="Freeform 165"/>
            <p:cNvSpPr>
              <a:spLocks/>
            </p:cNvSpPr>
            <p:nvPr userDrawn="1"/>
          </p:nvSpPr>
          <p:spPr bwMode="auto">
            <a:xfrm>
              <a:off x="2499" y="355"/>
              <a:ext cx="445" cy="90"/>
            </a:xfrm>
            <a:custGeom>
              <a:avLst/>
              <a:gdLst>
                <a:gd name="T0" fmla="*/ 348 w 521"/>
                <a:gd name="T1" fmla="*/ 48 h 106"/>
                <a:gd name="T2" fmla="*/ 290 w 521"/>
                <a:gd name="T3" fmla="*/ 58 h 106"/>
                <a:gd name="T4" fmla="*/ 260 w 521"/>
                <a:gd name="T5" fmla="*/ 60 h 106"/>
                <a:gd name="T6" fmla="*/ 230 w 521"/>
                <a:gd name="T7" fmla="*/ 61 h 106"/>
                <a:gd name="T8" fmla="*/ 0 w 521"/>
                <a:gd name="T9" fmla="*/ 73 h 106"/>
                <a:gd name="T10" fmla="*/ 0 w 521"/>
                <a:gd name="T11" fmla="*/ 90 h 106"/>
                <a:gd name="T12" fmla="*/ 231 w 521"/>
                <a:gd name="T13" fmla="*/ 73 h 106"/>
                <a:gd name="T14" fmla="*/ 261 w 521"/>
                <a:gd name="T15" fmla="*/ 70 h 106"/>
                <a:gd name="T16" fmla="*/ 290 w 521"/>
                <a:gd name="T17" fmla="*/ 68 h 106"/>
                <a:gd name="T18" fmla="*/ 350 w 521"/>
                <a:gd name="T19" fmla="*/ 56 h 106"/>
                <a:gd name="T20" fmla="*/ 406 w 521"/>
                <a:gd name="T21" fmla="*/ 31 h 106"/>
                <a:gd name="T22" fmla="*/ 445 w 521"/>
                <a:gd name="T23" fmla="*/ 1 h 106"/>
                <a:gd name="T24" fmla="*/ 445 w 521"/>
                <a:gd name="T25" fmla="*/ 0 h 106"/>
                <a:gd name="T26" fmla="*/ 401 w 521"/>
                <a:gd name="T27" fmla="*/ 24 h 106"/>
                <a:gd name="T28" fmla="*/ 348 w 521"/>
                <a:gd name="T29" fmla="*/ 48 h 10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21" h="106">
                  <a:moveTo>
                    <a:pt x="407" y="57"/>
                  </a:moveTo>
                  <a:cubicBezTo>
                    <a:pt x="387" y="62"/>
                    <a:pt x="365" y="66"/>
                    <a:pt x="339" y="68"/>
                  </a:cubicBezTo>
                  <a:cubicBezTo>
                    <a:pt x="328" y="69"/>
                    <a:pt x="317" y="70"/>
                    <a:pt x="304" y="71"/>
                  </a:cubicBezTo>
                  <a:cubicBezTo>
                    <a:pt x="269" y="72"/>
                    <a:pt x="269" y="72"/>
                    <a:pt x="269" y="72"/>
                  </a:cubicBezTo>
                  <a:cubicBezTo>
                    <a:pt x="182" y="76"/>
                    <a:pt x="95" y="81"/>
                    <a:pt x="0" y="8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1" y="99"/>
                    <a:pt x="180" y="92"/>
                    <a:pt x="270" y="86"/>
                  </a:cubicBezTo>
                  <a:cubicBezTo>
                    <a:pt x="305" y="83"/>
                    <a:pt x="305" y="83"/>
                    <a:pt x="305" y="83"/>
                  </a:cubicBezTo>
                  <a:cubicBezTo>
                    <a:pt x="318" y="82"/>
                    <a:pt x="329" y="82"/>
                    <a:pt x="340" y="80"/>
                  </a:cubicBezTo>
                  <a:cubicBezTo>
                    <a:pt x="367" y="77"/>
                    <a:pt x="389" y="73"/>
                    <a:pt x="410" y="66"/>
                  </a:cubicBezTo>
                  <a:cubicBezTo>
                    <a:pt x="432" y="59"/>
                    <a:pt x="454" y="49"/>
                    <a:pt x="475" y="36"/>
                  </a:cubicBezTo>
                  <a:cubicBezTo>
                    <a:pt x="490" y="26"/>
                    <a:pt x="505" y="14"/>
                    <a:pt x="521" y="1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04" y="15"/>
                    <a:pt x="487" y="18"/>
                    <a:pt x="470" y="28"/>
                  </a:cubicBezTo>
                  <a:cubicBezTo>
                    <a:pt x="450" y="41"/>
                    <a:pt x="429" y="50"/>
                    <a:pt x="407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4" name="Freeform 166"/>
            <p:cNvSpPr>
              <a:spLocks/>
            </p:cNvSpPr>
            <p:nvPr userDrawn="1"/>
          </p:nvSpPr>
          <p:spPr bwMode="auto">
            <a:xfrm>
              <a:off x="2499" y="384"/>
              <a:ext cx="445" cy="85"/>
            </a:xfrm>
            <a:custGeom>
              <a:avLst/>
              <a:gdLst>
                <a:gd name="T0" fmla="*/ 345 w 521"/>
                <a:gd name="T1" fmla="*/ 48 h 100"/>
                <a:gd name="T2" fmla="*/ 287 w 521"/>
                <a:gd name="T3" fmla="*/ 56 h 100"/>
                <a:gd name="T4" fmla="*/ 257 w 521"/>
                <a:gd name="T5" fmla="*/ 57 h 100"/>
                <a:gd name="T6" fmla="*/ 227 w 521"/>
                <a:gd name="T7" fmla="*/ 58 h 100"/>
                <a:gd name="T8" fmla="*/ 0 w 521"/>
                <a:gd name="T9" fmla="*/ 67 h 100"/>
                <a:gd name="T10" fmla="*/ 0 w 521"/>
                <a:gd name="T11" fmla="*/ 85 h 100"/>
                <a:gd name="T12" fmla="*/ 228 w 521"/>
                <a:gd name="T13" fmla="*/ 70 h 100"/>
                <a:gd name="T14" fmla="*/ 258 w 521"/>
                <a:gd name="T15" fmla="*/ 68 h 100"/>
                <a:gd name="T16" fmla="*/ 288 w 521"/>
                <a:gd name="T17" fmla="*/ 65 h 100"/>
                <a:gd name="T18" fmla="*/ 347 w 521"/>
                <a:gd name="T19" fmla="*/ 56 h 100"/>
                <a:gd name="T20" fmla="*/ 403 w 521"/>
                <a:gd name="T21" fmla="*/ 34 h 100"/>
                <a:gd name="T22" fmla="*/ 445 w 521"/>
                <a:gd name="T23" fmla="*/ 8 h 100"/>
                <a:gd name="T24" fmla="*/ 445 w 521"/>
                <a:gd name="T25" fmla="*/ 0 h 100"/>
                <a:gd name="T26" fmla="*/ 400 w 521"/>
                <a:gd name="T27" fmla="*/ 28 h 100"/>
                <a:gd name="T28" fmla="*/ 345 w 521"/>
                <a:gd name="T29" fmla="*/ 48 h 1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21" h="100">
                  <a:moveTo>
                    <a:pt x="404" y="56"/>
                  </a:moveTo>
                  <a:cubicBezTo>
                    <a:pt x="384" y="61"/>
                    <a:pt x="362" y="64"/>
                    <a:pt x="336" y="66"/>
                  </a:cubicBezTo>
                  <a:cubicBezTo>
                    <a:pt x="325" y="66"/>
                    <a:pt x="315" y="67"/>
                    <a:pt x="301" y="67"/>
                  </a:cubicBezTo>
                  <a:cubicBezTo>
                    <a:pt x="266" y="68"/>
                    <a:pt x="266" y="68"/>
                    <a:pt x="266" y="68"/>
                  </a:cubicBezTo>
                  <a:cubicBezTo>
                    <a:pt x="179" y="72"/>
                    <a:pt x="90" y="76"/>
                    <a:pt x="0" y="79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90" y="94"/>
                    <a:pt x="178" y="88"/>
                    <a:pt x="267" y="82"/>
                  </a:cubicBezTo>
                  <a:cubicBezTo>
                    <a:pt x="302" y="80"/>
                    <a:pt x="302" y="80"/>
                    <a:pt x="302" y="80"/>
                  </a:cubicBezTo>
                  <a:cubicBezTo>
                    <a:pt x="315" y="79"/>
                    <a:pt x="326" y="78"/>
                    <a:pt x="337" y="77"/>
                  </a:cubicBezTo>
                  <a:cubicBezTo>
                    <a:pt x="364" y="75"/>
                    <a:pt x="386" y="71"/>
                    <a:pt x="406" y="66"/>
                  </a:cubicBezTo>
                  <a:cubicBezTo>
                    <a:pt x="429" y="60"/>
                    <a:pt x="451" y="52"/>
                    <a:pt x="472" y="40"/>
                  </a:cubicBezTo>
                  <a:cubicBezTo>
                    <a:pt x="488" y="32"/>
                    <a:pt x="504" y="22"/>
                    <a:pt x="521" y="9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03" y="14"/>
                    <a:pt x="486" y="24"/>
                    <a:pt x="468" y="33"/>
                  </a:cubicBezTo>
                  <a:cubicBezTo>
                    <a:pt x="448" y="43"/>
                    <a:pt x="426" y="51"/>
                    <a:pt x="404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5" name="Freeform 167"/>
            <p:cNvSpPr>
              <a:spLocks/>
            </p:cNvSpPr>
            <p:nvPr userDrawn="1"/>
          </p:nvSpPr>
          <p:spPr bwMode="auto">
            <a:xfrm>
              <a:off x="2499" y="421"/>
              <a:ext cx="445" cy="70"/>
            </a:xfrm>
            <a:custGeom>
              <a:avLst/>
              <a:gdLst>
                <a:gd name="T0" fmla="*/ 343 w 521"/>
                <a:gd name="T1" fmla="*/ 38 h 82"/>
                <a:gd name="T2" fmla="*/ 284 w 521"/>
                <a:gd name="T3" fmla="*/ 45 h 82"/>
                <a:gd name="T4" fmla="*/ 255 w 521"/>
                <a:gd name="T5" fmla="*/ 46 h 82"/>
                <a:gd name="T6" fmla="*/ 0 w 521"/>
                <a:gd name="T7" fmla="*/ 53 h 82"/>
                <a:gd name="T8" fmla="*/ 0 w 521"/>
                <a:gd name="T9" fmla="*/ 70 h 82"/>
                <a:gd name="T10" fmla="*/ 226 w 521"/>
                <a:gd name="T11" fmla="*/ 58 h 82"/>
                <a:gd name="T12" fmla="*/ 255 w 521"/>
                <a:gd name="T13" fmla="*/ 56 h 82"/>
                <a:gd name="T14" fmla="*/ 285 w 521"/>
                <a:gd name="T15" fmla="*/ 55 h 82"/>
                <a:gd name="T16" fmla="*/ 343 w 521"/>
                <a:gd name="T17" fmla="*/ 47 h 82"/>
                <a:gd name="T18" fmla="*/ 401 w 521"/>
                <a:gd name="T19" fmla="*/ 29 h 82"/>
                <a:gd name="T20" fmla="*/ 445 w 521"/>
                <a:gd name="T21" fmla="*/ 7 h 82"/>
                <a:gd name="T22" fmla="*/ 445 w 521"/>
                <a:gd name="T23" fmla="*/ 0 h 82"/>
                <a:gd name="T24" fmla="*/ 398 w 521"/>
                <a:gd name="T25" fmla="*/ 23 h 82"/>
                <a:gd name="T26" fmla="*/ 343 w 521"/>
                <a:gd name="T27" fmla="*/ 38 h 8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21" h="82">
                  <a:moveTo>
                    <a:pt x="401" y="45"/>
                  </a:moveTo>
                  <a:cubicBezTo>
                    <a:pt x="381" y="49"/>
                    <a:pt x="359" y="51"/>
                    <a:pt x="333" y="53"/>
                  </a:cubicBezTo>
                  <a:cubicBezTo>
                    <a:pt x="323" y="53"/>
                    <a:pt x="312" y="53"/>
                    <a:pt x="299" y="54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265" y="68"/>
                    <a:pt x="265" y="68"/>
                    <a:pt x="265" y="68"/>
                  </a:cubicBezTo>
                  <a:cubicBezTo>
                    <a:pt x="299" y="66"/>
                    <a:pt x="299" y="66"/>
                    <a:pt x="299" y="66"/>
                  </a:cubicBezTo>
                  <a:cubicBezTo>
                    <a:pt x="313" y="66"/>
                    <a:pt x="324" y="65"/>
                    <a:pt x="334" y="64"/>
                  </a:cubicBezTo>
                  <a:cubicBezTo>
                    <a:pt x="360" y="62"/>
                    <a:pt x="382" y="59"/>
                    <a:pt x="402" y="55"/>
                  </a:cubicBezTo>
                  <a:cubicBezTo>
                    <a:pt x="426" y="50"/>
                    <a:pt x="448" y="43"/>
                    <a:pt x="469" y="34"/>
                  </a:cubicBezTo>
                  <a:cubicBezTo>
                    <a:pt x="486" y="27"/>
                    <a:pt x="503" y="18"/>
                    <a:pt x="521" y="8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02" y="11"/>
                    <a:pt x="484" y="19"/>
                    <a:pt x="466" y="27"/>
                  </a:cubicBezTo>
                  <a:cubicBezTo>
                    <a:pt x="445" y="35"/>
                    <a:pt x="423" y="41"/>
                    <a:pt x="401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6" name="Freeform 168"/>
            <p:cNvSpPr>
              <a:spLocks/>
            </p:cNvSpPr>
            <p:nvPr userDrawn="1"/>
          </p:nvSpPr>
          <p:spPr bwMode="auto">
            <a:xfrm>
              <a:off x="2499" y="457"/>
              <a:ext cx="445" cy="58"/>
            </a:xfrm>
            <a:custGeom>
              <a:avLst/>
              <a:gdLst>
                <a:gd name="T0" fmla="*/ 340 w 521"/>
                <a:gd name="T1" fmla="*/ 31 h 68"/>
                <a:gd name="T2" fmla="*/ 245 w 521"/>
                <a:gd name="T3" fmla="*/ 36 h 68"/>
                <a:gd name="T4" fmla="*/ 224 w 521"/>
                <a:gd name="T5" fmla="*/ 37 h 68"/>
                <a:gd name="T6" fmla="*/ 0 w 521"/>
                <a:gd name="T7" fmla="*/ 41 h 68"/>
                <a:gd name="T8" fmla="*/ 0 w 521"/>
                <a:gd name="T9" fmla="*/ 58 h 68"/>
                <a:gd name="T10" fmla="*/ 225 w 521"/>
                <a:gd name="T11" fmla="*/ 48 h 68"/>
                <a:gd name="T12" fmla="*/ 246 w 521"/>
                <a:gd name="T13" fmla="*/ 47 h 68"/>
                <a:gd name="T14" fmla="*/ 342 w 521"/>
                <a:gd name="T15" fmla="*/ 39 h 68"/>
                <a:gd name="T16" fmla="*/ 399 w 521"/>
                <a:gd name="T17" fmla="*/ 26 h 68"/>
                <a:gd name="T18" fmla="*/ 445 w 521"/>
                <a:gd name="T19" fmla="*/ 7 h 68"/>
                <a:gd name="T20" fmla="*/ 445 w 521"/>
                <a:gd name="T21" fmla="*/ 0 h 68"/>
                <a:gd name="T22" fmla="*/ 396 w 521"/>
                <a:gd name="T23" fmla="*/ 19 h 68"/>
                <a:gd name="T24" fmla="*/ 340 w 521"/>
                <a:gd name="T25" fmla="*/ 31 h 6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21" h="68">
                  <a:moveTo>
                    <a:pt x="398" y="36"/>
                  </a:moveTo>
                  <a:cubicBezTo>
                    <a:pt x="362" y="41"/>
                    <a:pt x="324" y="42"/>
                    <a:pt x="287" y="42"/>
                  </a:cubicBezTo>
                  <a:cubicBezTo>
                    <a:pt x="279" y="42"/>
                    <a:pt x="271" y="43"/>
                    <a:pt x="262" y="43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63" y="56"/>
                    <a:pt x="263" y="56"/>
                    <a:pt x="263" y="56"/>
                  </a:cubicBezTo>
                  <a:cubicBezTo>
                    <a:pt x="271" y="56"/>
                    <a:pt x="279" y="56"/>
                    <a:pt x="288" y="55"/>
                  </a:cubicBezTo>
                  <a:cubicBezTo>
                    <a:pt x="324" y="54"/>
                    <a:pt x="363" y="52"/>
                    <a:pt x="400" y="46"/>
                  </a:cubicBezTo>
                  <a:cubicBezTo>
                    <a:pt x="423" y="43"/>
                    <a:pt x="446" y="37"/>
                    <a:pt x="467" y="30"/>
                  </a:cubicBezTo>
                  <a:cubicBezTo>
                    <a:pt x="484" y="24"/>
                    <a:pt x="503" y="17"/>
                    <a:pt x="521" y="8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02" y="9"/>
                    <a:pt x="483" y="16"/>
                    <a:pt x="464" y="22"/>
                  </a:cubicBezTo>
                  <a:cubicBezTo>
                    <a:pt x="444" y="28"/>
                    <a:pt x="421" y="33"/>
                    <a:pt x="398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7" name="Freeform 169"/>
            <p:cNvSpPr>
              <a:spLocks/>
            </p:cNvSpPr>
            <p:nvPr userDrawn="1"/>
          </p:nvSpPr>
          <p:spPr bwMode="auto">
            <a:xfrm>
              <a:off x="2499" y="494"/>
              <a:ext cx="445" cy="44"/>
            </a:xfrm>
            <a:custGeom>
              <a:avLst/>
              <a:gdLst>
                <a:gd name="T0" fmla="*/ 338 w 521"/>
                <a:gd name="T1" fmla="*/ 23 h 52"/>
                <a:gd name="T2" fmla="*/ 250 w 521"/>
                <a:gd name="T3" fmla="*/ 25 h 52"/>
                <a:gd name="T4" fmla="*/ 223 w 521"/>
                <a:gd name="T5" fmla="*/ 25 h 52"/>
                <a:gd name="T6" fmla="*/ 0 w 521"/>
                <a:gd name="T7" fmla="*/ 27 h 52"/>
                <a:gd name="T8" fmla="*/ 0 w 521"/>
                <a:gd name="T9" fmla="*/ 44 h 52"/>
                <a:gd name="T10" fmla="*/ 223 w 521"/>
                <a:gd name="T11" fmla="*/ 36 h 52"/>
                <a:gd name="T12" fmla="*/ 250 w 521"/>
                <a:gd name="T13" fmla="*/ 36 h 52"/>
                <a:gd name="T14" fmla="*/ 339 w 521"/>
                <a:gd name="T15" fmla="*/ 31 h 52"/>
                <a:gd name="T16" fmla="*/ 397 w 521"/>
                <a:gd name="T17" fmla="*/ 21 h 52"/>
                <a:gd name="T18" fmla="*/ 445 w 521"/>
                <a:gd name="T19" fmla="*/ 6 h 52"/>
                <a:gd name="T20" fmla="*/ 445 w 521"/>
                <a:gd name="T21" fmla="*/ 0 h 52"/>
                <a:gd name="T22" fmla="*/ 395 w 521"/>
                <a:gd name="T23" fmla="*/ 14 h 52"/>
                <a:gd name="T24" fmla="*/ 338 w 521"/>
                <a:gd name="T25" fmla="*/ 23 h 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21" h="52">
                  <a:moveTo>
                    <a:pt x="396" y="27"/>
                  </a:moveTo>
                  <a:cubicBezTo>
                    <a:pt x="362" y="30"/>
                    <a:pt x="327" y="30"/>
                    <a:pt x="293" y="30"/>
                  </a:cubicBezTo>
                  <a:cubicBezTo>
                    <a:pt x="282" y="30"/>
                    <a:pt x="271" y="30"/>
                    <a:pt x="261" y="30"/>
                  </a:cubicBezTo>
                  <a:cubicBezTo>
                    <a:pt x="174" y="30"/>
                    <a:pt x="88" y="31"/>
                    <a:pt x="0" y="3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84" y="49"/>
                    <a:pt x="172" y="46"/>
                    <a:pt x="261" y="43"/>
                  </a:cubicBezTo>
                  <a:cubicBezTo>
                    <a:pt x="272" y="43"/>
                    <a:pt x="282" y="43"/>
                    <a:pt x="293" y="42"/>
                  </a:cubicBezTo>
                  <a:cubicBezTo>
                    <a:pt x="327" y="42"/>
                    <a:pt x="362" y="41"/>
                    <a:pt x="397" y="37"/>
                  </a:cubicBezTo>
                  <a:cubicBezTo>
                    <a:pt x="421" y="34"/>
                    <a:pt x="443" y="30"/>
                    <a:pt x="465" y="25"/>
                  </a:cubicBezTo>
                  <a:cubicBezTo>
                    <a:pt x="483" y="21"/>
                    <a:pt x="502" y="15"/>
                    <a:pt x="521" y="7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01" y="7"/>
                    <a:pt x="482" y="13"/>
                    <a:pt x="463" y="17"/>
                  </a:cubicBezTo>
                  <a:cubicBezTo>
                    <a:pt x="442" y="22"/>
                    <a:pt x="420" y="25"/>
                    <a:pt x="396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8" name="Freeform 170"/>
            <p:cNvSpPr>
              <a:spLocks/>
            </p:cNvSpPr>
            <p:nvPr userDrawn="1"/>
          </p:nvSpPr>
          <p:spPr bwMode="auto">
            <a:xfrm>
              <a:off x="2499" y="531"/>
              <a:ext cx="445" cy="30"/>
            </a:xfrm>
            <a:custGeom>
              <a:avLst/>
              <a:gdLst>
                <a:gd name="T0" fmla="*/ 337 w 521"/>
                <a:gd name="T1" fmla="*/ 14 h 36"/>
                <a:gd name="T2" fmla="*/ 296 w 521"/>
                <a:gd name="T3" fmla="*/ 14 h 36"/>
                <a:gd name="T4" fmla="*/ 280 w 521"/>
                <a:gd name="T5" fmla="*/ 14 h 36"/>
                <a:gd name="T6" fmla="*/ 222 w 521"/>
                <a:gd name="T7" fmla="*/ 14 h 36"/>
                <a:gd name="T8" fmla="*/ 107 w 521"/>
                <a:gd name="T9" fmla="*/ 13 h 36"/>
                <a:gd name="T10" fmla="*/ 0 w 521"/>
                <a:gd name="T11" fmla="*/ 13 h 36"/>
                <a:gd name="T12" fmla="*/ 0 w 521"/>
                <a:gd name="T13" fmla="*/ 30 h 36"/>
                <a:gd name="T14" fmla="*/ 107 w 521"/>
                <a:gd name="T15" fmla="*/ 28 h 36"/>
                <a:gd name="T16" fmla="*/ 222 w 521"/>
                <a:gd name="T17" fmla="*/ 25 h 36"/>
                <a:gd name="T18" fmla="*/ 280 w 521"/>
                <a:gd name="T19" fmla="*/ 24 h 36"/>
                <a:gd name="T20" fmla="*/ 337 w 521"/>
                <a:gd name="T21" fmla="*/ 23 h 36"/>
                <a:gd name="T22" fmla="*/ 395 w 521"/>
                <a:gd name="T23" fmla="*/ 16 h 36"/>
                <a:gd name="T24" fmla="*/ 445 w 521"/>
                <a:gd name="T25" fmla="*/ 6 h 36"/>
                <a:gd name="T26" fmla="*/ 445 w 521"/>
                <a:gd name="T27" fmla="*/ 0 h 36"/>
                <a:gd name="T28" fmla="*/ 395 w 521"/>
                <a:gd name="T29" fmla="*/ 9 h 36"/>
                <a:gd name="T30" fmla="*/ 337 w 521"/>
                <a:gd name="T31" fmla="*/ 14 h 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21" h="36">
                  <a:moveTo>
                    <a:pt x="395" y="17"/>
                  </a:moveTo>
                  <a:cubicBezTo>
                    <a:pt x="381" y="17"/>
                    <a:pt x="365" y="17"/>
                    <a:pt x="347" y="17"/>
                  </a:cubicBezTo>
                  <a:cubicBezTo>
                    <a:pt x="341" y="17"/>
                    <a:pt x="334" y="17"/>
                    <a:pt x="328" y="17"/>
                  </a:cubicBezTo>
                  <a:cubicBezTo>
                    <a:pt x="260" y="17"/>
                    <a:pt x="260" y="17"/>
                    <a:pt x="260" y="17"/>
                  </a:cubicBezTo>
                  <a:cubicBezTo>
                    <a:pt x="214" y="16"/>
                    <a:pt x="168" y="16"/>
                    <a:pt x="125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68" y="32"/>
                    <a:pt x="214" y="31"/>
                    <a:pt x="260" y="30"/>
                  </a:cubicBezTo>
                  <a:cubicBezTo>
                    <a:pt x="328" y="29"/>
                    <a:pt x="328" y="29"/>
                    <a:pt x="328" y="29"/>
                  </a:cubicBezTo>
                  <a:cubicBezTo>
                    <a:pt x="346" y="29"/>
                    <a:pt x="371" y="28"/>
                    <a:pt x="395" y="27"/>
                  </a:cubicBezTo>
                  <a:cubicBezTo>
                    <a:pt x="420" y="25"/>
                    <a:pt x="442" y="23"/>
                    <a:pt x="463" y="19"/>
                  </a:cubicBezTo>
                  <a:cubicBezTo>
                    <a:pt x="482" y="16"/>
                    <a:pt x="501" y="12"/>
                    <a:pt x="521" y="7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01" y="5"/>
                    <a:pt x="481" y="8"/>
                    <a:pt x="462" y="11"/>
                  </a:cubicBezTo>
                  <a:cubicBezTo>
                    <a:pt x="441" y="14"/>
                    <a:pt x="419" y="16"/>
                    <a:pt x="395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9" name="Freeform 171"/>
            <p:cNvSpPr>
              <a:spLocks/>
            </p:cNvSpPr>
            <p:nvPr userDrawn="1"/>
          </p:nvSpPr>
          <p:spPr bwMode="auto">
            <a:xfrm>
              <a:off x="2499" y="566"/>
              <a:ext cx="445" cy="18"/>
            </a:xfrm>
            <a:custGeom>
              <a:avLst/>
              <a:gdLst>
                <a:gd name="T0" fmla="*/ 279 w 521"/>
                <a:gd name="T1" fmla="*/ 5 h 21"/>
                <a:gd name="T2" fmla="*/ 221 w 521"/>
                <a:gd name="T3" fmla="*/ 5 h 21"/>
                <a:gd name="T4" fmla="*/ 0 w 521"/>
                <a:gd name="T5" fmla="*/ 1 h 21"/>
                <a:gd name="T6" fmla="*/ 0 w 521"/>
                <a:gd name="T7" fmla="*/ 18 h 21"/>
                <a:gd name="T8" fmla="*/ 221 w 521"/>
                <a:gd name="T9" fmla="*/ 16 h 21"/>
                <a:gd name="T10" fmla="*/ 279 w 521"/>
                <a:gd name="T11" fmla="*/ 15 h 21"/>
                <a:gd name="T12" fmla="*/ 337 w 521"/>
                <a:gd name="T13" fmla="*/ 15 h 21"/>
                <a:gd name="T14" fmla="*/ 445 w 521"/>
                <a:gd name="T15" fmla="*/ 6 h 21"/>
                <a:gd name="T16" fmla="*/ 445 w 521"/>
                <a:gd name="T17" fmla="*/ 0 h 21"/>
                <a:gd name="T18" fmla="*/ 337 w 521"/>
                <a:gd name="T19" fmla="*/ 6 h 21"/>
                <a:gd name="T20" fmla="*/ 279 w 521"/>
                <a:gd name="T21" fmla="*/ 5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21" h="21">
                  <a:moveTo>
                    <a:pt x="327" y="6"/>
                  </a:moveTo>
                  <a:cubicBezTo>
                    <a:pt x="259" y="6"/>
                    <a:pt x="259" y="6"/>
                    <a:pt x="259" y="6"/>
                  </a:cubicBezTo>
                  <a:cubicBezTo>
                    <a:pt x="173" y="4"/>
                    <a:pt x="87" y="3"/>
                    <a:pt x="0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83" y="21"/>
                    <a:pt x="172" y="20"/>
                    <a:pt x="259" y="19"/>
                  </a:cubicBezTo>
                  <a:cubicBezTo>
                    <a:pt x="327" y="18"/>
                    <a:pt x="327" y="18"/>
                    <a:pt x="327" y="18"/>
                  </a:cubicBezTo>
                  <a:cubicBezTo>
                    <a:pt x="350" y="18"/>
                    <a:pt x="372" y="18"/>
                    <a:pt x="394" y="17"/>
                  </a:cubicBezTo>
                  <a:cubicBezTo>
                    <a:pt x="441" y="15"/>
                    <a:pt x="482" y="12"/>
                    <a:pt x="521" y="7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482" y="4"/>
                    <a:pt x="440" y="6"/>
                    <a:pt x="394" y="7"/>
                  </a:cubicBezTo>
                  <a:cubicBezTo>
                    <a:pt x="372" y="7"/>
                    <a:pt x="349" y="7"/>
                    <a:pt x="327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0" name="Freeform 172"/>
            <p:cNvSpPr>
              <a:spLocks/>
            </p:cNvSpPr>
            <p:nvPr userDrawn="1"/>
          </p:nvSpPr>
          <p:spPr bwMode="auto">
            <a:xfrm>
              <a:off x="2499" y="591"/>
              <a:ext cx="445" cy="17"/>
            </a:xfrm>
            <a:custGeom>
              <a:avLst/>
              <a:gdLst>
                <a:gd name="T0" fmla="*/ 445 w 445"/>
                <a:gd name="T1" fmla="*/ 11 h 17"/>
                <a:gd name="T2" fmla="*/ 0 w 445"/>
                <a:gd name="T3" fmla="*/ 0 h 17"/>
                <a:gd name="T4" fmla="*/ 0 w 445"/>
                <a:gd name="T5" fmla="*/ 17 h 17"/>
                <a:gd name="T6" fmla="*/ 445 w 445"/>
                <a:gd name="T7" fmla="*/ 17 h 17"/>
                <a:gd name="T8" fmla="*/ 445 w 445"/>
                <a:gd name="T9" fmla="*/ 11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5" h="17">
                  <a:moveTo>
                    <a:pt x="445" y="11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445" y="17"/>
                  </a:lnTo>
                  <a:lnTo>
                    <a:pt x="445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1" name="Freeform 173"/>
            <p:cNvSpPr>
              <a:spLocks/>
            </p:cNvSpPr>
            <p:nvPr userDrawn="1"/>
          </p:nvSpPr>
          <p:spPr bwMode="auto">
            <a:xfrm>
              <a:off x="2499" y="274"/>
              <a:ext cx="445" cy="124"/>
            </a:xfrm>
            <a:custGeom>
              <a:avLst/>
              <a:gdLst>
                <a:gd name="T0" fmla="*/ 405 w 521"/>
                <a:gd name="T1" fmla="*/ 38 h 145"/>
                <a:gd name="T2" fmla="*/ 354 w 521"/>
                <a:gd name="T3" fmla="*/ 69 h 145"/>
                <a:gd name="T4" fmla="*/ 295 w 521"/>
                <a:gd name="T5" fmla="*/ 83 h 145"/>
                <a:gd name="T6" fmla="*/ 251 w 521"/>
                <a:gd name="T7" fmla="*/ 89 h 145"/>
                <a:gd name="T8" fmla="*/ 234 w 521"/>
                <a:gd name="T9" fmla="*/ 90 h 145"/>
                <a:gd name="T10" fmla="*/ 0 w 521"/>
                <a:gd name="T11" fmla="*/ 107 h 145"/>
                <a:gd name="T12" fmla="*/ 0 w 521"/>
                <a:gd name="T13" fmla="*/ 124 h 145"/>
                <a:gd name="T14" fmla="*/ 235 w 521"/>
                <a:gd name="T15" fmla="*/ 102 h 145"/>
                <a:gd name="T16" fmla="*/ 266 w 521"/>
                <a:gd name="T17" fmla="*/ 98 h 145"/>
                <a:gd name="T18" fmla="*/ 296 w 521"/>
                <a:gd name="T19" fmla="*/ 95 h 145"/>
                <a:gd name="T20" fmla="*/ 356 w 521"/>
                <a:gd name="T21" fmla="*/ 78 h 145"/>
                <a:gd name="T22" fmla="*/ 410 w 521"/>
                <a:gd name="T23" fmla="*/ 42 h 145"/>
                <a:gd name="T24" fmla="*/ 445 w 521"/>
                <a:gd name="T25" fmla="*/ 6 h 145"/>
                <a:gd name="T26" fmla="*/ 445 w 521"/>
                <a:gd name="T27" fmla="*/ 0 h 145"/>
                <a:gd name="T28" fmla="*/ 405 w 521"/>
                <a:gd name="T29" fmla="*/ 38 h 14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21" h="145">
                  <a:moveTo>
                    <a:pt x="474" y="45"/>
                  </a:moveTo>
                  <a:cubicBezTo>
                    <a:pt x="454" y="60"/>
                    <a:pt x="439" y="72"/>
                    <a:pt x="415" y="81"/>
                  </a:cubicBezTo>
                  <a:cubicBezTo>
                    <a:pt x="394" y="90"/>
                    <a:pt x="371" y="93"/>
                    <a:pt x="345" y="97"/>
                  </a:cubicBezTo>
                  <a:cubicBezTo>
                    <a:pt x="328" y="99"/>
                    <a:pt x="311" y="102"/>
                    <a:pt x="294" y="104"/>
                  </a:cubicBezTo>
                  <a:cubicBezTo>
                    <a:pt x="288" y="104"/>
                    <a:pt x="281" y="105"/>
                    <a:pt x="274" y="10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275" y="119"/>
                    <a:pt x="275" y="119"/>
                    <a:pt x="275" y="119"/>
                  </a:cubicBezTo>
                  <a:cubicBezTo>
                    <a:pt x="311" y="115"/>
                    <a:pt x="311" y="115"/>
                    <a:pt x="311" y="115"/>
                  </a:cubicBezTo>
                  <a:cubicBezTo>
                    <a:pt x="324" y="114"/>
                    <a:pt x="336" y="113"/>
                    <a:pt x="347" y="111"/>
                  </a:cubicBezTo>
                  <a:cubicBezTo>
                    <a:pt x="373" y="107"/>
                    <a:pt x="396" y="100"/>
                    <a:pt x="417" y="91"/>
                  </a:cubicBezTo>
                  <a:cubicBezTo>
                    <a:pt x="438" y="81"/>
                    <a:pt x="460" y="66"/>
                    <a:pt x="480" y="49"/>
                  </a:cubicBezTo>
                  <a:cubicBezTo>
                    <a:pt x="494" y="38"/>
                    <a:pt x="507" y="23"/>
                    <a:pt x="521" y="7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04" y="18"/>
                    <a:pt x="489" y="32"/>
                    <a:pt x="47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2" name="Freeform 174"/>
            <p:cNvSpPr>
              <a:spLocks/>
            </p:cNvSpPr>
            <p:nvPr userDrawn="1"/>
          </p:nvSpPr>
          <p:spPr bwMode="auto">
            <a:xfrm>
              <a:off x="2684" y="601"/>
              <a:ext cx="390" cy="173"/>
            </a:xfrm>
            <a:custGeom>
              <a:avLst/>
              <a:gdLst>
                <a:gd name="T0" fmla="*/ 0 w 390"/>
                <a:gd name="T1" fmla="*/ 173 h 173"/>
                <a:gd name="T2" fmla="*/ 390 w 390"/>
                <a:gd name="T3" fmla="*/ 173 h 173"/>
                <a:gd name="T4" fmla="*/ 390 w 390"/>
                <a:gd name="T5" fmla="*/ 0 h 173"/>
                <a:gd name="T6" fmla="*/ 0 w 390"/>
                <a:gd name="T7" fmla="*/ 0 h 173"/>
                <a:gd name="T8" fmla="*/ 0 w 390"/>
                <a:gd name="T9" fmla="*/ 173 h 173"/>
                <a:gd name="T10" fmla="*/ 0 w 390"/>
                <a:gd name="T11" fmla="*/ 173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90" h="173">
                  <a:moveTo>
                    <a:pt x="0" y="173"/>
                  </a:moveTo>
                  <a:lnTo>
                    <a:pt x="390" y="173"/>
                  </a:lnTo>
                  <a:lnTo>
                    <a:pt x="390" y="0"/>
                  </a:lnTo>
                  <a:lnTo>
                    <a:pt x="0" y="0"/>
                  </a:lnTo>
                  <a:lnTo>
                    <a:pt x="0" y="1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3" name="Freeform 175"/>
            <p:cNvSpPr>
              <a:spLocks/>
            </p:cNvSpPr>
            <p:nvPr userDrawn="1"/>
          </p:nvSpPr>
          <p:spPr bwMode="auto">
            <a:xfrm>
              <a:off x="2684" y="348"/>
              <a:ext cx="390" cy="260"/>
            </a:xfrm>
            <a:custGeom>
              <a:avLst/>
              <a:gdLst>
                <a:gd name="T0" fmla="*/ 390 w 390"/>
                <a:gd name="T1" fmla="*/ 260 h 260"/>
                <a:gd name="T2" fmla="*/ 390 w 390"/>
                <a:gd name="T3" fmla="*/ 0 h 260"/>
                <a:gd name="T4" fmla="*/ 0 w 390"/>
                <a:gd name="T5" fmla="*/ 0 h 260"/>
                <a:gd name="T6" fmla="*/ 0 w 390"/>
                <a:gd name="T7" fmla="*/ 260 h 260"/>
                <a:gd name="T8" fmla="*/ 390 w 390"/>
                <a:gd name="T9" fmla="*/ 260 h 260"/>
                <a:gd name="T10" fmla="*/ 390 w 390"/>
                <a:gd name="T11" fmla="*/ 260 h 2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90" h="260">
                  <a:moveTo>
                    <a:pt x="390" y="260"/>
                  </a:moveTo>
                  <a:lnTo>
                    <a:pt x="390" y="0"/>
                  </a:lnTo>
                  <a:lnTo>
                    <a:pt x="0" y="0"/>
                  </a:lnTo>
                  <a:lnTo>
                    <a:pt x="0" y="260"/>
                  </a:lnTo>
                  <a:lnTo>
                    <a:pt x="390" y="260"/>
                  </a:lnTo>
                  <a:close/>
                </a:path>
              </a:pathLst>
            </a:custGeom>
            <a:solidFill>
              <a:srgbClr val="004494"/>
            </a:solidFill>
            <a:ln w="317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4" name="Freeform 176"/>
            <p:cNvSpPr>
              <a:spLocks/>
            </p:cNvSpPr>
            <p:nvPr userDrawn="1"/>
          </p:nvSpPr>
          <p:spPr bwMode="auto">
            <a:xfrm>
              <a:off x="2861" y="372"/>
              <a:ext cx="36" cy="35"/>
            </a:xfrm>
            <a:custGeom>
              <a:avLst/>
              <a:gdLst>
                <a:gd name="T0" fmla="*/ 23 w 36"/>
                <a:gd name="T1" fmla="*/ 12 h 35"/>
                <a:gd name="T2" fmla="*/ 36 w 36"/>
                <a:gd name="T3" fmla="*/ 12 h 35"/>
                <a:gd name="T4" fmla="*/ 25 w 36"/>
                <a:gd name="T5" fmla="*/ 21 h 35"/>
                <a:gd name="T6" fmla="*/ 29 w 36"/>
                <a:gd name="T7" fmla="*/ 35 h 35"/>
                <a:gd name="T8" fmla="*/ 18 w 36"/>
                <a:gd name="T9" fmla="*/ 26 h 35"/>
                <a:gd name="T10" fmla="*/ 7 w 36"/>
                <a:gd name="T11" fmla="*/ 35 h 35"/>
                <a:gd name="T12" fmla="*/ 11 w 36"/>
                <a:gd name="T13" fmla="*/ 21 h 35"/>
                <a:gd name="T14" fmla="*/ 0 w 36"/>
                <a:gd name="T15" fmla="*/ 12 h 35"/>
                <a:gd name="T16" fmla="*/ 14 w 36"/>
                <a:gd name="T17" fmla="*/ 12 h 35"/>
                <a:gd name="T18" fmla="*/ 18 w 36"/>
                <a:gd name="T19" fmla="*/ 0 h 35"/>
                <a:gd name="T20" fmla="*/ 23 w 36"/>
                <a:gd name="T21" fmla="*/ 12 h 35"/>
                <a:gd name="T22" fmla="*/ 23 w 36"/>
                <a:gd name="T23" fmla="*/ 12 h 3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" h="35">
                  <a:moveTo>
                    <a:pt x="23" y="12"/>
                  </a:moveTo>
                  <a:lnTo>
                    <a:pt x="36" y="12"/>
                  </a:lnTo>
                  <a:lnTo>
                    <a:pt x="25" y="21"/>
                  </a:lnTo>
                  <a:lnTo>
                    <a:pt x="29" y="35"/>
                  </a:lnTo>
                  <a:lnTo>
                    <a:pt x="18" y="26"/>
                  </a:lnTo>
                  <a:lnTo>
                    <a:pt x="7" y="35"/>
                  </a:lnTo>
                  <a:lnTo>
                    <a:pt x="11" y="21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18" y="0"/>
                  </a:lnTo>
                  <a:lnTo>
                    <a:pt x="23" y="12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5" name="Freeform 177"/>
            <p:cNvSpPr>
              <a:spLocks/>
            </p:cNvSpPr>
            <p:nvPr userDrawn="1"/>
          </p:nvSpPr>
          <p:spPr bwMode="auto">
            <a:xfrm>
              <a:off x="2862" y="546"/>
              <a:ext cx="35" cy="34"/>
            </a:xfrm>
            <a:custGeom>
              <a:avLst/>
              <a:gdLst>
                <a:gd name="T0" fmla="*/ 22 w 35"/>
                <a:gd name="T1" fmla="*/ 13 h 34"/>
                <a:gd name="T2" fmla="*/ 35 w 35"/>
                <a:gd name="T3" fmla="*/ 13 h 34"/>
                <a:gd name="T4" fmla="*/ 24 w 35"/>
                <a:gd name="T5" fmla="*/ 20 h 34"/>
                <a:gd name="T6" fmla="*/ 28 w 35"/>
                <a:gd name="T7" fmla="*/ 34 h 34"/>
                <a:gd name="T8" fmla="*/ 18 w 35"/>
                <a:gd name="T9" fmla="*/ 26 h 34"/>
                <a:gd name="T10" fmla="*/ 7 w 35"/>
                <a:gd name="T11" fmla="*/ 34 h 34"/>
                <a:gd name="T12" fmla="*/ 11 w 35"/>
                <a:gd name="T13" fmla="*/ 20 h 34"/>
                <a:gd name="T14" fmla="*/ 0 w 35"/>
                <a:gd name="T15" fmla="*/ 13 h 34"/>
                <a:gd name="T16" fmla="*/ 14 w 35"/>
                <a:gd name="T17" fmla="*/ 13 h 34"/>
                <a:gd name="T18" fmla="*/ 18 w 35"/>
                <a:gd name="T19" fmla="*/ 0 h 34"/>
                <a:gd name="T20" fmla="*/ 22 w 35"/>
                <a:gd name="T21" fmla="*/ 13 h 34"/>
                <a:gd name="T22" fmla="*/ 22 w 35"/>
                <a:gd name="T23" fmla="*/ 13 h 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5" h="34">
                  <a:moveTo>
                    <a:pt x="22" y="13"/>
                  </a:moveTo>
                  <a:lnTo>
                    <a:pt x="35" y="13"/>
                  </a:lnTo>
                  <a:lnTo>
                    <a:pt x="24" y="20"/>
                  </a:lnTo>
                  <a:lnTo>
                    <a:pt x="28" y="34"/>
                  </a:lnTo>
                  <a:lnTo>
                    <a:pt x="18" y="26"/>
                  </a:lnTo>
                  <a:lnTo>
                    <a:pt x="7" y="34"/>
                  </a:lnTo>
                  <a:lnTo>
                    <a:pt x="11" y="20"/>
                  </a:lnTo>
                  <a:lnTo>
                    <a:pt x="0" y="13"/>
                  </a:lnTo>
                  <a:lnTo>
                    <a:pt x="14" y="13"/>
                  </a:lnTo>
                  <a:lnTo>
                    <a:pt x="18" y="0"/>
                  </a:lnTo>
                  <a:lnTo>
                    <a:pt x="22" y="13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6" name="Freeform 178"/>
            <p:cNvSpPr>
              <a:spLocks/>
            </p:cNvSpPr>
            <p:nvPr userDrawn="1"/>
          </p:nvSpPr>
          <p:spPr bwMode="auto">
            <a:xfrm>
              <a:off x="2905" y="534"/>
              <a:ext cx="36" cy="34"/>
            </a:xfrm>
            <a:custGeom>
              <a:avLst/>
              <a:gdLst>
                <a:gd name="T0" fmla="*/ 22 w 36"/>
                <a:gd name="T1" fmla="*/ 13 h 34"/>
                <a:gd name="T2" fmla="*/ 36 w 36"/>
                <a:gd name="T3" fmla="*/ 13 h 34"/>
                <a:gd name="T4" fmla="*/ 25 w 36"/>
                <a:gd name="T5" fmla="*/ 21 h 34"/>
                <a:gd name="T6" fmla="*/ 29 w 36"/>
                <a:gd name="T7" fmla="*/ 34 h 34"/>
                <a:gd name="T8" fmla="*/ 18 w 36"/>
                <a:gd name="T9" fmla="*/ 26 h 34"/>
                <a:gd name="T10" fmla="*/ 7 w 36"/>
                <a:gd name="T11" fmla="*/ 34 h 34"/>
                <a:gd name="T12" fmla="*/ 11 w 36"/>
                <a:gd name="T13" fmla="*/ 21 h 34"/>
                <a:gd name="T14" fmla="*/ 0 w 36"/>
                <a:gd name="T15" fmla="*/ 13 h 34"/>
                <a:gd name="T16" fmla="*/ 14 w 36"/>
                <a:gd name="T17" fmla="*/ 13 h 34"/>
                <a:gd name="T18" fmla="*/ 18 w 36"/>
                <a:gd name="T19" fmla="*/ 0 h 34"/>
                <a:gd name="T20" fmla="*/ 22 w 36"/>
                <a:gd name="T21" fmla="*/ 13 h 34"/>
                <a:gd name="T22" fmla="*/ 22 w 36"/>
                <a:gd name="T23" fmla="*/ 13 h 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" h="34">
                  <a:moveTo>
                    <a:pt x="22" y="13"/>
                  </a:moveTo>
                  <a:lnTo>
                    <a:pt x="36" y="13"/>
                  </a:lnTo>
                  <a:lnTo>
                    <a:pt x="25" y="21"/>
                  </a:lnTo>
                  <a:lnTo>
                    <a:pt x="29" y="34"/>
                  </a:lnTo>
                  <a:lnTo>
                    <a:pt x="18" y="26"/>
                  </a:lnTo>
                  <a:lnTo>
                    <a:pt x="7" y="34"/>
                  </a:lnTo>
                  <a:lnTo>
                    <a:pt x="11" y="21"/>
                  </a:lnTo>
                  <a:lnTo>
                    <a:pt x="0" y="13"/>
                  </a:lnTo>
                  <a:lnTo>
                    <a:pt x="14" y="13"/>
                  </a:lnTo>
                  <a:lnTo>
                    <a:pt x="18" y="0"/>
                  </a:lnTo>
                  <a:lnTo>
                    <a:pt x="22" y="13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37" name="Freeform 179"/>
            <p:cNvSpPr>
              <a:spLocks/>
            </p:cNvSpPr>
            <p:nvPr userDrawn="1"/>
          </p:nvSpPr>
          <p:spPr bwMode="auto">
            <a:xfrm>
              <a:off x="2905" y="384"/>
              <a:ext cx="36" cy="34"/>
            </a:xfrm>
            <a:custGeom>
              <a:avLst/>
              <a:gdLst>
                <a:gd name="T0" fmla="*/ 22 w 36"/>
                <a:gd name="T1" fmla="*/ 12 h 34"/>
                <a:gd name="T2" fmla="*/ 36 w 36"/>
                <a:gd name="T3" fmla="*/ 12 h 34"/>
                <a:gd name="T4" fmla="*/ 25 w 36"/>
                <a:gd name="T5" fmla="*/ 20 h 34"/>
                <a:gd name="T6" fmla="*/ 29 w 36"/>
                <a:gd name="T7" fmla="*/ 34 h 34"/>
                <a:gd name="T8" fmla="*/ 18 w 36"/>
                <a:gd name="T9" fmla="*/ 25 h 34"/>
                <a:gd name="T10" fmla="*/ 7 w 36"/>
                <a:gd name="T11" fmla="*/ 34 h 34"/>
                <a:gd name="T12" fmla="*/ 11 w 36"/>
                <a:gd name="T13" fmla="*/ 20 h 34"/>
                <a:gd name="T14" fmla="*/ 0 w 36"/>
                <a:gd name="T15" fmla="*/ 12 h 34"/>
                <a:gd name="T16" fmla="*/ 14 w 36"/>
                <a:gd name="T17" fmla="*/ 12 h 34"/>
                <a:gd name="T18" fmla="*/ 18 w 36"/>
                <a:gd name="T19" fmla="*/ 0 h 34"/>
                <a:gd name="T20" fmla="*/ 22 w 36"/>
                <a:gd name="T21" fmla="*/ 12 h 34"/>
                <a:gd name="T22" fmla="*/ 22 w 36"/>
                <a:gd name="T23" fmla="*/ 12 h 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6" h="34">
                  <a:moveTo>
                    <a:pt x="22" y="12"/>
                  </a:moveTo>
                  <a:lnTo>
                    <a:pt x="36" y="12"/>
                  </a:lnTo>
                  <a:lnTo>
                    <a:pt x="25" y="20"/>
                  </a:lnTo>
                  <a:lnTo>
                    <a:pt x="29" y="34"/>
                  </a:lnTo>
                  <a:lnTo>
                    <a:pt x="18" y="25"/>
                  </a:lnTo>
                  <a:lnTo>
                    <a:pt x="7" y="34"/>
                  </a:lnTo>
                  <a:lnTo>
                    <a:pt x="11" y="2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18" y="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40" name="Freeform 180"/>
            <p:cNvSpPr>
              <a:spLocks/>
            </p:cNvSpPr>
            <p:nvPr userDrawn="1"/>
          </p:nvSpPr>
          <p:spPr bwMode="auto">
            <a:xfrm>
              <a:off x="2937" y="415"/>
              <a:ext cx="35" cy="34"/>
            </a:xfrm>
            <a:custGeom>
              <a:avLst/>
              <a:gdLst>
                <a:gd name="T0" fmla="*/ 22 w 35"/>
                <a:gd name="T1" fmla="*/ 13 h 34"/>
                <a:gd name="T2" fmla="*/ 35 w 35"/>
                <a:gd name="T3" fmla="*/ 13 h 34"/>
                <a:gd name="T4" fmla="*/ 24 w 35"/>
                <a:gd name="T5" fmla="*/ 22 h 34"/>
                <a:gd name="T6" fmla="*/ 29 w 35"/>
                <a:gd name="T7" fmla="*/ 34 h 34"/>
                <a:gd name="T8" fmla="*/ 17 w 35"/>
                <a:gd name="T9" fmla="*/ 27 h 34"/>
                <a:gd name="T10" fmla="*/ 7 w 35"/>
                <a:gd name="T11" fmla="*/ 34 h 34"/>
                <a:gd name="T12" fmla="*/ 11 w 35"/>
                <a:gd name="T13" fmla="*/ 22 h 34"/>
                <a:gd name="T14" fmla="*/ 0 w 35"/>
                <a:gd name="T15" fmla="*/ 13 h 34"/>
                <a:gd name="T16" fmla="*/ 14 w 35"/>
                <a:gd name="T17" fmla="*/ 13 h 34"/>
                <a:gd name="T18" fmla="*/ 17 w 35"/>
                <a:gd name="T19" fmla="*/ 0 h 34"/>
                <a:gd name="T20" fmla="*/ 22 w 35"/>
                <a:gd name="T21" fmla="*/ 13 h 34"/>
                <a:gd name="T22" fmla="*/ 22 w 35"/>
                <a:gd name="T23" fmla="*/ 13 h 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5" h="34">
                  <a:moveTo>
                    <a:pt x="22" y="13"/>
                  </a:moveTo>
                  <a:lnTo>
                    <a:pt x="35" y="13"/>
                  </a:lnTo>
                  <a:lnTo>
                    <a:pt x="24" y="22"/>
                  </a:lnTo>
                  <a:lnTo>
                    <a:pt x="29" y="34"/>
                  </a:lnTo>
                  <a:lnTo>
                    <a:pt x="17" y="27"/>
                  </a:lnTo>
                  <a:lnTo>
                    <a:pt x="7" y="34"/>
                  </a:lnTo>
                  <a:lnTo>
                    <a:pt x="11" y="22"/>
                  </a:lnTo>
                  <a:lnTo>
                    <a:pt x="0" y="13"/>
                  </a:lnTo>
                  <a:lnTo>
                    <a:pt x="14" y="13"/>
                  </a:lnTo>
                  <a:lnTo>
                    <a:pt x="17" y="0"/>
                  </a:lnTo>
                  <a:lnTo>
                    <a:pt x="22" y="13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41" name="Freeform 181"/>
            <p:cNvSpPr>
              <a:spLocks/>
            </p:cNvSpPr>
            <p:nvPr userDrawn="1"/>
          </p:nvSpPr>
          <p:spPr bwMode="auto">
            <a:xfrm>
              <a:off x="2937" y="503"/>
              <a:ext cx="35" cy="34"/>
            </a:xfrm>
            <a:custGeom>
              <a:avLst/>
              <a:gdLst>
                <a:gd name="T0" fmla="*/ 22 w 35"/>
                <a:gd name="T1" fmla="*/ 12 h 34"/>
                <a:gd name="T2" fmla="*/ 35 w 35"/>
                <a:gd name="T3" fmla="*/ 12 h 34"/>
                <a:gd name="T4" fmla="*/ 24 w 35"/>
                <a:gd name="T5" fmla="*/ 21 h 34"/>
                <a:gd name="T6" fmla="*/ 29 w 35"/>
                <a:gd name="T7" fmla="*/ 34 h 34"/>
                <a:gd name="T8" fmla="*/ 17 w 35"/>
                <a:gd name="T9" fmla="*/ 26 h 34"/>
                <a:gd name="T10" fmla="*/ 7 w 35"/>
                <a:gd name="T11" fmla="*/ 34 h 34"/>
                <a:gd name="T12" fmla="*/ 11 w 35"/>
                <a:gd name="T13" fmla="*/ 21 h 34"/>
                <a:gd name="T14" fmla="*/ 0 w 35"/>
                <a:gd name="T15" fmla="*/ 12 h 34"/>
                <a:gd name="T16" fmla="*/ 14 w 35"/>
                <a:gd name="T17" fmla="*/ 12 h 34"/>
                <a:gd name="T18" fmla="*/ 17 w 35"/>
                <a:gd name="T19" fmla="*/ 0 h 34"/>
                <a:gd name="T20" fmla="*/ 22 w 35"/>
                <a:gd name="T21" fmla="*/ 12 h 34"/>
                <a:gd name="T22" fmla="*/ 22 w 35"/>
                <a:gd name="T23" fmla="*/ 12 h 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5" h="34">
                  <a:moveTo>
                    <a:pt x="22" y="12"/>
                  </a:moveTo>
                  <a:lnTo>
                    <a:pt x="35" y="12"/>
                  </a:lnTo>
                  <a:lnTo>
                    <a:pt x="24" y="21"/>
                  </a:lnTo>
                  <a:lnTo>
                    <a:pt x="29" y="34"/>
                  </a:lnTo>
                  <a:lnTo>
                    <a:pt x="17" y="26"/>
                  </a:lnTo>
                  <a:lnTo>
                    <a:pt x="7" y="34"/>
                  </a:lnTo>
                  <a:lnTo>
                    <a:pt x="11" y="21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17" y="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42" name="Freeform 182"/>
            <p:cNvSpPr>
              <a:spLocks/>
            </p:cNvSpPr>
            <p:nvPr userDrawn="1"/>
          </p:nvSpPr>
          <p:spPr bwMode="auto">
            <a:xfrm>
              <a:off x="2949" y="459"/>
              <a:ext cx="35" cy="33"/>
            </a:xfrm>
            <a:custGeom>
              <a:avLst/>
              <a:gdLst>
                <a:gd name="T0" fmla="*/ 22 w 35"/>
                <a:gd name="T1" fmla="*/ 13 h 33"/>
                <a:gd name="T2" fmla="*/ 35 w 35"/>
                <a:gd name="T3" fmla="*/ 13 h 33"/>
                <a:gd name="T4" fmla="*/ 24 w 35"/>
                <a:gd name="T5" fmla="*/ 20 h 33"/>
                <a:gd name="T6" fmla="*/ 29 w 35"/>
                <a:gd name="T7" fmla="*/ 33 h 33"/>
                <a:gd name="T8" fmla="*/ 17 w 35"/>
                <a:gd name="T9" fmla="*/ 25 h 33"/>
                <a:gd name="T10" fmla="*/ 7 w 35"/>
                <a:gd name="T11" fmla="*/ 33 h 33"/>
                <a:gd name="T12" fmla="*/ 11 w 35"/>
                <a:gd name="T13" fmla="*/ 20 h 33"/>
                <a:gd name="T14" fmla="*/ 0 w 35"/>
                <a:gd name="T15" fmla="*/ 13 h 33"/>
                <a:gd name="T16" fmla="*/ 14 w 35"/>
                <a:gd name="T17" fmla="*/ 13 h 33"/>
                <a:gd name="T18" fmla="*/ 17 w 35"/>
                <a:gd name="T19" fmla="*/ 0 h 33"/>
                <a:gd name="T20" fmla="*/ 22 w 35"/>
                <a:gd name="T21" fmla="*/ 13 h 33"/>
                <a:gd name="T22" fmla="*/ 22 w 35"/>
                <a:gd name="T23" fmla="*/ 13 h 3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5" h="33">
                  <a:moveTo>
                    <a:pt x="22" y="13"/>
                  </a:moveTo>
                  <a:lnTo>
                    <a:pt x="35" y="13"/>
                  </a:lnTo>
                  <a:lnTo>
                    <a:pt x="24" y="20"/>
                  </a:lnTo>
                  <a:lnTo>
                    <a:pt x="29" y="33"/>
                  </a:lnTo>
                  <a:lnTo>
                    <a:pt x="17" y="25"/>
                  </a:lnTo>
                  <a:lnTo>
                    <a:pt x="7" y="33"/>
                  </a:lnTo>
                  <a:lnTo>
                    <a:pt x="11" y="20"/>
                  </a:lnTo>
                  <a:lnTo>
                    <a:pt x="0" y="13"/>
                  </a:lnTo>
                  <a:lnTo>
                    <a:pt x="14" y="13"/>
                  </a:lnTo>
                  <a:lnTo>
                    <a:pt x="17" y="0"/>
                  </a:lnTo>
                  <a:lnTo>
                    <a:pt x="22" y="13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43" name="Freeform 183"/>
            <p:cNvSpPr>
              <a:spLocks/>
            </p:cNvSpPr>
            <p:nvPr userDrawn="1"/>
          </p:nvSpPr>
          <p:spPr bwMode="auto">
            <a:xfrm>
              <a:off x="2818" y="384"/>
              <a:ext cx="35" cy="34"/>
            </a:xfrm>
            <a:custGeom>
              <a:avLst/>
              <a:gdLst>
                <a:gd name="T0" fmla="*/ 21 w 35"/>
                <a:gd name="T1" fmla="*/ 12 h 34"/>
                <a:gd name="T2" fmla="*/ 35 w 35"/>
                <a:gd name="T3" fmla="*/ 12 h 34"/>
                <a:gd name="T4" fmla="*/ 24 w 35"/>
                <a:gd name="T5" fmla="*/ 20 h 34"/>
                <a:gd name="T6" fmla="*/ 28 w 35"/>
                <a:gd name="T7" fmla="*/ 34 h 34"/>
                <a:gd name="T8" fmla="*/ 18 w 35"/>
                <a:gd name="T9" fmla="*/ 25 h 34"/>
                <a:gd name="T10" fmla="*/ 7 w 35"/>
                <a:gd name="T11" fmla="*/ 34 h 34"/>
                <a:gd name="T12" fmla="*/ 11 w 35"/>
                <a:gd name="T13" fmla="*/ 20 h 34"/>
                <a:gd name="T14" fmla="*/ 0 w 35"/>
                <a:gd name="T15" fmla="*/ 12 h 34"/>
                <a:gd name="T16" fmla="*/ 13 w 35"/>
                <a:gd name="T17" fmla="*/ 12 h 34"/>
                <a:gd name="T18" fmla="*/ 18 w 35"/>
                <a:gd name="T19" fmla="*/ 0 h 34"/>
                <a:gd name="T20" fmla="*/ 21 w 35"/>
                <a:gd name="T21" fmla="*/ 12 h 34"/>
                <a:gd name="T22" fmla="*/ 21 w 35"/>
                <a:gd name="T23" fmla="*/ 12 h 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5" h="34">
                  <a:moveTo>
                    <a:pt x="21" y="12"/>
                  </a:moveTo>
                  <a:lnTo>
                    <a:pt x="35" y="12"/>
                  </a:lnTo>
                  <a:lnTo>
                    <a:pt x="24" y="20"/>
                  </a:lnTo>
                  <a:lnTo>
                    <a:pt x="28" y="34"/>
                  </a:lnTo>
                  <a:lnTo>
                    <a:pt x="18" y="25"/>
                  </a:lnTo>
                  <a:lnTo>
                    <a:pt x="7" y="34"/>
                  </a:lnTo>
                  <a:lnTo>
                    <a:pt x="11" y="20"/>
                  </a:lnTo>
                  <a:lnTo>
                    <a:pt x="0" y="12"/>
                  </a:lnTo>
                  <a:lnTo>
                    <a:pt x="13" y="12"/>
                  </a:lnTo>
                  <a:lnTo>
                    <a:pt x="18" y="0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44" name="Freeform 184"/>
            <p:cNvSpPr>
              <a:spLocks/>
            </p:cNvSpPr>
            <p:nvPr userDrawn="1"/>
          </p:nvSpPr>
          <p:spPr bwMode="auto">
            <a:xfrm>
              <a:off x="2787" y="415"/>
              <a:ext cx="35" cy="34"/>
            </a:xfrm>
            <a:custGeom>
              <a:avLst/>
              <a:gdLst>
                <a:gd name="T0" fmla="*/ 21 w 35"/>
                <a:gd name="T1" fmla="*/ 13 h 34"/>
                <a:gd name="T2" fmla="*/ 35 w 35"/>
                <a:gd name="T3" fmla="*/ 13 h 34"/>
                <a:gd name="T4" fmla="*/ 24 w 35"/>
                <a:gd name="T5" fmla="*/ 22 h 34"/>
                <a:gd name="T6" fmla="*/ 28 w 35"/>
                <a:gd name="T7" fmla="*/ 34 h 34"/>
                <a:gd name="T8" fmla="*/ 17 w 35"/>
                <a:gd name="T9" fmla="*/ 27 h 34"/>
                <a:gd name="T10" fmla="*/ 7 w 35"/>
                <a:gd name="T11" fmla="*/ 34 h 34"/>
                <a:gd name="T12" fmla="*/ 11 w 35"/>
                <a:gd name="T13" fmla="*/ 22 h 34"/>
                <a:gd name="T14" fmla="*/ 0 w 35"/>
                <a:gd name="T15" fmla="*/ 13 h 34"/>
                <a:gd name="T16" fmla="*/ 13 w 35"/>
                <a:gd name="T17" fmla="*/ 13 h 34"/>
                <a:gd name="T18" fmla="*/ 17 w 35"/>
                <a:gd name="T19" fmla="*/ 0 h 34"/>
                <a:gd name="T20" fmla="*/ 21 w 35"/>
                <a:gd name="T21" fmla="*/ 13 h 34"/>
                <a:gd name="T22" fmla="*/ 21 w 35"/>
                <a:gd name="T23" fmla="*/ 13 h 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5" h="34">
                  <a:moveTo>
                    <a:pt x="21" y="13"/>
                  </a:moveTo>
                  <a:lnTo>
                    <a:pt x="35" y="13"/>
                  </a:lnTo>
                  <a:lnTo>
                    <a:pt x="24" y="22"/>
                  </a:lnTo>
                  <a:lnTo>
                    <a:pt x="28" y="34"/>
                  </a:lnTo>
                  <a:lnTo>
                    <a:pt x="17" y="27"/>
                  </a:lnTo>
                  <a:lnTo>
                    <a:pt x="7" y="34"/>
                  </a:lnTo>
                  <a:lnTo>
                    <a:pt x="11" y="22"/>
                  </a:lnTo>
                  <a:lnTo>
                    <a:pt x="0" y="13"/>
                  </a:lnTo>
                  <a:lnTo>
                    <a:pt x="13" y="13"/>
                  </a:lnTo>
                  <a:lnTo>
                    <a:pt x="17" y="0"/>
                  </a:lnTo>
                  <a:lnTo>
                    <a:pt x="21" y="13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45" name="Freeform 185"/>
            <p:cNvSpPr>
              <a:spLocks/>
            </p:cNvSpPr>
            <p:nvPr userDrawn="1"/>
          </p:nvSpPr>
          <p:spPr bwMode="auto">
            <a:xfrm>
              <a:off x="2775" y="459"/>
              <a:ext cx="35" cy="33"/>
            </a:xfrm>
            <a:custGeom>
              <a:avLst/>
              <a:gdLst>
                <a:gd name="T0" fmla="*/ 21 w 35"/>
                <a:gd name="T1" fmla="*/ 13 h 33"/>
                <a:gd name="T2" fmla="*/ 35 w 35"/>
                <a:gd name="T3" fmla="*/ 13 h 33"/>
                <a:gd name="T4" fmla="*/ 25 w 35"/>
                <a:gd name="T5" fmla="*/ 20 h 33"/>
                <a:gd name="T6" fmla="*/ 29 w 35"/>
                <a:gd name="T7" fmla="*/ 33 h 33"/>
                <a:gd name="T8" fmla="*/ 18 w 35"/>
                <a:gd name="T9" fmla="*/ 25 h 33"/>
                <a:gd name="T10" fmla="*/ 7 w 35"/>
                <a:gd name="T11" fmla="*/ 33 h 33"/>
                <a:gd name="T12" fmla="*/ 11 w 35"/>
                <a:gd name="T13" fmla="*/ 20 h 33"/>
                <a:gd name="T14" fmla="*/ 0 w 35"/>
                <a:gd name="T15" fmla="*/ 13 h 33"/>
                <a:gd name="T16" fmla="*/ 14 w 35"/>
                <a:gd name="T17" fmla="*/ 13 h 33"/>
                <a:gd name="T18" fmla="*/ 18 w 35"/>
                <a:gd name="T19" fmla="*/ 0 h 33"/>
                <a:gd name="T20" fmla="*/ 21 w 35"/>
                <a:gd name="T21" fmla="*/ 13 h 33"/>
                <a:gd name="T22" fmla="*/ 21 w 35"/>
                <a:gd name="T23" fmla="*/ 13 h 3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5" h="33">
                  <a:moveTo>
                    <a:pt x="21" y="13"/>
                  </a:moveTo>
                  <a:lnTo>
                    <a:pt x="35" y="13"/>
                  </a:lnTo>
                  <a:lnTo>
                    <a:pt x="25" y="20"/>
                  </a:lnTo>
                  <a:lnTo>
                    <a:pt x="29" y="33"/>
                  </a:lnTo>
                  <a:lnTo>
                    <a:pt x="18" y="25"/>
                  </a:lnTo>
                  <a:lnTo>
                    <a:pt x="7" y="33"/>
                  </a:lnTo>
                  <a:lnTo>
                    <a:pt x="11" y="20"/>
                  </a:lnTo>
                  <a:lnTo>
                    <a:pt x="0" y="13"/>
                  </a:lnTo>
                  <a:lnTo>
                    <a:pt x="14" y="13"/>
                  </a:lnTo>
                  <a:lnTo>
                    <a:pt x="18" y="0"/>
                  </a:lnTo>
                  <a:lnTo>
                    <a:pt x="21" y="13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46" name="Freeform 186"/>
            <p:cNvSpPr>
              <a:spLocks/>
            </p:cNvSpPr>
            <p:nvPr userDrawn="1"/>
          </p:nvSpPr>
          <p:spPr bwMode="auto">
            <a:xfrm>
              <a:off x="2787" y="503"/>
              <a:ext cx="35" cy="34"/>
            </a:xfrm>
            <a:custGeom>
              <a:avLst/>
              <a:gdLst>
                <a:gd name="T0" fmla="*/ 21 w 35"/>
                <a:gd name="T1" fmla="*/ 13 h 34"/>
                <a:gd name="T2" fmla="*/ 35 w 35"/>
                <a:gd name="T3" fmla="*/ 13 h 34"/>
                <a:gd name="T4" fmla="*/ 24 w 35"/>
                <a:gd name="T5" fmla="*/ 21 h 34"/>
                <a:gd name="T6" fmla="*/ 28 w 35"/>
                <a:gd name="T7" fmla="*/ 34 h 34"/>
                <a:gd name="T8" fmla="*/ 17 w 35"/>
                <a:gd name="T9" fmla="*/ 26 h 34"/>
                <a:gd name="T10" fmla="*/ 7 w 35"/>
                <a:gd name="T11" fmla="*/ 34 h 34"/>
                <a:gd name="T12" fmla="*/ 11 w 35"/>
                <a:gd name="T13" fmla="*/ 21 h 34"/>
                <a:gd name="T14" fmla="*/ 0 w 35"/>
                <a:gd name="T15" fmla="*/ 13 h 34"/>
                <a:gd name="T16" fmla="*/ 13 w 35"/>
                <a:gd name="T17" fmla="*/ 13 h 34"/>
                <a:gd name="T18" fmla="*/ 17 w 35"/>
                <a:gd name="T19" fmla="*/ 0 h 34"/>
                <a:gd name="T20" fmla="*/ 21 w 35"/>
                <a:gd name="T21" fmla="*/ 13 h 34"/>
                <a:gd name="T22" fmla="*/ 21 w 35"/>
                <a:gd name="T23" fmla="*/ 13 h 3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5" h="34">
                  <a:moveTo>
                    <a:pt x="21" y="13"/>
                  </a:moveTo>
                  <a:lnTo>
                    <a:pt x="35" y="13"/>
                  </a:lnTo>
                  <a:lnTo>
                    <a:pt x="24" y="21"/>
                  </a:lnTo>
                  <a:lnTo>
                    <a:pt x="28" y="34"/>
                  </a:lnTo>
                  <a:lnTo>
                    <a:pt x="17" y="26"/>
                  </a:lnTo>
                  <a:lnTo>
                    <a:pt x="7" y="34"/>
                  </a:lnTo>
                  <a:lnTo>
                    <a:pt x="11" y="21"/>
                  </a:lnTo>
                  <a:lnTo>
                    <a:pt x="0" y="13"/>
                  </a:lnTo>
                  <a:lnTo>
                    <a:pt x="13" y="13"/>
                  </a:lnTo>
                  <a:lnTo>
                    <a:pt x="17" y="0"/>
                  </a:lnTo>
                  <a:lnTo>
                    <a:pt x="21" y="13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47" name="Freeform 187"/>
            <p:cNvSpPr>
              <a:spLocks/>
            </p:cNvSpPr>
            <p:nvPr userDrawn="1"/>
          </p:nvSpPr>
          <p:spPr bwMode="auto">
            <a:xfrm>
              <a:off x="2819" y="535"/>
              <a:ext cx="35" cy="33"/>
            </a:xfrm>
            <a:custGeom>
              <a:avLst/>
              <a:gdLst>
                <a:gd name="T0" fmla="*/ 21 w 35"/>
                <a:gd name="T1" fmla="*/ 12 h 33"/>
                <a:gd name="T2" fmla="*/ 35 w 35"/>
                <a:gd name="T3" fmla="*/ 12 h 33"/>
                <a:gd name="T4" fmla="*/ 24 w 35"/>
                <a:gd name="T5" fmla="*/ 20 h 33"/>
                <a:gd name="T6" fmla="*/ 28 w 35"/>
                <a:gd name="T7" fmla="*/ 33 h 33"/>
                <a:gd name="T8" fmla="*/ 17 w 35"/>
                <a:gd name="T9" fmla="*/ 25 h 33"/>
                <a:gd name="T10" fmla="*/ 6 w 35"/>
                <a:gd name="T11" fmla="*/ 33 h 33"/>
                <a:gd name="T12" fmla="*/ 10 w 35"/>
                <a:gd name="T13" fmla="*/ 20 h 33"/>
                <a:gd name="T14" fmla="*/ 0 w 35"/>
                <a:gd name="T15" fmla="*/ 12 h 33"/>
                <a:gd name="T16" fmla="*/ 12 w 35"/>
                <a:gd name="T17" fmla="*/ 12 h 33"/>
                <a:gd name="T18" fmla="*/ 17 w 35"/>
                <a:gd name="T19" fmla="*/ 0 h 33"/>
                <a:gd name="T20" fmla="*/ 21 w 35"/>
                <a:gd name="T21" fmla="*/ 12 h 33"/>
                <a:gd name="T22" fmla="*/ 21 w 35"/>
                <a:gd name="T23" fmla="*/ 12 h 3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5" h="33">
                  <a:moveTo>
                    <a:pt x="21" y="12"/>
                  </a:moveTo>
                  <a:lnTo>
                    <a:pt x="35" y="12"/>
                  </a:lnTo>
                  <a:lnTo>
                    <a:pt x="24" y="20"/>
                  </a:lnTo>
                  <a:lnTo>
                    <a:pt x="28" y="33"/>
                  </a:lnTo>
                  <a:lnTo>
                    <a:pt x="17" y="25"/>
                  </a:lnTo>
                  <a:lnTo>
                    <a:pt x="6" y="33"/>
                  </a:lnTo>
                  <a:lnTo>
                    <a:pt x="10" y="20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17" y="0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FFED00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48" name="Freeform 188"/>
            <p:cNvSpPr>
              <a:spLocks/>
            </p:cNvSpPr>
            <p:nvPr userDrawn="1"/>
          </p:nvSpPr>
          <p:spPr bwMode="auto">
            <a:xfrm>
              <a:off x="2684" y="769"/>
              <a:ext cx="390" cy="22"/>
            </a:xfrm>
            <a:custGeom>
              <a:avLst/>
              <a:gdLst>
                <a:gd name="T0" fmla="*/ 0 w 390"/>
                <a:gd name="T1" fmla="*/ 22 h 22"/>
                <a:gd name="T2" fmla="*/ 390 w 390"/>
                <a:gd name="T3" fmla="*/ 22 h 22"/>
                <a:gd name="T4" fmla="*/ 390 w 390"/>
                <a:gd name="T5" fmla="*/ 0 h 22"/>
                <a:gd name="T6" fmla="*/ 0 w 390"/>
                <a:gd name="T7" fmla="*/ 0 h 22"/>
                <a:gd name="T8" fmla="*/ 0 w 390"/>
                <a:gd name="T9" fmla="*/ 22 h 22"/>
                <a:gd name="T10" fmla="*/ 0 w 390"/>
                <a:gd name="T11" fmla="*/ 22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90" h="22">
                  <a:moveTo>
                    <a:pt x="0" y="22"/>
                  </a:moveTo>
                  <a:lnTo>
                    <a:pt x="390" y="22"/>
                  </a:lnTo>
                  <a:lnTo>
                    <a:pt x="390" y="0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EE8032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49" name="Freeform 189"/>
            <p:cNvSpPr>
              <a:spLocks/>
            </p:cNvSpPr>
            <p:nvPr userDrawn="1"/>
          </p:nvSpPr>
          <p:spPr bwMode="auto">
            <a:xfrm>
              <a:off x="3130" y="164"/>
              <a:ext cx="274" cy="227"/>
            </a:xfrm>
            <a:custGeom>
              <a:avLst/>
              <a:gdLst>
                <a:gd name="T0" fmla="*/ 0 w 321"/>
                <a:gd name="T1" fmla="*/ 0 h 266"/>
                <a:gd name="T2" fmla="*/ 96 w 321"/>
                <a:gd name="T3" fmla="*/ 150 h 266"/>
                <a:gd name="T4" fmla="*/ 188 w 321"/>
                <a:gd name="T5" fmla="*/ 204 h 266"/>
                <a:gd name="T6" fmla="*/ 274 w 321"/>
                <a:gd name="T7" fmla="*/ 223 h 266"/>
                <a:gd name="T8" fmla="*/ 274 w 321"/>
                <a:gd name="T9" fmla="*/ 227 h 266"/>
                <a:gd name="T10" fmla="*/ 187 w 321"/>
                <a:gd name="T11" fmla="*/ 208 h 266"/>
                <a:gd name="T12" fmla="*/ 96 w 321"/>
                <a:gd name="T13" fmla="*/ 163 h 266"/>
                <a:gd name="T14" fmla="*/ 0 w 321"/>
                <a:gd name="T15" fmla="*/ 30 h 266"/>
                <a:gd name="T16" fmla="*/ 0 w 321"/>
                <a:gd name="T17" fmla="*/ 0 h 2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1" h="266">
                  <a:moveTo>
                    <a:pt x="0" y="0"/>
                  </a:moveTo>
                  <a:cubicBezTo>
                    <a:pt x="0" y="0"/>
                    <a:pt x="95" y="148"/>
                    <a:pt x="113" y="176"/>
                  </a:cubicBezTo>
                  <a:cubicBezTo>
                    <a:pt x="130" y="203"/>
                    <a:pt x="150" y="224"/>
                    <a:pt x="220" y="239"/>
                  </a:cubicBezTo>
                  <a:cubicBezTo>
                    <a:pt x="291" y="254"/>
                    <a:pt x="321" y="261"/>
                    <a:pt x="321" y="261"/>
                  </a:cubicBezTo>
                  <a:cubicBezTo>
                    <a:pt x="321" y="266"/>
                    <a:pt x="321" y="266"/>
                    <a:pt x="321" y="266"/>
                  </a:cubicBezTo>
                  <a:cubicBezTo>
                    <a:pt x="321" y="266"/>
                    <a:pt x="277" y="257"/>
                    <a:pt x="219" y="244"/>
                  </a:cubicBezTo>
                  <a:cubicBezTo>
                    <a:pt x="162" y="231"/>
                    <a:pt x="138" y="227"/>
                    <a:pt x="112" y="191"/>
                  </a:cubicBezTo>
                  <a:cubicBezTo>
                    <a:pt x="90" y="162"/>
                    <a:pt x="0" y="35"/>
                    <a:pt x="0" y="3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50" name="Freeform 190"/>
            <p:cNvSpPr>
              <a:spLocks/>
            </p:cNvSpPr>
            <p:nvPr userDrawn="1"/>
          </p:nvSpPr>
          <p:spPr bwMode="auto">
            <a:xfrm>
              <a:off x="3130" y="200"/>
              <a:ext cx="275" cy="209"/>
            </a:xfrm>
            <a:custGeom>
              <a:avLst/>
              <a:gdLst>
                <a:gd name="T0" fmla="*/ 0 w 322"/>
                <a:gd name="T1" fmla="*/ 0 h 245"/>
                <a:gd name="T2" fmla="*/ 95 w 322"/>
                <a:gd name="T3" fmla="*/ 136 h 245"/>
                <a:gd name="T4" fmla="*/ 188 w 322"/>
                <a:gd name="T5" fmla="*/ 188 h 245"/>
                <a:gd name="T6" fmla="*/ 275 w 322"/>
                <a:gd name="T7" fmla="*/ 205 h 245"/>
                <a:gd name="T8" fmla="*/ 275 w 322"/>
                <a:gd name="T9" fmla="*/ 209 h 245"/>
                <a:gd name="T10" fmla="*/ 188 w 322"/>
                <a:gd name="T11" fmla="*/ 192 h 245"/>
                <a:gd name="T12" fmla="*/ 96 w 322"/>
                <a:gd name="T13" fmla="*/ 149 h 245"/>
                <a:gd name="T14" fmla="*/ 0 w 322"/>
                <a:gd name="T15" fmla="*/ 27 h 245"/>
                <a:gd name="T16" fmla="*/ 0 w 322"/>
                <a:gd name="T17" fmla="*/ 0 h 2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2" h="245">
                  <a:moveTo>
                    <a:pt x="0" y="0"/>
                  </a:moveTo>
                  <a:cubicBezTo>
                    <a:pt x="0" y="0"/>
                    <a:pt x="98" y="141"/>
                    <a:pt x="111" y="159"/>
                  </a:cubicBezTo>
                  <a:cubicBezTo>
                    <a:pt x="124" y="176"/>
                    <a:pt x="142" y="204"/>
                    <a:pt x="220" y="220"/>
                  </a:cubicBezTo>
                  <a:cubicBezTo>
                    <a:pt x="240" y="224"/>
                    <a:pt x="322" y="240"/>
                    <a:pt x="322" y="240"/>
                  </a:cubicBezTo>
                  <a:cubicBezTo>
                    <a:pt x="322" y="245"/>
                    <a:pt x="322" y="245"/>
                    <a:pt x="322" y="245"/>
                  </a:cubicBezTo>
                  <a:cubicBezTo>
                    <a:pt x="322" y="245"/>
                    <a:pt x="260" y="233"/>
                    <a:pt x="220" y="225"/>
                  </a:cubicBezTo>
                  <a:cubicBezTo>
                    <a:pt x="180" y="216"/>
                    <a:pt x="138" y="209"/>
                    <a:pt x="112" y="175"/>
                  </a:cubicBezTo>
                  <a:cubicBezTo>
                    <a:pt x="88" y="144"/>
                    <a:pt x="0" y="32"/>
                    <a:pt x="0" y="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51" name="Freeform 191"/>
            <p:cNvSpPr>
              <a:spLocks/>
            </p:cNvSpPr>
            <p:nvPr userDrawn="1"/>
          </p:nvSpPr>
          <p:spPr bwMode="auto">
            <a:xfrm>
              <a:off x="3130" y="237"/>
              <a:ext cx="274" cy="190"/>
            </a:xfrm>
            <a:custGeom>
              <a:avLst/>
              <a:gdLst>
                <a:gd name="T0" fmla="*/ 0 w 321"/>
                <a:gd name="T1" fmla="*/ 0 h 223"/>
                <a:gd name="T2" fmla="*/ 95 w 321"/>
                <a:gd name="T3" fmla="*/ 122 h 223"/>
                <a:gd name="T4" fmla="*/ 188 w 321"/>
                <a:gd name="T5" fmla="*/ 170 h 223"/>
                <a:gd name="T6" fmla="*/ 274 w 321"/>
                <a:gd name="T7" fmla="*/ 186 h 223"/>
                <a:gd name="T8" fmla="*/ 274 w 321"/>
                <a:gd name="T9" fmla="*/ 190 h 223"/>
                <a:gd name="T10" fmla="*/ 188 w 321"/>
                <a:gd name="T11" fmla="*/ 174 h 223"/>
                <a:gd name="T12" fmla="*/ 95 w 321"/>
                <a:gd name="T13" fmla="*/ 135 h 223"/>
                <a:gd name="T14" fmla="*/ 0 w 321"/>
                <a:gd name="T15" fmla="*/ 26 h 223"/>
                <a:gd name="T16" fmla="*/ 0 w 321"/>
                <a:gd name="T17" fmla="*/ 0 h 2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1" h="223">
                  <a:moveTo>
                    <a:pt x="0" y="0"/>
                  </a:moveTo>
                  <a:cubicBezTo>
                    <a:pt x="0" y="0"/>
                    <a:pt x="93" y="119"/>
                    <a:pt x="111" y="143"/>
                  </a:cubicBezTo>
                  <a:cubicBezTo>
                    <a:pt x="130" y="167"/>
                    <a:pt x="156" y="187"/>
                    <a:pt x="220" y="199"/>
                  </a:cubicBezTo>
                  <a:cubicBezTo>
                    <a:pt x="257" y="206"/>
                    <a:pt x="321" y="218"/>
                    <a:pt x="321" y="218"/>
                  </a:cubicBezTo>
                  <a:cubicBezTo>
                    <a:pt x="321" y="223"/>
                    <a:pt x="321" y="223"/>
                    <a:pt x="321" y="223"/>
                  </a:cubicBezTo>
                  <a:cubicBezTo>
                    <a:pt x="321" y="223"/>
                    <a:pt x="265" y="212"/>
                    <a:pt x="220" y="204"/>
                  </a:cubicBezTo>
                  <a:cubicBezTo>
                    <a:pt x="175" y="196"/>
                    <a:pt x="138" y="188"/>
                    <a:pt x="111" y="158"/>
                  </a:cubicBezTo>
                  <a:cubicBezTo>
                    <a:pt x="88" y="132"/>
                    <a:pt x="0" y="30"/>
                    <a:pt x="0" y="3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52" name="Freeform 192"/>
            <p:cNvSpPr>
              <a:spLocks/>
            </p:cNvSpPr>
            <p:nvPr userDrawn="1"/>
          </p:nvSpPr>
          <p:spPr bwMode="auto">
            <a:xfrm>
              <a:off x="3130" y="272"/>
              <a:ext cx="274" cy="174"/>
            </a:xfrm>
            <a:custGeom>
              <a:avLst/>
              <a:gdLst>
                <a:gd name="T0" fmla="*/ 0 w 321"/>
                <a:gd name="T1" fmla="*/ 0 h 204"/>
                <a:gd name="T2" fmla="*/ 96 w 321"/>
                <a:gd name="T3" fmla="*/ 109 h 204"/>
                <a:gd name="T4" fmla="*/ 188 w 321"/>
                <a:gd name="T5" fmla="*/ 154 h 204"/>
                <a:gd name="T6" fmla="*/ 274 w 321"/>
                <a:gd name="T7" fmla="*/ 171 h 204"/>
                <a:gd name="T8" fmla="*/ 274 w 321"/>
                <a:gd name="T9" fmla="*/ 174 h 204"/>
                <a:gd name="T10" fmla="*/ 188 w 321"/>
                <a:gd name="T11" fmla="*/ 159 h 204"/>
                <a:gd name="T12" fmla="*/ 95 w 321"/>
                <a:gd name="T13" fmla="*/ 121 h 204"/>
                <a:gd name="T14" fmla="*/ 0 w 321"/>
                <a:gd name="T15" fmla="*/ 24 h 204"/>
                <a:gd name="T16" fmla="*/ 0 w 321"/>
                <a:gd name="T17" fmla="*/ 0 h 2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1" h="204">
                  <a:moveTo>
                    <a:pt x="0" y="0"/>
                  </a:moveTo>
                  <a:cubicBezTo>
                    <a:pt x="0" y="0"/>
                    <a:pt x="94" y="109"/>
                    <a:pt x="112" y="128"/>
                  </a:cubicBezTo>
                  <a:cubicBezTo>
                    <a:pt x="140" y="158"/>
                    <a:pt x="153" y="169"/>
                    <a:pt x="220" y="181"/>
                  </a:cubicBezTo>
                  <a:cubicBezTo>
                    <a:pt x="246" y="187"/>
                    <a:pt x="321" y="200"/>
                    <a:pt x="321" y="200"/>
                  </a:cubicBezTo>
                  <a:cubicBezTo>
                    <a:pt x="321" y="204"/>
                    <a:pt x="321" y="204"/>
                    <a:pt x="321" y="204"/>
                  </a:cubicBezTo>
                  <a:cubicBezTo>
                    <a:pt x="321" y="204"/>
                    <a:pt x="259" y="193"/>
                    <a:pt x="220" y="186"/>
                  </a:cubicBezTo>
                  <a:cubicBezTo>
                    <a:pt x="180" y="179"/>
                    <a:pt x="147" y="177"/>
                    <a:pt x="111" y="142"/>
                  </a:cubicBezTo>
                  <a:cubicBezTo>
                    <a:pt x="84" y="116"/>
                    <a:pt x="0" y="28"/>
                    <a:pt x="0" y="2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53" name="Freeform 193"/>
            <p:cNvSpPr>
              <a:spLocks/>
            </p:cNvSpPr>
            <p:nvPr userDrawn="1"/>
          </p:nvSpPr>
          <p:spPr bwMode="auto">
            <a:xfrm>
              <a:off x="3130" y="309"/>
              <a:ext cx="274" cy="155"/>
            </a:xfrm>
            <a:custGeom>
              <a:avLst/>
              <a:gdLst>
                <a:gd name="T0" fmla="*/ 0 w 321"/>
                <a:gd name="T1" fmla="*/ 0 h 181"/>
                <a:gd name="T2" fmla="*/ 96 w 321"/>
                <a:gd name="T3" fmla="*/ 98 h 181"/>
                <a:gd name="T4" fmla="*/ 188 w 321"/>
                <a:gd name="T5" fmla="*/ 136 h 181"/>
                <a:gd name="T6" fmla="*/ 274 w 321"/>
                <a:gd name="T7" fmla="*/ 151 h 181"/>
                <a:gd name="T8" fmla="*/ 274 w 321"/>
                <a:gd name="T9" fmla="*/ 155 h 181"/>
                <a:gd name="T10" fmla="*/ 188 w 321"/>
                <a:gd name="T11" fmla="*/ 141 h 181"/>
                <a:gd name="T12" fmla="*/ 95 w 321"/>
                <a:gd name="T13" fmla="*/ 110 h 181"/>
                <a:gd name="T14" fmla="*/ 0 w 321"/>
                <a:gd name="T15" fmla="*/ 22 h 181"/>
                <a:gd name="T16" fmla="*/ 0 w 321"/>
                <a:gd name="T17" fmla="*/ 0 h 18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1" h="181">
                  <a:moveTo>
                    <a:pt x="0" y="0"/>
                  </a:moveTo>
                  <a:cubicBezTo>
                    <a:pt x="0" y="0"/>
                    <a:pt x="87" y="89"/>
                    <a:pt x="112" y="114"/>
                  </a:cubicBezTo>
                  <a:cubicBezTo>
                    <a:pt x="138" y="141"/>
                    <a:pt x="172" y="151"/>
                    <a:pt x="220" y="159"/>
                  </a:cubicBezTo>
                  <a:cubicBezTo>
                    <a:pt x="265" y="167"/>
                    <a:pt x="321" y="176"/>
                    <a:pt x="321" y="176"/>
                  </a:cubicBezTo>
                  <a:cubicBezTo>
                    <a:pt x="321" y="181"/>
                    <a:pt x="321" y="181"/>
                    <a:pt x="321" y="181"/>
                  </a:cubicBezTo>
                  <a:cubicBezTo>
                    <a:pt x="321" y="181"/>
                    <a:pt x="268" y="173"/>
                    <a:pt x="220" y="165"/>
                  </a:cubicBezTo>
                  <a:cubicBezTo>
                    <a:pt x="172" y="157"/>
                    <a:pt x="139" y="152"/>
                    <a:pt x="111" y="128"/>
                  </a:cubicBezTo>
                  <a:cubicBezTo>
                    <a:pt x="87" y="106"/>
                    <a:pt x="0" y="26"/>
                    <a:pt x="0" y="2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54" name="Freeform 194"/>
            <p:cNvSpPr>
              <a:spLocks/>
            </p:cNvSpPr>
            <p:nvPr userDrawn="1"/>
          </p:nvSpPr>
          <p:spPr bwMode="auto">
            <a:xfrm>
              <a:off x="3130" y="343"/>
              <a:ext cx="274" cy="140"/>
            </a:xfrm>
            <a:custGeom>
              <a:avLst/>
              <a:gdLst>
                <a:gd name="T0" fmla="*/ 0 w 321"/>
                <a:gd name="T1" fmla="*/ 0 h 163"/>
                <a:gd name="T2" fmla="*/ 96 w 321"/>
                <a:gd name="T3" fmla="*/ 86 h 163"/>
                <a:gd name="T4" fmla="*/ 188 w 321"/>
                <a:gd name="T5" fmla="*/ 121 h 163"/>
                <a:gd name="T6" fmla="*/ 274 w 321"/>
                <a:gd name="T7" fmla="*/ 136 h 163"/>
                <a:gd name="T8" fmla="*/ 274 w 321"/>
                <a:gd name="T9" fmla="*/ 140 h 163"/>
                <a:gd name="T10" fmla="*/ 188 w 321"/>
                <a:gd name="T11" fmla="*/ 126 h 163"/>
                <a:gd name="T12" fmla="*/ 96 w 321"/>
                <a:gd name="T13" fmla="*/ 98 h 163"/>
                <a:gd name="T14" fmla="*/ 0 w 321"/>
                <a:gd name="T15" fmla="*/ 21 h 163"/>
                <a:gd name="T16" fmla="*/ 0 w 321"/>
                <a:gd name="T17" fmla="*/ 0 h 1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1" h="163">
                  <a:moveTo>
                    <a:pt x="0" y="0"/>
                  </a:moveTo>
                  <a:cubicBezTo>
                    <a:pt x="0" y="0"/>
                    <a:pt x="82" y="75"/>
                    <a:pt x="112" y="100"/>
                  </a:cubicBezTo>
                  <a:cubicBezTo>
                    <a:pt x="139" y="124"/>
                    <a:pt x="161" y="131"/>
                    <a:pt x="220" y="141"/>
                  </a:cubicBezTo>
                  <a:cubicBezTo>
                    <a:pt x="279" y="152"/>
                    <a:pt x="321" y="158"/>
                    <a:pt x="321" y="158"/>
                  </a:cubicBezTo>
                  <a:cubicBezTo>
                    <a:pt x="321" y="163"/>
                    <a:pt x="321" y="163"/>
                    <a:pt x="321" y="163"/>
                  </a:cubicBezTo>
                  <a:cubicBezTo>
                    <a:pt x="321" y="163"/>
                    <a:pt x="268" y="155"/>
                    <a:pt x="220" y="147"/>
                  </a:cubicBezTo>
                  <a:cubicBezTo>
                    <a:pt x="171" y="140"/>
                    <a:pt x="141" y="137"/>
                    <a:pt x="112" y="114"/>
                  </a:cubicBezTo>
                  <a:cubicBezTo>
                    <a:pt x="78" y="87"/>
                    <a:pt x="0" y="24"/>
                    <a:pt x="0" y="2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55" name="Freeform 195"/>
            <p:cNvSpPr>
              <a:spLocks/>
            </p:cNvSpPr>
            <p:nvPr userDrawn="1"/>
          </p:nvSpPr>
          <p:spPr bwMode="auto">
            <a:xfrm>
              <a:off x="3130" y="380"/>
              <a:ext cx="274" cy="122"/>
            </a:xfrm>
            <a:custGeom>
              <a:avLst/>
              <a:gdLst>
                <a:gd name="T0" fmla="*/ 0 w 321"/>
                <a:gd name="T1" fmla="*/ 0 h 143"/>
                <a:gd name="T2" fmla="*/ 95 w 321"/>
                <a:gd name="T3" fmla="*/ 73 h 143"/>
                <a:gd name="T4" fmla="*/ 188 w 321"/>
                <a:gd name="T5" fmla="*/ 105 h 143"/>
                <a:gd name="T6" fmla="*/ 274 w 321"/>
                <a:gd name="T7" fmla="*/ 117 h 143"/>
                <a:gd name="T8" fmla="*/ 274 w 321"/>
                <a:gd name="T9" fmla="*/ 122 h 143"/>
                <a:gd name="T10" fmla="*/ 188 w 321"/>
                <a:gd name="T11" fmla="*/ 110 h 143"/>
                <a:gd name="T12" fmla="*/ 96 w 321"/>
                <a:gd name="T13" fmla="*/ 84 h 143"/>
                <a:gd name="T14" fmla="*/ 0 w 321"/>
                <a:gd name="T15" fmla="*/ 19 h 143"/>
                <a:gd name="T16" fmla="*/ 0 w 321"/>
                <a:gd name="T17" fmla="*/ 0 h 1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1" h="143">
                  <a:moveTo>
                    <a:pt x="0" y="0"/>
                  </a:moveTo>
                  <a:cubicBezTo>
                    <a:pt x="0" y="0"/>
                    <a:pt x="94" y="73"/>
                    <a:pt x="111" y="85"/>
                  </a:cubicBezTo>
                  <a:cubicBezTo>
                    <a:pt x="129" y="98"/>
                    <a:pt x="152" y="113"/>
                    <a:pt x="220" y="123"/>
                  </a:cubicBezTo>
                  <a:cubicBezTo>
                    <a:pt x="287" y="132"/>
                    <a:pt x="321" y="137"/>
                    <a:pt x="321" y="137"/>
                  </a:cubicBezTo>
                  <a:cubicBezTo>
                    <a:pt x="321" y="143"/>
                    <a:pt x="321" y="143"/>
                    <a:pt x="321" y="143"/>
                  </a:cubicBezTo>
                  <a:cubicBezTo>
                    <a:pt x="321" y="143"/>
                    <a:pt x="260" y="134"/>
                    <a:pt x="220" y="129"/>
                  </a:cubicBezTo>
                  <a:cubicBezTo>
                    <a:pt x="179" y="124"/>
                    <a:pt x="148" y="122"/>
                    <a:pt x="112" y="98"/>
                  </a:cubicBezTo>
                  <a:cubicBezTo>
                    <a:pt x="76" y="75"/>
                    <a:pt x="0" y="22"/>
                    <a:pt x="0" y="2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56" name="Freeform 196"/>
            <p:cNvSpPr>
              <a:spLocks/>
            </p:cNvSpPr>
            <p:nvPr userDrawn="1"/>
          </p:nvSpPr>
          <p:spPr bwMode="auto">
            <a:xfrm>
              <a:off x="3130" y="415"/>
              <a:ext cx="274" cy="105"/>
            </a:xfrm>
            <a:custGeom>
              <a:avLst/>
              <a:gdLst>
                <a:gd name="T0" fmla="*/ 0 w 321"/>
                <a:gd name="T1" fmla="*/ 0 h 123"/>
                <a:gd name="T2" fmla="*/ 96 w 321"/>
                <a:gd name="T3" fmla="*/ 61 h 123"/>
                <a:gd name="T4" fmla="*/ 188 w 321"/>
                <a:gd name="T5" fmla="*/ 90 h 123"/>
                <a:gd name="T6" fmla="*/ 274 w 321"/>
                <a:gd name="T7" fmla="*/ 101 h 123"/>
                <a:gd name="T8" fmla="*/ 274 w 321"/>
                <a:gd name="T9" fmla="*/ 105 h 123"/>
                <a:gd name="T10" fmla="*/ 188 w 321"/>
                <a:gd name="T11" fmla="*/ 96 h 123"/>
                <a:gd name="T12" fmla="*/ 95 w 321"/>
                <a:gd name="T13" fmla="*/ 71 h 123"/>
                <a:gd name="T14" fmla="*/ 0 w 321"/>
                <a:gd name="T15" fmla="*/ 18 h 123"/>
                <a:gd name="T16" fmla="*/ 0 w 321"/>
                <a:gd name="T17" fmla="*/ 0 h 1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1" h="123">
                  <a:moveTo>
                    <a:pt x="0" y="0"/>
                  </a:moveTo>
                  <a:cubicBezTo>
                    <a:pt x="0" y="0"/>
                    <a:pt x="94" y="61"/>
                    <a:pt x="112" y="71"/>
                  </a:cubicBezTo>
                  <a:cubicBezTo>
                    <a:pt x="130" y="81"/>
                    <a:pt x="151" y="96"/>
                    <a:pt x="220" y="105"/>
                  </a:cubicBezTo>
                  <a:cubicBezTo>
                    <a:pt x="289" y="114"/>
                    <a:pt x="321" y="118"/>
                    <a:pt x="321" y="118"/>
                  </a:cubicBezTo>
                  <a:cubicBezTo>
                    <a:pt x="321" y="123"/>
                    <a:pt x="321" y="123"/>
                    <a:pt x="321" y="123"/>
                  </a:cubicBezTo>
                  <a:cubicBezTo>
                    <a:pt x="321" y="123"/>
                    <a:pt x="264" y="117"/>
                    <a:pt x="220" y="112"/>
                  </a:cubicBezTo>
                  <a:cubicBezTo>
                    <a:pt x="175" y="107"/>
                    <a:pt x="145" y="101"/>
                    <a:pt x="111" y="83"/>
                  </a:cubicBezTo>
                  <a:cubicBezTo>
                    <a:pt x="78" y="65"/>
                    <a:pt x="0" y="21"/>
                    <a:pt x="0" y="2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57" name="Freeform 197"/>
            <p:cNvSpPr>
              <a:spLocks/>
            </p:cNvSpPr>
            <p:nvPr userDrawn="1"/>
          </p:nvSpPr>
          <p:spPr bwMode="auto">
            <a:xfrm>
              <a:off x="3130" y="450"/>
              <a:ext cx="274" cy="88"/>
            </a:xfrm>
            <a:custGeom>
              <a:avLst/>
              <a:gdLst>
                <a:gd name="T0" fmla="*/ 0 w 321"/>
                <a:gd name="T1" fmla="*/ 0 h 103"/>
                <a:gd name="T2" fmla="*/ 96 w 321"/>
                <a:gd name="T3" fmla="*/ 50 h 103"/>
                <a:gd name="T4" fmla="*/ 188 w 321"/>
                <a:gd name="T5" fmla="*/ 74 h 103"/>
                <a:gd name="T6" fmla="*/ 274 w 321"/>
                <a:gd name="T7" fmla="*/ 84 h 103"/>
                <a:gd name="T8" fmla="*/ 274 w 321"/>
                <a:gd name="T9" fmla="*/ 88 h 103"/>
                <a:gd name="T10" fmla="*/ 188 w 321"/>
                <a:gd name="T11" fmla="*/ 79 h 103"/>
                <a:gd name="T12" fmla="*/ 96 w 321"/>
                <a:gd name="T13" fmla="*/ 59 h 103"/>
                <a:gd name="T14" fmla="*/ 0 w 321"/>
                <a:gd name="T15" fmla="*/ 16 h 103"/>
                <a:gd name="T16" fmla="*/ 0 w 321"/>
                <a:gd name="T17" fmla="*/ 0 h 10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1" h="103">
                  <a:moveTo>
                    <a:pt x="0" y="0"/>
                  </a:moveTo>
                  <a:cubicBezTo>
                    <a:pt x="0" y="0"/>
                    <a:pt x="83" y="44"/>
                    <a:pt x="112" y="58"/>
                  </a:cubicBezTo>
                  <a:cubicBezTo>
                    <a:pt x="143" y="73"/>
                    <a:pt x="170" y="81"/>
                    <a:pt x="220" y="87"/>
                  </a:cubicBezTo>
                  <a:cubicBezTo>
                    <a:pt x="268" y="92"/>
                    <a:pt x="321" y="98"/>
                    <a:pt x="321" y="98"/>
                  </a:cubicBezTo>
                  <a:cubicBezTo>
                    <a:pt x="321" y="103"/>
                    <a:pt x="321" y="103"/>
                    <a:pt x="321" y="103"/>
                  </a:cubicBezTo>
                  <a:cubicBezTo>
                    <a:pt x="321" y="103"/>
                    <a:pt x="272" y="98"/>
                    <a:pt x="220" y="93"/>
                  </a:cubicBezTo>
                  <a:cubicBezTo>
                    <a:pt x="168" y="88"/>
                    <a:pt x="149" y="86"/>
                    <a:pt x="112" y="69"/>
                  </a:cubicBezTo>
                  <a:cubicBezTo>
                    <a:pt x="78" y="55"/>
                    <a:pt x="0" y="19"/>
                    <a:pt x="0" y="1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58" name="Freeform 198"/>
            <p:cNvSpPr>
              <a:spLocks/>
            </p:cNvSpPr>
            <p:nvPr userDrawn="1"/>
          </p:nvSpPr>
          <p:spPr bwMode="auto">
            <a:xfrm>
              <a:off x="3130" y="485"/>
              <a:ext cx="274" cy="72"/>
            </a:xfrm>
            <a:custGeom>
              <a:avLst/>
              <a:gdLst>
                <a:gd name="T0" fmla="*/ 0 w 321"/>
                <a:gd name="T1" fmla="*/ 0 h 84"/>
                <a:gd name="T2" fmla="*/ 96 w 321"/>
                <a:gd name="T3" fmla="*/ 39 h 84"/>
                <a:gd name="T4" fmla="*/ 188 w 321"/>
                <a:gd name="T5" fmla="*/ 58 h 84"/>
                <a:gd name="T6" fmla="*/ 274 w 321"/>
                <a:gd name="T7" fmla="*/ 68 h 84"/>
                <a:gd name="T8" fmla="*/ 274 w 321"/>
                <a:gd name="T9" fmla="*/ 72 h 84"/>
                <a:gd name="T10" fmla="*/ 188 w 321"/>
                <a:gd name="T11" fmla="*/ 64 h 84"/>
                <a:gd name="T12" fmla="*/ 96 w 321"/>
                <a:gd name="T13" fmla="*/ 49 h 84"/>
                <a:gd name="T14" fmla="*/ 0 w 321"/>
                <a:gd name="T15" fmla="*/ 16 h 84"/>
                <a:gd name="T16" fmla="*/ 0 w 321"/>
                <a:gd name="T17" fmla="*/ 0 h 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1" h="84">
                  <a:moveTo>
                    <a:pt x="0" y="0"/>
                  </a:moveTo>
                  <a:cubicBezTo>
                    <a:pt x="0" y="0"/>
                    <a:pt x="66" y="28"/>
                    <a:pt x="112" y="46"/>
                  </a:cubicBezTo>
                  <a:cubicBezTo>
                    <a:pt x="158" y="64"/>
                    <a:pt x="192" y="65"/>
                    <a:pt x="220" y="68"/>
                  </a:cubicBezTo>
                  <a:cubicBezTo>
                    <a:pt x="232" y="70"/>
                    <a:pt x="321" y="79"/>
                    <a:pt x="321" y="79"/>
                  </a:cubicBezTo>
                  <a:cubicBezTo>
                    <a:pt x="321" y="84"/>
                    <a:pt x="321" y="84"/>
                    <a:pt x="321" y="84"/>
                  </a:cubicBezTo>
                  <a:cubicBezTo>
                    <a:pt x="321" y="84"/>
                    <a:pt x="268" y="79"/>
                    <a:pt x="220" y="75"/>
                  </a:cubicBezTo>
                  <a:cubicBezTo>
                    <a:pt x="172" y="71"/>
                    <a:pt x="151" y="69"/>
                    <a:pt x="112" y="57"/>
                  </a:cubicBezTo>
                  <a:cubicBezTo>
                    <a:pt x="72" y="44"/>
                    <a:pt x="0" y="19"/>
                    <a:pt x="0" y="1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59" name="Freeform 199"/>
            <p:cNvSpPr>
              <a:spLocks/>
            </p:cNvSpPr>
            <p:nvPr userDrawn="1"/>
          </p:nvSpPr>
          <p:spPr bwMode="auto">
            <a:xfrm>
              <a:off x="3130" y="522"/>
              <a:ext cx="274" cy="53"/>
            </a:xfrm>
            <a:custGeom>
              <a:avLst/>
              <a:gdLst>
                <a:gd name="T0" fmla="*/ 0 w 321"/>
                <a:gd name="T1" fmla="*/ 0 h 62"/>
                <a:gd name="T2" fmla="*/ 96 w 321"/>
                <a:gd name="T3" fmla="*/ 27 h 62"/>
                <a:gd name="T4" fmla="*/ 188 w 321"/>
                <a:gd name="T5" fmla="*/ 42 h 62"/>
                <a:gd name="T6" fmla="*/ 274 w 321"/>
                <a:gd name="T7" fmla="*/ 49 h 62"/>
                <a:gd name="T8" fmla="*/ 274 w 321"/>
                <a:gd name="T9" fmla="*/ 53 h 62"/>
                <a:gd name="T10" fmla="*/ 188 w 321"/>
                <a:gd name="T11" fmla="*/ 47 h 62"/>
                <a:gd name="T12" fmla="*/ 96 w 321"/>
                <a:gd name="T13" fmla="*/ 37 h 62"/>
                <a:gd name="T14" fmla="*/ 0 w 321"/>
                <a:gd name="T15" fmla="*/ 15 h 62"/>
                <a:gd name="T16" fmla="*/ 0 w 321"/>
                <a:gd name="T17" fmla="*/ 0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1" h="62">
                  <a:moveTo>
                    <a:pt x="0" y="0"/>
                  </a:moveTo>
                  <a:cubicBezTo>
                    <a:pt x="0" y="0"/>
                    <a:pt x="67" y="20"/>
                    <a:pt x="112" y="32"/>
                  </a:cubicBezTo>
                  <a:cubicBezTo>
                    <a:pt x="157" y="43"/>
                    <a:pt x="199" y="48"/>
                    <a:pt x="220" y="49"/>
                  </a:cubicBezTo>
                  <a:cubicBezTo>
                    <a:pt x="241" y="51"/>
                    <a:pt x="321" y="57"/>
                    <a:pt x="321" y="57"/>
                  </a:cubicBezTo>
                  <a:cubicBezTo>
                    <a:pt x="321" y="62"/>
                    <a:pt x="321" y="62"/>
                    <a:pt x="321" y="62"/>
                  </a:cubicBezTo>
                  <a:cubicBezTo>
                    <a:pt x="321" y="62"/>
                    <a:pt x="276" y="59"/>
                    <a:pt x="220" y="55"/>
                  </a:cubicBezTo>
                  <a:cubicBezTo>
                    <a:pt x="175" y="52"/>
                    <a:pt x="138" y="49"/>
                    <a:pt x="112" y="43"/>
                  </a:cubicBezTo>
                  <a:cubicBezTo>
                    <a:pt x="82" y="36"/>
                    <a:pt x="0" y="17"/>
                    <a:pt x="0" y="1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60" name="Freeform 200"/>
            <p:cNvSpPr>
              <a:spLocks/>
            </p:cNvSpPr>
            <p:nvPr userDrawn="1"/>
          </p:nvSpPr>
          <p:spPr bwMode="auto">
            <a:xfrm>
              <a:off x="3130" y="557"/>
              <a:ext cx="274" cy="36"/>
            </a:xfrm>
            <a:custGeom>
              <a:avLst/>
              <a:gdLst>
                <a:gd name="T0" fmla="*/ 0 w 321"/>
                <a:gd name="T1" fmla="*/ 0 h 42"/>
                <a:gd name="T2" fmla="*/ 96 w 321"/>
                <a:gd name="T3" fmla="*/ 16 h 42"/>
                <a:gd name="T4" fmla="*/ 188 w 321"/>
                <a:gd name="T5" fmla="*/ 27 h 42"/>
                <a:gd name="T6" fmla="*/ 274 w 321"/>
                <a:gd name="T7" fmla="*/ 32 h 42"/>
                <a:gd name="T8" fmla="*/ 274 w 321"/>
                <a:gd name="T9" fmla="*/ 36 h 42"/>
                <a:gd name="T10" fmla="*/ 188 w 321"/>
                <a:gd name="T11" fmla="*/ 32 h 42"/>
                <a:gd name="T12" fmla="*/ 96 w 321"/>
                <a:gd name="T13" fmla="*/ 26 h 42"/>
                <a:gd name="T14" fmla="*/ 0 w 321"/>
                <a:gd name="T15" fmla="*/ 15 h 42"/>
                <a:gd name="T16" fmla="*/ 0 w 321"/>
                <a:gd name="T17" fmla="*/ 0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21" h="42">
                  <a:moveTo>
                    <a:pt x="0" y="0"/>
                  </a:moveTo>
                  <a:cubicBezTo>
                    <a:pt x="0" y="0"/>
                    <a:pt x="54" y="10"/>
                    <a:pt x="112" y="19"/>
                  </a:cubicBezTo>
                  <a:cubicBezTo>
                    <a:pt x="155" y="26"/>
                    <a:pt x="214" y="30"/>
                    <a:pt x="220" y="31"/>
                  </a:cubicBezTo>
                  <a:cubicBezTo>
                    <a:pt x="226" y="31"/>
                    <a:pt x="321" y="37"/>
                    <a:pt x="321" y="37"/>
                  </a:cubicBezTo>
                  <a:cubicBezTo>
                    <a:pt x="321" y="42"/>
                    <a:pt x="321" y="42"/>
                    <a:pt x="321" y="42"/>
                  </a:cubicBezTo>
                  <a:cubicBezTo>
                    <a:pt x="321" y="42"/>
                    <a:pt x="260" y="39"/>
                    <a:pt x="220" y="37"/>
                  </a:cubicBezTo>
                  <a:cubicBezTo>
                    <a:pt x="178" y="35"/>
                    <a:pt x="136" y="32"/>
                    <a:pt x="112" y="30"/>
                  </a:cubicBezTo>
                  <a:cubicBezTo>
                    <a:pt x="58" y="24"/>
                    <a:pt x="0" y="17"/>
                    <a:pt x="0" y="1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61" name="Freeform 201"/>
            <p:cNvSpPr>
              <a:spLocks/>
            </p:cNvSpPr>
            <p:nvPr userDrawn="1"/>
          </p:nvSpPr>
          <p:spPr bwMode="auto">
            <a:xfrm>
              <a:off x="3130" y="595"/>
              <a:ext cx="274" cy="13"/>
            </a:xfrm>
            <a:custGeom>
              <a:avLst/>
              <a:gdLst>
                <a:gd name="T0" fmla="*/ 0 w 321"/>
                <a:gd name="T1" fmla="*/ 0 h 16"/>
                <a:gd name="T2" fmla="*/ 96 w 321"/>
                <a:gd name="T3" fmla="*/ 2 h 16"/>
                <a:gd name="T4" fmla="*/ 274 w 321"/>
                <a:gd name="T5" fmla="*/ 9 h 16"/>
                <a:gd name="T6" fmla="*/ 274 w 321"/>
                <a:gd name="T7" fmla="*/ 13 h 16"/>
                <a:gd name="T8" fmla="*/ 0 w 321"/>
                <a:gd name="T9" fmla="*/ 13 h 16"/>
                <a:gd name="T10" fmla="*/ 0 w 321"/>
                <a:gd name="T11" fmla="*/ 0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1" h="16">
                  <a:moveTo>
                    <a:pt x="0" y="0"/>
                  </a:moveTo>
                  <a:cubicBezTo>
                    <a:pt x="0" y="0"/>
                    <a:pt x="86" y="3"/>
                    <a:pt x="112" y="3"/>
                  </a:cubicBezTo>
                  <a:cubicBezTo>
                    <a:pt x="138" y="4"/>
                    <a:pt x="321" y="11"/>
                    <a:pt x="321" y="11"/>
                  </a:cubicBezTo>
                  <a:cubicBezTo>
                    <a:pt x="321" y="16"/>
                    <a:pt x="321" y="16"/>
                    <a:pt x="321" y="16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62" name="Freeform 202"/>
            <p:cNvSpPr>
              <a:spLocks/>
            </p:cNvSpPr>
            <p:nvPr userDrawn="1"/>
          </p:nvSpPr>
          <p:spPr bwMode="auto">
            <a:xfrm>
              <a:off x="2707" y="633"/>
              <a:ext cx="25" cy="41"/>
            </a:xfrm>
            <a:custGeom>
              <a:avLst/>
              <a:gdLst>
                <a:gd name="T0" fmla="*/ 0 w 30"/>
                <a:gd name="T1" fmla="*/ 1 h 48"/>
                <a:gd name="T2" fmla="*/ 2 w 30"/>
                <a:gd name="T3" fmla="*/ 0 h 48"/>
                <a:gd name="T4" fmla="*/ 23 w 30"/>
                <a:gd name="T5" fmla="*/ 0 h 48"/>
                <a:gd name="T6" fmla="*/ 24 w 30"/>
                <a:gd name="T7" fmla="*/ 1 h 48"/>
                <a:gd name="T8" fmla="*/ 24 w 30"/>
                <a:gd name="T9" fmla="*/ 5 h 48"/>
                <a:gd name="T10" fmla="*/ 23 w 30"/>
                <a:gd name="T11" fmla="*/ 6 h 48"/>
                <a:gd name="T12" fmla="*/ 7 w 30"/>
                <a:gd name="T13" fmla="*/ 6 h 48"/>
                <a:gd name="T14" fmla="*/ 7 w 30"/>
                <a:gd name="T15" fmla="*/ 16 h 48"/>
                <a:gd name="T16" fmla="*/ 22 w 30"/>
                <a:gd name="T17" fmla="*/ 16 h 48"/>
                <a:gd name="T18" fmla="*/ 23 w 30"/>
                <a:gd name="T19" fmla="*/ 18 h 48"/>
                <a:gd name="T20" fmla="*/ 23 w 30"/>
                <a:gd name="T21" fmla="*/ 21 h 48"/>
                <a:gd name="T22" fmla="*/ 22 w 30"/>
                <a:gd name="T23" fmla="*/ 22 h 48"/>
                <a:gd name="T24" fmla="*/ 7 w 30"/>
                <a:gd name="T25" fmla="*/ 22 h 48"/>
                <a:gd name="T26" fmla="*/ 7 w 30"/>
                <a:gd name="T27" fmla="*/ 35 h 48"/>
                <a:gd name="T28" fmla="*/ 23 w 30"/>
                <a:gd name="T29" fmla="*/ 35 h 48"/>
                <a:gd name="T30" fmla="*/ 25 w 30"/>
                <a:gd name="T31" fmla="*/ 36 h 48"/>
                <a:gd name="T32" fmla="*/ 25 w 30"/>
                <a:gd name="T33" fmla="*/ 39 h 48"/>
                <a:gd name="T34" fmla="*/ 23 w 30"/>
                <a:gd name="T35" fmla="*/ 41 h 48"/>
                <a:gd name="T36" fmla="*/ 2 w 30"/>
                <a:gd name="T37" fmla="*/ 41 h 48"/>
                <a:gd name="T38" fmla="*/ 0 w 30"/>
                <a:gd name="T39" fmla="*/ 39 h 48"/>
                <a:gd name="T40" fmla="*/ 0 w 30"/>
                <a:gd name="T41" fmla="*/ 1 h 4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0" h="48">
                  <a:moveTo>
                    <a:pt x="0" y="1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29" y="0"/>
                    <a:pt x="29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7"/>
                    <a:pt x="29" y="7"/>
                    <a:pt x="2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7" y="19"/>
                    <a:pt x="27" y="20"/>
                    <a:pt x="27" y="21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6"/>
                    <a:pt x="27" y="26"/>
                    <a:pt x="26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30" y="41"/>
                    <a:pt x="30" y="42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7"/>
                    <a:pt x="29" y="48"/>
                    <a:pt x="28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1" y="48"/>
                    <a:pt x="0" y="47"/>
                    <a:pt x="0" y="46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46567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63" name="Freeform 203"/>
            <p:cNvSpPr>
              <a:spLocks/>
            </p:cNvSpPr>
            <p:nvPr userDrawn="1"/>
          </p:nvSpPr>
          <p:spPr bwMode="auto">
            <a:xfrm>
              <a:off x="2736" y="643"/>
              <a:ext cx="26" cy="31"/>
            </a:xfrm>
            <a:custGeom>
              <a:avLst/>
              <a:gdLst>
                <a:gd name="T0" fmla="*/ 24 w 31"/>
                <a:gd name="T1" fmla="*/ 31 h 36"/>
                <a:gd name="T2" fmla="*/ 20 w 31"/>
                <a:gd name="T3" fmla="*/ 31 h 36"/>
                <a:gd name="T4" fmla="*/ 19 w 31"/>
                <a:gd name="T5" fmla="*/ 29 h 36"/>
                <a:gd name="T6" fmla="*/ 19 w 31"/>
                <a:gd name="T7" fmla="*/ 28 h 36"/>
                <a:gd name="T8" fmla="*/ 19 w 31"/>
                <a:gd name="T9" fmla="*/ 28 h 36"/>
                <a:gd name="T10" fmla="*/ 8 w 31"/>
                <a:gd name="T11" fmla="*/ 31 h 36"/>
                <a:gd name="T12" fmla="*/ 0 w 31"/>
                <a:gd name="T13" fmla="*/ 20 h 36"/>
                <a:gd name="T14" fmla="*/ 0 w 31"/>
                <a:gd name="T15" fmla="*/ 2 h 36"/>
                <a:gd name="T16" fmla="*/ 1 w 31"/>
                <a:gd name="T17" fmla="*/ 0 h 36"/>
                <a:gd name="T18" fmla="*/ 5 w 31"/>
                <a:gd name="T19" fmla="*/ 0 h 36"/>
                <a:gd name="T20" fmla="*/ 7 w 31"/>
                <a:gd name="T21" fmla="*/ 2 h 36"/>
                <a:gd name="T22" fmla="*/ 7 w 31"/>
                <a:gd name="T23" fmla="*/ 19 h 36"/>
                <a:gd name="T24" fmla="*/ 11 w 31"/>
                <a:gd name="T25" fmla="*/ 25 h 36"/>
                <a:gd name="T26" fmla="*/ 19 w 31"/>
                <a:gd name="T27" fmla="*/ 22 h 36"/>
                <a:gd name="T28" fmla="*/ 19 w 31"/>
                <a:gd name="T29" fmla="*/ 2 h 36"/>
                <a:gd name="T30" fmla="*/ 20 w 31"/>
                <a:gd name="T31" fmla="*/ 0 h 36"/>
                <a:gd name="T32" fmla="*/ 24 w 31"/>
                <a:gd name="T33" fmla="*/ 0 h 36"/>
                <a:gd name="T34" fmla="*/ 26 w 31"/>
                <a:gd name="T35" fmla="*/ 2 h 36"/>
                <a:gd name="T36" fmla="*/ 26 w 31"/>
                <a:gd name="T37" fmla="*/ 29 h 36"/>
                <a:gd name="T38" fmla="*/ 24 w 31"/>
                <a:gd name="T39" fmla="*/ 31 h 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" h="36">
                  <a:moveTo>
                    <a:pt x="29" y="36"/>
                  </a:move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5"/>
                    <a:pt x="23" y="34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0" y="34"/>
                    <a:pt x="15" y="36"/>
                    <a:pt x="10" y="36"/>
                  </a:cubicBezTo>
                  <a:cubicBezTo>
                    <a:pt x="1" y="36"/>
                    <a:pt x="0" y="31"/>
                    <a:pt x="0" y="2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1"/>
                    <a:pt x="8" y="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6"/>
                    <a:pt x="9" y="29"/>
                    <a:pt x="13" y="29"/>
                  </a:cubicBezTo>
                  <a:cubicBezTo>
                    <a:pt x="16" y="29"/>
                    <a:pt x="21" y="27"/>
                    <a:pt x="23" y="26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0"/>
                    <a:pt x="31" y="1"/>
                    <a:pt x="31" y="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5"/>
                    <a:pt x="30" y="36"/>
                    <a:pt x="29" y="36"/>
                  </a:cubicBezTo>
                  <a:close/>
                </a:path>
              </a:pathLst>
            </a:custGeom>
            <a:solidFill>
              <a:srgbClr val="646567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64" name="Freeform 204"/>
            <p:cNvSpPr>
              <a:spLocks/>
            </p:cNvSpPr>
            <p:nvPr userDrawn="1"/>
          </p:nvSpPr>
          <p:spPr bwMode="auto">
            <a:xfrm>
              <a:off x="2767" y="643"/>
              <a:ext cx="18" cy="31"/>
            </a:xfrm>
            <a:custGeom>
              <a:avLst/>
              <a:gdLst>
                <a:gd name="T0" fmla="*/ 7 w 21"/>
                <a:gd name="T1" fmla="*/ 29 h 36"/>
                <a:gd name="T2" fmla="*/ 5 w 21"/>
                <a:gd name="T3" fmla="*/ 31 h 36"/>
                <a:gd name="T4" fmla="*/ 1 w 21"/>
                <a:gd name="T5" fmla="*/ 31 h 36"/>
                <a:gd name="T6" fmla="*/ 0 w 21"/>
                <a:gd name="T7" fmla="*/ 29 h 36"/>
                <a:gd name="T8" fmla="*/ 0 w 21"/>
                <a:gd name="T9" fmla="*/ 2 h 36"/>
                <a:gd name="T10" fmla="*/ 1 w 21"/>
                <a:gd name="T11" fmla="*/ 0 h 36"/>
                <a:gd name="T12" fmla="*/ 5 w 21"/>
                <a:gd name="T13" fmla="*/ 0 h 36"/>
                <a:gd name="T14" fmla="*/ 7 w 21"/>
                <a:gd name="T15" fmla="*/ 2 h 36"/>
                <a:gd name="T16" fmla="*/ 7 w 21"/>
                <a:gd name="T17" fmla="*/ 4 h 36"/>
                <a:gd name="T18" fmla="*/ 7 w 21"/>
                <a:gd name="T19" fmla="*/ 4 h 36"/>
                <a:gd name="T20" fmla="*/ 15 w 21"/>
                <a:gd name="T21" fmla="*/ 0 h 36"/>
                <a:gd name="T22" fmla="*/ 17 w 21"/>
                <a:gd name="T23" fmla="*/ 1 h 36"/>
                <a:gd name="T24" fmla="*/ 18 w 21"/>
                <a:gd name="T25" fmla="*/ 5 h 36"/>
                <a:gd name="T26" fmla="*/ 16 w 21"/>
                <a:gd name="T27" fmla="*/ 7 h 36"/>
                <a:gd name="T28" fmla="*/ 7 w 21"/>
                <a:gd name="T29" fmla="*/ 9 h 36"/>
                <a:gd name="T30" fmla="*/ 7 w 21"/>
                <a:gd name="T31" fmla="*/ 29 h 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1" h="36">
                  <a:moveTo>
                    <a:pt x="8" y="34"/>
                  </a:moveTo>
                  <a:cubicBezTo>
                    <a:pt x="8" y="35"/>
                    <a:pt x="7" y="36"/>
                    <a:pt x="6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6"/>
                    <a:pt x="0" y="35"/>
                    <a:pt x="0" y="3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1"/>
                    <a:pt x="8" y="2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0" y="3"/>
                    <a:pt x="15" y="1"/>
                    <a:pt x="18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7"/>
                    <a:pt x="19" y="8"/>
                  </a:cubicBezTo>
                  <a:cubicBezTo>
                    <a:pt x="15" y="9"/>
                    <a:pt x="10" y="10"/>
                    <a:pt x="8" y="11"/>
                  </a:cubicBezTo>
                  <a:lnTo>
                    <a:pt x="8" y="34"/>
                  </a:lnTo>
                  <a:close/>
                </a:path>
              </a:pathLst>
            </a:custGeom>
            <a:solidFill>
              <a:srgbClr val="646567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65" name="Freeform 205"/>
            <p:cNvSpPr>
              <a:spLocks noEditPoints="1"/>
            </p:cNvSpPr>
            <p:nvPr userDrawn="1"/>
          </p:nvSpPr>
          <p:spPr bwMode="auto">
            <a:xfrm>
              <a:off x="2786" y="643"/>
              <a:ext cx="27" cy="31"/>
            </a:xfrm>
            <a:custGeom>
              <a:avLst/>
              <a:gdLst>
                <a:gd name="T0" fmla="*/ 14 w 32"/>
                <a:gd name="T1" fmla="*/ 31 h 36"/>
                <a:gd name="T2" fmla="*/ 0 w 32"/>
                <a:gd name="T3" fmla="*/ 15 h 36"/>
                <a:gd name="T4" fmla="*/ 14 w 32"/>
                <a:gd name="T5" fmla="*/ 0 h 36"/>
                <a:gd name="T6" fmla="*/ 27 w 32"/>
                <a:gd name="T7" fmla="*/ 15 h 36"/>
                <a:gd name="T8" fmla="*/ 14 w 32"/>
                <a:gd name="T9" fmla="*/ 31 h 36"/>
                <a:gd name="T10" fmla="*/ 14 w 32"/>
                <a:gd name="T11" fmla="*/ 6 h 36"/>
                <a:gd name="T12" fmla="*/ 7 w 32"/>
                <a:gd name="T13" fmla="*/ 16 h 36"/>
                <a:gd name="T14" fmla="*/ 14 w 32"/>
                <a:gd name="T15" fmla="*/ 25 h 36"/>
                <a:gd name="T16" fmla="*/ 20 w 32"/>
                <a:gd name="T17" fmla="*/ 16 h 36"/>
                <a:gd name="T18" fmla="*/ 14 w 32"/>
                <a:gd name="T19" fmla="*/ 6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2" h="36">
                  <a:moveTo>
                    <a:pt x="16" y="36"/>
                  </a:moveTo>
                  <a:cubicBezTo>
                    <a:pt x="1" y="36"/>
                    <a:pt x="0" y="26"/>
                    <a:pt x="0" y="17"/>
                  </a:cubicBezTo>
                  <a:cubicBezTo>
                    <a:pt x="0" y="11"/>
                    <a:pt x="2" y="0"/>
                    <a:pt x="16" y="0"/>
                  </a:cubicBezTo>
                  <a:cubicBezTo>
                    <a:pt x="30" y="0"/>
                    <a:pt x="32" y="9"/>
                    <a:pt x="32" y="17"/>
                  </a:cubicBezTo>
                  <a:cubicBezTo>
                    <a:pt x="32" y="26"/>
                    <a:pt x="31" y="36"/>
                    <a:pt x="16" y="36"/>
                  </a:cubicBezTo>
                  <a:close/>
                  <a:moveTo>
                    <a:pt x="16" y="7"/>
                  </a:moveTo>
                  <a:cubicBezTo>
                    <a:pt x="10" y="7"/>
                    <a:pt x="8" y="10"/>
                    <a:pt x="8" y="18"/>
                  </a:cubicBezTo>
                  <a:cubicBezTo>
                    <a:pt x="8" y="26"/>
                    <a:pt x="10" y="29"/>
                    <a:pt x="16" y="29"/>
                  </a:cubicBezTo>
                  <a:cubicBezTo>
                    <a:pt x="22" y="29"/>
                    <a:pt x="24" y="26"/>
                    <a:pt x="24" y="18"/>
                  </a:cubicBezTo>
                  <a:cubicBezTo>
                    <a:pt x="24" y="10"/>
                    <a:pt x="22" y="7"/>
                    <a:pt x="16" y="7"/>
                  </a:cubicBezTo>
                  <a:close/>
                </a:path>
              </a:pathLst>
            </a:custGeom>
            <a:solidFill>
              <a:srgbClr val="646567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66" name="Freeform 206"/>
            <p:cNvSpPr>
              <a:spLocks noEditPoints="1"/>
            </p:cNvSpPr>
            <p:nvPr userDrawn="1"/>
          </p:nvSpPr>
          <p:spPr bwMode="auto">
            <a:xfrm>
              <a:off x="2817" y="643"/>
              <a:ext cx="26" cy="42"/>
            </a:xfrm>
            <a:custGeom>
              <a:avLst/>
              <a:gdLst>
                <a:gd name="T0" fmla="*/ 14 w 31"/>
                <a:gd name="T1" fmla="*/ 31 h 49"/>
                <a:gd name="T2" fmla="*/ 7 w 31"/>
                <a:gd name="T3" fmla="*/ 30 h 49"/>
                <a:gd name="T4" fmla="*/ 7 w 31"/>
                <a:gd name="T5" fmla="*/ 30 h 49"/>
                <a:gd name="T6" fmla="*/ 7 w 31"/>
                <a:gd name="T7" fmla="*/ 40 h 49"/>
                <a:gd name="T8" fmla="*/ 5 w 31"/>
                <a:gd name="T9" fmla="*/ 42 h 49"/>
                <a:gd name="T10" fmla="*/ 1 w 31"/>
                <a:gd name="T11" fmla="*/ 42 h 49"/>
                <a:gd name="T12" fmla="*/ 0 w 31"/>
                <a:gd name="T13" fmla="*/ 40 h 49"/>
                <a:gd name="T14" fmla="*/ 0 w 31"/>
                <a:gd name="T15" fmla="*/ 2 h 49"/>
                <a:gd name="T16" fmla="*/ 1 w 31"/>
                <a:gd name="T17" fmla="*/ 0 h 49"/>
                <a:gd name="T18" fmla="*/ 5 w 31"/>
                <a:gd name="T19" fmla="*/ 0 h 49"/>
                <a:gd name="T20" fmla="*/ 7 w 31"/>
                <a:gd name="T21" fmla="*/ 2 h 49"/>
                <a:gd name="T22" fmla="*/ 7 w 31"/>
                <a:gd name="T23" fmla="*/ 3 h 49"/>
                <a:gd name="T24" fmla="*/ 7 w 31"/>
                <a:gd name="T25" fmla="*/ 3 h 49"/>
                <a:gd name="T26" fmla="*/ 16 w 31"/>
                <a:gd name="T27" fmla="*/ 0 h 49"/>
                <a:gd name="T28" fmla="*/ 26 w 31"/>
                <a:gd name="T29" fmla="*/ 15 h 49"/>
                <a:gd name="T30" fmla="*/ 14 w 31"/>
                <a:gd name="T31" fmla="*/ 31 h 49"/>
                <a:gd name="T32" fmla="*/ 14 w 31"/>
                <a:gd name="T33" fmla="*/ 6 h 49"/>
                <a:gd name="T34" fmla="*/ 7 w 31"/>
                <a:gd name="T35" fmla="*/ 9 h 49"/>
                <a:gd name="T36" fmla="*/ 7 w 31"/>
                <a:gd name="T37" fmla="*/ 24 h 49"/>
                <a:gd name="T38" fmla="*/ 13 w 31"/>
                <a:gd name="T39" fmla="*/ 25 h 49"/>
                <a:gd name="T40" fmla="*/ 19 w 31"/>
                <a:gd name="T41" fmla="*/ 15 h 49"/>
                <a:gd name="T42" fmla="*/ 14 w 31"/>
                <a:gd name="T43" fmla="*/ 6 h 4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1" h="49">
                  <a:moveTo>
                    <a:pt x="17" y="36"/>
                  </a:moveTo>
                  <a:cubicBezTo>
                    <a:pt x="14" y="36"/>
                    <a:pt x="11" y="36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8"/>
                    <a:pt x="7" y="49"/>
                    <a:pt x="6" y="49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49"/>
                    <a:pt x="0" y="48"/>
                    <a:pt x="0" y="4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1"/>
                    <a:pt x="8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0" y="2"/>
                    <a:pt x="15" y="0"/>
                    <a:pt x="19" y="0"/>
                  </a:cubicBezTo>
                  <a:cubicBezTo>
                    <a:pt x="29" y="0"/>
                    <a:pt x="31" y="7"/>
                    <a:pt x="31" y="18"/>
                  </a:cubicBezTo>
                  <a:cubicBezTo>
                    <a:pt x="31" y="30"/>
                    <a:pt x="28" y="36"/>
                    <a:pt x="17" y="36"/>
                  </a:cubicBezTo>
                  <a:close/>
                  <a:moveTo>
                    <a:pt x="17" y="7"/>
                  </a:moveTo>
                  <a:cubicBezTo>
                    <a:pt x="14" y="7"/>
                    <a:pt x="10" y="9"/>
                    <a:pt x="8" y="10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11" y="29"/>
                    <a:pt x="13" y="29"/>
                    <a:pt x="16" y="29"/>
                  </a:cubicBezTo>
                  <a:cubicBezTo>
                    <a:pt x="21" y="29"/>
                    <a:pt x="23" y="27"/>
                    <a:pt x="23" y="18"/>
                  </a:cubicBezTo>
                  <a:cubicBezTo>
                    <a:pt x="23" y="9"/>
                    <a:pt x="21" y="7"/>
                    <a:pt x="17" y="7"/>
                  </a:cubicBezTo>
                  <a:close/>
                </a:path>
              </a:pathLst>
            </a:custGeom>
            <a:solidFill>
              <a:srgbClr val="646567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67" name="Freeform 207"/>
            <p:cNvSpPr>
              <a:spLocks noEditPoints="1"/>
            </p:cNvSpPr>
            <p:nvPr userDrawn="1"/>
          </p:nvSpPr>
          <p:spPr bwMode="auto">
            <a:xfrm>
              <a:off x="2847" y="643"/>
              <a:ext cx="26" cy="31"/>
            </a:xfrm>
            <a:custGeom>
              <a:avLst/>
              <a:gdLst>
                <a:gd name="T0" fmla="*/ 7 w 31"/>
                <a:gd name="T1" fmla="*/ 17 h 36"/>
                <a:gd name="T2" fmla="*/ 14 w 31"/>
                <a:gd name="T3" fmla="*/ 25 h 36"/>
                <a:gd name="T4" fmla="*/ 22 w 31"/>
                <a:gd name="T5" fmla="*/ 25 h 36"/>
                <a:gd name="T6" fmla="*/ 23 w 31"/>
                <a:gd name="T7" fmla="*/ 26 h 36"/>
                <a:gd name="T8" fmla="*/ 24 w 31"/>
                <a:gd name="T9" fmla="*/ 28 h 36"/>
                <a:gd name="T10" fmla="*/ 23 w 31"/>
                <a:gd name="T11" fmla="*/ 29 h 36"/>
                <a:gd name="T12" fmla="*/ 13 w 31"/>
                <a:gd name="T13" fmla="*/ 31 h 36"/>
                <a:gd name="T14" fmla="*/ 0 w 31"/>
                <a:gd name="T15" fmla="*/ 16 h 36"/>
                <a:gd name="T16" fmla="*/ 13 w 31"/>
                <a:gd name="T17" fmla="*/ 0 h 36"/>
                <a:gd name="T18" fmla="*/ 26 w 31"/>
                <a:gd name="T19" fmla="*/ 14 h 36"/>
                <a:gd name="T20" fmla="*/ 23 w 31"/>
                <a:gd name="T21" fmla="*/ 17 h 36"/>
                <a:gd name="T22" fmla="*/ 7 w 31"/>
                <a:gd name="T23" fmla="*/ 17 h 36"/>
                <a:gd name="T24" fmla="*/ 7 w 31"/>
                <a:gd name="T25" fmla="*/ 13 h 36"/>
                <a:gd name="T26" fmla="*/ 19 w 31"/>
                <a:gd name="T27" fmla="*/ 13 h 36"/>
                <a:gd name="T28" fmla="*/ 13 w 31"/>
                <a:gd name="T29" fmla="*/ 5 h 36"/>
                <a:gd name="T30" fmla="*/ 7 w 31"/>
                <a:gd name="T31" fmla="*/ 13 h 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1" h="36">
                  <a:moveTo>
                    <a:pt x="8" y="20"/>
                  </a:moveTo>
                  <a:cubicBezTo>
                    <a:pt x="9" y="27"/>
                    <a:pt x="11" y="29"/>
                    <a:pt x="17" y="29"/>
                  </a:cubicBezTo>
                  <a:cubicBezTo>
                    <a:pt x="20" y="29"/>
                    <a:pt x="24" y="29"/>
                    <a:pt x="26" y="29"/>
                  </a:cubicBezTo>
                  <a:cubicBezTo>
                    <a:pt x="28" y="29"/>
                    <a:pt x="28" y="29"/>
                    <a:pt x="28" y="30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3"/>
                    <a:pt x="29" y="34"/>
                    <a:pt x="28" y="34"/>
                  </a:cubicBezTo>
                  <a:cubicBezTo>
                    <a:pt x="25" y="36"/>
                    <a:pt x="20" y="36"/>
                    <a:pt x="16" y="36"/>
                  </a:cubicBezTo>
                  <a:cubicBezTo>
                    <a:pt x="2" y="36"/>
                    <a:pt x="0" y="28"/>
                    <a:pt x="0" y="18"/>
                  </a:cubicBezTo>
                  <a:cubicBezTo>
                    <a:pt x="0" y="11"/>
                    <a:pt x="2" y="0"/>
                    <a:pt x="16" y="0"/>
                  </a:cubicBezTo>
                  <a:cubicBezTo>
                    <a:pt x="29" y="0"/>
                    <a:pt x="31" y="8"/>
                    <a:pt x="31" y="16"/>
                  </a:cubicBezTo>
                  <a:cubicBezTo>
                    <a:pt x="31" y="18"/>
                    <a:pt x="30" y="20"/>
                    <a:pt x="27" y="20"/>
                  </a:cubicBezTo>
                  <a:lnTo>
                    <a:pt x="8" y="20"/>
                  </a:lnTo>
                  <a:close/>
                  <a:moveTo>
                    <a:pt x="8" y="15"/>
                  </a:moveTo>
                  <a:cubicBezTo>
                    <a:pt x="23" y="15"/>
                    <a:pt x="23" y="15"/>
                    <a:pt x="23" y="15"/>
                  </a:cubicBezTo>
                  <a:cubicBezTo>
                    <a:pt x="23" y="10"/>
                    <a:pt x="22" y="6"/>
                    <a:pt x="16" y="6"/>
                  </a:cubicBezTo>
                  <a:cubicBezTo>
                    <a:pt x="10" y="6"/>
                    <a:pt x="9" y="9"/>
                    <a:pt x="8" y="15"/>
                  </a:cubicBezTo>
                  <a:close/>
                </a:path>
              </a:pathLst>
            </a:custGeom>
            <a:solidFill>
              <a:srgbClr val="646567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68" name="Freeform 208"/>
            <p:cNvSpPr>
              <a:spLocks noEditPoints="1"/>
            </p:cNvSpPr>
            <p:nvPr userDrawn="1"/>
          </p:nvSpPr>
          <p:spPr bwMode="auto">
            <a:xfrm>
              <a:off x="2876" y="643"/>
              <a:ext cx="29" cy="31"/>
            </a:xfrm>
            <a:custGeom>
              <a:avLst/>
              <a:gdLst>
                <a:gd name="T0" fmla="*/ 20 w 34"/>
                <a:gd name="T1" fmla="*/ 28 h 36"/>
                <a:gd name="T2" fmla="*/ 9 w 34"/>
                <a:gd name="T3" fmla="*/ 31 h 36"/>
                <a:gd name="T4" fmla="*/ 0 w 34"/>
                <a:gd name="T5" fmla="*/ 22 h 36"/>
                <a:gd name="T6" fmla="*/ 11 w 34"/>
                <a:gd name="T7" fmla="*/ 12 h 36"/>
                <a:gd name="T8" fmla="*/ 20 w 34"/>
                <a:gd name="T9" fmla="*/ 12 h 36"/>
                <a:gd name="T10" fmla="*/ 20 w 34"/>
                <a:gd name="T11" fmla="*/ 10 h 36"/>
                <a:gd name="T12" fmla="*/ 13 w 34"/>
                <a:gd name="T13" fmla="*/ 5 h 36"/>
                <a:gd name="T14" fmla="*/ 4 w 34"/>
                <a:gd name="T15" fmla="*/ 6 h 36"/>
                <a:gd name="T16" fmla="*/ 3 w 34"/>
                <a:gd name="T17" fmla="*/ 5 h 36"/>
                <a:gd name="T18" fmla="*/ 3 w 34"/>
                <a:gd name="T19" fmla="*/ 3 h 36"/>
                <a:gd name="T20" fmla="*/ 3 w 34"/>
                <a:gd name="T21" fmla="*/ 1 h 36"/>
                <a:gd name="T22" fmla="*/ 14 w 34"/>
                <a:gd name="T23" fmla="*/ 0 h 36"/>
                <a:gd name="T24" fmla="*/ 26 w 34"/>
                <a:gd name="T25" fmla="*/ 11 h 36"/>
                <a:gd name="T26" fmla="*/ 26 w 34"/>
                <a:gd name="T27" fmla="*/ 23 h 36"/>
                <a:gd name="T28" fmla="*/ 28 w 34"/>
                <a:gd name="T29" fmla="*/ 26 h 36"/>
                <a:gd name="T30" fmla="*/ 29 w 34"/>
                <a:gd name="T31" fmla="*/ 27 h 36"/>
                <a:gd name="T32" fmla="*/ 29 w 34"/>
                <a:gd name="T33" fmla="*/ 29 h 36"/>
                <a:gd name="T34" fmla="*/ 28 w 34"/>
                <a:gd name="T35" fmla="*/ 31 h 36"/>
                <a:gd name="T36" fmla="*/ 25 w 34"/>
                <a:gd name="T37" fmla="*/ 31 h 36"/>
                <a:gd name="T38" fmla="*/ 20 w 34"/>
                <a:gd name="T39" fmla="*/ 28 h 36"/>
                <a:gd name="T40" fmla="*/ 20 w 34"/>
                <a:gd name="T41" fmla="*/ 17 h 36"/>
                <a:gd name="T42" fmla="*/ 12 w 34"/>
                <a:gd name="T43" fmla="*/ 17 h 36"/>
                <a:gd name="T44" fmla="*/ 7 w 34"/>
                <a:gd name="T45" fmla="*/ 22 h 36"/>
                <a:gd name="T46" fmla="*/ 10 w 34"/>
                <a:gd name="T47" fmla="*/ 26 h 36"/>
                <a:gd name="T48" fmla="*/ 20 w 34"/>
                <a:gd name="T49" fmla="*/ 22 h 36"/>
                <a:gd name="T50" fmla="*/ 20 w 34"/>
                <a:gd name="T51" fmla="*/ 17 h 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4" h="36">
                  <a:moveTo>
                    <a:pt x="23" y="32"/>
                  </a:moveTo>
                  <a:cubicBezTo>
                    <a:pt x="19" y="34"/>
                    <a:pt x="15" y="36"/>
                    <a:pt x="10" y="36"/>
                  </a:cubicBezTo>
                  <a:cubicBezTo>
                    <a:pt x="2" y="36"/>
                    <a:pt x="0" y="32"/>
                    <a:pt x="0" y="26"/>
                  </a:cubicBezTo>
                  <a:cubicBezTo>
                    <a:pt x="0" y="18"/>
                    <a:pt x="4" y="14"/>
                    <a:pt x="13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8"/>
                    <a:pt x="21" y="6"/>
                    <a:pt x="15" y="6"/>
                  </a:cubicBezTo>
                  <a:cubicBezTo>
                    <a:pt x="13" y="6"/>
                    <a:pt x="8" y="7"/>
                    <a:pt x="5" y="7"/>
                  </a:cubicBezTo>
                  <a:cubicBezTo>
                    <a:pt x="4" y="7"/>
                    <a:pt x="3" y="7"/>
                    <a:pt x="3" y="6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7" y="0"/>
                    <a:pt x="13" y="0"/>
                    <a:pt x="16" y="0"/>
                  </a:cubicBezTo>
                  <a:cubicBezTo>
                    <a:pt x="29" y="0"/>
                    <a:pt x="30" y="5"/>
                    <a:pt x="30" y="13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30"/>
                    <a:pt x="31" y="30"/>
                    <a:pt x="33" y="30"/>
                  </a:cubicBezTo>
                  <a:cubicBezTo>
                    <a:pt x="34" y="30"/>
                    <a:pt x="34" y="30"/>
                    <a:pt x="34" y="31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5"/>
                    <a:pt x="34" y="35"/>
                    <a:pt x="33" y="36"/>
                  </a:cubicBezTo>
                  <a:cubicBezTo>
                    <a:pt x="32" y="36"/>
                    <a:pt x="30" y="36"/>
                    <a:pt x="29" y="36"/>
                  </a:cubicBezTo>
                  <a:cubicBezTo>
                    <a:pt x="26" y="36"/>
                    <a:pt x="24" y="35"/>
                    <a:pt x="23" y="32"/>
                  </a:cubicBezTo>
                  <a:close/>
                  <a:moveTo>
                    <a:pt x="23" y="20"/>
                  </a:moveTo>
                  <a:cubicBezTo>
                    <a:pt x="14" y="20"/>
                    <a:pt x="14" y="20"/>
                    <a:pt x="14" y="20"/>
                  </a:cubicBezTo>
                  <a:cubicBezTo>
                    <a:pt x="10" y="20"/>
                    <a:pt x="8" y="21"/>
                    <a:pt x="8" y="26"/>
                  </a:cubicBezTo>
                  <a:cubicBezTo>
                    <a:pt x="8" y="29"/>
                    <a:pt x="9" y="30"/>
                    <a:pt x="12" y="30"/>
                  </a:cubicBezTo>
                  <a:cubicBezTo>
                    <a:pt x="15" y="30"/>
                    <a:pt x="20" y="28"/>
                    <a:pt x="23" y="26"/>
                  </a:cubicBezTo>
                  <a:lnTo>
                    <a:pt x="23" y="20"/>
                  </a:lnTo>
                  <a:close/>
                </a:path>
              </a:pathLst>
            </a:custGeom>
            <a:solidFill>
              <a:srgbClr val="646567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69" name="Freeform 209"/>
            <p:cNvSpPr>
              <a:spLocks/>
            </p:cNvSpPr>
            <p:nvPr userDrawn="1"/>
          </p:nvSpPr>
          <p:spPr bwMode="auto">
            <a:xfrm>
              <a:off x="2907" y="643"/>
              <a:ext cx="26" cy="31"/>
            </a:xfrm>
            <a:custGeom>
              <a:avLst/>
              <a:gdLst>
                <a:gd name="T0" fmla="*/ 25 w 31"/>
                <a:gd name="T1" fmla="*/ 31 h 36"/>
                <a:gd name="T2" fmla="*/ 21 w 31"/>
                <a:gd name="T3" fmla="*/ 31 h 36"/>
                <a:gd name="T4" fmla="*/ 19 w 31"/>
                <a:gd name="T5" fmla="*/ 29 h 36"/>
                <a:gd name="T6" fmla="*/ 19 w 31"/>
                <a:gd name="T7" fmla="*/ 12 h 36"/>
                <a:gd name="T8" fmla="*/ 15 w 31"/>
                <a:gd name="T9" fmla="*/ 6 h 36"/>
                <a:gd name="T10" fmla="*/ 7 w 31"/>
                <a:gd name="T11" fmla="*/ 9 h 36"/>
                <a:gd name="T12" fmla="*/ 7 w 31"/>
                <a:gd name="T13" fmla="*/ 29 h 36"/>
                <a:gd name="T14" fmla="*/ 6 w 31"/>
                <a:gd name="T15" fmla="*/ 31 h 36"/>
                <a:gd name="T16" fmla="*/ 2 w 31"/>
                <a:gd name="T17" fmla="*/ 31 h 36"/>
                <a:gd name="T18" fmla="*/ 0 w 31"/>
                <a:gd name="T19" fmla="*/ 29 h 36"/>
                <a:gd name="T20" fmla="*/ 0 w 31"/>
                <a:gd name="T21" fmla="*/ 2 h 36"/>
                <a:gd name="T22" fmla="*/ 2 w 31"/>
                <a:gd name="T23" fmla="*/ 0 h 36"/>
                <a:gd name="T24" fmla="*/ 6 w 31"/>
                <a:gd name="T25" fmla="*/ 0 h 36"/>
                <a:gd name="T26" fmla="*/ 7 w 31"/>
                <a:gd name="T27" fmla="*/ 2 h 36"/>
                <a:gd name="T28" fmla="*/ 7 w 31"/>
                <a:gd name="T29" fmla="*/ 3 h 36"/>
                <a:gd name="T30" fmla="*/ 7 w 31"/>
                <a:gd name="T31" fmla="*/ 3 h 36"/>
                <a:gd name="T32" fmla="*/ 18 w 31"/>
                <a:gd name="T33" fmla="*/ 0 h 36"/>
                <a:gd name="T34" fmla="*/ 26 w 31"/>
                <a:gd name="T35" fmla="*/ 11 h 36"/>
                <a:gd name="T36" fmla="*/ 26 w 31"/>
                <a:gd name="T37" fmla="*/ 29 h 36"/>
                <a:gd name="T38" fmla="*/ 25 w 31"/>
                <a:gd name="T39" fmla="*/ 31 h 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" h="36">
                  <a:moveTo>
                    <a:pt x="30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36"/>
                    <a:pt x="23" y="35"/>
                    <a:pt x="23" y="3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0"/>
                    <a:pt x="22" y="7"/>
                    <a:pt x="18" y="7"/>
                  </a:cubicBezTo>
                  <a:cubicBezTo>
                    <a:pt x="15" y="7"/>
                    <a:pt x="10" y="9"/>
                    <a:pt x="8" y="10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5"/>
                    <a:pt x="8" y="36"/>
                    <a:pt x="7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1" y="36"/>
                    <a:pt x="0" y="35"/>
                    <a:pt x="0" y="3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1" y="2"/>
                    <a:pt x="16" y="0"/>
                    <a:pt x="21" y="0"/>
                  </a:cubicBezTo>
                  <a:cubicBezTo>
                    <a:pt x="30" y="0"/>
                    <a:pt x="31" y="6"/>
                    <a:pt x="31" y="13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5"/>
                    <a:pt x="31" y="36"/>
                    <a:pt x="30" y="36"/>
                  </a:cubicBezTo>
                  <a:close/>
                </a:path>
              </a:pathLst>
            </a:custGeom>
            <a:solidFill>
              <a:srgbClr val="646567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70" name="Freeform 210"/>
            <p:cNvSpPr>
              <a:spLocks/>
            </p:cNvSpPr>
            <p:nvPr userDrawn="1"/>
          </p:nvSpPr>
          <p:spPr bwMode="auto">
            <a:xfrm>
              <a:off x="2706" y="697"/>
              <a:ext cx="30" cy="42"/>
            </a:xfrm>
            <a:custGeom>
              <a:avLst/>
              <a:gdLst>
                <a:gd name="T0" fmla="*/ 17 w 35"/>
                <a:gd name="T1" fmla="*/ 0 h 49"/>
                <a:gd name="T2" fmla="*/ 28 w 35"/>
                <a:gd name="T3" fmla="*/ 2 h 49"/>
                <a:gd name="T4" fmla="*/ 29 w 35"/>
                <a:gd name="T5" fmla="*/ 4 h 49"/>
                <a:gd name="T6" fmla="*/ 29 w 35"/>
                <a:gd name="T7" fmla="*/ 7 h 49"/>
                <a:gd name="T8" fmla="*/ 27 w 35"/>
                <a:gd name="T9" fmla="*/ 8 h 49"/>
                <a:gd name="T10" fmla="*/ 17 w 35"/>
                <a:gd name="T11" fmla="*/ 7 h 49"/>
                <a:gd name="T12" fmla="*/ 8 w 35"/>
                <a:gd name="T13" fmla="*/ 21 h 49"/>
                <a:gd name="T14" fmla="*/ 17 w 35"/>
                <a:gd name="T15" fmla="*/ 36 h 49"/>
                <a:gd name="T16" fmla="*/ 27 w 35"/>
                <a:gd name="T17" fmla="*/ 35 h 49"/>
                <a:gd name="T18" fmla="*/ 29 w 35"/>
                <a:gd name="T19" fmla="*/ 36 h 49"/>
                <a:gd name="T20" fmla="*/ 29 w 35"/>
                <a:gd name="T21" fmla="*/ 39 h 49"/>
                <a:gd name="T22" fmla="*/ 28 w 35"/>
                <a:gd name="T23" fmla="*/ 40 h 49"/>
                <a:gd name="T24" fmla="*/ 17 w 35"/>
                <a:gd name="T25" fmla="*/ 42 h 49"/>
                <a:gd name="T26" fmla="*/ 0 w 35"/>
                <a:gd name="T27" fmla="*/ 21 h 49"/>
                <a:gd name="T28" fmla="*/ 17 w 35"/>
                <a:gd name="T29" fmla="*/ 0 h 4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5" h="49">
                  <a:moveTo>
                    <a:pt x="20" y="0"/>
                  </a:moveTo>
                  <a:cubicBezTo>
                    <a:pt x="23" y="0"/>
                    <a:pt x="29" y="1"/>
                    <a:pt x="33" y="2"/>
                  </a:cubicBezTo>
                  <a:cubicBezTo>
                    <a:pt x="34" y="3"/>
                    <a:pt x="35" y="3"/>
                    <a:pt x="34" y="5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3" y="9"/>
                    <a:pt x="32" y="9"/>
                  </a:cubicBezTo>
                  <a:cubicBezTo>
                    <a:pt x="28" y="8"/>
                    <a:pt x="24" y="8"/>
                    <a:pt x="20" y="8"/>
                  </a:cubicBezTo>
                  <a:cubicBezTo>
                    <a:pt x="11" y="8"/>
                    <a:pt x="9" y="16"/>
                    <a:pt x="9" y="25"/>
                  </a:cubicBezTo>
                  <a:cubicBezTo>
                    <a:pt x="9" y="34"/>
                    <a:pt x="11" y="42"/>
                    <a:pt x="20" y="42"/>
                  </a:cubicBezTo>
                  <a:cubicBezTo>
                    <a:pt x="25" y="42"/>
                    <a:pt x="28" y="41"/>
                    <a:pt x="32" y="41"/>
                  </a:cubicBezTo>
                  <a:cubicBezTo>
                    <a:pt x="33" y="41"/>
                    <a:pt x="34" y="41"/>
                    <a:pt x="34" y="42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5" y="46"/>
                    <a:pt x="34" y="47"/>
                    <a:pt x="33" y="47"/>
                  </a:cubicBezTo>
                  <a:cubicBezTo>
                    <a:pt x="30" y="49"/>
                    <a:pt x="23" y="49"/>
                    <a:pt x="20" y="49"/>
                  </a:cubicBezTo>
                  <a:cubicBezTo>
                    <a:pt x="4" y="49"/>
                    <a:pt x="0" y="37"/>
                    <a:pt x="0" y="25"/>
                  </a:cubicBezTo>
                  <a:cubicBezTo>
                    <a:pt x="0" y="13"/>
                    <a:pt x="3" y="0"/>
                    <a:pt x="20" y="0"/>
                  </a:cubicBezTo>
                  <a:close/>
                </a:path>
              </a:pathLst>
            </a:custGeom>
            <a:solidFill>
              <a:srgbClr val="646567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71" name="Freeform 211"/>
            <p:cNvSpPr>
              <a:spLocks noEditPoints="1"/>
            </p:cNvSpPr>
            <p:nvPr userDrawn="1"/>
          </p:nvSpPr>
          <p:spPr bwMode="auto">
            <a:xfrm>
              <a:off x="2736" y="708"/>
              <a:ext cx="27" cy="31"/>
            </a:xfrm>
            <a:custGeom>
              <a:avLst/>
              <a:gdLst>
                <a:gd name="T0" fmla="*/ 14 w 32"/>
                <a:gd name="T1" fmla="*/ 31 h 36"/>
                <a:gd name="T2" fmla="*/ 0 w 32"/>
                <a:gd name="T3" fmla="*/ 15 h 36"/>
                <a:gd name="T4" fmla="*/ 14 w 32"/>
                <a:gd name="T5" fmla="*/ 0 h 36"/>
                <a:gd name="T6" fmla="*/ 27 w 32"/>
                <a:gd name="T7" fmla="*/ 15 h 36"/>
                <a:gd name="T8" fmla="*/ 14 w 32"/>
                <a:gd name="T9" fmla="*/ 31 h 36"/>
                <a:gd name="T10" fmla="*/ 14 w 32"/>
                <a:gd name="T11" fmla="*/ 6 h 36"/>
                <a:gd name="T12" fmla="*/ 7 w 32"/>
                <a:gd name="T13" fmla="*/ 16 h 36"/>
                <a:gd name="T14" fmla="*/ 14 w 32"/>
                <a:gd name="T15" fmla="*/ 25 h 36"/>
                <a:gd name="T16" fmla="*/ 20 w 32"/>
                <a:gd name="T17" fmla="*/ 16 h 36"/>
                <a:gd name="T18" fmla="*/ 14 w 32"/>
                <a:gd name="T19" fmla="*/ 6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2" h="36">
                  <a:moveTo>
                    <a:pt x="16" y="36"/>
                  </a:moveTo>
                  <a:cubicBezTo>
                    <a:pt x="1" y="36"/>
                    <a:pt x="0" y="26"/>
                    <a:pt x="0" y="17"/>
                  </a:cubicBezTo>
                  <a:cubicBezTo>
                    <a:pt x="0" y="11"/>
                    <a:pt x="2" y="0"/>
                    <a:pt x="16" y="0"/>
                  </a:cubicBezTo>
                  <a:cubicBezTo>
                    <a:pt x="30" y="0"/>
                    <a:pt x="32" y="9"/>
                    <a:pt x="32" y="17"/>
                  </a:cubicBezTo>
                  <a:cubicBezTo>
                    <a:pt x="32" y="26"/>
                    <a:pt x="31" y="36"/>
                    <a:pt x="16" y="36"/>
                  </a:cubicBezTo>
                  <a:close/>
                  <a:moveTo>
                    <a:pt x="16" y="7"/>
                  </a:moveTo>
                  <a:cubicBezTo>
                    <a:pt x="10" y="7"/>
                    <a:pt x="8" y="10"/>
                    <a:pt x="8" y="18"/>
                  </a:cubicBezTo>
                  <a:cubicBezTo>
                    <a:pt x="8" y="26"/>
                    <a:pt x="10" y="29"/>
                    <a:pt x="16" y="29"/>
                  </a:cubicBezTo>
                  <a:cubicBezTo>
                    <a:pt x="22" y="29"/>
                    <a:pt x="24" y="26"/>
                    <a:pt x="24" y="18"/>
                  </a:cubicBezTo>
                  <a:cubicBezTo>
                    <a:pt x="24" y="10"/>
                    <a:pt x="22" y="7"/>
                    <a:pt x="16" y="7"/>
                  </a:cubicBezTo>
                  <a:close/>
                </a:path>
              </a:pathLst>
            </a:custGeom>
            <a:solidFill>
              <a:srgbClr val="646567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72" name="Freeform 212"/>
            <p:cNvSpPr>
              <a:spLocks/>
            </p:cNvSpPr>
            <p:nvPr userDrawn="1"/>
          </p:nvSpPr>
          <p:spPr bwMode="auto">
            <a:xfrm>
              <a:off x="2766" y="708"/>
              <a:ext cx="44" cy="31"/>
            </a:xfrm>
            <a:custGeom>
              <a:avLst/>
              <a:gdLst>
                <a:gd name="T0" fmla="*/ 43 w 51"/>
                <a:gd name="T1" fmla="*/ 31 h 36"/>
                <a:gd name="T2" fmla="*/ 39 w 51"/>
                <a:gd name="T3" fmla="*/ 31 h 36"/>
                <a:gd name="T4" fmla="*/ 38 w 51"/>
                <a:gd name="T5" fmla="*/ 29 h 36"/>
                <a:gd name="T6" fmla="*/ 38 w 51"/>
                <a:gd name="T7" fmla="*/ 12 h 36"/>
                <a:gd name="T8" fmla="*/ 34 w 51"/>
                <a:gd name="T9" fmla="*/ 6 h 36"/>
                <a:gd name="T10" fmla="*/ 25 w 51"/>
                <a:gd name="T11" fmla="*/ 9 h 36"/>
                <a:gd name="T12" fmla="*/ 25 w 51"/>
                <a:gd name="T13" fmla="*/ 12 h 36"/>
                <a:gd name="T14" fmla="*/ 25 w 51"/>
                <a:gd name="T15" fmla="*/ 29 h 36"/>
                <a:gd name="T16" fmla="*/ 24 w 51"/>
                <a:gd name="T17" fmla="*/ 31 h 36"/>
                <a:gd name="T18" fmla="*/ 20 w 51"/>
                <a:gd name="T19" fmla="*/ 31 h 36"/>
                <a:gd name="T20" fmla="*/ 19 w 51"/>
                <a:gd name="T21" fmla="*/ 29 h 36"/>
                <a:gd name="T22" fmla="*/ 19 w 51"/>
                <a:gd name="T23" fmla="*/ 11 h 36"/>
                <a:gd name="T24" fmla="*/ 15 w 51"/>
                <a:gd name="T25" fmla="*/ 6 h 36"/>
                <a:gd name="T26" fmla="*/ 7 w 51"/>
                <a:gd name="T27" fmla="*/ 9 h 36"/>
                <a:gd name="T28" fmla="*/ 7 w 51"/>
                <a:gd name="T29" fmla="*/ 29 h 36"/>
                <a:gd name="T30" fmla="*/ 5 w 51"/>
                <a:gd name="T31" fmla="*/ 31 h 36"/>
                <a:gd name="T32" fmla="*/ 1 w 51"/>
                <a:gd name="T33" fmla="*/ 31 h 36"/>
                <a:gd name="T34" fmla="*/ 0 w 51"/>
                <a:gd name="T35" fmla="*/ 29 h 36"/>
                <a:gd name="T36" fmla="*/ 0 w 51"/>
                <a:gd name="T37" fmla="*/ 2 h 36"/>
                <a:gd name="T38" fmla="*/ 1 w 51"/>
                <a:gd name="T39" fmla="*/ 0 h 36"/>
                <a:gd name="T40" fmla="*/ 5 w 51"/>
                <a:gd name="T41" fmla="*/ 0 h 36"/>
                <a:gd name="T42" fmla="*/ 7 w 51"/>
                <a:gd name="T43" fmla="*/ 2 h 36"/>
                <a:gd name="T44" fmla="*/ 7 w 51"/>
                <a:gd name="T45" fmla="*/ 3 h 36"/>
                <a:gd name="T46" fmla="*/ 7 w 51"/>
                <a:gd name="T47" fmla="*/ 3 h 36"/>
                <a:gd name="T48" fmla="*/ 16 w 51"/>
                <a:gd name="T49" fmla="*/ 0 h 36"/>
                <a:gd name="T50" fmla="*/ 24 w 51"/>
                <a:gd name="T51" fmla="*/ 4 h 36"/>
                <a:gd name="T52" fmla="*/ 35 w 51"/>
                <a:gd name="T53" fmla="*/ 0 h 36"/>
                <a:gd name="T54" fmla="*/ 44 w 51"/>
                <a:gd name="T55" fmla="*/ 11 h 36"/>
                <a:gd name="T56" fmla="*/ 44 w 51"/>
                <a:gd name="T57" fmla="*/ 29 h 36"/>
                <a:gd name="T58" fmla="*/ 43 w 51"/>
                <a:gd name="T59" fmla="*/ 31 h 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1" h="36">
                  <a:moveTo>
                    <a:pt x="50" y="36"/>
                  </a:moveTo>
                  <a:cubicBezTo>
                    <a:pt x="45" y="36"/>
                    <a:pt x="45" y="36"/>
                    <a:pt x="45" y="36"/>
                  </a:cubicBezTo>
                  <a:cubicBezTo>
                    <a:pt x="44" y="36"/>
                    <a:pt x="44" y="35"/>
                    <a:pt x="44" y="34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4" y="8"/>
                    <a:pt x="42" y="7"/>
                    <a:pt x="39" y="7"/>
                  </a:cubicBezTo>
                  <a:cubicBezTo>
                    <a:pt x="36" y="7"/>
                    <a:pt x="32" y="9"/>
                    <a:pt x="29" y="10"/>
                  </a:cubicBezTo>
                  <a:cubicBezTo>
                    <a:pt x="29" y="11"/>
                    <a:pt x="29" y="12"/>
                    <a:pt x="29" y="1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5"/>
                    <a:pt x="29" y="36"/>
                    <a:pt x="28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2" y="35"/>
                    <a:pt x="22" y="34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9"/>
                    <a:pt x="20" y="7"/>
                    <a:pt x="17" y="7"/>
                  </a:cubicBezTo>
                  <a:cubicBezTo>
                    <a:pt x="14" y="7"/>
                    <a:pt x="10" y="9"/>
                    <a:pt x="8" y="10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5"/>
                    <a:pt x="7" y="36"/>
                    <a:pt x="6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6"/>
                    <a:pt x="0" y="35"/>
                    <a:pt x="0" y="3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1"/>
                    <a:pt x="8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0" y="2"/>
                    <a:pt x="14" y="0"/>
                    <a:pt x="18" y="0"/>
                  </a:cubicBezTo>
                  <a:cubicBezTo>
                    <a:pt x="23" y="0"/>
                    <a:pt x="26" y="1"/>
                    <a:pt x="28" y="5"/>
                  </a:cubicBezTo>
                  <a:cubicBezTo>
                    <a:pt x="32" y="2"/>
                    <a:pt x="36" y="0"/>
                    <a:pt x="41" y="0"/>
                  </a:cubicBezTo>
                  <a:cubicBezTo>
                    <a:pt x="50" y="0"/>
                    <a:pt x="51" y="6"/>
                    <a:pt x="51" y="13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5"/>
                    <a:pt x="51" y="36"/>
                    <a:pt x="50" y="36"/>
                  </a:cubicBezTo>
                  <a:close/>
                </a:path>
              </a:pathLst>
            </a:custGeom>
            <a:solidFill>
              <a:srgbClr val="646567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73" name="Freeform 213"/>
            <p:cNvSpPr>
              <a:spLocks/>
            </p:cNvSpPr>
            <p:nvPr userDrawn="1"/>
          </p:nvSpPr>
          <p:spPr bwMode="auto">
            <a:xfrm>
              <a:off x="2814" y="708"/>
              <a:ext cx="45" cy="31"/>
            </a:xfrm>
            <a:custGeom>
              <a:avLst/>
              <a:gdLst>
                <a:gd name="T0" fmla="*/ 44 w 52"/>
                <a:gd name="T1" fmla="*/ 31 h 36"/>
                <a:gd name="T2" fmla="*/ 39 w 52"/>
                <a:gd name="T3" fmla="*/ 31 h 36"/>
                <a:gd name="T4" fmla="*/ 38 w 52"/>
                <a:gd name="T5" fmla="*/ 29 h 36"/>
                <a:gd name="T6" fmla="*/ 38 w 52"/>
                <a:gd name="T7" fmla="*/ 12 h 36"/>
                <a:gd name="T8" fmla="*/ 34 w 52"/>
                <a:gd name="T9" fmla="*/ 6 h 36"/>
                <a:gd name="T10" fmla="*/ 26 w 52"/>
                <a:gd name="T11" fmla="*/ 9 h 36"/>
                <a:gd name="T12" fmla="*/ 26 w 52"/>
                <a:gd name="T13" fmla="*/ 12 h 36"/>
                <a:gd name="T14" fmla="*/ 26 w 52"/>
                <a:gd name="T15" fmla="*/ 29 h 36"/>
                <a:gd name="T16" fmla="*/ 25 w 52"/>
                <a:gd name="T17" fmla="*/ 31 h 36"/>
                <a:gd name="T18" fmla="*/ 20 w 52"/>
                <a:gd name="T19" fmla="*/ 31 h 36"/>
                <a:gd name="T20" fmla="*/ 19 w 52"/>
                <a:gd name="T21" fmla="*/ 29 h 36"/>
                <a:gd name="T22" fmla="*/ 19 w 52"/>
                <a:gd name="T23" fmla="*/ 11 h 36"/>
                <a:gd name="T24" fmla="*/ 15 w 52"/>
                <a:gd name="T25" fmla="*/ 6 h 36"/>
                <a:gd name="T26" fmla="*/ 7 w 52"/>
                <a:gd name="T27" fmla="*/ 9 h 36"/>
                <a:gd name="T28" fmla="*/ 7 w 52"/>
                <a:gd name="T29" fmla="*/ 29 h 36"/>
                <a:gd name="T30" fmla="*/ 6 w 52"/>
                <a:gd name="T31" fmla="*/ 31 h 36"/>
                <a:gd name="T32" fmla="*/ 1 w 52"/>
                <a:gd name="T33" fmla="*/ 31 h 36"/>
                <a:gd name="T34" fmla="*/ 0 w 52"/>
                <a:gd name="T35" fmla="*/ 29 h 36"/>
                <a:gd name="T36" fmla="*/ 0 w 52"/>
                <a:gd name="T37" fmla="*/ 2 h 36"/>
                <a:gd name="T38" fmla="*/ 1 w 52"/>
                <a:gd name="T39" fmla="*/ 0 h 36"/>
                <a:gd name="T40" fmla="*/ 6 w 52"/>
                <a:gd name="T41" fmla="*/ 0 h 36"/>
                <a:gd name="T42" fmla="*/ 7 w 52"/>
                <a:gd name="T43" fmla="*/ 2 h 36"/>
                <a:gd name="T44" fmla="*/ 7 w 52"/>
                <a:gd name="T45" fmla="*/ 3 h 36"/>
                <a:gd name="T46" fmla="*/ 7 w 52"/>
                <a:gd name="T47" fmla="*/ 3 h 36"/>
                <a:gd name="T48" fmla="*/ 16 w 52"/>
                <a:gd name="T49" fmla="*/ 0 h 36"/>
                <a:gd name="T50" fmla="*/ 25 w 52"/>
                <a:gd name="T51" fmla="*/ 4 h 36"/>
                <a:gd name="T52" fmla="*/ 35 w 52"/>
                <a:gd name="T53" fmla="*/ 0 h 36"/>
                <a:gd name="T54" fmla="*/ 45 w 52"/>
                <a:gd name="T55" fmla="*/ 11 h 36"/>
                <a:gd name="T56" fmla="*/ 45 w 52"/>
                <a:gd name="T57" fmla="*/ 29 h 36"/>
                <a:gd name="T58" fmla="*/ 44 w 52"/>
                <a:gd name="T59" fmla="*/ 31 h 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2" h="36">
                  <a:moveTo>
                    <a:pt x="51" y="36"/>
                  </a:moveTo>
                  <a:cubicBezTo>
                    <a:pt x="45" y="36"/>
                    <a:pt x="45" y="36"/>
                    <a:pt x="45" y="36"/>
                  </a:cubicBezTo>
                  <a:cubicBezTo>
                    <a:pt x="44" y="36"/>
                    <a:pt x="44" y="35"/>
                    <a:pt x="44" y="34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4" y="8"/>
                    <a:pt x="43" y="7"/>
                    <a:pt x="39" y="7"/>
                  </a:cubicBezTo>
                  <a:cubicBezTo>
                    <a:pt x="36" y="7"/>
                    <a:pt x="32" y="9"/>
                    <a:pt x="30" y="10"/>
                  </a:cubicBezTo>
                  <a:cubicBezTo>
                    <a:pt x="30" y="11"/>
                    <a:pt x="30" y="12"/>
                    <a:pt x="30" y="1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5"/>
                    <a:pt x="30" y="36"/>
                    <a:pt x="29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2" y="35"/>
                    <a:pt x="22" y="34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9"/>
                    <a:pt x="21" y="7"/>
                    <a:pt x="17" y="7"/>
                  </a:cubicBezTo>
                  <a:cubicBezTo>
                    <a:pt x="15" y="7"/>
                    <a:pt x="11" y="9"/>
                    <a:pt x="8" y="10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5"/>
                    <a:pt x="8" y="36"/>
                    <a:pt x="7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0" y="35"/>
                    <a:pt x="0" y="3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1" y="2"/>
                    <a:pt x="15" y="0"/>
                    <a:pt x="19" y="0"/>
                  </a:cubicBezTo>
                  <a:cubicBezTo>
                    <a:pt x="23" y="0"/>
                    <a:pt x="26" y="1"/>
                    <a:pt x="29" y="5"/>
                  </a:cubicBezTo>
                  <a:cubicBezTo>
                    <a:pt x="32" y="2"/>
                    <a:pt x="37" y="0"/>
                    <a:pt x="41" y="0"/>
                  </a:cubicBezTo>
                  <a:cubicBezTo>
                    <a:pt x="51" y="0"/>
                    <a:pt x="52" y="6"/>
                    <a:pt x="52" y="13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5"/>
                    <a:pt x="52" y="36"/>
                    <a:pt x="51" y="36"/>
                  </a:cubicBezTo>
                  <a:close/>
                </a:path>
              </a:pathLst>
            </a:custGeom>
            <a:solidFill>
              <a:srgbClr val="646567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74" name="Freeform 214"/>
            <p:cNvSpPr>
              <a:spLocks noEditPoints="1"/>
            </p:cNvSpPr>
            <p:nvPr userDrawn="1"/>
          </p:nvSpPr>
          <p:spPr bwMode="auto">
            <a:xfrm>
              <a:off x="2863" y="697"/>
              <a:ext cx="8" cy="42"/>
            </a:xfrm>
            <a:custGeom>
              <a:avLst/>
              <a:gdLst>
                <a:gd name="T0" fmla="*/ 4 w 9"/>
                <a:gd name="T1" fmla="*/ 7 h 49"/>
                <a:gd name="T2" fmla="*/ 0 w 9"/>
                <a:gd name="T3" fmla="*/ 3 h 49"/>
                <a:gd name="T4" fmla="*/ 4 w 9"/>
                <a:gd name="T5" fmla="*/ 0 h 49"/>
                <a:gd name="T6" fmla="*/ 8 w 9"/>
                <a:gd name="T7" fmla="*/ 3 h 49"/>
                <a:gd name="T8" fmla="*/ 4 w 9"/>
                <a:gd name="T9" fmla="*/ 7 h 49"/>
                <a:gd name="T10" fmla="*/ 8 w 9"/>
                <a:gd name="T11" fmla="*/ 40 h 49"/>
                <a:gd name="T12" fmla="*/ 6 w 9"/>
                <a:gd name="T13" fmla="*/ 42 h 49"/>
                <a:gd name="T14" fmla="*/ 2 w 9"/>
                <a:gd name="T15" fmla="*/ 42 h 49"/>
                <a:gd name="T16" fmla="*/ 1 w 9"/>
                <a:gd name="T17" fmla="*/ 40 h 49"/>
                <a:gd name="T18" fmla="*/ 1 w 9"/>
                <a:gd name="T19" fmla="*/ 13 h 49"/>
                <a:gd name="T20" fmla="*/ 2 w 9"/>
                <a:gd name="T21" fmla="*/ 11 h 49"/>
                <a:gd name="T22" fmla="*/ 6 w 9"/>
                <a:gd name="T23" fmla="*/ 11 h 49"/>
                <a:gd name="T24" fmla="*/ 8 w 9"/>
                <a:gd name="T25" fmla="*/ 13 h 49"/>
                <a:gd name="T26" fmla="*/ 8 w 9"/>
                <a:gd name="T27" fmla="*/ 40 h 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" h="49">
                  <a:moveTo>
                    <a:pt x="5" y="8"/>
                  </a:move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5" y="0"/>
                  </a:cubicBezTo>
                  <a:cubicBezTo>
                    <a:pt x="8" y="0"/>
                    <a:pt x="9" y="2"/>
                    <a:pt x="9" y="4"/>
                  </a:cubicBezTo>
                  <a:cubicBezTo>
                    <a:pt x="9" y="6"/>
                    <a:pt x="8" y="8"/>
                    <a:pt x="5" y="8"/>
                  </a:cubicBezTo>
                  <a:close/>
                  <a:moveTo>
                    <a:pt x="9" y="47"/>
                  </a:moveTo>
                  <a:cubicBezTo>
                    <a:pt x="9" y="48"/>
                    <a:pt x="8" y="49"/>
                    <a:pt x="7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1" y="48"/>
                    <a:pt x="1" y="47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4"/>
                    <a:pt x="1" y="13"/>
                    <a:pt x="2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9" y="14"/>
                    <a:pt x="9" y="15"/>
                  </a:cubicBezTo>
                  <a:lnTo>
                    <a:pt x="9" y="47"/>
                  </a:lnTo>
                  <a:close/>
                </a:path>
              </a:pathLst>
            </a:custGeom>
            <a:solidFill>
              <a:srgbClr val="646567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75" name="Freeform 215"/>
            <p:cNvSpPr>
              <a:spLocks/>
            </p:cNvSpPr>
            <p:nvPr userDrawn="1"/>
          </p:nvSpPr>
          <p:spPr bwMode="auto">
            <a:xfrm>
              <a:off x="2875" y="708"/>
              <a:ext cx="23" cy="31"/>
            </a:xfrm>
            <a:custGeom>
              <a:avLst/>
              <a:gdLst>
                <a:gd name="T0" fmla="*/ 10 w 27"/>
                <a:gd name="T1" fmla="*/ 31 h 36"/>
                <a:gd name="T2" fmla="*/ 1 w 27"/>
                <a:gd name="T3" fmla="*/ 30 h 36"/>
                <a:gd name="T4" fmla="*/ 0 w 27"/>
                <a:gd name="T5" fmla="*/ 28 h 36"/>
                <a:gd name="T6" fmla="*/ 0 w 27"/>
                <a:gd name="T7" fmla="*/ 26 h 36"/>
                <a:gd name="T8" fmla="*/ 2 w 27"/>
                <a:gd name="T9" fmla="*/ 25 h 36"/>
                <a:gd name="T10" fmla="*/ 10 w 27"/>
                <a:gd name="T11" fmla="*/ 26 h 36"/>
                <a:gd name="T12" fmla="*/ 16 w 27"/>
                <a:gd name="T13" fmla="*/ 22 h 36"/>
                <a:gd name="T14" fmla="*/ 11 w 27"/>
                <a:gd name="T15" fmla="*/ 18 h 36"/>
                <a:gd name="T16" fmla="*/ 0 w 27"/>
                <a:gd name="T17" fmla="*/ 9 h 36"/>
                <a:gd name="T18" fmla="*/ 11 w 27"/>
                <a:gd name="T19" fmla="*/ 0 h 36"/>
                <a:gd name="T20" fmla="*/ 20 w 27"/>
                <a:gd name="T21" fmla="*/ 1 h 36"/>
                <a:gd name="T22" fmla="*/ 22 w 27"/>
                <a:gd name="T23" fmla="*/ 3 h 36"/>
                <a:gd name="T24" fmla="*/ 21 w 27"/>
                <a:gd name="T25" fmla="*/ 5 h 36"/>
                <a:gd name="T26" fmla="*/ 20 w 27"/>
                <a:gd name="T27" fmla="*/ 6 h 36"/>
                <a:gd name="T28" fmla="*/ 12 w 27"/>
                <a:gd name="T29" fmla="*/ 5 h 36"/>
                <a:gd name="T30" fmla="*/ 7 w 27"/>
                <a:gd name="T31" fmla="*/ 9 h 36"/>
                <a:gd name="T32" fmla="*/ 12 w 27"/>
                <a:gd name="T33" fmla="*/ 12 h 36"/>
                <a:gd name="T34" fmla="*/ 23 w 27"/>
                <a:gd name="T35" fmla="*/ 22 h 36"/>
                <a:gd name="T36" fmla="*/ 10 w 27"/>
                <a:gd name="T37" fmla="*/ 31 h 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7" h="36">
                  <a:moveTo>
                    <a:pt x="12" y="36"/>
                  </a:moveTo>
                  <a:cubicBezTo>
                    <a:pt x="9" y="36"/>
                    <a:pt x="4" y="36"/>
                    <a:pt x="1" y="35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9"/>
                    <a:pt x="1" y="29"/>
                    <a:pt x="2" y="29"/>
                  </a:cubicBezTo>
                  <a:cubicBezTo>
                    <a:pt x="5" y="29"/>
                    <a:pt x="10" y="30"/>
                    <a:pt x="12" y="30"/>
                  </a:cubicBezTo>
                  <a:cubicBezTo>
                    <a:pt x="17" y="30"/>
                    <a:pt x="19" y="28"/>
                    <a:pt x="19" y="26"/>
                  </a:cubicBezTo>
                  <a:cubicBezTo>
                    <a:pt x="19" y="22"/>
                    <a:pt x="18" y="22"/>
                    <a:pt x="13" y="21"/>
                  </a:cubicBezTo>
                  <a:cubicBezTo>
                    <a:pt x="6" y="20"/>
                    <a:pt x="0" y="18"/>
                    <a:pt x="0" y="11"/>
                  </a:cubicBezTo>
                  <a:cubicBezTo>
                    <a:pt x="0" y="3"/>
                    <a:pt x="5" y="0"/>
                    <a:pt x="13" y="0"/>
                  </a:cubicBezTo>
                  <a:cubicBezTo>
                    <a:pt x="16" y="0"/>
                    <a:pt x="21" y="0"/>
                    <a:pt x="24" y="1"/>
                  </a:cubicBezTo>
                  <a:cubicBezTo>
                    <a:pt x="26" y="2"/>
                    <a:pt x="26" y="2"/>
                    <a:pt x="26" y="3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7"/>
                    <a:pt x="25" y="7"/>
                    <a:pt x="23" y="7"/>
                  </a:cubicBezTo>
                  <a:cubicBezTo>
                    <a:pt x="20" y="7"/>
                    <a:pt x="16" y="6"/>
                    <a:pt x="14" y="6"/>
                  </a:cubicBezTo>
                  <a:cubicBezTo>
                    <a:pt x="9" y="6"/>
                    <a:pt x="8" y="7"/>
                    <a:pt x="8" y="10"/>
                  </a:cubicBezTo>
                  <a:cubicBezTo>
                    <a:pt x="8" y="13"/>
                    <a:pt x="10" y="13"/>
                    <a:pt x="14" y="14"/>
                  </a:cubicBezTo>
                  <a:cubicBezTo>
                    <a:pt x="21" y="15"/>
                    <a:pt x="27" y="16"/>
                    <a:pt x="27" y="25"/>
                  </a:cubicBezTo>
                  <a:cubicBezTo>
                    <a:pt x="27" y="33"/>
                    <a:pt x="20" y="36"/>
                    <a:pt x="12" y="36"/>
                  </a:cubicBezTo>
                  <a:close/>
                </a:path>
              </a:pathLst>
            </a:custGeom>
            <a:solidFill>
              <a:srgbClr val="646567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76" name="Freeform 216"/>
            <p:cNvSpPr>
              <a:spLocks/>
            </p:cNvSpPr>
            <p:nvPr userDrawn="1"/>
          </p:nvSpPr>
          <p:spPr bwMode="auto">
            <a:xfrm>
              <a:off x="2901" y="708"/>
              <a:ext cx="23" cy="31"/>
            </a:xfrm>
            <a:custGeom>
              <a:avLst/>
              <a:gdLst>
                <a:gd name="T0" fmla="*/ 11 w 27"/>
                <a:gd name="T1" fmla="*/ 31 h 36"/>
                <a:gd name="T2" fmla="*/ 1 w 27"/>
                <a:gd name="T3" fmla="*/ 30 h 36"/>
                <a:gd name="T4" fmla="*/ 0 w 27"/>
                <a:gd name="T5" fmla="*/ 28 h 36"/>
                <a:gd name="T6" fmla="*/ 0 w 27"/>
                <a:gd name="T7" fmla="*/ 26 h 36"/>
                <a:gd name="T8" fmla="*/ 2 w 27"/>
                <a:gd name="T9" fmla="*/ 25 h 36"/>
                <a:gd name="T10" fmla="*/ 11 w 27"/>
                <a:gd name="T11" fmla="*/ 26 h 36"/>
                <a:gd name="T12" fmla="*/ 16 w 27"/>
                <a:gd name="T13" fmla="*/ 22 h 36"/>
                <a:gd name="T14" fmla="*/ 11 w 27"/>
                <a:gd name="T15" fmla="*/ 18 h 36"/>
                <a:gd name="T16" fmla="*/ 0 w 27"/>
                <a:gd name="T17" fmla="*/ 9 h 36"/>
                <a:gd name="T18" fmla="*/ 12 w 27"/>
                <a:gd name="T19" fmla="*/ 0 h 36"/>
                <a:gd name="T20" fmla="*/ 20 w 27"/>
                <a:gd name="T21" fmla="*/ 1 h 36"/>
                <a:gd name="T22" fmla="*/ 22 w 27"/>
                <a:gd name="T23" fmla="*/ 3 h 36"/>
                <a:gd name="T24" fmla="*/ 21 w 27"/>
                <a:gd name="T25" fmla="*/ 5 h 36"/>
                <a:gd name="T26" fmla="*/ 20 w 27"/>
                <a:gd name="T27" fmla="*/ 6 h 36"/>
                <a:gd name="T28" fmla="*/ 12 w 27"/>
                <a:gd name="T29" fmla="*/ 5 h 36"/>
                <a:gd name="T30" fmla="*/ 7 w 27"/>
                <a:gd name="T31" fmla="*/ 9 h 36"/>
                <a:gd name="T32" fmla="*/ 12 w 27"/>
                <a:gd name="T33" fmla="*/ 12 h 36"/>
                <a:gd name="T34" fmla="*/ 23 w 27"/>
                <a:gd name="T35" fmla="*/ 22 h 36"/>
                <a:gd name="T36" fmla="*/ 11 w 27"/>
                <a:gd name="T37" fmla="*/ 31 h 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7" h="36">
                  <a:moveTo>
                    <a:pt x="13" y="36"/>
                  </a:moveTo>
                  <a:cubicBezTo>
                    <a:pt x="9" y="36"/>
                    <a:pt x="4" y="36"/>
                    <a:pt x="1" y="35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29"/>
                    <a:pt x="1" y="29"/>
                    <a:pt x="2" y="29"/>
                  </a:cubicBezTo>
                  <a:cubicBezTo>
                    <a:pt x="5" y="29"/>
                    <a:pt x="10" y="30"/>
                    <a:pt x="13" y="30"/>
                  </a:cubicBezTo>
                  <a:cubicBezTo>
                    <a:pt x="17" y="30"/>
                    <a:pt x="19" y="28"/>
                    <a:pt x="19" y="26"/>
                  </a:cubicBezTo>
                  <a:cubicBezTo>
                    <a:pt x="19" y="22"/>
                    <a:pt x="18" y="22"/>
                    <a:pt x="13" y="21"/>
                  </a:cubicBezTo>
                  <a:cubicBezTo>
                    <a:pt x="6" y="20"/>
                    <a:pt x="0" y="18"/>
                    <a:pt x="0" y="11"/>
                  </a:cubicBezTo>
                  <a:cubicBezTo>
                    <a:pt x="0" y="3"/>
                    <a:pt x="5" y="0"/>
                    <a:pt x="14" y="0"/>
                  </a:cubicBezTo>
                  <a:cubicBezTo>
                    <a:pt x="16" y="0"/>
                    <a:pt x="21" y="0"/>
                    <a:pt x="24" y="1"/>
                  </a:cubicBezTo>
                  <a:cubicBezTo>
                    <a:pt x="26" y="2"/>
                    <a:pt x="26" y="2"/>
                    <a:pt x="26" y="3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7"/>
                    <a:pt x="25" y="7"/>
                    <a:pt x="23" y="7"/>
                  </a:cubicBezTo>
                  <a:cubicBezTo>
                    <a:pt x="20" y="7"/>
                    <a:pt x="16" y="6"/>
                    <a:pt x="14" y="6"/>
                  </a:cubicBezTo>
                  <a:cubicBezTo>
                    <a:pt x="9" y="6"/>
                    <a:pt x="8" y="7"/>
                    <a:pt x="8" y="10"/>
                  </a:cubicBezTo>
                  <a:cubicBezTo>
                    <a:pt x="8" y="13"/>
                    <a:pt x="10" y="13"/>
                    <a:pt x="14" y="14"/>
                  </a:cubicBezTo>
                  <a:cubicBezTo>
                    <a:pt x="21" y="15"/>
                    <a:pt x="27" y="16"/>
                    <a:pt x="27" y="25"/>
                  </a:cubicBezTo>
                  <a:cubicBezTo>
                    <a:pt x="27" y="33"/>
                    <a:pt x="20" y="36"/>
                    <a:pt x="13" y="36"/>
                  </a:cubicBezTo>
                  <a:close/>
                </a:path>
              </a:pathLst>
            </a:custGeom>
            <a:solidFill>
              <a:srgbClr val="646567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77" name="Freeform 217"/>
            <p:cNvSpPr>
              <a:spLocks noEditPoints="1"/>
            </p:cNvSpPr>
            <p:nvPr userDrawn="1"/>
          </p:nvSpPr>
          <p:spPr bwMode="auto">
            <a:xfrm>
              <a:off x="2928" y="697"/>
              <a:ext cx="7" cy="42"/>
            </a:xfrm>
            <a:custGeom>
              <a:avLst/>
              <a:gdLst>
                <a:gd name="T0" fmla="*/ 4 w 8"/>
                <a:gd name="T1" fmla="*/ 7 h 49"/>
                <a:gd name="T2" fmla="*/ 0 w 8"/>
                <a:gd name="T3" fmla="*/ 3 h 49"/>
                <a:gd name="T4" fmla="*/ 4 w 8"/>
                <a:gd name="T5" fmla="*/ 0 h 49"/>
                <a:gd name="T6" fmla="*/ 7 w 8"/>
                <a:gd name="T7" fmla="*/ 3 h 49"/>
                <a:gd name="T8" fmla="*/ 4 w 8"/>
                <a:gd name="T9" fmla="*/ 7 h 49"/>
                <a:gd name="T10" fmla="*/ 7 w 8"/>
                <a:gd name="T11" fmla="*/ 40 h 49"/>
                <a:gd name="T12" fmla="*/ 6 w 8"/>
                <a:gd name="T13" fmla="*/ 42 h 49"/>
                <a:gd name="T14" fmla="*/ 1 w 8"/>
                <a:gd name="T15" fmla="*/ 42 h 49"/>
                <a:gd name="T16" fmla="*/ 0 w 8"/>
                <a:gd name="T17" fmla="*/ 40 h 49"/>
                <a:gd name="T18" fmla="*/ 0 w 8"/>
                <a:gd name="T19" fmla="*/ 13 h 49"/>
                <a:gd name="T20" fmla="*/ 1 w 8"/>
                <a:gd name="T21" fmla="*/ 11 h 49"/>
                <a:gd name="T22" fmla="*/ 6 w 8"/>
                <a:gd name="T23" fmla="*/ 11 h 49"/>
                <a:gd name="T24" fmla="*/ 7 w 8"/>
                <a:gd name="T25" fmla="*/ 13 h 49"/>
                <a:gd name="T26" fmla="*/ 7 w 8"/>
                <a:gd name="T27" fmla="*/ 40 h 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" h="49">
                  <a:moveTo>
                    <a:pt x="4" y="8"/>
                  </a:moveTo>
                  <a:cubicBezTo>
                    <a:pt x="0" y="8"/>
                    <a:pt x="0" y="6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8" y="0"/>
                    <a:pt x="8" y="2"/>
                    <a:pt x="8" y="4"/>
                  </a:cubicBezTo>
                  <a:cubicBezTo>
                    <a:pt x="8" y="6"/>
                    <a:pt x="8" y="8"/>
                    <a:pt x="4" y="8"/>
                  </a:cubicBezTo>
                  <a:close/>
                  <a:moveTo>
                    <a:pt x="8" y="47"/>
                  </a:moveTo>
                  <a:cubicBezTo>
                    <a:pt x="8" y="48"/>
                    <a:pt x="8" y="49"/>
                    <a:pt x="7" y="49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49"/>
                    <a:pt x="0" y="48"/>
                    <a:pt x="0" y="47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3"/>
                    <a:pt x="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4"/>
                    <a:pt x="8" y="15"/>
                  </a:cubicBezTo>
                  <a:lnTo>
                    <a:pt x="8" y="47"/>
                  </a:lnTo>
                  <a:close/>
                </a:path>
              </a:pathLst>
            </a:custGeom>
            <a:solidFill>
              <a:srgbClr val="646567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78" name="Freeform 218"/>
            <p:cNvSpPr>
              <a:spLocks noEditPoints="1"/>
            </p:cNvSpPr>
            <p:nvPr userDrawn="1"/>
          </p:nvSpPr>
          <p:spPr bwMode="auto">
            <a:xfrm>
              <a:off x="2939" y="708"/>
              <a:ext cx="27" cy="31"/>
            </a:xfrm>
            <a:custGeom>
              <a:avLst/>
              <a:gdLst>
                <a:gd name="T0" fmla="*/ 14 w 31"/>
                <a:gd name="T1" fmla="*/ 31 h 36"/>
                <a:gd name="T2" fmla="*/ 0 w 31"/>
                <a:gd name="T3" fmla="*/ 15 h 36"/>
                <a:gd name="T4" fmla="*/ 14 w 31"/>
                <a:gd name="T5" fmla="*/ 0 h 36"/>
                <a:gd name="T6" fmla="*/ 27 w 31"/>
                <a:gd name="T7" fmla="*/ 15 h 36"/>
                <a:gd name="T8" fmla="*/ 14 w 31"/>
                <a:gd name="T9" fmla="*/ 31 h 36"/>
                <a:gd name="T10" fmla="*/ 14 w 31"/>
                <a:gd name="T11" fmla="*/ 6 h 36"/>
                <a:gd name="T12" fmla="*/ 7 w 31"/>
                <a:gd name="T13" fmla="*/ 16 h 36"/>
                <a:gd name="T14" fmla="*/ 14 w 31"/>
                <a:gd name="T15" fmla="*/ 25 h 36"/>
                <a:gd name="T16" fmla="*/ 20 w 31"/>
                <a:gd name="T17" fmla="*/ 16 h 36"/>
                <a:gd name="T18" fmla="*/ 14 w 31"/>
                <a:gd name="T19" fmla="*/ 6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1" h="36">
                  <a:moveTo>
                    <a:pt x="16" y="36"/>
                  </a:moveTo>
                  <a:cubicBezTo>
                    <a:pt x="1" y="36"/>
                    <a:pt x="0" y="26"/>
                    <a:pt x="0" y="17"/>
                  </a:cubicBezTo>
                  <a:cubicBezTo>
                    <a:pt x="0" y="11"/>
                    <a:pt x="2" y="0"/>
                    <a:pt x="16" y="0"/>
                  </a:cubicBezTo>
                  <a:cubicBezTo>
                    <a:pt x="30" y="0"/>
                    <a:pt x="31" y="9"/>
                    <a:pt x="31" y="17"/>
                  </a:cubicBezTo>
                  <a:cubicBezTo>
                    <a:pt x="31" y="26"/>
                    <a:pt x="30" y="36"/>
                    <a:pt x="16" y="36"/>
                  </a:cubicBezTo>
                  <a:close/>
                  <a:moveTo>
                    <a:pt x="16" y="7"/>
                  </a:moveTo>
                  <a:cubicBezTo>
                    <a:pt x="9" y="7"/>
                    <a:pt x="8" y="10"/>
                    <a:pt x="8" y="18"/>
                  </a:cubicBezTo>
                  <a:cubicBezTo>
                    <a:pt x="8" y="26"/>
                    <a:pt x="9" y="29"/>
                    <a:pt x="16" y="29"/>
                  </a:cubicBezTo>
                  <a:cubicBezTo>
                    <a:pt x="22" y="29"/>
                    <a:pt x="23" y="26"/>
                    <a:pt x="23" y="18"/>
                  </a:cubicBezTo>
                  <a:cubicBezTo>
                    <a:pt x="23" y="10"/>
                    <a:pt x="22" y="7"/>
                    <a:pt x="16" y="7"/>
                  </a:cubicBezTo>
                  <a:close/>
                </a:path>
              </a:pathLst>
            </a:custGeom>
            <a:solidFill>
              <a:srgbClr val="646567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79" name="Freeform 219"/>
            <p:cNvSpPr>
              <a:spLocks/>
            </p:cNvSpPr>
            <p:nvPr userDrawn="1"/>
          </p:nvSpPr>
          <p:spPr bwMode="auto">
            <a:xfrm>
              <a:off x="2969" y="708"/>
              <a:ext cx="26" cy="31"/>
            </a:xfrm>
            <a:custGeom>
              <a:avLst/>
              <a:gdLst>
                <a:gd name="T0" fmla="*/ 25 w 31"/>
                <a:gd name="T1" fmla="*/ 31 h 36"/>
                <a:gd name="T2" fmla="*/ 21 w 31"/>
                <a:gd name="T3" fmla="*/ 31 h 36"/>
                <a:gd name="T4" fmla="*/ 19 w 31"/>
                <a:gd name="T5" fmla="*/ 29 h 36"/>
                <a:gd name="T6" fmla="*/ 19 w 31"/>
                <a:gd name="T7" fmla="*/ 12 h 36"/>
                <a:gd name="T8" fmla="*/ 15 w 31"/>
                <a:gd name="T9" fmla="*/ 6 h 36"/>
                <a:gd name="T10" fmla="*/ 7 w 31"/>
                <a:gd name="T11" fmla="*/ 9 h 36"/>
                <a:gd name="T12" fmla="*/ 7 w 31"/>
                <a:gd name="T13" fmla="*/ 29 h 36"/>
                <a:gd name="T14" fmla="*/ 6 w 31"/>
                <a:gd name="T15" fmla="*/ 31 h 36"/>
                <a:gd name="T16" fmla="*/ 2 w 31"/>
                <a:gd name="T17" fmla="*/ 31 h 36"/>
                <a:gd name="T18" fmla="*/ 0 w 31"/>
                <a:gd name="T19" fmla="*/ 29 h 36"/>
                <a:gd name="T20" fmla="*/ 0 w 31"/>
                <a:gd name="T21" fmla="*/ 2 h 36"/>
                <a:gd name="T22" fmla="*/ 2 w 31"/>
                <a:gd name="T23" fmla="*/ 0 h 36"/>
                <a:gd name="T24" fmla="*/ 6 w 31"/>
                <a:gd name="T25" fmla="*/ 0 h 36"/>
                <a:gd name="T26" fmla="*/ 7 w 31"/>
                <a:gd name="T27" fmla="*/ 2 h 36"/>
                <a:gd name="T28" fmla="*/ 7 w 31"/>
                <a:gd name="T29" fmla="*/ 3 h 36"/>
                <a:gd name="T30" fmla="*/ 7 w 31"/>
                <a:gd name="T31" fmla="*/ 3 h 36"/>
                <a:gd name="T32" fmla="*/ 18 w 31"/>
                <a:gd name="T33" fmla="*/ 0 h 36"/>
                <a:gd name="T34" fmla="*/ 26 w 31"/>
                <a:gd name="T35" fmla="*/ 11 h 36"/>
                <a:gd name="T36" fmla="*/ 26 w 31"/>
                <a:gd name="T37" fmla="*/ 29 h 36"/>
                <a:gd name="T38" fmla="*/ 25 w 31"/>
                <a:gd name="T39" fmla="*/ 31 h 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" h="36">
                  <a:moveTo>
                    <a:pt x="30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4" y="36"/>
                    <a:pt x="23" y="35"/>
                    <a:pt x="23" y="3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0"/>
                    <a:pt x="22" y="7"/>
                    <a:pt x="18" y="7"/>
                  </a:cubicBezTo>
                  <a:cubicBezTo>
                    <a:pt x="15" y="7"/>
                    <a:pt x="10" y="9"/>
                    <a:pt x="8" y="10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5"/>
                    <a:pt x="8" y="36"/>
                    <a:pt x="7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1" y="36"/>
                    <a:pt x="0" y="35"/>
                    <a:pt x="0" y="3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1" y="2"/>
                    <a:pt x="16" y="0"/>
                    <a:pt x="21" y="0"/>
                  </a:cubicBezTo>
                  <a:cubicBezTo>
                    <a:pt x="30" y="0"/>
                    <a:pt x="31" y="6"/>
                    <a:pt x="31" y="13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5"/>
                    <a:pt x="31" y="36"/>
                    <a:pt x="30" y="36"/>
                  </a:cubicBezTo>
                  <a:close/>
                </a:path>
              </a:pathLst>
            </a:custGeom>
            <a:solidFill>
              <a:srgbClr val="646567"/>
            </a:solidFill>
            <a:ln>
              <a:noFill/>
            </a:ln>
            <a:ex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sp>
        <p:nvSpPr>
          <p:cNvPr id="80" name="Rectangle 6"/>
          <p:cNvSpPr>
            <a:spLocks noChangeArrowheads="1"/>
          </p:cNvSpPr>
          <p:nvPr userDrawn="1"/>
        </p:nvSpPr>
        <p:spPr bwMode="auto">
          <a:xfrm>
            <a:off x="4268788" y="6669088"/>
            <a:ext cx="611187" cy="333375"/>
          </a:xfrm>
          <a:prstGeom prst="rect">
            <a:avLst/>
          </a:prstGeom>
          <a:solidFill>
            <a:srgbClr val="EE8032"/>
          </a:solidFill>
          <a:ln w="9525" algn="ctr">
            <a:solidFill>
              <a:srgbClr val="EE8032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lIns="18000" tIns="118800" anchor="ctr"/>
          <a:lstStyle/>
          <a:p>
            <a:pPr defTabSz="457200" eaLnBrk="0" fontAlgn="base" hangingPunct="0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defRPr/>
            </a:pPr>
            <a:r>
              <a:rPr lang="fr-BE" sz="1000" dirty="0" err="1">
                <a:solidFill>
                  <a:srgbClr val="FFFFFF"/>
                </a:solidFill>
                <a:cs typeface="Arial" pitchFamily="34" charset="0"/>
              </a:rPr>
              <a:t>Energy</a:t>
            </a:r>
            <a:endParaRPr lang="en-GB" sz="800" dirty="0">
              <a:solidFill>
                <a:srgbClr val="FFFFFF"/>
              </a:solidFill>
              <a:cs typeface="Arial" pitchFamily="34" charset="0"/>
            </a:endParaRPr>
          </a:p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900" dirty="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947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plit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9pPr>
    </p:titleStyle>
    <p:bodyStyle>
      <a:lvl1pPr marL="444500" indent="-4445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400000"/>
        <a:buFont typeface="Trebuchet MS" pitchFamily="34" charset="0"/>
        <a:buChar char=".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998538" indent="-3683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Trebuchet MS" pitchFamily="34" charset="0"/>
        <a:buChar char="»"/>
        <a:defRPr sz="2600">
          <a:solidFill>
            <a:schemeClr val="tx1"/>
          </a:solidFill>
          <a:latin typeface="+mn-lt"/>
        </a:defRPr>
      </a:lvl2pPr>
      <a:lvl3pPr marL="1406525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814513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SzPct val="125000"/>
        <a:buFont typeface="Arial" pitchFamily="34" charset="0"/>
        <a:buChar char="­"/>
        <a:defRPr sz="2200">
          <a:solidFill>
            <a:schemeClr val="tx1"/>
          </a:solidFill>
          <a:latin typeface="+mn-lt"/>
        </a:defRPr>
      </a:lvl4pPr>
      <a:lvl5pPr marL="2222500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itchFamily="34" charset="0"/>
        <a:buChar char="•"/>
        <a:defRPr sz="2000">
          <a:solidFill>
            <a:schemeClr val="tx1"/>
          </a:solidFill>
          <a:latin typeface="+mn-lt"/>
        </a:defRPr>
      </a:lvl5pPr>
      <a:lvl6pPr marL="2679700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itchFamily="34" charset="0"/>
        <a:buChar char="•"/>
        <a:defRPr sz="2000">
          <a:solidFill>
            <a:schemeClr val="tx1"/>
          </a:solidFill>
          <a:latin typeface="+mn-lt"/>
        </a:defRPr>
      </a:lvl6pPr>
      <a:lvl7pPr marL="3136900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itchFamily="34" charset="0"/>
        <a:buChar char="•"/>
        <a:defRPr sz="2000">
          <a:solidFill>
            <a:schemeClr val="tx1"/>
          </a:solidFill>
          <a:latin typeface="+mn-lt"/>
        </a:defRPr>
      </a:lvl7pPr>
      <a:lvl8pPr marL="3594100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itchFamily="34" charset="0"/>
        <a:buChar char="•"/>
        <a:defRPr sz="2000">
          <a:solidFill>
            <a:schemeClr val="tx1"/>
          </a:solidFill>
          <a:latin typeface="+mn-lt"/>
        </a:defRPr>
      </a:lvl8pPr>
      <a:lvl9pPr marL="4051300" indent="-228600" algn="l" rtl="0" eaLnBrk="0" fontAlgn="base" hangingPunct="0">
        <a:spcBef>
          <a:spcPct val="0"/>
        </a:spcBef>
        <a:spcAft>
          <a:spcPct val="0"/>
        </a:spcAft>
        <a:buClr>
          <a:srgbClr val="005BAB"/>
        </a:buClr>
        <a:buFont typeface="Arial" pitchFamily="34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54" descr="background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Freeform 5"/>
          <p:cNvSpPr>
            <a:spLocks noChangeAspect="1"/>
          </p:cNvSpPr>
          <p:nvPr/>
        </p:nvSpPr>
        <p:spPr bwMode="gray">
          <a:xfrm>
            <a:off x="0" y="3068638"/>
            <a:ext cx="9144000" cy="3608387"/>
          </a:xfrm>
          <a:custGeom>
            <a:avLst/>
            <a:gdLst>
              <a:gd name="T0" fmla="*/ 2147483647 w 2381"/>
              <a:gd name="T1" fmla="*/ 2147483647 h 882"/>
              <a:gd name="T2" fmla="*/ 0 w 2381"/>
              <a:gd name="T3" fmla="*/ 2147483647 h 882"/>
              <a:gd name="T4" fmla="*/ 0 w 2381"/>
              <a:gd name="T5" fmla="*/ 2147483647 h 882"/>
              <a:gd name="T6" fmla="*/ 2147483647 w 2381"/>
              <a:gd name="T7" fmla="*/ 0 h 882"/>
              <a:gd name="T8" fmla="*/ 2147483647 w 2381"/>
              <a:gd name="T9" fmla="*/ 2147483647 h 882"/>
              <a:gd name="T10" fmla="*/ 2147483647 w 2381"/>
              <a:gd name="T11" fmla="*/ 2147483647 h 88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81"/>
              <a:gd name="T19" fmla="*/ 0 h 882"/>
              <a:gd name="T20" fmla="*/ 2381 w 2381"/>
              <a:gd name="T21" fmla="*/ 882 h 88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81" h="882">
                <a:moveTo>
                  <a:pt x="2381" y="882"/>
                </a:moveTo>
                <a:cubicBezTo>
                  <a:pt x="0" y="882"/>
                  <a:pt x="0" y="882"/>
                  <a:pt x="0" y="882"/>
                </a:cubicBezTo>
                <a:cubicBezTo>
                  <a:pt x="0" y="213"/>
                  <a:pt x="0" y="213"/>
                  <a:pt x="0" y="213"/>
                </a:cubicBezTo>
                <a:cubicBezTo>
                  <a:pt x="7" y="140"/>
                  <a:pt x="54" y="0"/>
                  <a:pt x="311" y="0"/>
                </a:cubicBezTo>
                <a:cubicBezTo>
                  <a:pt x="658" y="0"/>
                  <a:pt x="1215" y="174"/>
                  <a:pt x="2381" y="97"/>
                </a:cubicBezTo>
                <a:lnTo>
                  <a:pt x="2381" y="8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0" name="Date Placeholder 3"/>
          <p:cNvSpPr txBox="1">
            <a:spLocks noGrp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830C4D2-F810-4CD3-86AB-C5DCC1DFBD55}" type="datetime1">
              <a:rPr lang="en-GB" sz="1400">
                <a:solidFill>
                  <a:srgbClr val="000000"/>
                </a:solidFill>
                <a:cs typeface="Arial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02/07/2013</a:t>
            </a:fld>
            <a:endParaRPr lang="en-GB" sz="14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2709" name="Rectangle 38"/>
          <p:cNvSpPr>
            <a:spLocks noChangeArrowheads="1"/>
          </p:cNvSpPr>
          <p:nvPr/>
        </p:nvSpPr>
        <p:spPr bwMode="gray">
          <a:xfrm>
            <a:off x="0" y="5643563"/>
            <a:ext cx="9144000" cy="1214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2710" name="Title Placeholder 1"/>
          <p:cNvSpPr>
            <a:spLocks noGrp="1"/>
          </p:cNvSpPr>
          <p:nvPr>
            <p:ph type="ctrTitle" idx="4294967295"/>
          </p:nvPr>
        </p:nvSpPr>
        <p:spPr>
          <a:xfrm>
            <a:off x="1187450" y="4005263"/>
            <a:ext cx="7272338" cy="1905000"/>
          </a:xfrm>
        </p:spPr>
        <p:txBody>
          <a:bodyPr/>
          <a:lstStyle/>
          <a:p>
            <a:pPr algn="ctr" eaLnBrk="1" hangingPunct="1"/>
            <a:r>
              <a:rPr lang="en-GB" sz="2800" b="1">
                <a:solidFill>
                  <a:schemeClr val="accent2"/>
                </a:solidFill>
                <a:latin typeface="Times New Roman" pitchFamily="18" charset="0"/>
                <a:sym typeface="Wingdings" pitchFamily="2" charset="2"/>
              </a:rPr>
              <a:t/>
            </a:r>
            <a:br>
              <a:rPr lang="en-GB" sz="2800" b="1">
                <a:solidFill>
                  <a:schemeClr val="accent2"/>
                </a:solidFill>
                <a:latin typeface="Times New Roman" pitchFamily="18" charset="0"/>
                <a:sym typeface="Wingdings" pitchFamily="2" charset="2"/>
              </a:rPr>
            </a:br>
            <a:r>
              <a:rPr lang="en-GB" sz="2800" b="1">
                <a:solidFill>
                  <a:srgbClr val="FF6600"/>
                </a:solidFill>
                <a:latin typeface="Times New Roman" pitchFamily="18" charset="0"/>
                <a:sym typeface="Wingdings" pitchFamily="2" charset="2"/>
              </a:rPr>
              <a:t>EU – Russia Energy Relations:</a:t>
            </a:r>
            <a:br>
              <a:rPr lang="en-GB" sz="2800" b="1">
                <a:solidFill>
                  <a:srgbClr val="FF6600"/>
                </a:solidFill>
                <a:latin typeface="Times New Roman" pitchFamily="18" charset="0"/>
                <a:sym typeface="Wingdings" pitchFamily="2" charset="2"/>
              </a:rPr>
            </a:br>
            <a:r>
              <a:rPr lang="en-GB" sz="2800" b="1">
                <a:solidFill>
                  <a:srgbClr val="FF6600"/>
                </a:solidFill>
                <a:latin typeface="Times New Roman" pitchFamily="18" charset="0"/>
                <a:sym typeface="Wingdings" pitchFamily="2" charset="2"/>
              </a:rPr>
              <a:t>The legal and political framework</a:t>
            </a:r>
            <a:r>
              <a:rPr lang="en-GB" sz="2800" b="1">
                <a:solidFill>
                  <a:schemeClr val="accent2"/>
                </a:solidFill>
                <a:latin typeface="Times New Roman" pitchFamily="18" charset="0"/>
                <a:sym typeface="Wingdings" pitchFamily="2" charset="2"/>
              </a:rPr>
              <a:t/>
            </a:r>
            <a:br>
              <a:rPr lang="en-GB" sz="2800" b="1">
                <a:solidFill>
                  <a:schemeClr val="accent2"/>
                </a:solidFill>
                <a:latin typeface="Times New Roman" pitchFamily="18" charset="0"/>
                <a:sym typeface="Wingdings" pitchFamily="2" charset="2"/>
              </a:rPr>
            </a:br>
            <a:r>
              <a:rPr lang="en-GB" sz="2800" b="1">
                <a:latin typeface="Times New Roman" pitchFamily="18" charset="0"/>
                <a:sym typeface="Wingdings" pitchFamily="2" charset="2"/>
              </a:rPr>
              <a:t/>
            </a:r>
            <a:br>
              <a:rPr lang="en-GB" sz="2800" b="1">
                <a:latin typeface="Times New Roman" pitchFamily="18" charset="0"/>
                <a:sym typeface="Wingdings" pitchFamily="2" charset="2"/>
              </a:rPr>
            </a:br>
            <a:r>
              <a:rPr lang="en-GB" sz="2000" b="1">
                <a:latin typeface="Times New Roman" pitchFamily="18" charset="0"/>
                <a:sym typeface="Wingdings" pitchFamily="2" charset="2"/>
              </a:rPr>
              <a:t/>
            </a:r>
            <a:br>
              <a:rPr lang="en-GB" sz="2000" b="1">
                <a:latin typeface="Times New Roman" pitchFamily="18" charset="0"/>
                <a:sym typeface="Wingdings" pitchFamily="2" charset="2"/>
              </a:rPr>
            </a:br>
            <a:endParaRPr lang="en-GB" sz="2000" b="1">
              <a:latin typeface="Times New Roman" pitchFamily="18" charset="0"/>
              <a:sym typeface="Wingdings" pitchFamily="2" charset="2"/>
            </a:endParaRPr>
          </a:p>
        </p:txBody>
      </p:sp>
      <p:pic>
        <p:nvPicPr>
          <p:cNvPr id="72711" name="Picture 45" descr="logos-energy-V-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933825"/>
            <a:ext cx="722312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773908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242888" y="1249363"/>
            <a:ext cx="8424862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9ECC3B"/>
              </a:buClr>
            </a:pPr>
            <a:r>
              <a:rPr lang="en-GB" sz="3200" b="1">
                <a:solidFill>
                  <a:srgbClr val="000000"/>
                </a:solidFill>
                <a:cs typeface="Arial" pitchFamily="34" charset="0"/>
              </a:rPr>
              <a:t>EU-Russia: from partnership to further integration</a:t>
            </a:r>
          </a:p>
        </p:txBody>
      </p:sp>
      <p:sp>
        <p:nvSpPr>
          <p:cNvPr id="89091" name="Rectangle 84"/>
          <p:cNvSpPr>
            <a:spLocks/>
          </p:cNvSpPr>
          <p:nvPr/>
        </p:nvSpPr>
        <p:spPr bwMode="gray">
          <a:xfrm>
            <a:off x="468313" y="2349500"/>
            <a:ext cx="7993062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marL="542925" indent="-18097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ECC3B"/>
              </a:buClr>
              <a:buFontTx/>
              <a:buChar char="•"/>
              <a:tabLst>
                <a:tab pos="361950" algn="l"/>
                <a:tab pos="628650" algn="l"/>
              </a:tabLst>
            </a:pPr>
            <a:endParaRPr lang="en-GB" sz="2100" i="1">
              <a:solidFill>
                <a:srgbClr val="000000"/>
              </a:solidFill>
              <a:cs typeface="Arial" pitchFamily="34" charset="0"/>
            </a:endParaRPr>
          </a:p>
          <a:p>
            <a:pPr marL="542925" indent="-18097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ECC3B"/>
              </a:buClr>
              <a:buFontTx/>
              <a:buChar char="•"/>
              <a:tabLst>
                <a:tab pos="361950" algn="l"/>
                <a:tab pos="628650" algn="l"/>
              </a:tabLst>
            </a:pPr>
            <a:endParaRPr lang="en-GB" sz="2100" i="1">
              <a:solidFill>
                <a:srgbClr val="000000"/>
              </a:solidFill>
              <a:cs typeface="Arial" pitchFamily="34" charset="0"/>
            </a:endParaRPr>
          </a:p>
          <a:p>
            <a:pPr marL="542925" indent="-18097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ECC3B"/>
              </a:buClr>
              <a:buFontTx/>
              <a:buChar char="•"/>
              <a:tabLst>
                <a:tab pos="361950" algn="l"/>
                <a:tab pos="628650" algn="l"/>
              </a:tabLst>
            </a:pPr>
            <a:endParaRPr lang="en-GB" sz="2100" i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" name="Rectangle 84"/>
          <p:cNvSpPr>
            <a:spLocks/>
          </p:cNvSpPr>
          <p:nvPr/>
        </p:nvSpPr>
        <p:spPr bwMode="gray">
          <a:xfrm>
            <a:off x="323850" y="2533650"/>
            <a:ext cx="882015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marL="542925" indent="-180975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9ECC3B"/>
              </a:buClr>
              <a:buFontTx/>
              <a:buChar char="•"/>
              <a:tabLst>
                <a:tab pos="361950" algn="l"/>
                <a:tab pos="628650" algn="l"/>
              </a:tabLst>
            </a:pPr>
            <a:r>
              <a:rPr lang="fr-BE" sz="2100">
                <a:solidFill>
                  <a:srgbClr val="000000"/>
                </a:solidFill>
                <a:cs typeface="Arial" pitchFamily="34" charset="0"/>
              </a:rPr>
              <a:t>Intensify </a:t>
            </a:r>
            <a:r>
              <a:rPr lang="fr-BE" sz="2100" b="1">
                <a:solidFill>
                  <a:srgbClr val="CC6600"/>
                </a:solidFill>
                <a:cs typeface="Arial" pitchFamily="34" charset="0"/>
              </a:rPr>
              <a:t>negotiations on legal basis</a:t>
            </a:r>
            <a:r>
              <a:rPr lang="fr-BE" sz="2100">
                <a:solidFill>
                  <a:srgbClr val="000000"/>
                </a:solidFill>
                <a:cs typeface="Arial" pitchFamily="34" charset="0"/>
              </a:rPr>
              <a:t> (New Agreement)</a:t>
            </a:r>
          </a:p>
          <a:p>
            <a:pPr marL="542925" indent="-180975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9ECC3B"/>
              </a:buClr>
              <a:buFontTx/>
              <a:buChar char="•"/>
              <a:tabLst>
                <a:tab pos="361950" algn="l"/>
                <a:tab pos="628650" algn="l"/>
              </a:tabLst>
            </a:pPr>
            <a:r>
              <a:rPr lang="fr-BE" sz="2100">
                <a:solidFill>
                  <a:srgbClr val="000000"/>
                </a:solidFill>
                <a:cs typeface="Arial" pitchFamily="34" charset="0"/>
              </a:rPr>
              <a:t>Step up </a:t>
            </a:r>
            <a:r>
              <a:rPr lang="fr-BE" sz="2100" b="1">
                <a:solidFill>
                  <a:srgbClr val="CC6600"/>
                </a:solidFill>
                <a:cs typeface="Arial" pitchFamily="34" charset="0"/>
              </a:rPr>
              <a:t>Partnership for Modernisation </a:t>
            </a:r>
            <a:r>
              <a:rPr lang="fr-BE" sz="2100">
                <a:solidFill>
                  <a:srgbClr val="000000"/>
                </a:solidFill>
                <a:cs typeface="Arial" pitchFamily="34" charset="0"/>
              </a:rPr>
              <a:t>in energy, intensify cooperation on energy efficiency and technology </a:t>
            </a:r>
          </a:p>
          <a:p>
            <a:pPr marL="542925" indent="-180975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9ECC3B"/>
              </a:buClr>
              <a:buFontTx/>
              <a:buChar char="•"/>
              <a:tabLst>
                <a:tab pos="361950" algn="l"/>
                <a:tab pos="628650" algn="l"/>
              </a:tabLst>
            </a:pPr>
            <a:r>
              <a:rPr lang="fr-BE" sz="2100">
                <a:solidFill>
                  <a:srgbClr val="000000"/>
                </a:solidFill>
                <a:cs typeface="Arial" pitchFamily="34" charset="0"/>
              </a:rPr>
              <a:t>Prepare EU-Russia </a:t>
            </a:r>
            <a:r>
              <a:rPr lang="fr-BE" sz="2100" b="1">
                <a:solidFill>
                  <a:srgbClr val="CC6600"/>
                </a:solidFill>
                <a:cs typeface="Arial" pitchFamily="34" charset="0"/>
              </a:rPr>
              <a:t>energy roadmap</a:t>
            </a:r>
            <a:r>
              <a:rPr lang="fr-BE" sz="2100">
                <a:solidFill>
                  <a:srgbClr val="000000"/>
                </a:solidFill>
                <a:cs typeface="Arial" pitchFamily="34" charset="0"/>
              </a:rPr>
              <a:t> until 2050</a:t>
            </a:r>
          </a:p>
          <a:p>
            <a:pPr marL="542925" indent="-180975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9ECC3B"/>
              </a:buClr>
              <a:buFontTx/>
              <a:buChar char="•"/>
              <a:tabLst>
                <a:tab pos="361950" algn="l"/>
                <a:tab pos="628650" algn="l"/>
              </a:tabLst>
            </a:pPr>
            <a:r>
              <a:rPr lang="en-GB" sz="2100">
                <a:solidFill>
                  <a:srgbClr val="000000"/>
                </a:solidFill>
                <a:cs typeface="Arial" pitchFamily="34" charset="0"/>
              </a:rPr>
              <a:t>Conclude an agreement between the EU, Russia and Belarus on the technical rules for the management of </a:t>
            </a:r>
            <a:r>
              <a:rPr lang="en-GB" sz="2100" b="1">
                <a:solidFill>
                  <a:srgbClr val="EE8032"/>
                </a:solidFill>
                <a:cs typeface="Arial" pitchFamily="34" charset="0"/>
              </a:rPr>
              <a:t>electricity networks in the Baltic region</a:t>
            </a:r>
          </a:p>
          <a:p>
            <a:pPr marL="542925" indent="-180975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9ECC3B"/>
              </a:buClr>
              <a:buFontTx/>
              <a:buChar char="•"/>
              <a:tabLst>
                <a:tab pos="361950" algn="l"/>
                <a:tab pos="628650" algn="l"/>
              </a:tabLst>
            </a:pPr>
            <a:r>
              <a:rPr lang="en-GB" sz="2100">
                <a:solidFill>
                  <a:srgbClr val="000000"/>
                </a:solidFill>
                <a:cs typeface="Arial" pitchFamily="34" charset="0"/>
              </a:rPr>
              <a:t>Cooperation on </a:t>
            </a:r>
            <a:r>
              <a:rPr lang="en-GB" sz="2100" b="1">
                <a:solidFill>
                  <a:srgbClr val="EE8032"/>
                </a:solidFill>
                <a:cs typeface="Arial" pitchFamily="34" charset="0"/>
              </a:rPr>
              <a:t>infrastructure</a:t>
            </a:r>
            <a:r>
              <a:rPr lang="en-GB" sz="2100">
                <a:solidFill>
                  <a:srgbClr val="000000"/>
                </a:solidFill>
                <a:cs typeface="Arial" pitchFamily="34" charset="0"/>
              </a:rPr>
              <a:t> - develop and maintain Eastern Corridor (oil and gas)</a:t>
            </a:r>
            <a:endParaRPr lang="en-GB" sz="2100" b="1">
              <a:solidFill>
                <a:srgbClr val="FC5E1A"/>
              </a:solidFill>
              <a:cs typeface="Arial" pitchFamily="34" charset="0"/>
            </a:endParaRPr>
          </a:p>
          <a:p>
            <a:pPr marL="542925" indent="-180975" eaLnBrk="0" fontAlgn="base" hangingPunct="0">
              <a:spcBef>
                <a:spcPct val="35000"/>
              </a:spcBef>
              <a:spcAft>
                <a:spcPct val="0"/>
              </a:spcAft>
              <a:buClr>
                <a:srgbClr val="9ECC3B"/>
              </a:buClr>
              <a:buFontTx/>
              <a:buChar char="•"/>
              <a:tabLst>
                <a:tab pos="361950" algn="l"/>
                <a:tab pos="628650" algn="l"/>
              </a:tabLst>
            </a:pPr>
            <a:endParaRPr lang="en-GB" sz="2100">
              <a:solidFill>
                <a:srgbClr val="000000"/>
              </a:solidFill>
              <a:cs typeface="Arial" pitchFamily="34" charset="0"/>
            </a:endParaRPr>
          </a:p>
          <a:p>
            <a:pPr marL="542925" indent="-180975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ECC3B"/>
              </a:buClr>
              <a:buFontTx/>
              <a:buChar char="•"/>
              <a:tabLst>
                <a:tab pos="361950" algn="l"/>
                <a:tab pos="628650" algn="l"/>
              </a:tabLst>
            </a:pPr>
            <a:endParaRPr lang="en-GB" sz="2100" b="1" i="1">
              <a:solidFill>
                <a:srgbClr val="CC66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123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utoUpdateAnimBg="0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54" descr="background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39" name="Freeform 5"/>
          <p:cNvSpPr>
            <a:spLocks noChangeAspect="1"/>
          </p:cNvSpPr>
          <p:nvPr/>
        </p:nvSpPr>
        <p:spPr bwMode="gray">
          <a:xfrm>
            <a:off x="0" y="3068638"/>
            <a:ext cx="9144000" cy="3608387"/>
          </a:xfrm>
          <a:custGeom>
            <a:avLst/>
            <a:gdLst>
              <a:gd name="T0" fmla="*/ 2147483647 w 2381"/>
              <a:gd name="T1" fmla="*/ 2147483647 h 882"/>
              <a:gd name="T2" fmla="*/ 0 w 2381"/>
              <a:gd name="T3" fmla="*/ 2147483647 h 882"/>
              <a:gd name="T4" fmla="*/ 0 w 2381"/>
              <a:gd name="T5" fmla="*/ 2147483647 h 882"/>
              <a:gd name="T6" fmla="*/ 2147483647 w 2381"/>
              <a:gd name="T7" fmla="*/ 0 h 882"/>
              <a:gd name="T8" fmla="*/ 2147483647 w 2381"/>
              <a:gd name="T9" fmla="*/ 2147483647 h 882"/>
              <a:gd name="T10" fmla="*/ 2147483647 w 2381"/>
              <a:gd name="T11" fmla="*/ 2147483647 h 88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81"/>
              <a:gd name="T19" fmla="*/ 0 h 882"/>
              <a:gd name="T20" fmla="*/ 2381 w 2381"/>
              <a:gd name="T21" fmla="*/ 882 h 88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81" h="882">
                <a:moveTo>
                  <a:pt x="2381" y="882"/>
                </a:moveTo>
                <a:cubicBezTo>
                  <a:pt x="0" y="882"/>
                  <a:pt x="0" y="882"/>
                  <a:pt x="0" y="882"/>
                </a:cubicBezTo>
                <a:cubicBezTo>
                  <a:pt x="0" y="213"/>
                  <a:pt x="0" y="213"/>
                  <a:pt x="0" y="213"/>
                </a:cubicBezTo>
                <a:cubicBezTo>
                  <a:pt x="7" y="140"/>
                  <a:pt x="54" y="0"/>
                  <a:pt x="311" y="0"/>
                </a:cubicBezTo>
                <a:cubicBezTo>
                  <a:pt x="658" y="0"/>
                  <a:pt x="1215" y="174"/>
                  <a:pt x="2381" y="97"/>
                </a:cubicBezTo>
                <a:lnTo>
                  <a:pt x="2381" y="8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0" name="Date Placeholder 3"/>
          <p:cNvSpPr txBox="1">
            <a:spLocks noGrp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830C4D2-F810-4CD3-86AB-C5DCC1DFBD55}" type="datetime1">
              <a:rPr lang="en-GB" sz="1400">
                <a:solidFill>
                  <a:srgbClr val="000000"/>
                </a:solidFill>
                <a:cs typeface="Arial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02/07/2013</a:t>
            </a:fld>
            <a:endParaRPr lang="en-GB" sz="14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91141" name="Rectangle 38"/>
          <p:cNvSpPr>
            <a:spLocks noChangeArrowheads="1"/>
          </p:cNvSpPr>
          <p:nvPr/>
        </p:nvSpPr>
        <p:spPr bwMode="gray">
          <a:xfrm>
            <a:off x="0" y="5643563"/>
            <a:ext cx="9144000" cy="1214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91142" name="Title Placeholder 1"/>
          <p:cNvSpPr>
            <a:spLocks noGrp="1"/>
          </p:cNvSpPr>
          <p:nvPr>
            <p:ph type="ctrTitle" idx="4294967295"/>
          </p:nvPr>
        </p:nvSpPr>
        <p:spPr>
          <a:xfrm>
            <a:off x="1187450" y="4005263"/>
            <a:ext cx="7272338" cy="1905000"/>
          </a:xfrm>
        </p:spPr>
        <p:txBody>
          <a:bodyPr/>
          <a:lstStyle/>
          <a:p>
            <a:pPr algn="ctr" eaLnBrk="1" hangingPunct="1"/>
            <a:r>
              <a:rPr lang="en-GB" sz="2800" b="1">
                <a:solidFill>
                  <a:schemeClr val="accent2"/>
                </a:solidFill>
                <a:latin typeface="Times New Roman" pitchFamily="18" charset="0"/>
                <a:sym typeface="Wingdings" pitchFamily="2" charset="2"/>
              </a:rPr>
              <a:t/>
            </a:r>
            <a:br>
              <a:rPr lang="en-GB" sz="2800" b="1">
                <a:solidFill>
                  <a:schemeClr val="accent2"/>
                </a:solidFill>
                <a:latin typeface="Times New Roman" pitchFamily="18" charset="0"/>
                <a:sym typeface="Wingdings" pitchFamily="2" charset="2"/>
              </a:rPr>
            </a:br>
            <a:r>
              <a:rPr lang="en-GB" sz="2800" b="1">
                <a:solidFill>
                  <a:srgbClr val="FF6600"/>
                </a:solidFill>
                <a:latin typeface="Times New Roman" pitchFamily="18" charset="0"/>
                <a:sym typeface="Wingdings" pitchFamily="2" charset="2"/>
              </a:rPr>
              <a:t>Thank you for your attention</a:t>
            </a:r>
            <a:br>
              <a:rPr lang="en-GB" sz="2800" b="1">
                <a:solidFill>
                  <a:srgbClr val="FF6600"/>
                </a:solidFill>
                <a:latin typeface="Times New Roman" pitchFamily="18" charset="0"/>
                <a:sym typeface="Wingdings" pitchFamily="2" charset="2"/>
              </a:rPr>
            </a:br>
            <a:r>
              <a:rPr lang="en-GB" sz="2800" b="1">
                <a:solidFill>
                  <a:srgbClr val="FF6600"/>
                </a:solidFill>
                <a:latin typeface="Times New Roman" pitchFamily="18" charset="0"/>
                <a:sym typeface="Wingdings" pitchFamily="2" charset="2"/>
              </a:rPr>
              <a:t/>
            </a:r>
            <a:br>
              <a:rPr lang="en-GB" sz="2800" b="1">
                <a:solidFill>
                  <a:srgbClr val="FF6600"/>
                </a:solidFill>
                <a:latin typeface="Times New Roman" pitchFamily="18" charset="0"/>
                <a:sym typeface="Wingdings" pitchFamily="2" charset="2"/>
              </a:rPr>
            </a:br>
            <a:r>
              <a:rPr lang="en-GB" sz="1800" b="1">
                <a:solidFill>
                  <a:srgbClr val="FF6600"/>
                </a:solidFill>
                <a:latin typeface="Times New Roman" pitchFamily="18" charset="0"/>
                <a:sym typeface="Wingdings" pitchFamily="2" charset="2"/>
              </a:rPr>
              <a:t>johannes.baur@ec.europa.eu</a:t>
            </a:r>
            <a:r>
              <a:rPr lang="en-GB" sz="2800" b="1">
                <a:solidFill>
                  <a:schemeClr val="accent2"/>
                </a:solidFill>
                <a:latin typeface="Times New Roman" pitchFamily="18" charset="0"/>
                <a:sym typeface="Wingdings" pitchFamily="2" charset="2"/>
              </a:rPr>
              <a:t/>
            </a:r>
            <a:br>
              <a:rPr lang="en-GB" sz="2800" b="1">
                <a:solidFill>
                  <a:schemeClr val="accent2"/>
                </a:solidFill>
                <a:latin typeface="Times New Roman" pitchFamily="18" charset="0"/>
                <a:sym typeface="Wingdings" pitchFamily="2" charset="2"/>
              </a:rPr>
            </a:br>
            <a:r>
              <a:rPr lang="en-GB" sz="2800" b="1">
                <a:latin typeface="Times New Roman" pitchFamily="18" charset="0"/>
                <a:sym typeface="Wingdings" pitchFamily="2" charset="2"/>
              </a:rPr>
              <a:t/>
            </a:r>
            <a:br>
              <a:rPr lang="en-GB" sz="2800" b="1">
                <a:latin typeface="Times New Roman" pitchFamily="18" charset="0"/>
                <a:sym typeface="Wingdings" pitchFamily="2" charset="2"/>
              </a:rPr>
            </a:br>
            <a:r>
              <a:rPr lang="en-GB" sz="2000" b="1">
                <a:latin typeface="Times New Roman" pitchFamily="18" charset="0"/>
                <a:sym typeface="Wingdings" pitchFamily="2" charset="2"/>
              </a:rPr>
              <a:t/>
            </a:r>
            <a:br>
              <a:rPr lang="en-GB" sz="2000" b="1">
                <a:latin typeface="Times New Roman" pitchFamily="18" charset="0"/>
                <a:sym typeface="Wingdings" pitchFamily="2" charset="2"/>
              </a:rPr>
            </a:br>
            <a:endParaRPr lang="en-GB" sz="2000" b="1">
              <a:latin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9157127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 idx="4294967295"/>
          </p:nvPr>
        </p:nvSpPr>
        <p:spPr>
          <a:xfrm>
            <a:off x="971550" y="1341438"/>
            <a:ext cx="7837488" cy="679450"/>
          </a:xfrm>
        </p:spPr>
        <p:txBody>
          <a:bodyPr/>
          <a:lstStyle/>
          <a:p>
            <a:pPr algn="ctr" eaLnBrk="1" hangingPunct="1"/>
            <a:r>
              <a:rPr lang="fr-BE" b="1"/>
              <a:t> EU oil and gas imports</a:t>
            </a:r>
            <a:endParaRPr lang="en-GB" b="1"/>
          </a:p>
        </p:txBody>
      </p:sp>
      <p:pic>
        <p:nvPicPr>
          <p:cNvPr id="7475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563" y="1927225"/>
            <a:ext cx="8172450" cy="4895850"/>
          </a:xfrm>
        </p:spPr>
      </p:pic>
    </p:spTree>
    <p:extLst>
      <p:ext uri="{BB962C8B-B14F-4D97-AF65-F5344CB8AC3E}">
        <p14:creationId xmlns:p14="http://schemas.microsoft.com/office/powerpoint/2010/main" val="1923421297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71550" y="1341438"/>
            <a:ext cx="7837488" cy="935037"/>
          </a:xfrm>
        </p:spPr>
        <p:txBody>
          <a:bodyPr/>
          <a:lstStyle/>
          <a:p>
            <a:pPr algn="ctr" eaLnBrk="1" hangingPunct="1"/>
            <a:r>
              <a:rPr lang="en-US"/>
              <a:t>EU-Russia energy relations</a:t>
            </a:r>
            <a:br>
              <a:rPr lang="en-US"/>
            </a:br>
            <a:r>
              <a:rPr lang="en-US" sz="2800"/>
              <a:t>Trade in energy commodities dominating</a:t>
            </a:r>
            <a:endParaRPr lang="en-US"/>
          </a:p>
        </p:txBody>
      </p:sp>
      <p:graphicFrame>
        <p:nvGraphicFramePr>
          <p:cNvPr id="75779" name="Object 3"/>
          <p:cNvGraphicFramePr>
            <a:graphicFrameLocks noGrp="1"/>
          </p:cNvGraphicFramePr>
          <p:nvPr>
            <p:ph idx="4294967295"/>
          </p:nvPr>
        </p:nvGraphicFramePr>
        <p:xfrm>
          <a:off x="900113" y="2230438"/>
          <a:ext cx="7848600" cy="462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5" imgW="8334412" imgH="4629150" progId="Excel.Sheet.8">
                  <p:embed/>
                </p:oleObj>
              </mc:Choice>
              <mc:Fallback>
                <p:oleObj name="Worksheet" r:id="rId5" imgW="8334412" imgH="4629150" progId="Excel.Shee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gray">
                      <a:xfrm>
                        <a:off x="900113" y="2230438"/>
                        <a:ext cx="7848600" cy="4627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3092509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38250" y="1341438"/>
            <a:ext cx="7561263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BE" sz="3200" b="1" dirty="0">
                <a:solidFill>
                  <a:srgbClr val="000000"/>
                </a:solidFill>
                <a:cs typeface="Arial" pitchFamily="34" charset="0"/>
              </a:rPr>
              <a:t>The </a:t>
            </a:r>
            <a:r>
              <a:rPr lang="fr-BE" sz="3200" b="1" dirty="0" err="1">
                <a:solidFill>
                  <a:srgbClr val="000000"/>
                </a:solidFill>
                <a:cs typeface="Arial" pitchFamily="34" charset="0"/>
              </a:rPr>
              <a:t>Political</a:t>
            </a:r>
            <a:r>
              <a:rPr lang="fr-BE" sz="3200" b="1" dirty="0">
                <a:solidFill>
                  <a:srgbClr val="000000"/>
                </a:solidFill>
                <a:cs typeface="Arial" pitchFamily="34" charset="0"/>
              </a:rPr>
              <a:t> Framework</a:t>
            </a:r>
            <a:endParaRPr lang="fr-BE" sz="2400" dirty="0">
              <a:solidFill>
                <a:srgbClr val="000000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BE" sz="2000" dirty="0">
              <a:solidFill>
                <a:srgbClr val="000000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BE" sz="2400" b="1" dirty="0">
                <a:solidFill>
                  <a:srgbClr val="000000"/>
                </a:solidFill>
                <a:cs typeface="Arial" pitchFamily="34" charset="0"/>
              </a:rPr>
              <a:t>… </a:t>
            </a:r>
            <a:r>
              <a:rPr lang="fr-BE" sz="2400" b="1" dirty="0" err="1">
                <a:solidFill>
                  <a:srgbClr val="000000"/>
                </a:solidFill>
                <a:cs typeface="Arial" pitchFamily="34" charset="0"/>
              </a:rPr>
              <a:t>developed</a:t>
            </a:r>
            <a:r>
              <a:rPr lang="fr-BE" sz="2400" b="1" dirty="0">
                <a:solidFill>
                  <a:srgbClr val="000000"/>
                </a:solidFill>
                <a:cs typeface="Arial" pitchFamily="34" charset="0"/>
              </a:rPr>
              <a:t> and active, but </a:t>
            </a:r>
            <a:r>
              <a:rPr lang="fr-BE" sz="2400" b="1" dirty="0" err="1">
                <a:solidFill>
                  <a:srgbClr val="000000"/>
                </a:solidFill>
                <a:cs typeface="Arial" pitchFamily="34" charset="0"/>
              </a:rPr>
              <a:t>based</a:t>
            </a:r>
            <a:r>
              <a:rPr lang="fr-BE" sz="2400" b="1" dirty="0">
                <a:solidFill>
                  <a:srgbClr val="000000"/>
                </a:solidFill>
                <a:cs typeface="Arial" pitchFamily="34" charset="0"/>
              </a:rPr>
              <a:t> on soft </a:t>
            </a:r>
            <a:r>
              <a:rPr lang="fr-BE" sz="2400" b="1" dirty="0" err="1">
                <a:solidFill>
                  <a:srgbClr val="000000"/>
                </a:solidFill>
                <a:cs typeface="Arial" pitchFamily="34" charset="0"/>
              </a:rPr>
              <a:t>law</a:t>
            </a:r>
            <a:endParaRPr lang="fr-BE" sz="2400" b="1" dirty="0">
              <a:solidFill>
                <a:srgbClr val="000000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BE" sz="2000" dirty="0">
              <a:solidFill>
                <a:srgbClr val="000000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BE" sz="2800" b="1" u="sng" dirty="0">
                <a:solidFill>
                  <a:srgbClr val="000000"/>
                </a:solidFill>
                <a:cs typeface="Arial" pitchFamily="34" charset="0"/>
              </a:rPr>
              <a:t>EU-Russia </a:t>
            </a:r>
            <a:r>
              <a:rPr lang="fr-BE" sz="2800" b="1" u="sng" dirty="0" err="1">
                <a:solidFill>
                  <a:srgbClr val="000000"/>
                </a:solidFill>
                <a:cs typeface="Arial" pitchFamily="34" charset="0"/>
              </a:rPr>
              <a:t>Energy</a:t>
            </a:r>
            <a:r>
              <a:rPr lang="fr-BE" sz="2800" b="1" u="sng" dirty="0">
                <a:solidFill>
                  <a:srgbClr val="000000"/>
                </a:solidFill>
                <a:cs typeface="Arial" pitchFamily="34" charset="0"/>
              </a:rPr>
              <a:t> Dialogue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BE" sz="2800" dirty="0">
              <a:solidFill>
                <a:srgbClr val="000000"/>
              </a:solidFill>
              <a:cs typeface="Arial" pitchFamily="34" charset="0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fr-BE" sz="2800" dirty="0">
                <a:solidFill>
                  <a:srgbClr val="000000"/>
                </a:solidFill>
                <a:cs typeface="Arial" pitchFamily="34" charset="0"/>
              </a:rPr>
              <a:t>Memoranda of </a:t>
            </a:r>
            <a:r>
              <a:rPr lang="fr-BE" sz="2800" dirty="0" err="1">
                <a:solidFill>
                  <a:srgbClr val="000000"/>
                </a:solidFill>
                <a:cs typeface="Arial" pitchFamily="34" charset="0"/>
              </a:rPr>
              <a:t>Understandings</a:t>
            </a:r>
            <a:r>
              <a:rPr lang="fr-BE" sz="2800" dirty="0">
                <a:solidFill>
                  <a:srgbClr val="000000"/>
                </a:solidFill>
                <a:cs typeface="Arial" pitchFamily="34" charset="0"/>
              </a:rPr>
              <a:t> / </a:t>
            </a:r>
            <a:r>
              <a:rPr lang="fr-BE" sz="2800" dirty="0" err="1">
                <a:solidFill>
                  <a:srgbClr val="000000"/>
                </a:solidFill>
                <a:cs typeface="Arial" pitchFamily="34" charset="0"/>
              </a:rPr>
              <a:t>political</a:t>
            </a:r>
            <a:r>
              <a:rPr lang="fr-BE" sz="2800" dirty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fr-BE" sz="2800" dirty="0" err="1">
                <a:solidFill>
                  <a:srgbClr val="000000"/>
                </a:solidFill>
                <a:cs typeface="Arial" pitchFamily="34" charset="0"/>
              </a:rPr>
              <a:t>declarations</a:t>
            </a:r>
            <a:endParaRPr lang="fr-BE" sz="2800" dirty="0">
              <a:solidFill>
                <a:srgbClr val="000000"/>
              </a:solidFill>
              <a:cs typeface="Arial" pitchFamily="34" charset="0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fr-BE" sz="2800" dirty="0" err="1">
                <a:solidFill>
                  <a:srgbClr val="000000"/>
                </a:solidFill>
                <a:cs typeface="Arial" pitchFamily="34" charset="0"/>
              </a:rPr>
              <a:t>Early</a:t>
            </a:r>
            <a:r>
              <a:rPr lang="fr-BE" sz="2800" dirty="0">
                <a:solidFill>
                  <a:srgbClr val="000000"/>
                </a:solidFill>
                <a:cs typeface="Arial" pitchFamily="34" charset="0"/>
              </a:rPr>
              <a:t> Warning </a:t>
            </a:r>
            <a:r>
              <a:rPr lang="fr-BE" sz="2800" dirty="0" err="1">
                <a:solidFill>
                  <a:srgbClr val="000000"/>
                </a:solidFill>
                <a:cs typeface="Arial" pitchFamily="34" charset="0"/>
              </a:rPr>
              <a:t>Mechanism</a:t>
            </a:r>
            <a:endParaRPr lang="fr-BE" sz="2800" dirty="0">
              <a:solidFill>
                <a:srgbClr val="000000"/>
              </a:solidFill>
              <a:cs typeface="Arial" pitchFamily="34" charset="0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fr-BE" sz="2800" dirty="0">
                <a:solidFill>
                  <a:srgbClr val="000000"/>
                </a:solidFill>
                <a:cs typeface="Arial" pitchFamily="34" charset="0"/>
              </a:rPr>
              <a:t>EU-Russia </a:t>
            </a:r>
            <a:r>
              <a:rPr lang="fr-BE" sz="2800" dirty="0" err="1">
                <a:solidFill>
                  <a:srgbClr val="000000"/>
                </a:solidFill>
                <a:cs typeface="Arial" pitchFamily="34" charset="0"/>
              </a:rPr>
              <a:t>Energy</a:t>
            </a:r>
            <a:r>
              <a:rPr lang="fr-BE" sz="2800" dirty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fr-BE" sz="2800" dirty="0" err="1">
                <a:solidFill>
                  <a:srgbClr val="000000"/>
                </a:solidFill>
                <a:cs typeface="Arial" pitchFamily="34" charset="0"/>
              </a:rPr>
              <a:t>Roadmap</a:t>
            </a:r>
            <a:r>
              <a:rPr lang="fr-BE" sz="2800" dirty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fr-BE" sz="2800" dirty="0" err="1">
                <a:solidFill>
                  <a:srgbClr val="000000"/>
                </a:solidFill>
                <a:cs typeface="Arial" pitchFamily="34" charset="0"/>
              </a:rPr>
              <a:t>until</a:t>
            </a:r>
            <a:r>
              <a:rPr lang="fr-BE" sz="2800" dirty="0">
                <a:solidFill>
                  <a:srgbClr val="000000"/>
                </a:solidFill>
                <a:cs typeface="Arial" pitchFamily="34" charset="0"/>
              </a:rPr>
              <a:t> 2050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fr-BE" sz="2800" dirty="0">
                <a:solidFill>
                  <a:srgbClr val="000000"/>
                </a:solidFill>
                <a:cs typeface="Arial" pitchFamily="34" charset="0"/>
              </a:rPr>
              <a:t>Structure: </a:t>
            </a:r>
            <a:r>
              <a:rPr lang="fr-BE" sz="2800" dirty="0" err="1">
                <a:solidFill>
                  <a:srgbClr val="000000"/>
                </a:solidFill>
                <a:cs typeface="Arial" pitchFamily="34" charset="0"/>
              </a:rPr>
              <a:t>Several</a:t>
            </a:r>
            <a:r>
              <a:rPr lang="fr-BE" sz="2800" dirty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fr-BE" sz="2800" dirty="0" err="1">
                <a:solidFill>
                  <a:srgbClr val="000000"/>
                </a:solidFill>
                <a:cs typeface="Arial" pitchFamily="34" charset="0"/>
              </a:rPr>
              <a:t>working</a:t>
            </a:r>
            <a:r>
              <a:rPr lang="fr-BE" sz="2800" dirty="0">
                <a:solidFill>
                  <a:srgbClr val="000000"/>
                </a:solidFill>
                <a:cs typeface="Arial" pitchFamily="34" charset="0"/>
              </a:rPr>
              <a:t> groups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fr-BE" sz="2800" dirty="0">
                <a:solidFill>
                  <a:srgbClr val="000000"/>
                </a:solidFill>
                <a:cs typeface="Arial" pitchFamily="34" charset="0"/>
              </a:rPr>
              <a:t>Regular meetings</a:t>
            </a:r>
          </a:p>
        </p:txBody>
      </p:sp>
    </p:spTree>
    <p:extLst>
      <p:ext uri="{BB962C8B-B14F-4D97-AF65-F5344CB8AC3E}">
        <p14:creationId xmlns:p14="http://schemas.microsoft.com/office/powerpoint/2010/main" val="926337797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/>
          </p:cNvSpPr>
          <p:nvPr>
            <p:ph type="title" idx="4294967295"/>
          </p:nvPr>
        </p:nvSpPr>
        <p:spPr>
          <a:xfrm>
            <a:off x="827088" y="1268413"/>
            <a:ext cx="7837487" cy="1039812"/>
          </a:xfrm>
        </p:spPr>
        <p:txBody>
          <a:bodyPr/>
          <a:lstStyle/>
          <a:p>
            <a:pPr algn="ctr" eaLnBrk="1" hangingPunct="1"/>
            <a:r>
              <a:rPr lang="fr-BE"/>
              <a:t>EU-Russia Energy Dialogue: A longstanding partnership</a:t>
            </a:r>
            <a:endParaRPr lang="en-GB"/>
          </a:p>
        </p:txBody>
      </p:sp>
      <p:graphicFrame>
        <p:nvGraphicFramePr>
          <p:cNvPr id="2" name="Diagram 1"/>
          <p:cNvGraphicFramePr/>
          <p:nvPr/>
        </p:nvGraphicFramePr>
        <p:xfrm>
          <a:off x="899592" y="1844824"/>
          <a:ext cx="7993062" cy="4670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07073848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4213" y="1196975"/>
            <a:ext cx="7910512" cy="61245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BE" sz="3200" b="1" dirty="0">
                <a:solidFill>
                  <a:srgbClr val="000000"/>
                </a:solidFill>
                <a:cs typeface="Arial" pitchFamily="34" charset="0"/>
              </a:rPr>
              <a:t>The </a:t>
            </a:r>
            <a:r>
              <a:rPr lang="fr-BE" sz="3200" b="1" dirty="0" err="1">
                <a:solidFill>
                  <a:srgbClr val="000000"/>
                </a:solidFill>
                <a:cs typeface="Arial" pitchFamily="34" charset="0"/>
              </a:rPr>
              <a:t>Legal</a:t>
            </a:r>
            <a:r>
              <a:rPr lang="fr-BE" sz="3200" b="1" dirty="0">
                <a:solidFill>
                  <a:srgbClr val="000000"/>
                </a:solidFill>
                <a:cs typeface="Arial" pitchFamily="34" charset="0"/>
              </a:rPr>
              <a:t> Framework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BE" sz="2400" b="1" dirty="0">
                <a:solidFill>
                  <a:srgbClr val="000000"/>
                </a:solidFill>
                <a:cs typeface="Arial" pitchFamily="34" charset="0"/>
              </a:rPr>
              <a:t>– </a:t>
            </a:r>
            <a:r>
              <a:rPr lang="fr-BE" sz="2400" b="1" dirty="0" err="1">
                <a:solidFill>
                  <a:srgbClr val="000000"/>
                </a:solidFill>
                <a:cs typeface="Arial" pitchFamily="34" charset="0"/>
              </a:rPr>
              <a:t>underused</a:t>
            </a:r>
            <a:r>
              <a:rPr lang="fr-BE" sz="2400" b="1" dirty="0">
                <a:solidFill>
                  <a:srgbClr val="000000"/>
                </a:solidFill>
                <a:cs typeface="Arial" pitchFamily="34" charset="0"/>
              </a:rPr>
              <a:t> &amp; </a:t>
            </a:r>
            <a:r>
              <a:rPr lang="fr-BE" sz="2400" b="1" dirty="0" err="1">
                <a:solidFill>
                  <a:srgbClr val="000000"/>
                </a:solidFill>
                <a:cs typeface="Arial" pitchFamily="34" charset="0"/>
              </a:rPr>
              <a:t>outdated</a:t>
            </a:r>
            <a:r>
              <a:rPr lang="fr-BE" sz="2400" b="1" dirty="0">
                <a:solidFill>
                  <a:srgbClr val="000000"/>
                </a:solidFill>
                <a:cs typeface="Arial" pitchFamily="34" charset="0"/>
              </a:rPr>
              <a:t>?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BE" sz="2000" dirty="0">
              <a:solidFill>
                <a:srgbClr val="000000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BE" sz="2800" b="1" dirty="0" err="1">
                <a:solidFill>
                  <a:srgbClr val="000000"/>
                </a:solidFill>
                <a:cs typeface="Arial" pitchFamily="34" charset="0"/>
              </a:rPr>
              <a:t>Bilateral</a:t>
            </a:r>
            <a:r>
              <a:rPr lang="fr-BE" sz="2800" b="1" dirty="0">
                <a:solidFill>
                  <a:srgbClr val="000000"/>
                </a:solidFill>
                <a:cs typeface="Arial" pitchFamily="34" charset="0"/>
              </a:rPr>
              <a:t>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BE" sz="2800" dirty="0">
              <a:solidFill>
                <a:srgbClr val="000000"/>
              </a:solidFill>
              <a:cs typeface="Arial" pitchFamily="34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fr-BE" sz="2400" dirty="0" err="1">
                <a:solidFill>
                  <a:srgbClr val="000000"/>
                </a:solidFill>
                <a:cs typeface="Arial" pitchFamily="34" charset="0"/>
              </a:rPr>
              <a:t>Partnership</a:t>
            </a:r>
            <a:r>
              <a:rPr lang="fr-BE" sz="2400" dirty="0">
                <a:solidFill>
                  <a:srgbClr val="000000"/>
                </a:solidFill>
                <a:cs typeface="Arial" pitchFamily="34" charset="0"/>
              </a:rPr>
              <a:t> and </a:t>
            </a:r>
            <a:r>
              <a:rPr lang="fr-BE" sz="2400" dirty="0" err="1">
                <a:solidFill>
                  <a:srgbClr val="000000"/>
                </a:solidFill>
                <a:cs typeface="Arial" pitchFamily="34" charset="0"/>
              </a:rPr>
              <a:t>Cooperation</a:t>
            </a:r>
            <a:r>
              <a:rPr lang="fr-BE" sz="2400" dirty="0">
                <a:solidFill>
                  <a:srgbClr val="000000"/>
                </a:solidFill>
                <a:cs typeface="Arial" pitchFamily="34" charset="0"/>
              </a:rPr>
              <a:t> Agreement (PCA) 1997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endParaRPr lang="fr-BE" sz="2400" dirty="0">
              <a:solidFill>
                <a:srgbClr val="000000"/>
              </a:solidFill>
              <a:cs typeface="Arial" pitchFamily="34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fr-BE" sz="2400" dirty="0" err="1">
                <a:solidFill>
                  <a:srgbClr val="000000"/>
                </a:solidFill>
                <a:cs typeface="Arial" pitchFamily="34" charset="0"/>
              </a:rPr>
              <a:t>Negotiations</a:t>
            </a:r>
            <a:r>
              <a:rPr lang="fr-BE" sz="2400" dirty="0">
                <a:solidFill>
                  <a:srgbClr val="000000"/>
                </a:solidFill>
                <a:cs typeface="Arial" pitchFamily="34" charset="0"/>
              </a:rPr>
              <a:t> on </a:t>
            </a:r>
            <a:r>
              <a:rPr lang="fr-BE" sz="2400" dirty="0" err="1">
                <a:solidFill>
                  <a:srgbClr val="000000"/>
                </a:solidFill>
                <a:cs typeface="Arial" pitchFamily="34" charset="0"/>
              </a:rPr>
              <a:t>follow</a:t>
            </a:r>
            <a:r>
              <a:rPr lang="fr-BE" sz="2400" dirty="0">
                <a:solidFill>
                  <a:srgbClr val="000000"/>
                </a:solidFill>
                <a:cs typeface="Arial" pitchFamily="34" charset="0"/>
              </a:rPr>
              <a:t>-up agreement: New Agreement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fr-BE" sz="2800" dirty="0">
              <a:solidFill>
                <a:srgbClr val="000000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BE" sz="2800" b="1" dirty="0" err="1">
                <a:solidFill>
                  <a:srgbClr val="000000"/>
                </a:solidFill>
                <a:cs typeface="Arial" pitchFamily="34" charset="0"/>
              </a:rPr>
              <a:t>Multilateral</a:t>
            </a:r>
            <a:r>
              <a:rPr lang="fr-BE" sz="2800" b="1" dirty="0">
                <a:solidFill>
                  <a:srgbClr val="000000"/>
                </a:solidFill>
                <a:cs typeface="Arial" pitchFamily="34" charset="0"/>
              </a:rPr>
              <a:t>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BE" sz="2800" dirty="0">
              <a:solidFill>
                <a:srgbClr val="000000"/>
              </a:solidFill>
              <a:cs typeface="Arial" pitchFamily="34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fr-BE" sz="2400" dirty="0">
                <a:solidFill>
                  <a:srgbClr val="000000"/>
                </a:solidFill>
                <a:cs typeface="Arial" pitchFamily="34" charset="0"/>
              </a:rPr>
              <a:t>WTO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endParaRPr lang="fr-BE" sz="2400" dirty="0">
              <a:solidFill>
                <a:srgbClr val="000000"/>
              </a:solidFill>
              <a:cs typeface="Arial" pitchFamily="34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fr-BE" sz="2400" dirty="0" err="1">
                <a:solidFill>
                  <a:srgbClr val="000000"/>
                </a:solidFill>
                <a:cs typeface="Arial" pitchFamily="34" charset="0"/>
              </a:rPr>
              <a:t>Energy</a:t>
            </a:r>
            <a:r>
              <a:rPr lang="fr-BE" sz="2400" dirty="0">
                <a:solidFill>
                  <a:srgbClr val="000000"/>
                </a:solidFill>
                <a:cs typeface="Arial" pitchFamily="34" charset="0"/>
              </a:rPr>
              <a:t> Charter </a:t>
            </a:r>
            <a:r>
              <a:rPr lang="fr-BE" sz="2400" dirty="0" err="1">
                <a:solidFill>
                  <a:srgbClr val="000000"/>
                </a:solidFill>
                <a:cs typeface="Arial" pitchFamily="34" charset="0"/>
              </a:rPr>
              <a:t>Treaty</a:t>
            </a:r>
            <a:endParaRPr lang="fr-BE" sz="2400" dirty="0">
              <a:solidFill>
                <a:srgbClr val="000000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2000" dirty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759355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/>
          </p:cNvSpPr>
          <p:nvPr>
            <p:ph type="title" idx="4294967295"/>
          </p:nvPr>
        </p:nvSpPr>
        <p:spPr>
          <a:xfrm>
            <a:off x="760413" y="1341438"/>
            <a:ext cx="7837487" cy="1039812"/>
          </a:xfrm>
        </p:spPr>
        <p:txBody>
          <a:bodyPr/>
          <a:lstStyle/>
          <a:p>
            <a:pPr algn="ctr" eaLnBrk="1" hangingPunct="1"/>
            <a:r>
              <a:rPr lang="en-GB"/>
              <a:t>Lisbon Treaty - a stronger legal basis for EU (external) energy policy</a:t>
            </a:r>
          </a:p>
        </p:txBody>
      </p:sp>
      <p:grpSp>
        <p:nvGrpSpPr>
          <p:cNvPr id="83971" name="Group 31"/>
          <p:cNvGrpSpPr>
            <a:grpSpLocks/>
          </p:cNvGrpSpPr>
          <p:nvPr/>
        </p:nvGrpSpPr>
        <p:grpSpPr bwMode="auto">
          <a:xfrm>
            <a:off x="3059113" y="2779713"/>
            <a:ext cx="3240087" cy="2232025"/>
            <a:chOff x="1927" y="1751"/>
            <a:chExt cx="2041" cy="1406"/>
          </a:xfrm>
        </p:grpSpPr>
        <p:grpSp>
          <p:nvGrpSpPr>
            <p:cNvPr id="83972" name="Group 18"/>
            <p:cNvGrpSpPr>
              <a:grpSpLocks/>
            </p:cNvGrpSpPr>
            <p:nvPr/>
          </p:nvGrpSpPr>
          <p:grpSpPr bwMode="auto">
            <a:xfrm>
              <a:off x="1973" y="1751"/>
              <a:ext cx="1949" cy="1406"/>
              <a:chOff x="1520" y="1389"/>
              <a:chExt cx="1949" cy="1406"/>
            </a:xfrm>
          </p:grpSpPr>
          <p:sp>
            <p:nvSpPr>
              <p:cNvPr id="83973" name="Line 19"/>
              <p:cNvSpPr>
                <a:spLocks noChangeShapeType="1"/>
              </p:cNvSpPr>
              <p:nvPr/>
            </p:nvSpPr>
            <p:spPr bwMode="auto">
              <a:xfrm flipV="1">
                <a:off x="1654" y="1480"/>
                <a:ext cx="818" cy="117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83974" name="Line 20"/>
              <p:cNvSpPr>
                <a:spLocks noChangeShapeType="1"/>
              </p:cNvSpPr>
              <p:nvPr/>
            </p:nvSpPr>
            <p:spPr bwMode="auto">
              <a:xfrm>
                <a:off x="2472" y="1480"/>
                <a:ext cx="908" cy="1269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83975" name="Line 21"/>
              <p:cNvSpPr>
                <a:spLocks noChangeShapeType="1"/>
              </p:cNvSpPr>
              <p:nvPr/>
            </p:nvSpPr>
            <p:spPr bwMode="auto">
              <a:xfrm flipH="1">
                <a:off x="1610" y="2704"/>
                <a:ext cx="1769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83976" name="Oval 22"/>
              <p:cNvSpPr>
                <a:spLocks noChangeArrowheads="1"/>
              </p:cNvSpPr>
              <p:nvPr/>
            </p:nvSpPr>
            <p:spPr bwMode="auto">
              <a:xfrm>
                <a:off x="2381" y="1389"/>
                <a:ext cx="180" cy="18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83977" name="Oval 23"/>
              <p:cNvSpPr>
                <a:spLocks noChangeArrowheads="1"/>
              </p:cNvSpPr>
              <p:nvPr/>
            </p:nvSpPr>
            <p:spPr bwMode="auto">
              <a:xfrm>
                <a:off x="3289" y="2615"/>
                <a:ext cx="180" cy="18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83978" name="Oval 24"/>
              <p:cNvSpPr>
                <a:spLocks noChangeArrowheads="1"/>
              </p:cNvSpPr>
              <p:nvPr/>
            </p:nvSpPr>
            <p:spPr bwMode="auto">
              <a:xfrm>
                <a:off x="1520" y="2615"/>
                <a:ext cx="180" cy="18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85017" name="Text Box 25"/>
            <p:cNvSpPr txBox="1">
              <a:spLocks noChangeArrowheads="1"/>
            </p:cNvSpPr>
            <p:nvPr/>
          </p:nvSpPr>
          <p:spPr bwMode="auto">
            <a:xfrm>
              <a:off x="1927" y="2160"/>
              <a:ext cx="2041" cy="748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>
              <a:lvl1pPr marL="342900" indent="-34290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0" fontAlgn="base" hangingPunct="0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Monotype Sorts" pitchFamily="2" charset="2"/>
                <a:buNone/>
                <a:defRPr/>
              </a:pPr>
              <a:endParaRPr lang="de-DE" sz="12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endParaRPr>
            </a:p>
            <a:p>
              <a:pPr algn="ctr" eaLnBrk="0" fontAlgn="base" hangingPunct="0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Monotype Sorts" pitchFamily="2" charset="2"/>
                <a:buNone/>
                <a:defRPr/>
              </a:pPr>
              <a:endParaRPr lang="de-DE" sz="12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endParaRPr>
            </a:p>
            <a:p>
              <a:pPr algn="ctr" eaLnBrk="0" fontAlgn="base" hangingPunct="0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Monotype Sorts" pitchFamily="2" charset="2"/>
                <a:buNone/>
                <a:defRPr/>
              </a:pPr>
              <a:endParaRPr lang="de-DE" sz="12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endParaRPr>
            </a:p>
            <a:p>
              <a:pPr algn="ctr" eaLnBrk="0" fontAlgn="base" hangingPunct="0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Monotype Sorts" pitchFamily="2" charset="2"/>
                <a:buNone/>
                <a:defRPr/>
              </a:pPr>
              <a:r>
                <a:rPr lang="de-DE" sz="12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pitchFamily="34" charset="0"/>
                </a:rPr>
                <a:t> </a:t>
              </a:r>
            </a:p>
            <a:p>
              <a:pPr algn="ctr" eaLnBrk="0" fontAlgn="base" hangingPunct="0">
                <a:lnSpc>
                  <a:spcPct val="8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Monotype Sorts" pitchFamily="2" charset="2"/>
                <a:buNone/>
                <a:defRPr/>
              </a:pPr>
              <a:r>
                <a:rPr lang="de-DE" sz="1200" b="1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pitchFamily="34" charset="0"/>
                </a:rPr>
                <a:t>Solidarity between MS</a:t>
              </a:r>
              <a:endParaRPr lang="en-GB" sz="12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endParaRPr>
            </a:p>
          </p:txBody>
        </p:sp>
      </p:grpSp>
      <p:sp>
        <p:nvSpPr>
          <p:cNvPr id="83980" name="AutoShape 26"/>
          <p:cNvSpPr>
            <a:spLocks noChangeArrowheads="1"/>
          </p:cNvSpPr>
          <p:nvPr/>
        </p:nvSpPr>
        <p:spPr bwMode="auto">
          <a:xfrm>
            <a:off x="1187450" y="5156200"/>
            <a:ext cx="2232025" cy="865188"/>
          </a:xfrm>
          <a:prstGeom prst="roundRect">
            <a:avLst>
              <a:gd name="adj" fmla="val 10093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b="1">
                <a:solidFill>
                  <a:srgbClr val="000000"/>
                </a:solidFill>
                <a:cs typeface="Arial" pitchFamily="34" charset="0"/>
              </a:rPr>
              <a:t>Sustainable Development</a:t>
            </a:r>
            <a:endParaRPr lang="en-GB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3981" name="AutoShape 27"/>
          <p:cNvSpPr>
            <a:spLocks noChangeArrowheads="1"/>
          </p:cNvSpPr>
          <p:nvPr/>
        </p:nvSpPr>
        <p:spPr bwMode="auto">
          <a:xfrm>
            <a:off x="3492500" y="2205038"/>
            <a:ext cx="2162175" cy="53975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75" tIns="46038" rIns="92075" bIns="46038" anchor="ctr" anchorCtr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b="1">
                <a:solidFill>
                  <a:srgbClr val="000000"/>
                </a:solidFill>
                <a:cs typeface="Arial" pitchFamily="34" charset="0"/>
              </a:rPr>
              <a:t>Competitiveness</a:t>
            </a:r>
            <a:endParaRPr lang="en-GB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3982" name="AutoShape 28"/>
          <p:cNvSpPr>
            <a:spLocks noChangeArrowheads="1"/>
          </p:cNvSpPr>
          <p:nvPr/>
        </p:nvSpPr>
        <p:spPr bwMode="auto">
          <a:xfrm>
            <a:off x="5795963" y="5229225"/>
            <a:ext cx="2632075" cy="539750"/>
          </a:xfrm>
          <a:prstGeom prst="roundRect">
            <a:avLst>
              <a:gd name="adj" fmla="val 16667"/>
            </a:avLst>
          </a:prstGeom>
          <a:solidFill>
            <a:srgbClr val="FFF4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75" tIns="46038" rIns="92075" bIns="46038" anchor="ctr" anchorCtr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b="1">
                <a:solidFill>
                  <a:srgbClr val="000000"/>
                </a:solidFill>
                <a:cs typeface="Arial" pitchFamily="34" charset="0"/>
              </a:rPr>
              <a:t>Security of supply</a:t>
            </a:r>
            <a:endParaRPr lang="en-GB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3983" name="Text Box 29"/>
          <p:cNvSpPr txBox="1">
            <a:spLocks noChangeArrowheads="1"/>
          </p:cNvSpPr>
          <p:nvPr/>
        </p:nvSpPr>
        <p:spPr bwMode="auto">
          <a:xfrm>
            <a:off x="1042988" y="6092825"/>
            <a:ext cx="70151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b="1" i="1">
                <a:solidFill>
                  <a:srgbClr val="000000"/>
                </a:solidFill>
              </a:rPr>
              <a:t>Now founded on Article in Lisbon Treaty (Art. 194 TEU)</a:t>
            </a:r>
          </a:p>
        </p:txBody>
      </p:sp>
    </p:spTree>
    <p:extLst>
      <p:ext uri="{BB962C8B-B14F-4D97-AF65-F5344CB8AC3E}">
        <p14:creationId xmlns:p14="http://schemas.microsoft.com/office/powerpoint/2010/main" val="1892742797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Line 2"/>
          <p:cNvSpPr>
            <a:spLocks noChangeShapeType="1"/>
          </p:cNvSpPr>
          <p:nvPr/>
        </p:nvSpPr>
        <p:spPr bwMode="gray">
          <a:xfrm>
            <a:off x="0" y="5349875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6019" name="Line 3"/>
          <p:cNvSpPr>
            <a:spLocks noChangeShapeType="1"/>
          </p:cNvSpPr>
          <p:nvPr/>
        </p:nvSpPr>
        <p:spPr bwMode="gray">
          <a:xfrm>
            <a:off x="0" y="47498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6020" name="Line 4"/>
          <p:cNvSpPr>
            <a:spLocks noChangeShapeType="1"/>
          </p:cNvSpPr>
          <p:nvPr/>
        </p:nvSpPr>
        <p:spPr bwMode="gray">
          <a:xfrm>
            <a:off x="0" y="4149725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6021" name="Line 5"/>
          <p:cNvSpPr>
            <a:spLocks noChangeShapeType="1"/>
          </p:cNvSpPr>
          <p:nvPr/>
        </p:nvSpPr>
        <p:spPr bwMode="gray">
          <a:xfrm>
            <a:off x="0" y="354965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6022" name="Line 6"/>
          <p:cNvSpPr>
            <a:spLocks noChangeShapeType="1"/>
          </p:cNvSpPr>
          <p:nvPr/>
        </p:nvSpPr>
        <p:spPr bwMode="gray">
          <a:xfrm>
            <a:off x="0" y="2924175"/>
            <a:ext cx="9144000" cy="254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6023" name="Line 39"/>
          <p:cNvSpPr>
            <a:spLocks noChangeShapeType="1"/>
          </p:cNvSpPr>
          <p:nvPr/>
        </p:nvSpPr>
        <p:spPr bwMode="gray">
          <a:xfrm>
            <a:off x="0" y="23495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6024" name="Line 10"/>
          <p:cNvSpPr>
            <a:spLocks noChangeShapeType="1"/>
          </p:cNvSpPr>
          <p:nvPr/>
        </p:nvSpPr>
        <p:spPr bwMode="gray">
          <a:xfrm>
            <a:off x="0" y="594995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210953" name="Group 9"/>
          <p:cNvGrpSpPr>
            <a:grpSpLocks/>
          </p:cNvGrpSpPr>
          <p:nvPr/>
        </p:nvGrpSpPr>
        <p:grpSpPr bwMode="auto">
          <a:xfrm>
            <a:off x="2527300" y="2349500"/>
            <a:ext cx="5861050" cy="3600450"/>
            <a:chOff x="1592" y="1480"/>
            <a:chExt cx="3692" cy="2268"/>
          </a:xfrm>
        </p:grpSpPr>
        <p:sp>
          <p:nvSpPr>
            <p:cNvPr id="86026" name="Rectangle 10"/>
            <p:cNvSpPr>
              <a:spLocks noChangeArrowheads="1"/>
            </p:cNvSpPr>
            <p:nvPr/>
          </p:nvSpPr>
          <p:spPr bwMode="gray">
            <a:xfrm>
              <a:off x="1592" y="1480"/>
              <a:ext cx="1814" cy="2268"/>
            </a:xfrm>
            <a:prstGeom prst="rect">
              <a:avLst/>
            </a:prstGeom>
            <a:solidFill>
              <a:srgbClr val="948A54">
                <a:alpha val="2509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86027" name="Rectangle 11"/>
            <p:cNvSpPr>
              <a:spLocks noChangeArrowheads="1"/>
            </p:cNvSpPr>
            <p:nvPr/>
          </p:nvSpPr>
          <p:spPr bwMode="gray">
            <a:xfrm>
              <a:off x="3470" y="1480"/>
              <a:ext cx="1814" cy="2268"/>
            </a:xfrm>
            <a:prstGeom prst="rect">
              <a:avLst/>
            </a:prstGeom>
            <a:solidFill>
              <a:srgbClr val="948A54">
                <a:alpha val="2509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000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grpSp>
        <p:nvGrpSpPr>
          <p:cNvPr id="210956" name="Group 12"/>
          <p:cNvGrpSpPr>
            <a:grpSpLocks/>
          </p:cNvGrpSpPr>
          <p:nvPr/>
        </p:nvGrpSpPr>
        <p:grpSpPr bwMode="auto">
          <a:xfrm>
            <a:off x="468313" y="1916113"/>
            <a:ext cx="1800225" cy="4033837"/>
            <a:chOff x="340" y="0"/>
            <a:chExt cx="1084" cy="4320"/>
          </a:xfrm>
        </p:grpSpPr>
        <p:sp>
          <p:nvSpPr>
            <p:cNvPr id="101" name="Rectangle 7"/>
            <p:cNvSpPr>
              <a:spLocks noChangeArrowheads="1"/>
            </p:cNvSpPr>
            <p:nvPr/>
          </p:nvSpPr>
          <p:spPr bwMode="gray">
            <a:xfrm flipH="1">
              <a:off x="340" y="1433"/>
              <a:ext cx="1084" cy="2887"/>
            </a:xfrm>
            <a:prstGeom prst="rect">
              <a:avLst/>
            </a:prstGeom>
            <a:solidFill>
              <a:schemeClr val="tx2">
                <a:alpha val="50000"/>
              </a:schemeClr>
            </a:solidFill>
            <a:ln>
              <a:noFill/>
            </a:ln>
            <a:extLst/>
          </p:spPr>
          <p:txBody>
            <a:bodyPr wrap="none" anchor="ctr"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  <a:cs typeface="Arial" pitchFamily="34" charset="0"/>
              </a:endParaRPr>
            </a:p>
          </p:txBody>
        </p:sp>
        <p:sp>
          <p:nvSpPr>
            <p:cNvPr id="2" name="Rectangle 7"/>
            <p:cNvSpPr>
              <a:spLocks noChangeArrowheads="1"/>
            </p:cNvSpPr>
            <p:nvPr/>
          </p:nvSpPr>
          <p:spPr bwMode="gray">
            <a:xfrm rot="10800000" flipH="1">
              <a:off x="340" y="0"/>
              <a:ext cx="1084" cy="1433"/>
            </a:xfrm>
            <a:prstGeom prst="rect">
              <a:avLst/>
            </a:prstGeom>
            <a:gradFill rotWithShape="1">
              <a:gsLst>
                <a:gs pos="0">
                  <a:schemeClr val="tx2">
                    <a:alpha val="50000"/>
                  </a:schemeClr>
                </a:gs>
                <a:gs pos="100000">
                  <a:schemeClr val="tx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xtLst/>
          </p:spPr>
          <p:txBody>
            <a:bodyPr rot="10800000" wrap="none" anchor="ctr"/>
            <a:lstStyle/>
            <a:p>
              <a:pPr>
                <a:defRPr/>
              </a:pPr>
              <a:endParaRPr lang="en-US" kern="0">
                <a:solidFill>
                  <a:sysClr val="windowText" lastClr="000000"/>
                </a:solidFill>
                <a:cs typeface="Arial" pitchFamily="34" charset="0"/>
              </a:endParaRPr>
            </a:p>
          </p:txBody>
        </p:sp>
      </p:grpSp>
      <p:sp>
        <p:nvSpPr>
          <p:cNvPr id="210959" name="Text Box 15"/>
          <p:cNvSpPr txBox="1">
            <a:spLocks noChangeArrowheads="1"/>
          </p:cNvSpPr>
          <p:nvPr/>
        </p:nvSpPr>
        <p:spPr bwMode="gray">
          <a:xfrm>
            <a:off x="611188" y="1268413"/>
            <a:ext cx="746125" cy="425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fontAlgn="base" hangingPunct="1">
              <a:lnSpc>
                <a:spcPct val="280000"/>
              </a:lnSpc>
              <a:spcBef>
                <a:spcPct val="0"/>
              </a:spcBef>
              <a:spcAft>
                <a:spcPct val="0"/>
              </a:spcAft>
            </a:pPr>
            <a:r>
              <a:rPr lang="fr-BE" sz="1400" b="1">
                <a:solidFill>
                  <a:srgbClr val="FFFFFF"/>
                </a:solidFill>
                <a:latin typeface="Trebuchet MS" pitchFamily="34" charset="0"/>
              </a:rPr>
              <a:t> </a:t>
            </a:r>
          </a:p>
          <a:p>
            <a:pPr algn="r" eaLnBrk="1" fontAlgn="base" hangingPunct="1">
              <a:lnSpc>
                <a:spcPct val="280000"/>
              </a:lnSpc>
              <a:spcBef>
                <a:spcPct val="0"/>
              </a:spcBef>
              <a:spcAft>
                <a:spcPct val="0"/>
              </a:spcAft>
            </a:pPr>
            <a:endParaRPr lang="fr-BE" sz="1400" b="1">
              <a:solidFill>
                <a:srgbClr val="FFFFFF"/>
              </a:solidFill>
              <a:latin typeface="Trebuchet MS" pitchFamily="34" charset="0"/>
            </a:endParaRPr>
          </a:p>
          <a:p>
            <a:pPr algn="r" eaLnBrk="1" fontAlgn="base" hangingPunct="1">
              <a:lnSpc>
                <a:spcPct val="280000"/>
              </a:lnSpc>
              <a:spcBef>
                <a:spcPct val="0"/>
              </a:spcBef>
              <a:spcAft>
                <a:spcPct val="0"/>
              </a:spcAft>
            </a:pPr>
            <a:r>
              <a:rPr lang="fr-BE" sz="1400" b="1">
                <a:solidFill>
                  <a:srgbClr val="FFFFFF"/>
                </a:solidFill>
                <a:latin typeface="Trebuchet MS" pitchFamily="34" charset="0"/>
              </a:rPr>
              <a:t>100</a:t>
            </a:r>
          </a:p>
          <a:p>
            <a:pPr algn="r" eaLnBrk="1" fontAlgn="base" hangingPunct="1">
              <a:lnSpc>
                <a:spcPct val="280000"/>
              </a:lnSpc>
              <a:spcBef>
                <a:spcPct val="0"/>
              </a:spcBef>
              <a:spcAft>
                <a:spcPct val="0"/>
              </a:spcAft>
            </a:pPr>
            <a:r>
              <a:rPr lang="fr-BE" sz="1400" b="1">
                <a:solidFill>
                  <a:srgbClr val="FFFFFF"/>
                </a:solidFill>
                <a:latin typeface="Trebuchet MS" pitchFamily="34" charset="0"/>
              </a:rPr>
              <a:t>80</a:t>
            </a:r>
          </a:p>
          <a:p>
            <a:pPr algn="r" eaLnBrk="1" fontAlgn="base" hangingPunct="1">
              <a:lnSpc>
                <a:spcPct val="280000"/>
              </a:lnSpc>
              <a:spcBef>
                <a:spcPct val="0"/>
              </a:spcBef>
              <a:spcAft>
                <a:spcPct val="0"/>
              </a:spcAft>
            </a:pPr>
            <a:r>
              <a:rPr lang="fr-BE" sz="1400" b="1">
                <a:solidFill>
                  <a:srgbClr val="FFFFFF"/>
                </a:solidFill>
                <a:latin typeface="Trebuchet MS" pitchFamily="34" charset="0"/>
              </a:rPr>
              <a:t>60</a:t>
            </a:r>
          </a:p>
          <a:p>
            <a:pPr algn="r" eaLnBrk="1" fontAlgn="base" hangingPunct="1">
              <a:lnSpc>
                <a:spcPct val="280000"/>
              </a:lnSpc>
              <a:spcBef>
                <a:spcPct val="0"/>
              </a:spcBef>
              <a:spcAft>
                <a:spcPct val="0"/>
              </a:spcAft>
            </a:pPr>
            <a:r>
              <a:rPr lang="fr-BE" sz="1400" b="1">
                <a:solidFill>
                  <a:srgbClr val="FFFFFF"/>
                </a:solidFill>
                <a:latin typeface="Trebuchet MS" pitchFamily="34" charset="0"/>
              </a:rPr>
              <a:t>40</a:t>
            </a:r>
          </a:p>
          <a:p>
            <a:pPr algn="r" eaLnBrk="1" fontAlgn="base" hangingPunct="1">
              <a:lnSpc>
                <a:spcPct val="280000"/>
              </a:lnSpc>
              <a:spcBef>
                <a:spcPct val="0"/>
              </a:spcBef>
              <a:spcAft>
                <a:spcPct val="0"/>
              </a:spcAft>
            </a:pPr>
            <a:r>
              <a:rPr lang="fr-BE" sz="1400" b="1">
                <a:solidFill>
                  <a:srgbClr val="FFFFFF"/>
                </a:solidFill>
                <a:latin typeface="Trebuchet MS" pitchFamily="34" charset="0"/>
              </a:rPr>
              <a:t>20</a:t>
            </a:r>
          </a:p>
        </p:txBody>
      </p:sp>
      <p:sp>
        <p:nvSpPr>
          <p:cNvPr id="210960" name="Line 10"/>
          <p:cNvSpPr>
            <a:spLocks noChangeShapeType="1"/>
          </p:cNvSpPr>
          <p:nvPr/>
        </p:nvSpPr>
        <p:spPr bwMode="gray">
          <a:xfrm>
            <a:off x="0" y="2349500"/>
            <a:ext cx="9144000" cy="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0961" name="Rectangle 17"/>
          <p:cNvSpPr>
            <a:spLocks noChangeArrowheads="1"/>
          </p:cNvSpPr>
          <p:nvPr/>
        </p:nvSpPr>
        <p:spPr bwMode="gray">
          <a:xfrm>
            <a:off x="2771775" y="3500438"/>
            <a:ext cx="396875" cy="2449512"/>
          </a:xfrm>
          <a:prstGeom prst="rect">
            <a:avLst/>
          </a:prstGeom>
          <a:solidFill>
            <a:schemeClr val="folHlink"/>
          </a:solidFill>
          <a:ln w="11113">
            <a:solidFill>
              <a:schemeClr val="bg2"/>
            </a:solidFill>
            <a:miter lim="800000"/>
            <a:headEnd/>
            <a:tailEnd/>
          </a:ln>
        </p:spPr>
        <p:txBody>
          <a:bodyPr/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fr-BE" sz="8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0962" name="Rectangle 18"/>
          <p:cNvSpPr>
            <a:spLocks noChangeArrowheads="1"/>
          </p:cNvSpPr>
          <p:nvPr/>
        </p:nvSpPr>
        <p:spPr bwMode="gray">
          <a:xfrm>
            <a:off x="5724525" y="4292600"/>
            <a:ext cx="396875" cy="1657350"/>
          </a:xfrm>
          <a:prstGeom prst="rect">
            <a:avLst/>
          </a:prstGeom>
          <a:solidFill>
            <a:srgbClr val="5F88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0963" name="Rectangle 19"/>
          <p:cNvSpPr>
            <a:spLocks noChangeArrowheads="1"/>
          </p:cNvSpPr>
          <p:nvPr/>
        </p:nvSpPr>
        <p:spPr bwMode="gray">
          <a:xfrm>
            <a:off x="3449638" y="3357563"/>
            <a:ext cx="382587" cy="2592387"/>
          </a:xfrm>
          <a:prstGeom prst="rect">
            <a:avLst/>
          </a:prstGeom>
          <a:solidFill>
            <a:schemeClr val="folHlink"/>
          </a:solidFill>
          <a:ln w="11113">
            <a:solidFill>
              <a:schemeClr val="bg2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fr-BE" sz="8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0964" name="Rectangle 20"/>
          <p:cNvSpPr>
            <a:spLocks noChangeArrowheads="1"/>
          </p:cNvSpPr>
          <p:nvPr/>
        </p:nvSpPr>
        <p:spPr bwMode="gray">
          <a:xfrm>
            <a:off x="6418263" y="4005263"/>
            <a:ext cx="382587" cy="1944687"/>
          </a:xfrm>
          <a:prstGeom prst="rect">
            <a:avLst/>
          </a:prstGeom>
          <a:solidFill>
            <a:srgbClr val="5F88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0965" name="Rectangle 21"/>
          <p:cNvSpPr>
            <a:spLocks noChangeArrowheads="1"/>
          </p:cNvSpPr>
          <p:nvPr/>
        </p:nvSpPr>
        <p:spPr bwMode="gray">
          <a:xfrm>
            <a:off x="4113213" y="3141663"/>
            <a:ext cx="393700" cy="2808287"/>
          </a:xfrm>
          <a:prstGeom prst="rect">
            <a:avLst/>
          </a:prstGeom>
          <a:solidFill>
            <a:schemeClr val="folHlink"/>
          </a:solidFill>
          <a:ln w="11113">
            <a:solidFill>
              <a:schemeClr val="bg2"/>
            </a:solidFill>
            <a:miter lim="800000"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0966" name="Rectangle 22"/>
          <p:cNvSpPr>
            <a:spLocks noChangeArrowheads="1"/>
          </p:cNvSpPr>
          <p:nvPr/>
        </p:nvSpPr>
        <p:spPr bwMode="gray">
          <a:xfrm>
            <a:off x="7097713" y="3716338"/>
            <a:ext cx="395287" cy="2233612"/>
          </a:xfrm>
          <a:prstGeom prst="rect">
            <a:avLst/>
          </a:prstGeom>
          <a:solidFill>
            <a:srgbClr val="5F88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0967" name="Rectangle 23"/>
          <p:cNvSpPr>
            <a:spLocks noChangeArrowheads="1"/>
          </p:cNvSpPr>
          <p:nvPr/>
        </p:nvSpPr>
        <p:spPr bwMode="gray">
          <a:xfrm>
            <a:off x="4787900" y="2997200"/>
            <a:ext cx="382588" cy="2952750"/>
          </a:xfrm>
          <a:prstGeom prst="rect">
            <a:avLst/>
          </a:prstGeom>
          <a:solidFill>
            <a:schemeClr val="folHlink"/>
          </a:solidFill>
          <a:ln w="11113">
            <a:solidFill>
              <a:schemeClr val="bg2"/>
            </a:solidFill>
            <a:miter lim="800000"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0968" name="Rectangle 24"/>
          <p:cNvSpPr>
            <a:spLocks noChangeArrowheads="1"/>
          </p:cNvSpPr>
          <p:nvPr/>
        </p:nvSpPr>
        <p:spPr bwMode="gray">
          <a:xfrm>
            <a:off x="7791450" y="3429000"/>
            <a:ext cx="381000" cy="2520950"/>
          </a:xfrm>
          <a:prstGeom prst="rect">
            <a:avLst/>
          </a:prstGeom>
          <a:solidFill>
            <a:srgbClr val="5F88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0969" name="Line 10"/>
          <p:cNvSpPr>
            <a:spLocks noChangeShapeType="1"/>
          </p:cNvSpPr>
          <p:nvPr/>
        </p:nvSpPr>
        <p:spPr bwMode="gray">
          <a:xfrm>
            <a:off x="0" y="5949950"/>
            <a:ext cx="9144000" cy="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0970" name="Rectangle 28"/>
          <p:cNvSpPr>
            <a:spLocks noChangeArrowheads="1"/>
          </p:cNvSpPr>
          <p:nvPr/>
        </p:nvSpPr>
        <p:spPr bwMode="gray">
          <a:xfrm>
            <a:off x="6756400" y="6092825"/>
            <a:ext cx="3984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9ECC3B"/>
                </a:solidFill>
                <a:latin typeface="Trebuchet MS" pitchFamily="34" charset="0"/>
                <a:cs typeface="Arial" pitchFamily="34" charset="0"/>
              </a:rPr>
              <a:t>GAS</a:t>
            </a:r>
          </a:p>
        </p:txBody>
      </p:sp>
      <p:sp>
        <p:nvSpPr>
          <p:cNvPr id="210971" name="Rectangle 28"/>
          <p:cNvSpPr>
            <a:spLocks noChangeArrowheads="1"/>
          </p:cNvSpPr>
          <p:nvPr/>
        </p:nvSpPr>
        <p:spPr bwMode="gray">
          <a:xfrm>
            <a:off x="3811588" y="6092825"/>
            <a:ext cx="3333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FC5E1A"/>
                </a:solidFill>
                <a:latin typeface="Trebuchet MS" pitchFamily="34" charset="0"/>
                <a:cs typeface="Arial" pitchFamily="34" charset="0"/>
              </a:rPr>
              <a:t>OIL</a:t>
            </a:r>
          </a:p>
        </p:txBody>
      </p:sp>
      <p:grpSp>
        <p:nvGrpSpPr>
          <p:cNvPr id="210972" name="Group 28"/>
          <p:cNvGrpSpPr>
            <a:grpSpLocks/>
          </p:cNvGrpSpPr>
          <p:nvPr/>
        </p:nvGrpSpPr>
        <p:grpSpPr bwMode="auto">
          <a:xfrm>
            <a:off x="2757488" y="1873250"/>
            <a:ext cx="2420937" cy="244475"/>
            <a:chOff x="1769" y="1180"/>
            <a:chExt cx="3355" cy="154"/>
          </a:xfrm>
        </p:grpSpPr>
        <p:sp>
          <p:nvSpPr>
            <p:cNvPr id="86045" name="Rectangle 28"/>
            <p:cNvSpPr>
              <a:spLocks noChangeArrowheads="1"/>
            </p:cNvSpPr>
            <p:nvPr/>
          </p:nvSpPr>
          <p:spPr bwMode="gray">
            <a:xfrm>
              <a:off x="1769" y="1180"/>
              <a:ext cx="589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000000"/>
                  </a:solidFill>
                  <a:latin typeface="Trebuchet MS" pitchFamily="34" charset="0"/>
                  <a:cs typeface="Arial" pitchFamily="34" charset="0"/>
                </a:rPr>
                <a:t>2005</a:t>
              </a:r>
            </a:p>
          </p:txBody>
        </p:sp>
        <p:sp>
          <p:nvSpPr>
            <p:cNvPr id="86046" name="Rectangle 28"/>
            <p:cNvSpPr>
              <a:spLocks noChangeArrowheads="1"/>
            </p:cNvSpPr>
            <p:nvPr/>
          </p:nvSpPr>
          <p:spPr bwMode="gray">
            <a:xfrm>
              <a:off x="2686" y="1180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000000"/>
                  </a:solidFill>
                  <a:latin typeface="Trebuchet MS" pitchFamily="34" charset="0"/>
                  <a:cs typeface="Arial" pitchFamily="34" charset="0"/>
                </a:rPr>
                <a:t>2008</a:t>
              </a:r>
            </a:p>
          </p:txBody>
        </p:sp>
        <p:sp>
          <p:nvSpPr>
            <p:cNvPr id="86047" name="Rectangle 28"/>
            <p:cNvSpPr>
              <a:spLocks noChangeArrowheads="1"/>
            </p:cNvSpPr>
            <p:nvPr/>
          </p:nvSpPr>
          <p:spPr bwMode="gray">
            <a:xfrm>
              <a:off x="3610" y="1180"/>
              <a:ext cx="589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000000"/>
                  </a:solidFill>
                  <a:latin typeface="Trebuchet MS" pitchFamily="34" charset="0"/>
                  <a:cs typeface="Arial" pitchFamily="34" charset="0"/>
                </a:rPr>
                <a:t>2020</a:t>
              </a:r>
            </a:p>
          </p:txBody>
        </p:sp>
        <p:sp>
          <p:nvSpPr>
            <p:cNvPr id="86048" name="Rectangle 28"/>
            <p:cNvSpPr>
              <a:spLocks noChangeArrowheads="1"/>
            </p:cNvSpPr>
            <p:nvPr/>
          </p:nvSpPr>
          <p:spPr bwMode="gray">
            <a:xfrm>
              <a:off x="4534" y="1180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000000"/>
                  </a:solidFill>
                  <a:latin typeface="Trebuchet MS" pitchFamily="34" charset="0"/>
                  <a:cs typeface="Arial" pitchFamily="34" charset="0"/>
                </a:rPr>
                <a:t>2030</a:t>
              </a:r>
            </a:p>
          </p:txBody>
        </p:sp>
      </p:grpSp>
      <p:grpSp>
        <p:nvGrpSpPr>
          <p:cNvPr id="210977" name="Group 33"/>
          <p:cNvGrpSpPr>
            <a:grpSpLocks/>
          </p:cNvGrpSpPr>
          <p:nvPr/>
        </p:nvGrpSpPr>
        <p:grpSpPr bwMode="auto">
          <a:xfrm>
            <a:off x="5738813" y="1873250"/>
            <a:ext cx="2420937" cy="244475"/>
            <a:chOff x="1769" y="1180"/>
            <a:chExt cx="3355" cy="154"/>
          </a:xfrm>
        </p:grpSpPr>
        <p:sp>
          <p:nvSpPr>
            <p:cNvPr id="86050" name="Rectangle 28"/>
            <p:cNvSpPr>
              <a:spLocks noChangeArrowheads="1"/>
            </p:cNvSpPr>
            <p:nvPr/>
          </p:nvSpPr>
          <p:spPr bwMode="gray">
            <a:xfrm>
              <a:off x="1769" y="1180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000000"/>
                  </a:solidFill>
                  <a:latin typeface="Trebuchet MS" pitchFamily="34" charset="0"/>
                  <a:cs typeface="Arial" pitchFamily="34" charset="0"/>
                </a:rPr>
                <a:t>2005</a:t>
              </a:r>
            </a:p>
          </p:txBody>
        </p:sp>
        <p:sp>
          <p:nvSpPr>
            <p:cNvPr id="86051" name="Rectangle 28"/>
            <p:cNvSpPr>
              <a:spLocks noChangeArrowheads="1"/>
            </p:cNvSpPr>
            <p:nvPr/>
          </p:nvSpPr>
          <p:spPr bwMode="gray">
            <a:xfrm>
              <a:off x="2686" y="1180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000000"/>
                  </a:solidFill>
                  <a:latin typeface="Trebuchet MS" pitchFamily="34" charset="0"/>
                  <a:cs typeface="Arial" pitchFamily="34" charset="0"/>
                </a:rPr>
                <a:t>2008</a:t>
              </a:r>
            </a:p>
          </p:txBody>
        </p:sp>
        <p:sp>
          <p:nvSpPr>
            <p:cNvPr id="86052" name="Rectangle 28"/>
            <p:cNvSpPr>
              <a:spLocks noChangeArrowheads="1"/>
            </p:cNvSpPr>
            <p:nvPr/>
          </p:nvSpPr>
          <p:spPr bwMode="gray">
            <a:xfrm>
              <a:off x="3610" y="1180"/>
              <a:ext cx="589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000000"/>
                  </a:solidFill>
                  <a:latin typeface="Trebuchet MS" pitchFamily="34" charset="0"/>
                  <a:cs typeface="Arial" pitchFamily="34" charset="0"/>
                </a:rPr>
                <a:t>2020</a:t>
              </a:r>
            </a:p>
          </p:txBody>
        </p:sp>
        <p:sp>
          <p:nvSpPr>
            <p:cNvPr id="86053" name="Rectangle 28"/>
            <p:cNvSpPr>
              <a:spLocks noChangeArrowheads="1"/>
            </p:cNvSpPr>
            <p:nvPr/>
          </p:nvSpPr>
          <p:spPr bwMode="gray">
            <a:xfrm>
              <a:off x="4534" y="1180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b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>
                  <a:solidFill>
                    <a:srgbClr val="000000"/>
                  </a:solidFill>
                  <a:latin typeface="Trebuchet MS" pitchFamily="34" charset="0"/>
                  <a:cs typeface="Arial" pitchFamily="34" charset="0"/>
                </a:rPr>
                <a:t>2030</a:t>
              </a:r>
            </a:p>
          </p:txBody>
        </p:sp>
      </p:grpSp>
      <p:sp>
        <p:nvSpPr>
          <p:cNvPr id="210982" name="Text Box 16"/>
          <p:cNvSpPr txBox="1">
            <a:spLocks noChangeArrowheads="1"/>
          </p:cNvSpPr>
          <p:nvPr/>
        </p:nvSpPr>
        <p:spPr bwMode="gray">
          <a:xfrm>
            <a:off x="971550" y="1844675"/>
            <a:ext cx="6000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9ECC3B"/>
                </a:solidFill>
                <a:latin typeface="Trebuchet MS" pitchFamily="34" charset="0"/>
              </a:rPr>
              <a:t>in </a:t>
            </a:r>
            <a:r>
              <a:rPr lang="en-US" b="1">
                <a:solidFill>
                  <a:srgbClr val="9ECC3B"/>
                </a:solidFill>
                <a:latin typeface="Trebuchet MS" pitchFamily="34" charset="0"/>
              </a:rPr>
              <a:t>%</a:t>
            </a:r>
            <a:endParaRPr lang="en-US" b="1" baseline="-25000">
              <a:solidFill>
                <a:srgbClr val="9ECC3B"/>
              </a:solidFill>
              <a:latin typeface="Trebuchet MS" pitchFamily="34" charset="0"/>
            </a:endParaRPr>
          </a:p>
        </p:txBody>
      </p:sp>
      <p:sp>
        <p:nvSpPr>
          <p:cNvPr id="210983" name="Rectangle 39"/>
          <p:cNvSpPr>
            <a:spLocks noChangeArrowheads="1"/>
          </p:cNvSpPr>
          <p:nvPr/>
        </p:nvSpPr>
        <p:spPr bwMode="gray">
          <a:xfrm>
            <a:off x="2773363" y="3500438"/>
            <a:ext cx="503237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fr-BE" sz="800">
                <a:solidFill>
                  <a:srgbClr val="000000"/>
                </a:solidFill>
                <a:cs typeface="Arial" pitchFamily="34" charset="0"/>
              </a:rPr>
              <a:t>82,4%</a:t>
            </a:r>
            <a:endParaRPr lang="en-GB" sz="8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0984" name="Rectangle 40"/>
          <p:cNvSpPr>
            <a:spLocks noChangeArrowheads="1"/>
          </p:cNvSpPr>
          <p:nvPr/>
        </p:nvSpPr>
        <p:spPr bwMode="gray">
          <a:xfrm>
            <a:off x="3419475" y="3357563"/>
            <a:ext cx="503238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fr-BE" sz="800">
                <a:solidFill>
                  <a:srgbClr val="000000"/>
                </a:solidFill>
                <a:cs typeface="Arial" pitchFamily="34" charset="0"/>
              </a:rPr>
              <a:t>84,3%</a:t>
            </a:r>
            <a:endParaRPr lang="en-GB" sz="8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0985" name="Rectangle 41"/>
          <p:cNvSpPr>
            <a:spLocks noChangeArrowheads="1"/>
          </p:cNvSpPr>
          <p:nvPr/>
        </p:nvSpPr>
        <p:spPr bwMode="gray">
          <a:xfrm>
            <a:off x="4067175" y="3141663"/>
            <a:ext cx="503238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fr-BE" sz="800">
                <a:solidFill>
                  <a:srgbClr val="000000"/>
                </a:solidFill>
                <a:cs typeface="Arial" pitchFamily="34" charset="0"/>
              </a:rPr>
              <a:t>92,7%</a:t>
            </a:r>
            <a:endParaRPr lang="en-GB" sz="8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0986" name="Rectangle 42"/>
          <p:cNvSpPr>
            <a:spLocks noChangeArrowheads="1"/>
          </p:cNvSpPr>
          <p:nvPr/>
        </p:nvSpPr>
        <p:spPr bwMode="gray">
          <a:xfrm>
            <a:off x="4787900" y="2997200"/>
            <a:ext cx="503238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fr-BE" sz="800">
                <a:solidFill>
                  <a:srgbClr val="000000"/>
                </a:solidFill>
                <a:cs typeface="Arial" pitchFamily="34" charset="0"/>
              </a:rPr>
              <a:t>94,1%</a:t>
            </a:r>
            <a:endParaRPr lang="en-GB" sz="8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0987" name="Rectangle 43"/>
          <p:cNvSpPr>
            <a:spLocks noChangeArrowheads="1"/>
          </p:cNvSpPr>
          <p:nvPr/>
        </p:nvSpPr>
        <p:spPr bwMode="gray">
          <a:xfrm>
            <a:off x="5724525" y="4292600"/>
            <a:ext cx="503238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fr-BE" sz="800">
                <a:solidFill>
                  <a:srgbClr val="000000"/>
                </a:solidFill>
                <a:cs typeface="Arial" pitchFamily="34" charset="0"/>
              </a:rPr>
              <a:t>57,7%</a:t>
            </a:r>
            <a:endParaRPr lang="en-GB" sz="8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0988" name="Rectangle 44"/>
          <p:cNvSpPr>
            <a:spLocks noChangeArrowheads="1"/>
          </p:cNvSpPr>
          <p:nvPr/>
        </p:nvSpPr>
        <p:spPr bwMode="gray">
          <a:xfrm>
            <a:off x="6372225" y="4005263"/>
            <a:ext cx="503238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fr-BE" sz="800">
                <a:solidFill>
                  <a:srgbClr val="000000"/>
                </a:solidFill>
                <a:cs typeface="Arial" pitchFamily="34" charset="0"/>
              </a:rPr>
              <a:t>62,3%</a:t>
            </a:r>
            <a:endParaRPr lang="en-GB" sz="8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0989" name="Rectangle 45"/>
          <p:cNvSpPr>
            <a:spLocks noChangeArrowheads="1"/>
          </p:cNvSpPr>
          <p:nvPr/>
        </p:nvSpPr>
        <p:spPr bwMode="gray">
          <a:xfrm>
            <a:off x="7019925" y="3716338"/>
            <a:ext cx="503238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fr-BE" sz="800">
                <a:solidFill>
                  <a:srgbClr val="000000"/>
                </a:solidFill>
                <a:cs typeface="Arial" pitchFamily="34" charset="0"/>
              </a:rPr>
              <a:t>75,9%</a:t>
            </a:r>
            <a:endParaRPr lang="en-GB" sz="8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0990" name="Rectangle 46"/>
          <p:cNvSpPr>
            <a:spLocks noChangeArrowheads="1"/>
          </p:cNvSpPr>
          <p:nvPr/>
        </p:nvSpPr>
        <p:spPr bwMode="gray">
          <a:xfrm>
            <a:off x="7740650" y="3429000"/>
            <a:ext cx="503238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fr-BE" sz="800">
                <a:solidFill>
                  <a:srgbClr val="000000"/>
                </a:solidFill>
                <a:cs typeface="Arial" pitchFamily="34" charset="0"/>
              </a:rPr>
              <a:t>82,8%</a:t>
            </a:r>
            <a:endParaRPr lang="en-GB" sz="80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6063" name="Rectangle 47"/>
          <p:cNvSpPr>
            <a:spLocks noGrp="1"/>
          </p:cNvSpPr>
          <p:nvPr>
            <p:ph type="title" idx="4294967295"/>
          </p:nvPr>
        </p:nvSpPr>
        <p:spPr>
          <a:xfrm>
            <a:off x="982663" y="1268413"/>
            <a:ext cx="7837487" cy="542925"/>
          </a:xfrm>
        </p:spPr>
        <p:txBody>
          <a:bodyPr/>
          <a:lstStyle/>
          <a:p>
            <a:pPr eaLnBrk="1" hangingPunct="1"/>
            <a:r>
              <a:rPr lang="en-US"/>
              <a:t>EU: increasing reliance on external supply</a:t>
            </a:r>
            <a:br>
              <a:rPr lang="en-US"/>
            </a:br>
            <a:endParaRPr lang="fr-FR">
              <a:solidFill>
                <a:schemeClr val="accent1"/>
              </a:solidFill>
            </a:endParaRPr>
          </a:p>
        </p:txBody>
      </p:sp>
      <p:sp>
        <p:nvSpPr>
          <p:cNvPr id="86064" name="Footer Placeholder 6"/>
          <p:cNvSpPr txBox="1">
            <a:spLocks noGrp="1"/>
          </p:cNvSpPr>
          <p:nvPr/>
        </p:nvSpPr>
        <p:spPr bwMode="gray">
          <a:xfrm>
            <a:off x="971550" y="6092825"/>
            <a:ext cx="22320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000">
                <a:solidFill>
                  <a:srgbClr val="005BAB"/>
                </a:solidFill>
              </a:rPr>
              <a:t>Based on 2009 baseline scenario</a:t>
            </a:r>
          </a:p>
        </p:txBody>
      </p:sp>
    </p:spTree>
    <p:extLst>
      <p:ext uri="{BB962C8B-B14F-4D97-AF65-F5344CB8AC3E}">
        <p14:creationId xmlns:p14="http://schemas.microsoft.com/office/powerpoint/2010/main" val="25041566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10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0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10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10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0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09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09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0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0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09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0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0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1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8" dur="500"/>
                                        <p:tgtEl>
                                          <p:spTgt spid="210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1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210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21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0"/>
                                        <p:tgtEl>
                                          <p:spTgt spid="21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1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21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1000"/>
                                        <p:tgtEl>
                                          <p:spTgt spid="21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1000"/>
                                        <p:tgtEl>
                                          <p:spTgt spid="21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21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09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09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09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109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0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0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0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10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0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0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10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10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10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10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10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10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59" grpId="0"/>
      <p:bldP spid="210960" grpId="0" animBg="1"/>
      <p:bldP spid="210962" grpId="0" animBg="1"/>
      <p:bldP spid="210963" grpId="0" animBg="1"/>
      <p:bldP spid="210964" grpId="0" animBg="1"/>
      <p:bldP spid="210965" grpId="0" animBg="1"/>
      <p:bldP spid="210966" grpId="0" animBg="1"/>
      <p:bldP spid="210967" grpId="0" animBg="1"/>
      <p:bldP spid="210968" grpId="0" animBg="1"/>
      <p:bldP spid="210969" grpId="0" animBg="1"/>
      <p:bldP spid="210970" grpId="0"/>
      <p:bldP spid="210971" grpId="0"/>
      <p:bldP spid="210982" grpId="0"/>
      <p:bldP spid="210983" grpId="0"/>
      <p:bldP spid="210984" grpId="0"/>
      <p:bldP spid="210985" grpId="0"/>
      <p:bldP spid="210986" grpId="0"/>
      <p:bldP spid="210987" grpId="0"/>
      <p:bldP spid="210988" grpId="0"/>
      <p:bldP spid="210989" grpId="0"/>
      <p:bldP spid="2109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468313" y="1268413"/>
            <a:ext cx="8229600" cy="1143000"/>
          </a:xfrm>
        </p:spPr>
        <p:txBody>
          <a:bodyPr/>
          <a:lstStyle/>
          <a:p>
            <a:pPr algn="ctr" eaLnBrk="1" hangingPunct="1"/>
            <a:r>
              <a:rPr lang="fr-BE" sz="2800" b="1"/>
              <a:t>Major global gas trade flows in 2035</a:t>
            </a:r>
            <a:endParaRPr lang="en-GB" sz="2800" b="1"/>
          </a:p>
        </p:txBody>
      </p:sp>
      <p:pic>
        <p:nvPicPr>
          <p:cNvPr id="8806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133600"/>
            <a:ext cx="7069137" cy="443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4218446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Office Theme">
  <a:themeElements>
    <a:clrScheme name="3_Office Theme 1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9ECC3B"/>
      </a:accent1>
      <a:accent2>
        <a:srgbClr val="005BAB"/>
      </a:accent2>
      <a:accent3>
        <a:srgbClr val="FFFFFF"/>
      </a:accent3>
      <a:accent4>
        <a:srgbClr val="000000"/>
      </a:accent4>
      <a:accent5>
        <a:srgbClr val="CCE2AF"/>
      </a:accent5>
      <a:accent6>
        <a:srgbClr val="00529B"/>
      </a:accent6>
      <a:hlink>
        <a:srgbClr val="39ABEB"/>
      </a:hlink>
      <a:folHlink>
        <a:srgbClr val="FC5E1A"/>
      </a:folHlink>
    </a:clrScheme>
    <a:fontScheme name="3_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Office Theme 1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9ECC3B"/>
        </a:accent1>
        <a:accent2>
          <a:srgbClr val="005BAB"/>
        </a:accent2>
        <a:accent3>
          <a:srgbClr val="FFFFFF"/>
        </a:accent3>
        <a:accent4>
          <a:srgbClr val="000000"/>
        </a:accent4>
        <a:accent5>
          <a:srgbClr val="CCE2AF"/>
        </a:accent5>
        <a:accent6>
          <a:srgbClr val="00529B"/>
        </a:accent6>
        <a:hlink>
          <a:srgbClr val="39ABEB"/>
        </a:hlink>
        <a:folHlink>
          <a:srgbClr val="FC5E1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447</Words>
  <Application>Microsoft Office PowerPoint</Application>
  <PresentationFormat>On-screen Show (4:3)</PresentationFormat>
  <Paragraphs>108</Paragraphs>
  <Slides>11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3_Office Theme</vt:lpstr>
      <vt:lpstr>Worksheet</vt:lpstr>
      <vt:lpstr> EU – Russia Energy Relations: The legal and political framework   </vt:lpstr>
      <vt:lpstr> EU oil and gas imports</vt:lpstr>
      <vt:lpstr>EU-Russia energy relations Trade in energy commodities dominating</vt:lpstr>
      <vt:lpstr>PowerPoint Presentation</vt:lpstr>
      <vt:lpstr>EU-Russia Energy Dialogue: A longstanding partnership</vt:lpstr>
      <vt:lpstr>PowerPoint Presentation</vt:lpstr>
      <vt:lpstr>Lisbon Treaty - a stronger legal basis for EU (external) energy policy</vt:lpstr>
      <vt:lpstr>EU: increasing reliance on external supply </vt:lpstr>
      <vt:lpstr>Major global gas trade flows in 2035</vt:lpstr>
      <vt:lpstr>PowerPoint Presentation</vt:lpstr>
      <vt:lpstr> Thank you for your attention  johannes.baur@ec.europa.eu   </vt:lpstr>
    </vt:vector>
  </TitlesOfParts>
  <Company>University of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EU – Russia Energy Relations: The legal and political framework   </dc:title>
  <dc:creator>T.N. Spijk-Belanova</dc:creator>
  <cp:lastModifiedBy>T.N. Spijk-Belanova</cp:lastModifiedBy>
  <cp:revision>1</cp:revision>
  <dcterms:created xsi:type="dcterms:W3CDTF">2013-07-02T12:47:13Z</dcterms:created>
  <dcterms:modified xsi:type="dcterms:W3CDTF">2013-07-02T12:48:11Z</dcterms:modified>
</cp:coreProperties>
</file>