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6699F-E508-4FB4-A11C-35CF2CA43EC0}" type="datetimeFigureOut">
              <a:rPr lang="en-US" smtClean="0"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A5F36-A9E9-47BA-A6F7-803284850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1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3039F30E-118C-47B9-BA14-4748452C5073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77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eaLnBrk="1" hangingPunct="1"/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EC96E10A-B955-4A75-B824-B941253AFAE6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87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CEFA2190-2EB6-4270-A396-4718C17BFB22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98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01D964A3-B097-461A-A2CD-2C8178577CBE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08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F5750503-2CE7-49A7-8C6F-FB4228481B22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18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40631467-202A-4A2D-A72A-904A65C19DF0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28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94AFA8FE-449D-4B3F-AF6E-CBB6DC9ADAF4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39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44EE251-6DA1-46F3-AD92-7D679B1488C3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49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endParaRPr lang="nl-NL" smtClean="0"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97860153-E08F-4FC4-83CD-D701F4AE8376}" type="slidenum">
              <a:rPr lang="ru-RU">
                <a:solidFill>
                  <a:prstClr val="black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59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eaLnBrk="1" hangingPunct="1"/>
            <a:r>
              <a:rPr lang="ru-RU" smtClean="0">
                <a:latin typeface="Arial" pitchFamily="34" charset="0"/>
                <a:ea typeface="ＭＳ Ｐゴシック" pitchFamily="34" charset="-128"/>
              </a:rPr>
              <a:t>Спасибо за внимание!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6A4B3-66BB-4E80-A965-4C09475FE8C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7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6EB01-494C-456E-A2DA-00925B4BE81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8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58B00-D68C-4168-BEF1-E806C916EA9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342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4EA0A-86EB-43B5-B23D-C83327A617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71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16DBE-7000-4535-A8C8-96180AD36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16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E38D3-344C-418B-AA9A-C8FCDE329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41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3830E-8BA0-42B6-888C-B929499361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589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BA234-06D9-4B33-A66A-F2B6C4924D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08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334A7-B6BB-45A4-9D92-A8C9ACF410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838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42065-B70E-47FB-A8CB-DFCE1630DF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76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C67C9-E105-4CB5-A005-D49B2A9011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44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3B500-632D-49CE-AB98-922A9CDB94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702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F5FFA-643A-485B-84BF-2555F559F8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03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FBA07-6493-4C73-84B7-4F3A1F63B9F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41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1B0CA-DEC2-4527-9870-7603F49A0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52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0F75E-BE34-4760-AD07-E510BDF2E4C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7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CA8C3-F852-41AC-81EB-ADB64A0FF5A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3CA35-142F-41FA-B7F8-8F8229AE401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4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24817-9A37-49EF-9A82-D1A04C6C65C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30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4D720-57DD-4851-9F7A-ED413C312C6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1B9D-D8B4-4DCB-975C-C4A61176E65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01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63E67-CB46-4E62-872D-1F086B7FECD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5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Layout_Kopfzeil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64F970-0CAC-473C-B92D-DAD5C253425C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7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j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C57FA-48CA-4361-B0A5-985E70F13E6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4100" name="Picture 7" descr="Layout_Kopfzeile"/>
          <p:cNvPicPr>
            <a:picLocks noChangeAspect="1" noChangeArrowheads="1"/>
          </p:cNvPicPr>
          <p:nvPr userDrawn="1"/>
        </p:nvPicPr>
        <p:blipFill>
          <a:blip r:embed="rId13">
            <a:lum bright="30000" contras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Placeholder 2"/>
          <p:cNvSpPr>
            <a:spLocks/>
          </p:cNvSpPr>
          <p:nvPr userDrawn="1"/>
        </p:nvSpPr>
        <p:spPr bwMode="gray">
          <a:xfrm>
            <a:off x="250825" y="5897563"/>
            <a:ext cx="7116763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4102" name="Line 9"/>
          <p:cNvSpPr>
            <a:spLocks noChangeShapeType="1"/>
          </p:cNvSpPr>
          <p:nvPr userDrawn="1"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57150">
            <a:solidFill>
              <a:srgbClr val="33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054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bg2"/>
          </a:solidFill>
          <a:latin typeface="+mn-lt"/>
          <a:ea typeface="+mn-ea"/>
          <a:cs typeface="+mn-cs"/>
        </a:defRPr>
      </a:lvl1pPr>
      <a:lvl2pPr marL="820738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22872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367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Placeholder 1"/>
          <p:cNvSpPr>
            <a:spLocks/>
          </p:cNvSpPr>
          <p:nvPr/>
        </p:nvSpPr>
        <p:spPr bwMode="gray">
          <a:xfrm>
            <a:off x="1187450" y="2205038"/>
            <a:ext cx="712946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333399"/>
                </a:solidFill>
                <a:latin typeface="Trebuchet MS" pitchFamily="34" charset="0"/>
                <a:sym typeface="Wingdings" pitchFamily="2" charset="2"/>
              </a:rPr>
              <a:t>EU Energy and Competition Law: Influence On Russian Trade and Investment Interests</a:t>
            </a:r>
            <a:br>
              <a:rPr lang="en-US" sz="3200" b="1">
                <a:solidFill>
                  <a:srgbClr val="333399"/>
                </a:solidFill>
                <a:latin typeface="Trebuchet MS" pitchFamily="34" charset="0"/>
                <a:sym typeface="Wingdings" pitchFamily="2" charset="2"/>
              </a:rPr>
            </a:br>
            <a:endParaRPr lang="en-US" sz="3200" b="1">
              <a:solidFill>
                <a:srgbClr val="333399"/>
              </a:solidFill>
              <a:latin typeface="Trebuchet MS" pitchFamily="34" charset="0"/>
              <a:sym typeface="Wingdings" pitchFamily="2" charset="2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1258888" y="5373688"/>
            <a:ext cx="511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Ivan Gudkov, MGIMO-University, May, 31, 2013</a:t>
            </a:r>
            <a:endParaRPr lang="ru-RU" sz="180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6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685800" y="1700213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EU-Russia Energy Relations Generally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11188" y="2565400"/>
            <a:ext cx="7920037" cy="2808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Interdependent but complex because linked to fixed infrastructure which cross borders: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between different political and legal systems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between holders of different economic interests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between a sovereign state and international organization with evolving distribution of external competences</a:t>
            </a:r>
            <a:endParaRPr lang="ru-RU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671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684213" y="1557338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Need for Mutually Agreed Set of Rules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611188" y="2349500"/>
            <a:ext cx="7920037" cy="3079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ECT (still unbalanced, under modernization, Russia is outside)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PCA (not energy-specific, out-dated, has to be replaced)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NBA (incl. “energy chapter”, work in slow progress since 2007)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Convention on International Energy Security (work in slow progress since 2010)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Agreement on Cross-Border Energy Infrastructure (work in slow progress since 2011)  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Road Map 2050 agreed on March 2013 (but does not set rules) </a:t>
            </a:r>
            <a:endParaRPr lang="ru-RU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340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685800" y="1700213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Why no Feasible Progress so Far?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642938" y="2286000"/>
            <a:ext cx="7920037" cy="2808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EU: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Tx/>
              <a:buChar char="-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Agreement possible only on the basis of EU rules (“Energy Community model”);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Tx/>
              <a:buChar char="-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EU Council mandate is needed for each and every stage of external action.   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Russia: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Tx/>
              <a:buChar char="-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Energy Community model not acceptable because rules shall be mutually elaborated rather than imposed by the partner;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Tx/>
              <a:buChar char="-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Easier to agree with separate Member States.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38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684213" y="1700213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What Trade and Investment Regime Fits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Security of Supply and Demand?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611188" y="2565400"/>
            <a:ext cx="7920037" cy="2808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 	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Fair allocation of risks 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Regulatory certainty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Attractive rate of return on investments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Possibility of resource-holders to invest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Non-discriminatory approach  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en-US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023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684213" y="1700213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What are Main Regulatory Challenges?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611188" y="2565400"/>
            <a:ext cx="7920037" cy="2808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	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Intent to change agreed risk-allocation in favor of one party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Threat to existing investments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New entry barriers 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Lack of clarity for future investments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Unequal treatment </a:t>
            </a:r>
          </a:p>
        </p:txBody>
      </p:sp>
    </p:spTree>
    <p:extLst>
      <p:ext uri="{BB962C8B-B14F-4D97-AF65-F5344CB8AC3E}">
        <p14:creationId xmlns:p14="http://schemas.microsoft.com/office/powerpoint/2010/main" val="386272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684213" y="1341438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How to Cope with Regulatory Challenges?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539750" y="1916113"/>
            <a:ext cx="7920038" cy="2808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None/>
            </a:pPr>
            <a:endParaRPr lang="en-US">
              <a:solidFill>
                <a:srgbClr val="333399"/>
              </a:solidFill>
              <a:ea typeface="ＭＳ Ｐゴシック" pitchFamily="34" charset="-128"/>
            </a:endParaRP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Comply with existing international agreements (</a:t>
            </a:r>
            <a:r>
              <a:rPr lang="en-US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ECJ decision </a:t>
            </a:r>
            <a:r>
              <a:rPr lang="ru-RU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о</a:t>
            </a:r>
            <a:r>
              <a:rPr lang="en-US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f</a:t>
            </a:r>
            <a:r>
              <a:rPr lang="ru-RU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 15.09.2011 </a:t>
            </a:r>
            <a:r>
              <a:rPr lang="en-US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in “Commission v. Slovakia”, </a:t>
            </a:r>
            <a:r>
              <a:rPr lang="en-GB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ru-RU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-264/09</a:t>
            </a:r>
            <a:r>
              <a:rPr lang="en-US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) in light of established practice and political assurances (including Joint EU-Russia Statement of May,2004).</a:t>
            </a: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Follow non-interference principle when law enforcement </a:t>
            </a:r>
            <a:r>
              <a:rPr lang="en-US">
                <a:solidFill>
                  <a:srgbClr val="333399"/>
                </a:solidFill>
                <a:latin typeface="Arial" pitchFamily="34" charset="0"/>
                <a:ea typeface="ＭＳ Ｐゴシック" pitchFamily="34" charset="-128"/>
              </a:rPr>
              <a:t>affects vital interests of third states (e.g. Commission decision in case Eastern Aluminium, 1984).</a:t>
            </a:r>
            <a:r>
              <a: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endParaRPr lang="en-US">
              <a:solidFill>
                <a:srgbClr val="333399"/>
              </a:solidFill>
              <a:ea typeface="ＭＳ Ｐゴシック" pitchFamily="34" charset="-128"/>
            </a:endParaRP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Recognize need for specific treatment of upstream market (principle of sovereignty over natural resources and scarcity rent).</a:t>
            </a: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Respect wish of producing countries to maintain traditional upstream gas supply contracts with oil-indexation (GESF Doha Declaration of 15.11.2011). </a:t>
            </a: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Use consultations rather than formal procedures in upstream relations with third countries.</a:t>
            </a: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en-US">
              <a:solidFill>
                <a:srgbClr val="333399"/>
              </a:solidFill>
              <a:ea typeface="ＭＳ Ｐゴシック" pitchFamily="34" charset="-128"/>
            </a:endParaRP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en-US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91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684213" y="1557338"/>
            <a:ext cx="77724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99"/>
                </a:solidFill>
                <a:ea typeface="ＭＳ Ｐゴシック" pitchFamily="34" charset="-128"/>
              </a:rPr>
              <a:t>Conclusion: Way Forward</a:t>
            </a:r>
            <a:endParaRPr lang="ru-RU" sz="2400" b="1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611188" y="2349500"/>
            <a:ext cx="7920037" cy="2808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None/>
            </a:pPr>
            <a:endParaRPr lang="en-US">
              <a:solidFill>
                <a:srgbClr val="333399"/>
              </a:solidFill>
              <a:ea typeface="ＭＳ Ｐゴシック" pitchFamily="34" charset="-128"/>
            </a:endParaRP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AutoNum type="arabicPeriod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Intelligent solutions need to be found in a spirit of strategic cooperation and mutual benefit.</a:t>
            </a: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AutoNum type="arabicPeriod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Maximum: agreement on a set of binding rules realistically acceptable for both sides to avoid conflict of laws and ensure predictability of EU-Russia energy relations.</a:t>
            </a:r>
          </a:p>
          <a:p>
            <a:pPr marL="714375" indent="-447675" algn="just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AutoNum type="arabicPeriod"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Minimum: cautious “investor-friendly” and “non-politicized” application of EU energy rules to upstream market relations involving third countries with a transition period to adapt to changing environment.</a:t>
            </a:r>
          </a:p>
          <a:p>
            <a:pPr marL="714375" indent="-447675" fontAlgn="base">
              <a:spcBef>
                <a:spcPct val="600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>
                <a:solidFill>
                  <a:srgbClr val="333399"/>
                </a:solidFill>
                <a:ea typeface="ＭＳ Ｐゴシック" pitchFamily="34" charset="-128"/>
              </a:rPr>
              <a:t>	</a:t>
            </a:r>
            <a:endParaRPr lang="ru-RU">
              <a:solidFill>
                <a:srgbClr val="3333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09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Placeholder 1"/>
          <p:cNvSpPr>
            <a:spLocks/>
          </p:cNvSpPr>
          <p:nvPr/>
        </p:nvSpPr>
        <p:spPr bwMode="gray">
          <a:xfrm>
            <a:off x="1187450" y="2854325"/>
            <a:ext cx="712946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333399"/>
                </a:solidFill>
                <a:ea typeface="ＭＳ Ｐゴシック" pitchFamily="34" charset="-128"/>
                <a:sym typeface="Wingdings" pitchFamily="2" charset="2"/>
              </a:rPr>
              <a:t>THANK YOU FOR ATTENTION </a:t>
            </a:r>
            <a:endParaRPr lang="en-US" sz="3200" b="1">
              <a:solidFill>
                <a:srgbClr val="333399"/>
              </a:solidFill>
              <a:ea typeface="ＭＳ Ｐゴシック" pitchFamily="34" charset="-128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502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451</Words>
  <Application>Microsoft Office PowerPoint</Application>
  <PresentationFormat>On-screen Show (4:3)</PresentationFormat>
  <Paragraphs>60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1_Default Design</vt:lpstr>
      <vt:lpstr>1_Оформление по умолчанию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T.N. Spijk-Belanova</dc:creator>
  <cp:lastModifiedBy>T.N. Spijk-Belanova</cp:lastModifiedBy>
  <cp:revision>1</cp:revision>
  <dcterms:created xsi:type="dcterms:W3CDTF">2013-07-02T14:09:21Z</dcterms:created>
  <dcterms:modified xsi:type="dcterms:W3CDTF">2013-07-02T14:09:53Z</dcterms:modified>
</cp:coreProperties>
</file>