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FD9AB-8037-492A-BABA-596441E4CB93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F79E9-12A2-43A1-A3E4-AEFEABB9B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58EEE-290C-4E05-B5D7-B4143B57B2D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4085A-A7C6-4E21-A686-EF9CE6F3F3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68597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030D2-579B-46A5-BE03-CD4C0E1C125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DFF7B-0A1A-4CF8-B20B-C491C7CF87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56859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02A25-4619-46DB-A0BE-24E2002212CB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9EDB6-52DF-4134-8DA7-9E52B3AA2E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088901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2A054-AC02-4533-9268-AD2C3CE53F6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35E9-3111-4D2B-AA66-65F4099920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04322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76609-49E9-4A4A-B57A-4F2F339D131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3D809-8C9E-4294-97A5-167793E649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54901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5AE9B-C6C3-48AC-9451-7812D761386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F319C-8A83-4C91-BC43-A2D518AB7E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643607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13FBF-CE4F-4CDF-96DF-25CD96899BA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FAF7-D28F-4EEA-9976-E372942A79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7208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A103D-EF7E-4C5A-BD5F-E6168A7AA2D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ABCD0-09F2-4AB9-B8CC-69E5488F0A0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30036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334BD-83E7-4575-8A05-21F8384918B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1292B-93C7-48D0-9537-DEE8FD03CC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30858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8AAD-4E67-46AB-A14D-9DECA7142317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5323A-17F0-4CD9-B3B3-5FB309D5C2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82031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C471-BA79-4068-89E0-EAB66CCABE4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A7626-8397-4FE3-A0E8-A863867D5F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6594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4A09B-9E6F-45E3-B90A-65B776DAB9E9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02.07.2013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42B9F-0070-4FAE-BE96-CA7E8B6D76D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27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wto.org/index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2130425"/>
            <a:ext cx="8915400" cy="147002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 AND RUSSIA ENERGY TRADE:</a:t>
            </a:r>
            <a:r>
              <a:rPr lang="en-US" sz="28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8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IMPACT OF WTO, TRANSIT AND </a:t>
            </a:r>
            <a:br>
              <a:rPr lang="en-US" sz="28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INTEGRATED ECONOMIC AREAS</a:t>
            </a:r>
            <a:endParaRPr lang="ru-RU" sz="2400" b="1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sz="2800" b="1" u="sng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Dmitry K. Labin</a:t>
            </a:r>
            <a:r>
              <a:rPr lang="ru-RU" sz="2800" b="1" u="sng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</a:t>
            </a:r>
            <a:r>
              <a:rPr lang="ru-RU" sz="2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Doctor of Law</a:t>
            </a:r>
            <a:r>
              <a:rPr lang="ru-RU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 </a:t>
            </a:r>
            <a:r>
              <a:rPr lang="en-US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Professor of the Department of International Law at MGIMO University</a:t>
            </a:r>
            <a:r>
              <a:rPr lang="ru-RU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</a:t>
            </a:r>
            <a:r>
              <a:rPr lang="en-US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sz="1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Attorney at law, Arbiter of the Arbitration Tribunal of the Moscow Chamber of Commerce and Industry, Russia </a:t>
            </a:r>
            <a:endParaRPr lang="ru-RU" sz="1800" b="1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1800" b="1" u="sng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www.labin.ru</a:t>
            </a:r>
            <a:endParaRPr lang="ru-RU" sz="1800" smtClean="0">
              <a:cs typeface="Times New Roman" pitchFamily="18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28600" y="4114800"/>
            <a:ext cx="8713788" cy="2174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31815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76400"/>
          </a:xfrm>
          <a:solidFill>
            <a:schemeClr val="accent1"/>
          </a:solidFill>
        </p:spPr>
      </p:pic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471863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304800" y="152400"/>
            <a:ext cx="8382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Conclusions and recommendations</a:t>
            </a:r>
            <a:endParaRPr lang="ru-RU" sz="4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590800" y="2286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44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b="1" smtClean="0"/>
              <a:t>to set the same fair rules for the exporting and importing energy products countries and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b="1" smtClean="0"/>
              <a:t> make sure that they are applied coherently on a constant universal basis and are not invoked only when it is to the benefits of one actor and ignored otherwise</a:t>
            </a:r>
            <a:r>
              <a:rPr lang="ru-RU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89697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Презентация послед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208618"/>
      </p:ext>
    </p:extLst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76400"/>
          </a:xfrm>
          <a:solidFill>
            <a:schemeClr val="accent1"/>
          </a:solidFill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471863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304800" y="152400"/>
            <a:ext cx="83820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3200" b="1">
              <a:solidFill>
                <a:srgbClr val="000000"/>
              </a:solidFill>
              <a:latin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Issues</a:t>
            </a:r>
            <a:endParaRPr lang="ru-RU" sz="4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590800" y="2286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44963"/>
          </a:xfrm>
        </p:spPr>
        <p:txBody>
          <a:bodyPr/>
          <a:lstStyle/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Introduction: Russia accession to WTO</a:t>
            </a:r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WTO law and International Law</a:t>
            </a:r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Legal nature of natural resources</a:t>
            </a:r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Regulation of trade in energy products under the WTO rules</a:t>
            </a:r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Some practical issues</a:t>
            </a: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909430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  <a:extLst>
            <a:ext uri="{909E8E84-426E-40DD-AFC4-6F175D3DCCD1}">
              <a14:hiddenFill xmlns:a14="http://schemas.microsoft.com/office/drawing/2010/main">
                <a:solidFill>
                  <a:srgbClr val="D9CF93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sz="3600" b="1" i="1" smtClean="0"/>
              <a:t>Marrakesh Agreement Establishing the World Trade Organization</a:t>
            </a:r>
            <a:r>
              <a:rPr lang="en-US" smtClean="0"/>
              <a:t> </a:t>
            </a:r>
            <a:endParaRPr lang="ru-RU" smtClean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ru-RU" sz="3600" smtClean="0"/>
          </a:p>
          <a:p>
            <a:pPr eaLnBrk="1" hangingPunct="1">
              <a:buFontTx/>
              <a:buBlip>
                <a:blip r:embed="rId3"/>
              </a:buBlip>
            </a:pPr>
            <a:r>
              <a:rPr lang="en-US" smtClean="0"/>
              <a:t>singed on the 14</a:t>
            </a:r>
            <a:r>
              <a:rPr lang="en-US" baseline="30000" smtClean="0"/>
              <a:t>th</a:t>
            </a:r>
            <a:r>
              <a:rPr lang="en-US" smtClean="0"/>
              <a:t> of April 1994</a:t>
            </a:r>
            <a:endParaRPr lang="ru-RU" smtClean="0"/>
          </a:p>
          <a:p>
            <a:pPr eaLnBrk="1" hangingPunct="1">
              <a:buFontTx/>
              <a:buBlip>
                <a:blip r:embed="rId3"/>
              </a:buBlip>
            </a:pPr>
            <a:r>
              <a:rPr lang="en-US" smtClean="0"/>
              <a:t>entry into force since the </a:t>
            </a:r>
            <a:r>
              <a:rPr lang="ru-RU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of January 1</a:t>
            </a:r>
            <a:r>
              <a:rPr lang="ru-RU" smtClean="0"/>
              <a:t>995 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smtClean="0"/>
              <a:t>157 </a:t>
            </a:r>
            <a:r>
              <a:rPr lang="en-US" smtClean="0"/>
              <a:t>Member States</a:t>
            </a:r>
            <a:endParaRPr lang="ru-RU" sz="3600" smtClean="0"/>
          </a:p>
          <a:p>
            <a:pPr eaLnBrk="1" hangingPunct="1">
              <a:buFontTx/>
              <a:buBlip>
                <a:blip r:embed="rId3"/>
              </a:buBlip>
            </a:pPr>
            <a:r>
              <a:rPr lang="en-US" smtClean="0"/>
              <a:t>Russia accessed on</a:t>
            </a:r>
            <a:r>
              <a:rPr lang="ru-RU" smtClean="0"/>
              <a:t> </a:t>
            </a:r>
            <a:r>
              <a:rPr lang="en-US" smtClean="0"/>
              <a:t>the </a:t>
            </a:r>
            <a:r>
              <a:rPr lang="ru-RU" smtClean="0"/>
              <a:t>22</a:t>
            </a:r>
            <a:r>
              <a:rPr lang="en-US" baseline="30000" smtClean="0"/>
              <a:t>nd</a:t>
            </a:r>
            <a:r>
              <a:rPr lang="en-US" smtClean="0"/>
              <a:t> of August</a:t>
            </a:r>
            <a:r>
              <a:rPr lang="ru-RU" smtClean="0"/>
              <a:t> 2012  </a:t>
            </a:r>
          </a:p>
          <a:p>
            <a:pPr eaLnBrk="1" hangingPunct="1"/>
            <a:endParaRPr lang="ru-RU" smtClean="0"/>
          </a:p>
        </p:txBody>
      </p:sp>
      <p:pic>
        <p:nvPicPr>
          <p:cNvPr id="60421" name="Picture 5" descr="Click here to return to homep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16478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5192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  <a:extLst>
            <a:ext uri="{909E8E84-426E-40DD-AFC4-6F175D3DCCD1}">
              <a14:hiddenFill xmlns:a14="http://schemas.microsoft.com/office/drawing/2010/main">
                <a:solidFill>
                  <a:srgbClr val="D9CF93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WTO main principles</a:t>
            </a:r>
            <a:endParaRPr lang="ru-RU" b="1" smtClean="0">
              <a:solidFill>
                <a:schemeClr val="tx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trade without discrimination</a:t>
            </a:r>
            <a:r>
              <a:rPr lang="en-US" smtClean="0"/>
              <a:t> </a:t>
            </a:r>
            <a:endParaRPr lang="ru-RU" smtClean="0"/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further liberalization of trade</a:t>
            </a:r>
            <a:r>
              <a:rPr lang="en-US" smtClean="0"/>
              <a:t> </a:t>
            </a:r>
            <a:r>
              <a:rPr lang="en-US" i="1" smtClean="0"/>
              <a:t>through the multilateral trade negotiations </a:t>
            </a:r>
            <a:endParaRPr lang="ru-RU" sz="2800" i="1" smtClean="0"/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predictable market access, including rules on mutual obligations of States and transparency</a:t>
            </a:r>
            <a:r>
              <a:rPr lang="en-US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fair competition in international trade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encouragement for institutional development and economic reforms with the special and differential treatment for developing countries</a:t>
            </a:r>
            <a:r>
              <a:rPr lang="en-US" smtClean="0"/>
              <a:t>, and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i="1" smtClean="0"/>
              <a:t>a number of key institutional and procedural rules relating to dispute settlement</a:t>
            </a:r>
            <a:endParaRPr lang="ru-RU" smtClean="0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57200" y="4191000"/>
            <a:ext cx="815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1370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00200"/>
          </a:xfrm>
          <a:noFill/>
        </p:spPr>
      </p:pic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i="1" smtClean="0"/>
              <a:t>Marrakesh Agreement Establishing the WTO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smtClean="0"/>
              <a:t>numerous other agreements and understandings included in the annexes to this basic agreement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smtClean="0"/>
              <a:t>other relevant international conventions 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smtClean="0"/>
              <a:t>customary international law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smtClean="0"/>
              <a:t>general principles of law and 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800" smtClean="0"/>
              <a:t>both judicial decisions and teachings of the most highly qualified publicists as subsidiary means</a:t>
            </a:r>
            <a:endParaRPr lang="ru-RU" sz="2800" smtClean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-152400" y="76200"/>
            <a:ext cx="9501188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srgbClr val="000000"/>
              </a:solidFill>
              <a:latin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Sources of WTO law </a:t>
            </a:r>
            <a:endParaRPr lang="ru-RU" sz="4400" b="1">
              <a:solidFill>
                <a:srgbClr val="000000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70469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00200"/>
          </a:xfrm>
          <a:noFill/>
        </p:spPr>
      </p:pic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52400" y="260350"/>
            <a:ext cx="90043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Legal nature of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energy resources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457200" y="1676400"/>
            <a:ext cx="76327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Statuses of natural resources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3348038" y="2924175"/>
            <a:ext cx="4824412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99"/>
                </a:solidFill>
                <a:ea typeface="ＭＳ Ｐゴシック" pitchFamily="34" charset="-128"/>
              </a:rPr>
              <a:t>undiscovered resources in the subsoil</a:t>
            </a:r>
            <a:endParaRPr lang="ru-RU" sz="20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3348038" y="4076700"/>
            <a:ext cx="482441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99"/>
                </a:solidFill>
                <a:ea typeface="ＭＳ Ｐゴシック" pitchFamily="34" charset="-128"/>
              </a:rPr>
              <a:t>explored, but not extracted resources</a:t>
            </a: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endParaRPr lang="ru-RU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3419475" y="5445125"/>
            <a:ext cx="482441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99"/>
                </a:solidFill>
                <a:ea typeface="ＭＳ Ｐゴシック" pitchFamily="34" charset="-128"/>
              </a:rPr>
              <a:t>extracted resources</a:t>
            </a: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endParaRPr lang="ru-RU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>
            <a:off x="1828800" y="2590800"/>
            <a:ext cx="0" cy="360045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V="1">
            <a:off x="1828800" y="6165850"/>
            <a:ext cx="1590675" cy="635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1835150" y="4581525"/>
            <a:ext cx="1512888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1828800" y="3352800"/>
            <a:ext cx="1519238" cy="4763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278827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4953000"/>
          </a:xfrm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nl-NL" smtClean="0">
              <a:solidFill>
                <a:srgbClr val="0033CC"/>
              </a:solidFill>
            </a:endParaRPr>
          </a:p>
        </p:txBody>
      </p:sp>
      <p:pic>
        <p:nvPicPr>
          <p:cNvPr id="64515" name="Picture 3"/>
          <p:cNvPicPr>
            <a:picLocks noChangeAspect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00200"/>
          </a:xfrm>
          <a:noFill/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0" y="26035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8964612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000000"/>
                </a:solidFill>
                <a:latin typeface="Arial" pitchFamily="34" charset="0"/>
              </a:rPr>
              <a:t>Sovereign</a:t>
            </a:r>
            <a:r>
              <a:rPr lang="en-US" sz="3600" b="1">
                <a:solidFill>
                  <a:srgbClr val="000000"/>
                </a:solidFill>
                <a:latin typeface="Arial" pitchFamily="34" charset="0"/>
              </a:rPr>
              <a:t> rights of a </a:t>
            </a:r>
            <a:br>
              <a:rPr lang="en-US" sz="3600" b="1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3600" b="1">
                <a:solidFill>
                  <a:srgbClr val="000000"/>
                </a:solidFill>
                <a:latin typeface="Arial" pitchFamily="34" charset="0"/>
              </a:rPr>
              <a:t>State over natural resources</a:t>
            </a:r>
            <a:endParaRPr lang="ru-RU" sz="3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>
            <a:off x="304800" y="2438400"/>
            <a:ext cx="3733800" cy="4138613"/>
          </a:xfrm>
          <a:prstGeom prst="flowChartDocumen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66CC"/>
                </a:solidFill>
                <a:ea typeface="ＭＳ Ｐゴシック" pitchFamily="34" charset="-128"/>
              </a:rPr>
              <a:t>ARTICLE 2.1</a:t>
            </a:r>
            <a:r>
              <a:rPr lang="en-US">
                <a:solidFill>
                  <a:srgbClr val="0066CC"/>
                </a:solidFill>
                <a:ea typeface="ＭＳ Ｐゴシック" pitchFamily="34" charset="-128"/>
              </a:rPr>
              <a:t> </a:t>
            </a:r>
            <a:endParaRPr lang="ru-RU">
              <a:solidFill>
                <a:srgbClr val="0066CC"/>
              </a:solidFill>
              <a:ea typeface="ＭＳ Ｐゴシック" pitchFamily="34" charset="-128"/>
            </a:endParaRPr>
          </a:p>
        </p:txBody>
      </p:sp>
      <p:sp>
        <p:nvSpPr>
          <p:cNvPr id="64519" name="AutoShape 7"/>
          <p:cNvSpPr>
            <a:spLocks noChangeArrowheads="1"/>
          </p:cNvSpPr>
          <p:nvPr/>
        </p:nvSpPr>
        <p:spPr bwMode="auto">
          <a:xfrm>
            <a:off x="4800600" y="2514600"/>
            <a:ext cx="3733800" cy="4138613"/>
          </a:xfrm>
          <a:prstGeom prst="flowChartDocumen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4876800" y="2667000"/>
            <a:ext cx="3581400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>
                <a:solidFill>
                  <a:srgbClr val="0066CC"/>
                </a:solidFill>
                <a:latin typeface="Arial" pitchFamily="34" charset="0"/>
              </a:rPr>
              <a:t>Resolution adopted by the General Assembly </a:t>
            </a:r>
            <a:br>
              <a:rPr lang="ru-RU" sz="1400" b="1">
                <a:solidFill>
                  <a:srgbClr val="0066CC"/>
                </a:solidFill>
                <a:latin typeface="Arial" pitchFamily="34" charset="0"/>
              </a:rPr>
            </a:br>
            <a:r>
              <a:rPr lang="ru-RU" sz="1400" b="1">
                <a:solidFill>
                  <a:srgbClr val="0066CC"/>
                </a:solidFill>
                <a:latin typeface="Arial" pitchFamily="34" charset="0"/>
              </a:rPr>
              <a:t/>
            </a:r>
            <a:br>
              <a:rPr lang="ru-RU" sz="1400" b="1">
                <a:solidFill>
                  <a:srgbClr val="0066CC"/>
                </a:solidFill>
                <a:latin typeface="Arial" pitchFamily="34" charset="0"/>
              </a:rPr>
            </a:br>
            <a:r>
              <a:rPr lang="ru-RU" sz="1400" b="1">
                <a:solidFill>
                  <a:srgbClr val="0066CC"/>
                </a:solidFill>
                <a:latin typeface="Arial" pitchFamily="34" charset="0"/>
              </a:rPr>
              <a:t>3281 (XXIX). Charter of Economic Rights and Duties of States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CC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66CC"/>
                </a:solidFill>
                <a:latin typeface="Arial" pitchFamily="34" charset="0"/>
              </a:rPr>
              <a:t>ARTICLE 2</a:t>
            </a:r>
            <a:r>
              <a:rPr lang="en-US" sz="1600">
                <a:solidFill>
                  <a:srgbClr val="0066CC"/>
                </a:solidFill>
                <a:latin typeface="Arial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>
              <a:solidFill>
                <a:srgbClr val="0066CC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CH" sz="1600">
                <a:solidFill>
                  <a:srgbClr val="0066CC"/>
                </a:solidFill>
                <a:latin typeface="Arial" pitchFamily="34" charset="0"/>
              </a:rPr>
              <a:t>Every state has and shall freely exercise full permanent sovereignty, including possession, use and disposal, over all its wealth, natural resources and economic activities</a:t>
            </a:r>
            <a:r>
              <a:rPr lang="en-US" sz="1600">
                <a:solidFill>
                  <a:srgbClr val="0066CC"/>
                </a:solidFill>
                <a:latin typeface="Arial" pitchFamily="34" charset="0"/>
              </a:rPr>
              <a:t>.</a:t>
            </a:r>
            <a:r>
              <a:rPr lang="ru-RU" sz="1800">
                <a:solidFill>
                  <a:srgbClr val="0066CC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64521" name="Picture 9" descr="ba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35814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381000" y="4495800"/>
            <a:ext cx="3657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66CC"/>
                </a:solidFill>
                <a:latin typeface="Arial" pitchFamily="34" charset="0"/>
              </a:rPr>
              <a:t>The Organization is based on the principle of the sovereign equality of all its Members.</a:t>
            </a:r>
            <a:endParaRPr lang="ru-RU" sz="1800" b="1">
              <a:solidFill>
                <a:srgbClr val="0066CC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4319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00200"/>
          </a:xfrm>
          <a:noFill/>
        </p:spPr>
      </p:pic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800" i="1" smtClean="0"/>
              <a:t>GATT Agreement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sz="2000" i="1" smtClean="0"/>
          </a:p>
          <a:p>
            <a:pPr eaLnBrk="1" hangingPunct="1">
              <a:spcBef>
                <a:spcPct val="50000"/>
              </a:spcBef>
            </a:pPr>
            <a:r>
              <a:rPr lang="en-US" sz="2800" b="1" smtClean="0"/>
              <a:t>Article I</a:t>
            </a:r>
            <a:r>
              <a:rPr lang="en-US" sz="2800" smtClean="0"/>
              <a:t> </a:t>
            </a:r>
            <a:r>
              <a:rPr lang="en-US" sz="2800" i="1" smtClean="0"/>
              <a:t>on the general most-favored nation regime</a:t>
            </a:r>
            <a:r>
              <a:rPr lang="en-US" sz="2800" smtClean="0"/>
              <a:t>. 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 smtClean="0"/>
              <a:t>Article V</a:t>
            </a:r>
            <a:r>
              <a:rPr lang="en-US" sz="2800" smtClean="0"/>
              <a:t> </a:t>
            </a:r>
            <a:r>
              <a:rPr lang="en-US" sz="2800" i="1" smtClean="0"/>
              <a:t>on the freedom of transit</a:t>
            </a:r>
            <a:endParaRPr lang="en-US" sz="2800" smtClean="0"/>
          </a:p>
          <a:p>
            <a:pPr eaLnBrk="1" hangingPunct="1">
              <a:spcBef>
                <a:spcPct val="50000"/>
              </a:spcBef>
            </a:pPr>
            <a:r>
              <a:rPr lang="en-US" sz="2800" b="1" smtClean="0"/>
              <a:t>Article VI</a:t>
            </a:r>
            <a:r>
              <a:rPr lang="en-US" sz="2800" smtClean="0"/>
              <a:t> </a:t>
            </a:r>
            <a:r>
              <a:rPr lang="en-US" sz="2800" i="1" smtClean="0"/>
              <a:t>on the application of anti-dumping and countervailing duties in the case of subsidies</a:t>
            </a:r>
            <a:endParaRPr lang="en-US" sz="2800" smtClean="0"/>
          </a:p>
          <a:p>
            <a:pPr eaLnBrk="1" hangingPunct="1">
              <a:spcBef>
                <a:spcPct val="50000"/>
              </a:spcBef>
            </a:pPr>
            <a:r>
              <a:rPr lang="en-US" sz="2800" b="1" smtClean="0"/>
              <a:t>Article XI</a:t>
            </a:r>
            <a:r>
              <a:rPr lang="en-US" sz="2800" smtClean="0"/>
              <a:t> </a:t>
            </a:r>
            <a:r>
              <a:rPr lang="en-US" sz="2800" i="1" smtClean="0"/>
              <a:t>on the prohibition of quantitative restrictions on the import / export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-152400" y="76200"/>
            <a:ext cx="9501188" cy="158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srgbClr val="000000"/>
              </a:solidFill>
              <a:latin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000000"/>
                </a:solidFill>
                <a:latin typeface="Arial" pitchFamily="34" charset="0"/>
              </a:rPr>
              <a:t>Regulation of trade in energy products under the WTO rules</a:t>
            </a:r>
            <a:endParaRPr lang="ru-RU" sz="40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87888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676400"/>
          </a:xfrm>
          <a:solidFill>
            <a:schemeClr val="accent1"/>
          </a:solidFill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471863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04800" y="152400"/>
            <a:ext cx="83820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3200" b="1">
              <a:solidFill>
                <a:srgbClr val="000000"/>
              </a:solidFill>
              <a:latin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  <a:latin typeface="Arial" pitchFamily="34" charset="0"/>
              </a:rPr>
              <a:t>Practical issues</a:t>
            </a:r>
            <a:endParaRPr lang="ru-RU" sz="4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590800" y="2286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44963"/>
          </a:xfrm>
        </p:spPr>
        <p:txBody>
          <a:bodyPr/>
          <a:lstStyle/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The problem of coordination in setting global oil prices</a:t>
            </a:r>
            <a:r>
              <a:rPr lang="ru-RU" smtClean="0"/>
              <a:t> </a:t>
            </a:r>
            <a:endParaRPr lang="en-US" smtClean="0"/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WTO, Russia and the integration areas. The issue of export duties</a:t>
            </a:r>
            <a:r>
              <a:rPr lang="ru-RU" smtClean="0"/>
              <a:t> </a:t>
            </a:r>
            <a:endParaRPr lang="en-US" smtClean="0"/>
          </a:p>
          <a:p>
            <a:pPr marL="609600" indent="-609600" eaLnBrk="1" hangingPunct="1">
              <a:spcBef>
                <a:spcPct val="50000"/>
              </a:spcBef>
            </a:pPr>
            <a:r>
              <a:rPr lang="en-US" b="1" smtClean="0"/>
              <a:t>Russia and the EU - energy sector perspectives</a:t>
            </a:r>
            <a:endParaRPr lang="ru-RU" b="1" smtClean="0"/>
          </a:p>
        </p:txBody>
      </p:sp>
    </p:spTree>
    <p:extLst>
      <p:ext uri="{BB962C8B-B14F-4D97-AF65-F5344CB8AC3E}">
        <p14:creationId xmlns:p14="http://schemas.microsoft.com/office/powerpoint/2010/main" val="17723581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Microsoft Office PowerPoint</Application>
  <PresentationFormat>On-screen Show (4:3)</PresentationFormat>
  <Paragraphs>64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EU AND RUSSIA ENERGY TRADE:  IMPACT OF WTO, TRANSIT AND  INTEGRATED ECONOMIC AREAS</vt:lpstr>
      <vt:lpstr>PowerPoint Presentation</vt:lpstr>
      <vt:lpstr>Marrakesh Agreement Establishing the World Trade Organization </vt:lpstr>
      <vt:lpstr>WTO main principles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AND RUSSIA ENERGY TRADE:  IMPACT OF WTO, TRANSIT AND  INTEGRATED ECONOMIC AREAS</dc:title>
  <dc:creator>T.N. Spijk-Belanova</dc:creator>
  <cp:lastModifiedBy>T.N. Spijk-Belanova</cp:lastModifiedBy>
  <cp:revision>1</cp:revision>
  <dcterms:created xsi:type="dcterms:W3CDTF">2013-07-02T14:06:32Z</dcterms:created>
  <dcterms:modified xsi:type="dcterms:W3CDTF">2013-07-02T14:06:49Z</dcterms:modified>
</cp:coreProperties>
</file>