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124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782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735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41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35403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6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1391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15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016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33145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531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ChangeArrowheads="1"/>
          </p:cNvSpPr>
          <p:nvPr/>
        </p:nvSpPr>
        <p:spPr bwMode="auto">
          <a:xfrm>
            <a:off x="0" y="1600200"/>
            <a:ext cx="9144000" cy="5257800"/>
          </a:xfrm>
          <a:prstGeom prst="rect">
            <a:avLst/>
          </a:prstGeom>
          <a:solidFill>
            <a:srgbClr val="A500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34147" name="Picture 3" descr="C:\Curious Clients\WEB AND MULTIMEDIA\2229 ABDN ppt\unilogo.g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04800"/>
            <a:ext cx="25908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Text Box 5"/>
          <p:cNvSpPr txBox="1">
            <a:spLocks noChangeArrowheads="1"/>
          </p:cNvSpPr>
          <p:nvPr/>
        </p:nvSpPr>
        <p:spPr bwMode="auto">
          <a:xfrm>
            <a:off x="6811963" y="6246813"/>
            <a:ext cx="2117725" cy="3968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smtClean="0">
                <a:solidFill>
                  <a:srgbClr val="FFCCCC"/>
                </a:solidFill>
              </a:rPr>
              <a:t>www.abdn.ac.uk</a:t>
            </a:r>
          </a:p>
        </p:txBody>
      </p:sp>
      <p:sp>
        <p:nvSpPr>
          <p:cNvPr id="13414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3415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3315844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pitchFamily="34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4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4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4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4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4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en-US"/>
              <a:t>EU-Russian Climate Cooperation: </a:t>
            </a:r>
            <a:r>
              <a:rPr lang="en-US" sz="3200" i="1"/>
              <a:t>Towards a Post-2012 Low Carbon Investment Regime</a:t>
            </a:r>
          </a:p>
        </p:txBody>
      </p:sp>
      <p:sp>
        <p:nvSpPr>
          <p:cNvPr id="135171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 eaLnBrk="1" hangingPunct="1">
              <a:buFont typeface="Arial" pitchFamily="34" charset="0"/>
              <a:buNone/>
            </a:pPr>
            <a:endParaRPr lang="en-US"/>
          </a:p>
          <a:p>
            <a:pPr marL="0" indent="0" algn="ctr" eaLnBrk="1" hangingPunct="1">
              <a:buFont typeface="Arial" pitchFamily="34" charset="0"/>
              <a:buNone/>
            </a:pPr>
            <a:r>
              <a:rPr lang="en-US"/>
              <a:t>Anatole Boute</a:t>
            </a:r>
          </a:p>
        </p:txBody>
      </p:sp>
    </p:spTree>
    <p:extLst>
      <p:ext uri="{BB962C8B-B14F-4D97-AF65-F5344CB8AC3E}">
        <p14:creationId xmlns:p14="http://schemas.microsoft.com/office/powerpoint/2010/main" val="170932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457200" y="1711325"/>
            <a:ext cx="8229600" cy="4886325"/>
          </a:xfrm>
        </p:spPr>
        <p:txBody>
          <a:bodyPr/>
          <a:lstStyle/>
          <a:p>
            <a:pPr marL="342900" lvl="2" indent="-342900" eaLnBrk="1" hangingPunct="1">
              <a:buFont typeface="Arial" charset="0"/>
              <a:buNone/>
              <a:defRPr/>
            </a:pPr>
            <a:r>
              <a:rPr lang="en-GB" i="1" kern="1200" dirty="0">
                <a:ea typeface="+mn-ea"/>
                <a:cs typeface="+mn-cs"/>
              </a:rPr>
              <a:t>International Partnership for Energy Efficiency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en-GB" kern="1200" dirty="0">
              <a:ea typeface="+mn-ea"/>
              <a:cs typeface="+mn-cs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en-GB" kern="1200" dirty="0">
                <a:ea typeface="+mn-ea"/>
                <a:cs typeface="+mn-cs"/>
              </a:rPr>
              <a:t>	Declarative?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n-GB" kern="1200" dirty="0">
              <a:ea typeface="+mn-ea"/>
              <a:cs typeface="+mn-cs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GB" sz="2000" kern="1200" dirty="0">
                <a:ea typeface="+mn-ea"/>
                <a:cs typeface="+mn-cs"/>
              </a:rPr>
              <a:t>	EU idea: mandatory energy efficiency standards and targets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en-GB" sz="2000" kern="1200" dirty="0">
              <a:ea typeface="+mn-ea"/>
              <a:cs typeface="+mn-cs"/>
            </a:endParaRPr>
          </a:p>
          <a:p>
            <a:pPr marL="0" indent="0" eaLnBrk="1" hangingPunct="1">
              <a:buFont typeface="Arial" charset="0"/>
              <a:buNone/>
              <a:defRPr/>
            </a:pPr>
            <a:r>
              <a:rPr lang="en-GB" sz="2000" kern="1200" dirty="0">
                <a:ea typeface="+mn-ea"/>
                <a:cs typeface="+mn-cs"/>
              </a:rPr>
              <a:t>	Outcome: voluntary partnership based on exchange of 	information, best practices, joint research.</a:t>
            </a:r>
            <a:endParaRPr lang="en-GB" sz="2000" kern="1200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1717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5141913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US" i="1" kern="1200" dirty="0">
                <a:ea typeface="ＭＳ Ｐゴシック" charset="0"/>
                <a:cs typeface="ＭＳ Ｐゴシック" charset="0"/>
              </a:rPr>
              <a:t>Export of the EU </a:t>
            </a:r>
            <a:r>
              <a:rPr lang="en-US" kern="1200" dirty="0" err="1">
                <a:ea typeface="ＭＳ Ｐゴシック" charset="0"/>
                <a:cs typeface="ＭＳ Ｐゴシック" charset="0"/>
              </a:rPr>
              <a:t>acquis</a:t>
            </a:r>
            <a:r>
              <a:rPr lang="en-US" kern="1200" dirty="0">
                <a:ea typeface="ＭＳ Ｐゴシック" charset="0"/>
                <a:cs typeface="ＭＳ Ｐゴシック" charset="0"/>
              </a:rPr>
              <a:t> </a:t>
            </a:r>
            <a:r>
              <a:rPr lang="en-US" kern="1200" dirty="0" err="1">
                <a:ea typeface="ＭＳ Ｐゴシック" charset="0"/>
                <a:cs typeface="ＭＳ Ｐゴシック" charset="0"/>
              </a:rPr>
              <a:t>communautaire</a:t>
            </a:r>
            <a:endParaRPr lang="en-US" kern="1200" dirty="0">
              <a:ea typeface="ＭＳ Ｐゴシック" charset="0"/>
              <a:cs typeface="ＭＳ Ｐゴシック" charset="0"/>
            </a:endParaRPr>
          </a:p>
          <a:p>
            <a:pPr>
              <a:buFont typeface="Arial" charset="0"/>
              <a:buChar char="•"/>
              <a:defRPr/>
            </a:pPr>
            <a:endParaRPr lang="en-US" kern="1200" dirty="0">
              <a:ea typeface="ＭＳ Ｐゴシック" charset="0"/>
              <a:cs typeface="ＭＳ Ｐゴシック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kern="1200" dirty="0">
                <a:ea typeface="ＭＳ Ｐゴシック" charset="0"/>
                <a:cs typeface="ＭＳ Ｐゴシック" charset="0"/>
              </a:rPr>
              <a:t>Declarative?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2000" kern="1200" dirty="0">
                <a:ea typeface="ＭＳ Ｐゴシック" charset="0"/>
                <a:cs typeface="ＭＳ Ｐゴシック" charset="0"/>
              </a:rPr>
              <a:t>	mandatory targets for RES but indicative for efficiency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2000" kern="1200" dirty="0">
                <a:ea typeface="ＭＳ Ｐゴシック" charset="0"/>
                <a:cs typeface="ＭＳ Ｐゴシック" charset="0"/>
              </a:rPr>
              <a:t>	</a:t>
            </a:r>
            <a:r>
              <a:rPr lang="en-US" sz="2000" kern="1200" dirty="0">
                <a:ea typeface="ＭＳ Ｐゴシック" charset="0"/>
                <a:cs typeface="ＭＳ Ｐゴシック" charset="0"/>
              </a:rPr>
              <a:t>impact of low carbon prices on effectiveness of EU ETS</a:t>
            </a:r>
          </a:p>
          <a:p>
            <a:pPr>
              <a:buFont typeface="Arial" charset="0"/>
              <a:buChar char="•"/>
              <a:defRPr/>
            </a:pPr>
            <a:endParaRPr lang="en-US" kern="1200" dirty="0">
              <a:ea typeface="ＭＳ Ｐゴシック" charset="0"/>
              <a:cs typeface="ＭＳ Ｐゴシック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kern="1200" dirty="0">
                <a:ea typeface="ＭＳ Ｐゴシック" charset="0"/>
                <a:cs typeface="ＭＳ Ｐゴシック" charset="0"/>
              </a:rPr>
              <a:t>Implementation?</a:t>
            </a:r>
          </a:p>
          <a:p>
            <a:pPr>
              <a:buFont typeface="Arial" pitchFamily="34" charset="0"/>
              <a:buNone/>
              <a:defRPr/>
            </a:pPr>
            <a:r>
              <a:rPr lang="en-US" sz="2000" kern="1200" dirty="0">
                <a:ea typeface="ＭＳ Ｐゴシック" charset="0"/>
                <a:cs typeface="ＭＳ Ｐゴシック" charset="0"/>
              </a:rPr>
              <a:t>	will the renewable energy targets be met?</a:t>
            </a:r>
          </a:p>
          <a:p>
            <a:pPr>
              <a:buFont typeface="Arial" charset="0"/>
              <a:buChar char="•"/>
              <a:defRPr/>
            </a:pPr>
            <a:endParaRPr lang="en-US" kern="1200" dirty="0">
              <a:ea typeface="ＭＳ Ｐゴシック" charset="0"/>
              <a:cs typeface="ＭＳ Ｐゴシック" charset="0"/>
            </a:endParaRPr>
          </a:p>
          <a:p>
            <a:pPr>
              <a:buFont typeface="Arial" pitchFamily="34" charset="0"/>
              <a:buNone/>
              <a:defRPr/>
            </a:pPr>
            <a:r>
              <a:rPr lang="en-US" kern="1200" dirty="0">
                <a:ea typeface="ＭＳ Ｐゴシック" charset="0"/>
                <a:cs typeface="ＭＳ Ｐゴシック" charset="0"/>
              </a:rPr>
              <a:t>Stability?</a:t>
            </a:r>
          </a:p>
          <a:p>
            <a:pPr>
              <a:buFont typeface="Arial" pitchFamily="34" charset="0"/>
              <a:buNone/>
              <a:defRPr/>
            </a:pPr>
            <a:r>
              <a:rPr lang="en-GB" kern="1200" dirty="0">
                <a:ea typeface="ＭＳ Ｐゴシック" charset="0"/>
                <a:cs typeface="ＭＳ Ｐゴシック" charset="0"/>
              </a:rPr>
              <a:t>	</a:t>
            </a:r>
            <a:r>
              <a:rPr lang="en-GB" sz="2000" kern="1200" dirty="0">
                <a:ea typeface="ＭＳ Ｐゴシック" charset="0"/>
                <a:cs typeface="ＭＳ Ｐゴシック" charset="0"/>
              </a:rPr>
              <a:t>changes to renewable energy support schemes</a:t>
            </a:r>
          </a:p>
          <a:p>
            <a:pPr>
              <a:buFont typeface="Arial" pitchFamily="34" charset="0"/>
              <a:buNone/>
              <a:defRPr/>
            </a:pPr>
            <a:r>
              <a:rPr lang="en-GB" sz="2000" kern="1200" dirty="0">
                <a:ea typeface="ＭＳ Ｐゴシック" charset="0"/>
                <a:cs typeface="ＭＳ Ｐゴシック" charset="0"/>
              </a:rPr>
              <a:t>	intervention with the </a:t>
            </a:r>
            <a:r>
              <a:rPr lang="en-GB" sz="2000" kern="1200" dirty="0" err="1">
                <a:ea typeface="ＭＳ Ｐゴシック" charset="0"/>
                <a:cs typeface="ＭＳ Ｐゴシック" charset="0"/>
              </a:rPr>
              <a:t>ETS</a:t>
            </a:r>
            <a:endParaRPr lang="en-US" sz="2000" kern="1200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73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Content Placeholder 1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n-US" i="1"/>
              <a:t>Joint projects with third countries under the RES Directive</a:t>
            </a:r>
          </a:p>
          <a:p>
            <a:pPr marL="0" indent="0">
              <a:buFont typeface="Arial" pitchFamily="34" charset="0"/>
              <a:buNone/>
            </a:pPr>
            <a:endParaRPr lang="en-US" i="1"/>
          </a:p>
          <a:p>
            <a:pPr marL="0" indent="0">
              <a:buFont typeface="Arial" pitchFamily="34" charset="0"/>
              <a:buNone/>
            </a:pPr>
            <a:r>
              <a:rPr lang="en-US"/>
              <a:t>	Financing?</a:t>
            </a:r>
          </a:p>
          <a:p>
            <a:pPr marL="0" indent="0">
              <a:buFont typeface="Arial" pitchFamily="34" charset="0"/>
              <a:buNone/>
            </a:pPr>
            <a:r>
              <a:rPr lang="en-US" sz="2000"/>
              <a:t>		mainly directed at helping EU Member States to 			achieve their target at least cost (import of RES-E)</a:t>
            </a:r>
          </a:p>
          <a:p>
            <a:pPr marL="0" indent="0">
              <a:buFont typeface="Arial" pitchFamily="34" charset="0"/>
              <a:buNone/>
            </a:pPr>
            <a:endParaRPr lang="en-US" sz="2000"/>
          </a:p>
          <a:p>
            <a:pPr marL="0" indent="0">
              <a:buFont typeface="Arial" pitchFamily="34" charset="0"/>
              <a:buNone/>
            </a:pPr>
            <a:r>
              <a:rPr lang="en-US" sz="2000"/>
              <a:t>	</a:t>
            </a:r>
            <a:r>
              <a:rPr lang="en-US"/>
              <a:t>Implementation?</a:t>
            </a:r>
          </a:p>
          <a:p>
            <a:pPr marL="0" indent="0">
              <a:buFont typeface="Arial" pitchFamily="34" charset="0"/>
              <a:buNone/>
            </a:pPr>
            <a:r>
              <a:rPr lang="en-US" sz="2000"/>
              <a:t>		linked to EU RES targets</a:t>
            </a:r>
          </a:p>
          <a:p>
            <a:pPr marL="0" indent="0">
              <a:buFont typeface="Arial" pitchFamily="34" charset="0"/>
              <a:buNone/>
            </a:pPr>
            <a:r>
              <a:rPr lang="en-US" sz="2000"/>
              <a:t>	</a:t>
            </a:r>
          </a:p>
          <a:p>
            <a:pPr marL="0" indent="0">
              <a:buFont typeface="Arial" pitchFamily="34" charset="0"/>
              <a:buNone/>
            </a:pPr>
            <a:r>
              <a:rPr lang="en-US"/>
              <a:t>	Stability?</a:t>
            </a:r>
          </a:p>
          <a:p>
            <a:pPr marL="0" indent="0">
              <a:buFont typeface="Arial" pitchFamily="34" charset="0"/>
              <a:buNone/>
            </a:pPr>
            <a:r>
              <a:rPr lang="en-US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38985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4294967295"/>
          </p:nvPr>
        </p:nvSpPr>
        <p:spPr>
          <a:xfrm>
            <a:off x="303213" y="1782763"/>
            <a:ext cx="8229600" cy="4525962"/>
          </a:xfrm>
        </p:spPr>
        <p:txBody>
          <a:bodyPr/>
          <a:lstStyle/>
          <a:p>
            <a:pPr marL="342900" lvl="1" indent="-342900" eaLnBrk="1" hangingPunct="1">
              <a:buFont typeface="Arial" charset="0"/>
              <a:buNone/>
              <a:defRPr/>
            </a:pPr>
            <a:r>
              <a:rPr lang="en-US" kern="1200" dirty="0">
                <a:latin typeface="Arial" charset="0"/>
                <a:ea typeface="ＭＳ Ｐゴシック" charset="0"/>
                <a:cs typeface="+mn-cs"/>
              </a:rPr>
              <a:t>	</a:t>
            </a:r>
            <a:r>
              <a:rPr lang="en-GB" sz="2600" kern="1200" cap="small" dirty="0">
                <a:ea typeface="ＭＳ Ｐゴシック" charset="0"/>
                <a:cs typeface="+mn-cs"/>
              </a:rPr>
              <a:t>Assessment</a:t>
            </a:r>
            <a:endParaRPr lang="en-US" sz="2600" kern="1200" dirty="0">
              <a:latin typeface="Arial" charset="0"/>
              <a:ea typeface="ＭＳ Ｐゴシック" charset="0"/>
              <a:cs typeface="+mn-cs"/>
            </a:endParaRPr>
          </a:p>
          <a:p>
            <a:pPr eaLnBrk="1" hangingPunct="1">
              <a:buFont typeface="Arial" charset="0"/>
              <a:buNone/>
              <a:defRPr/>
            </a:pPr>
            <a:endParaRPr lang="en-US" b="1" kern="1200" dirty="0">
              <a:latin typeface="Arial" charset="0"/>
              <a:ea typeface="ＭＳ Ｐゴシック" charset="0"/>
              <a:cs typeface="+mn-cs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b="1" kern="1200" dirty="0">
                <a:latin typeface="Arial" charset="0"/>
                <a:ea typeface="ＭＳ Ｐゴシック" charset="0"/>
                <a:cs typeface="+mn-cs"/>
              </a:rPr>
              <a:t>		</a:t>
            </a:r>
            <a:r>
              <a:rPr lang="en-US" kern="1200" dirty="0">
                <a:latin typeface="Arial" charset="0"/>
                <a:ea typeface="ＭＳ Ｐゴシック" charset="0"/>
                <a:cs typeface="+mn-cs"/>
              </a:rPr>
              <a:t>Non-binding </a:t>
            </a:r>
            <a:r>
              <a:rPr lang="en-US" kern="1200" dirty="0">
                <a:latin typeface="Arial" charset="0"/>
                <a:ea typeface="ＭＳ Ｐゴシック" charset="0"/>
                <a:cs typeface="+mn-cs"/>
              </a:rPr>
              <a:t>character of existing </a:t>
            </a:r>
            <a:r>
              <a:rPr lang="en-US" kern="1200" dirty="0">
                <a:latin typeface="Arial" charset="0"/>
                <a:ea typeface="ＭＳ Ｐゴシック" charset="0"/>
                <a:cs typeface="+mn-cs"/>
              </a:rPr>
              <a:t>instruments</a:t>
            </a:r>
          </a:p>
          <a:p>
            <a:pPr eaLnBrk="1" hangingPunct="1">
              <a:buFont typeface="Arial" charset="0"/>
              <a:buNone/>
              <a:defRPr/>
            </a:pPr>
            <a:endParaRPr lang="en-US" kern="1200" dirty="0">
              <a:latin typeface="Arial" charset="0"/>
              <a:ea typeface="ＭＳ Ｐゴシック" charset="0"/>
              <a:cs typeface="+mn-cs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kern="1200" dirty="0">
                <a:latin typeface="Arial" charset="0"/>
                <a:ea typeface="ＭＳ Ｐゴシック" charset="0"/>
                <a:cs typeface="+mn-cs"/>
              </a:rPr>
              <a:t>	</a:t>
            </a:r>
            <a:r>
              <a:rPr lang="en-US" kern="1200" dirty="0">
                <a:latin typeface="Arial" charset="0"/>
                <a:ea typeface="ＭＳ Ｐゴシック" charset="0"/>
                <a:cs typeface="+mn-cs"/>
              </a:rPr>
              <a:t>	</a:t>
            </a:r>
            <a:r>
              <a:rPr lang="en-US" kern="1200" dirty="0">
                <a:latin typeface="Arial" charset="0"/>
                <a:ea typeface="ＭＳ Ｐゴシック" charset="0"/>
                <a:cs typeface="+mn-cs"/>
              </a:rPr>
              <a:t>Indicative targets</a:t>
            </a:r>
          </a:p>
          <a:p>
            <a:pPr eaLnBrk="1" hangingPunct="1">
              <a:buFont typeface="Arial" charset="0"/>
              <a:buNone/>
              <a:defRPr/>
            </a:pPr>
            <a:endParaRPr lang="en-US" kern="1200" dirty="0">
              <a:latin typeface="Arial" charset="0"/>
              <a:ea typeface="ＭＳ Ｐゴシック" charset="0"/>
              <a:cs typeface="+mn-cs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kern="1200" dirty="0">
                <a:latin typeface="Arial" charset="0"/>
                <a:ea typeface="ＭＳ Ｐゴシック" charset="0"/>
                <a:cs typeface="+mn-cs"/>
              </a:rPr>
              <a:t>	</a:t>
            </a:r>
            <a:r>
              <a:rPr lang="en-US" kern="1200" dirty="0">
                <a:latin typeface="Arial" charset="0"/>
                <a:ea typeface="ＭＳ Ｐゴシック" charset="0"/>
                <a:cs typeface="+mn-cs"/>
              </a:rPr>
              <a:t>	Loose </a:t>
            </a:r>
            <a:r>
              <a:rPr lang="en-US" kern="1200" dirty="0">
                <a:latin typeface="Arial" charset="0"/>
                <a:ea typeface="ＭＳ Ｐゴシック" charset="0"/>
                <a:cs typeface="+mn-cs"/>
              </a:rPr>
              <a:t>cooperation rather than compliance and </a:t>
            </a:r>
            <a:r>
              <a:rPr lang="en-US" kern="1200" dirty="0">
                <a:latin typeface="Arial" charset="0"/>
                <a:ea typeface="ＭＳ Ｐゴシック" charset="0"/>
                <a:cs typeface="+mn-cs"/>
              </a:rPr>
              <a:t>	responsibility</a:t>
            </a:r>
          </a:p>
          <a:p>
            <a:pPr eaLnBrk="1" hangingPunct="1">
              <a:buFont typeface="Arial" charset="0"/>
              <a:buNone/>
              <a:defRPr/>
            </a:pPr>
            <a:endParaRPr lang="en-US" kern="1200" dirty="0">
              <a:latin typeface="Arial" charset="0"/>
              <a:ea typeface="ＭＳ Ｐゴシック" charset="0"/>
              <a:cs typeface="+mn-cs"/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en-US" kern="1200" dirty="0">
                <a:latin typeface="Arial" charset="0"/>
                <a:ea typeface="ＭＳ Ｐゴシック" charset="0"/>
                <a:cs typeface="+mn-cs"/>
              </a:rPr>
              <a:t>		No clear protection against regulatory changes</a:t>
            </a:r>
            <a:endParaRPr lang="en-GB" kern="1200" dirty="0">
              <a:latin typeface="Arial" charset="0"/>
              <a:ea typeface="ＭＳ Ｐゴシック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264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4294967295"/>
          </p:nvPr>
        </p:nvSpPr>
        <p:spPr>
          <a:xfrm>
            <a:off x="519113" y="1628775"/>
            <a:ext cx="8229600" cy="5040313"/>
          </a:xfrm>
        </p:spPr>
        <p:txBody>
          <a:bodyPr/>
          <a:lstStyle/>
          <a:p>
            <a:pPr marL="0" lvl="1" indent="0" eaLnBrk="1" hangingPunct="1">
              <a:buFont typeface="Arial" pitchFamily="34" charset="0"/>
              <a:buNone/>
            </a:pPr>
            <a:r>
              <a:rPr lang="en-GB" sz="2600"/>
              <a:t>Possible way forward</a:t>
            </a:r>
          </a:p>
          <a:p>
            <a:pPr marL="0" lvl="1" indent="0" eaLnBrk="1" hangingPunct="1">
              <a:buFont typeface="Arial" pitchFamily="34" charset="0"/>
              <a:buNone/>
            </a:pPr>
            <a:endParaRPr lang="en-GB" i="1"/>
          </a:p>
          <a:p>
            <a:pPr eaLnBrk="1" hangingPunct="1">
              <a:buFont typeface="Arial" pitchFamily="34" charset="0"/>
              <a:buNone/>
            </a:pPr>
            <a:r>
              <a:rPr lang="en-US"/>
              <a:t>Instability/unpredictability holds back modernisation</a:t>
            </a:r>
          </a:p>
          <a:p>
            <a:pPr eaLnBrk="1" hangingPunct="1">
              <a:buFont typeface="Arial" pitchFamily="34" charset="0"/>
              <a:buNone/>
            </a:pPr>
            <a:r>
              <a:rPr lang="en-US" sz="2000" b="1"/>
              <a:t> 		</a:t>
            </a:r>
            <a:r>
              <a:rPr lang="en-US" sz="2000"/>
              <a:t>main concern of low carbon investors: regulatory changes</a:t>
            </a:r>
            <a:endParaRPr lang="en-GB"/>
          </a:p>
          <a:p>
            <a:pPr marL="0" lvl="1" indent="0" eaLnBrk="1" hangingPunct="1">
              <a:buFont typeface="Arial" pitchFamily="34" charset="0"/>
              <a:buNone/>
            </a:pPr>
            <a:endParaRPr lang="en-GB"/>
          </a:p>
          <a:p>
            <a:pPr marL="0" lvl="1" indent="0" eaLnBrk="1" hangingPunct="1">
              <a:buFont typeface="Arial" pitchFamily="34" charset="0"/>
              <a:buNone/>
            </a:pPr>
            <a:r>
              <a:rPr lang="en-GB"/>
              <a:t>EU and Russian regulation governing low carbon investments are characterised by similar deficiencies</a:t>
            </a:r>
          </a:p>
          <a:p>
            <a:pPr marL="0" lvl="1" indent="0" eaLnBrk="1" hangingPunct="1">
              <a:buFont typeface="Arial" pitchFamily="34" charset="0"/>
              <a:buNone/>
            </a:pPr>
            <a:r>
              <a:rPr lang="en-GB" sz="2000"/>
              <a:t>	take an investor perspective to depoliticise the debate</a:t>
            </a:r>
          </a:p>
          <a:p>
            <a:pPr marL="0" lvl="1" indent="0" eaLnBrk="1" hangingPunct="1">
              <a:buFont typeface="Arial" pitchFamily="34" charset="0"/>
              <a:buNone/>
            </a:pPr>
            <a:endParaRPr lang="en-GB"/>
          </a:p>
          <a:p>
            <a:pPr marL="0" lvl="1" indent="0" eaLnBrk="1" hangingPunct="1">
              <a:buFont typeface="Arial" pitchFamily="34" charset="0"/>
              <a:buNone/>
            </a:pPr>
            <a:r>
              <a:rPr lang="en-GB"/>
              <a:t>Focus on regulatory stability for low carbon investments	</a:t>
            </a:r>
            <a:r>
              <a:rPr lang="en-GB" sz="2000"/>
              <a:t>common rules to tackle common investors</a:t>
            </a:r>
            <a:r>
              <a:rPr lang="en-GB" altLang="en-US" sz="2000"/>
              <a:t>’</a:t>
            </a:r>
            <a:r>
              <a:rPr lang="en-GB" sz="2000"/>
              <a:t> concern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382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Content Placeholder 1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Font typeface="Arial" pitchFamily="34" charset="0"/>
              <a:buNone/>
            </a:pPr>
            <a:endParaRPr lang="en-GB"/>
          </a:p>
          <a:p>
            <a:pPr>
              <a:buFont typeface="Arial" pitchFamily="34" charset="0"/>
              <a:buNone/>
            </a:pPr>
            <a:r>
              <a:rPr lang="en-GB"/>
              <a:t>	Thank you</a:t>
            </a:r>
          </a:p>
          <a:p>
            <a:pPr>
              <a:buFont typeface="Arial" pitchFamily="34" charset="0"/>
              <a:buNone/>
            </a:pPr>
            <a:endParaRPr lang="en-GB"/>
          </a:p>
          <a:p>
            <a:pPr>
              <a:buFont typeface="Arial" pitchFamily="34" charset="0"/>
              <a:buNone/>
            </a:pPr>
            <a:r>
              <a:rPr lang="en-GB"/>
              <a:t>	Contact: a.boute@abdn.ac.uk</a:t>
            </a:r>
          </a:p>
        </p:txBody>
      </p:sp>
    </p:spTree>
    <p:extLst>
      <p:ext uri="{BB962C8B-B14F-4D97-AF65-F5344CB8AC3E}">
        <p14:creationId xmlns:p14="http://schemas.microsoft.com/office/powerpoint/2010/main" val="214079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457200" y="1711325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en-GB" sz="2600" kern="1200" cap="small" dirty="0">
                <a:ea typeface="+mn-ea"/>
                <a:cs typeface="+mn-cs"/>
              </a:rPr>
              <a:t>Structure of the argument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n-GB" kern="1200" cap="small" dirty="0">
              <a:ea typeface="+mn-ea"/>
              <a:cs typeface="+mn-cs"/>
            </a:endParaRPr>
          </a:p>
          <a:p>
            <a:pPr lvl="1" eaLnBrk="1" hangingPunct="1">
              <a:buFont typeface="Arial" charset="0"/>
              <a:buChar char="–"/>
              <a:defRPr/>
            </a:pPr>
            <a:r>
              <a:rPr lang="en-GB" kern="1200" dirty="0">
                <a:ea typeface="+mn-ea"/>
                <a:cs typeface="+mn-cs"/>
              </a:rPr>
              <a:t>EU external climate policy towards Russia</a:t>
            </a:r>
          </a:p>
          <a:p>
            <a:pPr lvl="1" eaLnBrk="1" hangingPunct="1">
              <a:buFont typeface="Arial" charset="0"/>
              <a:buChar char="–"/>
              <a:defRPr/>
            </a:pPr>
            <a:r>
              <a:rPr lang="en-GB" kern="1200" dirty="0">
                <a:ea typeface="+mn-ea"/>
                <a:cs typeface="+mn-cs"/>
              </a:rPr>
              <a:t>Challenges to low carbon investments in Russia</a:t>
            </a:r>
          </a:p>
          <a:p>
            <a:pPr lvl="1" eaLnBrk="1" hangingPunct="1">
              <a:buFont typeface="Arial" charset="0"/>
              <a:buChar char="–"/>
              <a:defRPr/>
            </a:pPr>
            <a:r>
              <a:rPr lang="en-GB" kern="1200" dirty="0">
                <a:ea typeface="+mn-ea"/>
                <a:cs typeface="+mn-cs"/>
              </a:rPr>
              <a:t>EU sponsored international regulatory initiatives:</a:t>
            </a:r>
          </a:p>
          <a:p>
            <a:pPr lvl="2" eaLnBrk="1" hangingPunct="1">
              <a:buFont typeface="Arial" charset="0"/>
              <a:buChar char="•"/>
              <a:defRPr/>
            </a:pPr>
            <a:r>
              <a:rPr lang="en-GB" sz="2000" kern="1200" dirty="0">
                <a:ea typeface="+mn-ea"/>
                <a:cs typeface="+mn-cs"/>
              </a:rPr>
              <a:t>ECT Protocol on Energy Efficiency</a:t>
            </a:r>
          </a:p>
          <a:p>
            <a:pPr lvl="2" eaLnBrk="1" hangingPunct="1">
              <a:buFont typeface="Arial" charset="0"/>
              <a:buChar char="•"/>
              <a:defRPr/>
            </a:pPr>
            <a:r>
              <a:rPr lang="en-GB" sz="2000" kern="1200" dirty="0">
                <a:ea typeface="+mn-ea"/>
                <a:cs typeface="+mn-cs"/>
              </a:rPr>
              <a:t>Kyoto Protocol</a:t>
            </a:r>
          </a:p>
          <a:p>
            <a:pPr lvl="2" eaLnBrk="1" hangingPunct="1">
              <a:buFont typeface="Arial" charset="0"/>
              <a:buChar char="•"/>
              <a:defRPr/>
            </a:pPr>
            <a:r>
              <a:rPr lang="en-GB" sz="2000" kern="1200" dirty="0">
                <a:ea typeface="+mn-ea"/>
                <a:cs typeface="+mn-cs"/>
              </a:rPr>
              <a:t>International Partnership for Energy Efficiency</a:t>
            </a:r>
          </a:p>
          <a:p>
            <a:pPr lvl="2" eaLnBrk="1" hangingPunct="1">
              <a:buFont typeface="Arial" charset="0"/>
              <a:buChar char="•"/>
              <a:defRPr/>
            </a:pPr>
            <a:r>
              <a:rPr lang="en-GB" sz="2000" kern="1200" dirty="0">
                <a:ea typeface="+mn-ea"/>
                <a:cs typeface="+mn-cs"/>
              </a:rPr>
              <a:t>Export of the </a:t>
            </a:r>
            <a:r>
              <a:rPr lang="en-GB" sz="2000" i="1" kern="1200" dirty="0" err="1">
                <a:ea typeface="+mn-ea"/>
                <a:cs typeface="+mn-cs"/>
              </a:rPr>
              <a:t>acquis</a:t>
            </a:r>
            <a:r>
              <a:rPr lang="en-GB" sz="2000" i="1" kern="1200" dirty="0">
                <a:ea typeface="+mn-ea"/>
                <a:cs typeface="+mn-cs"/>
              </a:rPr>
              <a:t> </a:t>
            </a:r>
            <a:r>
              <a:rPr lang="en-GB" sz="2000" i="1" kern="1200" dirty="0" err="1">
                <a:ea typeface="+mn-ea"/>
                <a:cs typeface="+mn-cs"/>
              </a:rPr>
              <a:t>communautaire</a:t>
            </a:r>
            <a:endParaRPr lang="en-GB" sz="2000" i="1" kern="1200" dirty="0">
              <a:ea typeface="+mn-ea"/>
              <a:cs typeface="+mn-cs"/>
            </a:endParaRPr>
          </a:p>
          <a:p>
            <a:pPr lvl="1" eaLnBrk="1" hangingPunct="1">
              <a:buFont typeface="Arial" charset="0"/>
              <a:buChar char="–"/>
              <a:defRPr/>
            </a:pPr>
            <a:r>
              <a:rPr lang="en-GB" kern="1200" dirty="0">
                <a:ea typeface="+mn-ea"/>
                <a:cs typeface="+mn-cs"/>
              </a:rPr>
              <a:t>Assessment and way forward</a:t>
            </a:r>
            <a:endParaRPr lang="en-GB" kern="1200" cap="small" dirty="0">
              <a:ea typeface="+mn-ea"/>
              <a:cs typeface="+mn-cs"/>
            </a:endParaRPr>
          </a:p>
          <a:p>
            <a:pPr eaLnBrk="1" hangingPunct="1">
              <a:buFont typeface="Arial" charset="0"/>
              <a:buNone/>
              <a:defRPr/>
            </a:pPr>
            <a:endParaRPr lang="en-GB" kern="1200" cap="small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327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395288" y="1628775"/>
            <a:ext cx="8229600" cy="4525963"/>
          </a:xfrm>
        </p:spPr>
        <p:txBody>
          <a:bodyPr/>
          <a:lstStyle/>
          <a:p>
            <a:pPr marL="342900" lvl="1" indent="-342900" eaLnBrk="1" hangingPunct="1">
              <a:buFont typeface="Arial" pitchFamily="34" charset="0"/>
              <a:buNone/>
            </a:pPr>
            <a:r>
              <a:rPr lang="en-GB" sz="2600"/>
              <a:t>The EU external climate policy</a:t>
            </a:r>
          </a:p>
          <a:p>
            <a:pPr marL="342900" lvl="1" indent="-342900" eaLnBrk="1" hangingPunct="1">
              <a:buFont typeface="Arial" pitchFamily="34" charset="0"/>
              <a:buNone/>
            </a:pPr>
            <a:endParaRPr lang="en-GB" i="1"/>
          </a:p>
          <a:p>
            <a:pPr eaLnBrk="1" hangingPunct="1">
              <a:buFont typeface="Arial" pitchFamily="34" charset="0"/>
              <a:buNone/>
            </a:pPr>
            <a:r>
              <a:rPr lang="nl-BE" altLang="ja-JP"/>
              <a:t>	</a:t>
            </a:r>
            <a:r>
              <a:rPr lang="ja-JP" altLang="en-GB"/>
              <a:t>“</a:t>
            </a:r>
            <a:r>
              <a:rPr lang="en-GB" altLang="ja-JP"/>
              <a:t>Moral commitment</a:t>
            </a:r>
            <a:r>
              <a:rPr lang="ja-JP" altLang="en-GB"/>
              <a:t>”</a:t>
            </a:r>
            <a:endParaRPr lang="en-GB" altLang="ja-JP"/>
          </a:p>
          <a:p>
            <a:pPr eaLnBrk="1" hangingPunct="1">
              <a:buFont typeface="Arial" pitchFamily="34" charset="0"/>
              <a:buNone/>
            </a:pPr>
            <a:r>
              <a:rPr lang="en-GB" sz="2000"/>
              <a:t>		historical carbon debt and import of carbon intensive goods</a:t>
            </a:r>
          </a:p>
          <a:p>
            <a:pPr eaLnBrk="1" hangingPunct="1">
              <a:buFont typeface="Arial" pitchFamily="34" charset="0"/>
              <a:buNone/>
            </a:pPr>
            <a:endParaRPr lang="en-GB" sz="2000"/>
          </a:p>
          <a:p>
            <a:pPr eaLnBrk="1" hangingPunct="1">
              <a:buFont typeface="Arial" pitchFamily="34" charset="0"/>
              <a:buNone/>
            </a:pPr>
            <a:r>
              <a:rPr lang="en-GB"/>
              <a:t>	Security of supply</a:t>
            </a:r>
          </a:p>
          <a:p>
            <a:pPr eaLnBrk="1" hangingPunct="1">
              <a:buFont typeface="Arial" pitchFamily="34" charset="0"/>
              <a:buNone/>
            </a:pPr>
            <a:r>
              <a:rPr lang="en-GB" sz="2000"/>
              <a:t>		necessity to guarantee availability of energy, in context of 	increasing competitiveness for energy resources </a:t>
            </a:r>
          </a:p>
          <a:p>
            <a:pPr eaLnBrk="1" hangingPunct="1">
              <a:buFont typeface="Arial" pitchFamily="34" charset="0"/>
              <a:buNone/>
            </a:pPr>
            <a:endParaRPr lang="en-GB" sz="2000"/>
          </a:p>
          <a:p>
            <a:pPr eaLnBrk="1" hangingPunct="1">
              <a:buFont typeface="Arial" pitchFamily="34" charset="0"/>
              <a:buNone/>
            </a:pPr>
            <a:r>
              <a:rPr lang="en-GB"/>
              <a:t>	Competitiveness</a:t>
            </a:r>
          </a:p>
          <a:p>
            <a:pPr eaLnBrk="1" hangingPunct="1">
              <a:buFont typeface="Arial" pitchFamily="34" charset="0"/>
              <a:buNone/>
            </a:pPr>
            <a:r>
              <a:rPr lang="en-GB" sz="2000"/>
              <a:t>		international diffusion of climate/energy efficiency/renewable 	regulation can support the EU industry</a:t>
            </a:r>
          </a:p>
          <a:p>
            <a:pPr eaLnBrk="1" hangingPunct="1">
              <a:buFont typeface="Arial" pitchFamily="34" charset="0"/>
              <a:buNone/>
            </a:pPr>
            <a:endParaRPr lang="en-GB" sz="2000"/>
          </a:p>
        </p:txBody>
      </p:sp>
    </p:spTree>
    <p:extLst>
      <p:ext uri="{BB962C8B-B14F-4D97-AF65-F5344CB8AC3E}">
        <p14:creationId xmlns:p14="http://schemas.microsoft.com/office/powerpoint/2010/main" val="339462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5068888"/>
          </a:xfrm>
        </p:spPr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lang="en-US" sz="2600"/>
              <a:t>EU climate policy in relation to Russia</a:t>
            </a:r>
          </a:p>
          <a:p>
            <a:pPr marL="0" indent="0">
              <a:buFont typeface="Arial" pitchFamily="34" charset="0"/>
              <a:buNone/>
            </a:pPr>
            <a:endParaRPr lang="en-US"/>
          </a:p>
          <a:p>
            <a:pPr marL="0" indent="0">
              <a:buFont typeface="Arial" pitchFamily="34" charset="0"/>
              <a:buNone/>
            </a:pPr>
            <a:r>
              <a:rPr lang="en-US"/>
              <a:t>  </a:t>
            </a:r>
            <a:r>
              <a:rPr lang="en-US" altLang="en-US"/>
              <a:t>“</a:t>
            </a:r>
            <a:r>
              <a:rPr lang="en-US" altLang="ja-JP"/>
              <a:t>Moral commitment</a:t>
            </a:r>
            <a:r>
              <a:rPr lang="en-US" altLang="en-US"/>
              <a:t>”</a:t>
            </a:r>
            <a:r>
              <a:rPr lang="en-US" altLang="ja-JP"/>
              <a:t> </a:t>
            </a:r>
          </a:p>
          <a:p>
            <a:pPr marL="0" indent="0">
              <a:buFont typeface="Arial" pitchFamily="34" charset="0"/>
              <a:buNone/>
            </a:pPr>
            <a:r>
              <a:rPr lang="en-US"/>
              <a:t>	</a:t>
            </a:r>
            <a:r>
              <a:rPr lang="en-GB" sz="2000"/>
              <a:t>carbon cost of EU energy security: </a:t>
            </a:r>
            <a:r>
              <a:rPr lang="en-US" sz="2000"/>
              <a:t>gas-coal switch</a:t>
            </a:r>
            <a:r>
              <a:rPr lang="en-GB" sz="2000"/>
              <a:t>, gas flaring</a:t>
            </a:r>
          </a:p>
          <a:p>
            <a:pPr marL="0" indent="0">
              <a:buFont typeface="Arial" pitchFamily="34" charset="0"/>
              <a:buNone/>
            </a:pPr>
            <a:endParaRPr lang="en-US"/>
          </a:p>
          <a:p>
            <a:pPr marL="0" indent="0">
              <a:buFont typeface="Arial" pitchFamily="34" charset="0"/>
              <a:buNone/>
            </a:pPr>
            <a:r>
              <a:rPr lang="en-US"/>
              <a:t>  Security of supply</a:t>
            </a:r>
          </a:p>
          <a:p>
            <a:pPr marL="0" indent="0">
              <a:buFont typeface="Arial" pitchFamily="34" charset="0"/>
              <a:buNone/>
            </a:pPr>
            <a:r>
              <a:rPr lang="en-US"/>
              <a:t>	</a:t>
            </a:r>
            <a:r>
              <a:rPr lang="en-US" sz="2000"/>
              <a:t>energy savings in Russia to ensure energy exports</a:t>
            </a:r>
          </a:p>
          <a:p>
            <a:pPr marL="0" indent="0">
              <a:buFont typeface="Arial" pitchFamily="34" charset="0"/>
              <a:buNone/>
            </a:pPr>
            <a:endParaRPr lang="en-US"/>
          </a:p>
          <a:p>
            <a:pPr marL="0" indent="0">
              <a:buFont typeface="Arial" pitchFamily="34" charset="0"/>
              <a:buNone/>
            </a:pPr>
            <a:r>
              <a:rPr lang="en-US"/>
              <a:t>  Competitiveness</a:t>
            </a:r>
          </a:p>
          <a:p>
            <a:pPr marL="0" indent="0">
              <a:buFont typeface="Arial" pitchFamily="34" charset="0"/>
              <a:buNone/>
            </a:pPr>
            <a:r>
              <a:rPr lang="en-US" sz="2000"/>
              <a:t>	huge market potential for low carbon equipment</a:t>
            </a:r>
          </a:p>
          <a:p>
            <a:pPr marL="0" indent="0">
              <a:buFont typeface="Arial" pitchFamily="34" charset="0"/>
              <a:buNone/>
            </a:pPr>
            <a:r>
              <a:rPr lang="en-US" sz="2000"/>
              <a:t>	</a:t>
            </a:r>
            <a:r>
              <a:rPr lang="en-GB" sz="2000"/>
              <a:t>cooperation in achieving climate targets at least cost</a:t>
            </a:r>
            <a:endParaRPr lang="en-US" sz="2000"/>
          </a:p>
          <a:p>
            <a:pPr marL="0" indent="0">
              <a:buFont typeface="Arial" pitchFamily="34" charset="0"/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99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457200" y="1628775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en-GB" sz="2600" kern="1200" cap="small" dirty="0">
                <a:ea typeface="+mn-ea"/>
                <a:cs typeface="+mn-cs"/>
              </a:rPr>
              <a:t>Regulatory challenges to low carbon investments</a:t>
            </a:r>
            <a:endParaRPr lang="en-GB" sz="2600" kern="1200" dirty="0">
              <a:ea typeface="+mn-ea"/>
              <a:cs typeface="+mn-cs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en-GB" kern="1200" dirty="0">
              <a:ea typeface="+mn-ea"/>
              <a:cs typeface="+mn-cs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en-GB" kern="1200" dirty="0">
                <a:ea typeface="+mn-ea"/>
                <a:cs typeface="+mn-cs"/>
              </a:rPr>
              <a:t>	</a:t>
            </a:r>
            <a:r>
              <a:rPr lang="en-GB" kern="1200" dirty="0">
                <a:ea typeface="+mn-ea"/>
                <a:cs typeface="+mn-cs"/>
              </a:rPr>
              <a:t>F</a:t>
            </a:r>
            <a:r>
              <a:rPr lang="en-GB" kern="1200" dirty="0">
                <a:ea typeface="+mn-ea"/>
                <a:cs typeface="+mn-cs"/>
              </a:rPr>
              <a:t>inancial level playing field for low carbon investments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n-GB" kern="1200" dirty="0">
              <a:ea typeface="+mn-ea"/>
              <a:cs typeface="+mn-cs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en-GB" kern="1200" dirty="0">
                <a:ea typeface="+mn-ea"/>
                <a:cs typeface="+mn-cs"/>
              </a:rPr>
              <a:t>	Declarative nature of regulation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n-GB" kern="1200" dirty="0">
              <a:ea typeface="+mn-ea"/>
              <a:cs typeface="+mn-cs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en-GB" kern="1200" dirty="0">
                <a:ea typeface="+mn-ea"/>
                <a:cs typeface="+mn-cs"/>
              </a:rPr>
              <a:t>	Insufficient implementation / enforcement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n-GB" kern="1200" dirty="0">
              <a:ea typeface="+mn-ea"/>
              <a:cs typeface="+mn-cs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en-GB" kern="1200" dirty="0">
                <a:ea typeface="+mn-ea"/>
                <a:cs typeface="+mn-cs"/>
              </a:rPr>
              <a:t>	Instability and unpredictability of investment climate</a:t>
            </a:r>
            <a:endParaRPr lang="en-GB" kern="1200" dirty="0"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278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1"/>
          <p:cNvSpPr>
            <a:spLocks noGrp="1"/>
          </p:cNvSpPr>
          <p:nvPr>
            <p:ph idx="4294967295"/>
          </p:nvPr>
        </p:nvSpPr>
        <p:spPr>
          <a:xfrm>
            <a:off x="457200" y="1711325"/>
            <a:ext cx="8229600" cy="4957763"/>
          </a:xfrm>
        </p:spPr>
        <p:txBody>
          <a:bodyPr/>
          <a:lstStyle/>
          <a:p>
            <a:pPr marL="342900" lvl="2" indent="-342900" eaLnBrk="1" hangingPunct="1">
              <a:buFont typeface="Arial" pitchFamily="34" charset="0"/>
              <a:buNone/>
            </a:pPr>
            <a:r>
              <a:rPr lang="en-GB" sz="2600"/>
              <a:t>EU sponsored international regulatory initiatives</a:t>
            </a:r>
            <a:endParaRPr lang="en-GB" sz="2600" i="1"/>
          </a:p>
          <a:p>
            <a:pPr marL="342900" lvl="2" indent="-342900" eaLnBrk="1" hangingPunct="1">
              <a:buFont typeface="Arial" pitchFamily="34" charset="0"/>
              <a:buNone/>
            </a:pPr>
            <a:endParaRPr lang="en-GB" i="1"/>
          </a:p>
          <a:p>
            <a:pPr marL="342900" lvl="2" indent="-342900" eaLnBrk="1" hangingPunct="1">
              <a:buFont typeface="Arial" pitchFamily="34" charset="0"/>
              <a:buNone/>
            </a:pPr>
            <a:r>
              <a:rPr lang="en-GB" i="1"/>
              <a:t>Energy Charter Treaty Protocol on Energy Efficiency</a:t>
            </a:r>
          </a:p>
          <a:p>
            <a:pPr eaLnBrk="1" hangingPunct="1"/>
            <a:endParaRPr lang="en-GB"/>
          </a:p>
          <a:p>
            <a:pPr eaLnBrk="1" hangingPunct="1">
              <a:buFont typeface="Arial" pitchFamily="34" charset="0"/>
              <a:buNone/>
            </a:pPr>
            <a:r>
              <a:rPr lang="en-GB"/>
              <a:t>	Financing?</a:t>
            </a:r>
          </a:p>
          <a:p>
            <a:pPr eaLnBrk="1" hangingPunct="1"/>
            <a:endParaRPr lang="en-GB"/>
          </a:p>
          <a:p>
            <a:pPr eaLnBrk="1" hangingPunct="1">
              <a:buFont typeface="Arial" pitchFamily="34" charset="0"/>
              <a:buNone/>
            </a:pPr>
            <a:r>
              <a:rPr lang="en-GB" sz="2000"/>
              <a:t>	market-oriented price formation</a:t>
            </a:r>
          </a:p>
          <a:p>
            <a:pPr eaLnBrk="1" hangingPunct="1">
              <a:buFont typeface="Arial" pitchFamily="34" charset="0"/>
              <a:buNone/>
            </a:pPr>
            <a:r>
              <a:rPr lang="en-GB" sz="2000"/>
              <a:t>	full reflection of environmental costs</a:t>
            </a:r>
          </a:p>
          <a:p>
            <a:pPr eaLnBrk="1" hangingPunct="1">
              <a:buFont typeface="Arial" pitchFamily="34" charset="0"/>
              <a:buNone/>
            </a:pPr>
            <a:r>
              <a:rPr lang="en-GB" sz="2000"/>
              <a:t>	BUT</a:t>
            </a:r>
          </a:p>
          <a:p>
            <a:pPr eaLnBrk="1" hangingPunct="1">
              <a:buFont typeface="Arial" pitchFamily="34" charset="0"/>
              <a:buNone/>
            </a:pPr>
            <a:r>
              <a:rPr lang="en-GB" sz="2000"/>
              <a:t>	</a:t>
            </a:r>
            <a:r>
              <a:rPr lang="en-GB" altLang="en-US" sz="2000"/>
              <a:t>“</a:t>
            </a:r>
            <a:r>
              <a:rPr lang="en-GB" sz="2000"/>
              <a:t>in an economically efficient</a:t>
            </a:r>
            <a:r>
              <a:rPr lang="en-GB" altLang="en-US" sz="2000"/>
              <a:t>”</a:t>
            </a:r>
            <a:r>
              <a:rPr lang="en-GB" sz="2000"/>
              <a:t> / </a:t>
            </a:r>
            <a:r>
              <a:rPr lang="en-GB" altLang="en-US" sz="2000"/>
              <a:t>“</a:t>
            </a:r>
            <a:r>
              <a:rPr lang="en-GB" sz="2000"/>
              <a:t>cost effective</a:t>
            </a:r>
            <a:r>
              <a:rPr lang="en-GB" altLang="en-US" sz="2000"/>
              <a:t>”</a:t>
            </a:r>
            <a:r>
              <a:rPr lang="en-GB" sz="2000"/>
              <a:t> way</a:t>
            </a:r>
          </a:p>
          <a:p>
            <a:pPr eaLnBrk="1" hangingPunct="1">
              <a:buFont typeface="Arial" pitchFamily="34" charset="0"/>
              <a:buNone/>
            </a:pPr>
            <a:r>
              <a:rPr lang="en-GB" sz="2000"/>
              <a:t>	appropriate to states</a:t>
            </a:r>
            <a:r>
              <a:rPr lang="en-GB" altLang="en-US" sz="2000"/>
              <a:t>’</a:t>
            </a:r>
            <a:r>
              <a:rPr lang="en-GB" sz="2000"/>
              <a:t> own energy conditions</a:t>
            </a:r>
          </a:p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47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Content Placeholder 1"/>
          <p:cNvSpPr>
            <a:spLocks noGrp="1"/>
          </p:cNvSpPr>
          <p:nvPr>
            <p:ph idx="4294967295"/>
          </p:nvPr>
        </p:nvSpPr>
        <p:spPr>
          <a:xfrm>
            <a:off x="457200" y="1628775"/>
            <a:ext cx="8229600" cy="4852988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GB"/>
              <a:t>Declarative nature ?</a:t>
            </a:r>
            <a:endParaRPr lang="en-US" sz="2000"/>
          </a:p>
          <a:p>
            <a:pPr eaLnBrk="1" hangingPunct="1">
              <a:buFont typeface="Arial" pitchFamily="34" charset="0"/>
              <a:buNone/>
            </a:pPr>
            <a:r>
              <a:rPr lang="en-US" sz="2000"/>
              <a:t>	 </a:t>
            </a:r>
            <a:r>
              <a:rPr lang="en-US" altLang="en-US" sz="2000"/>
              <a:t>“</a:t>
            </a:r>
            <a:r>
              <a:rPr lang="en-US" sz="2000"/>
              <a:t>strive to minimize</a:t>
            </a:r>
            <a:r>
              <a:rPr lang="en-US" altLang="en-US" sz="2000"/>
              <a:t>”</a:t>
            </a:r>
            <a:r>
              <a:rPr lang="en-US" sz="2000"/>
              <a:t> environmental impact of energy </a:t>
            </a:r>
          </a:p>
          <a:p>
            <a:pPr eaLnBrk="1" hangingPunct="1">
              <a:buFont typeface="Arial" pitchFamily="34" charset="0"/>
              <a:buNone/>
            </a:pPr>
            <a:r>
              <a:rPr lang="en-US" sz="2000"/>
              <a:t>	 </a:t>
            </a:r>
            <a:r>
              <a:rPr lang="en-US" altLang="en-US" sz="2000"/>
              <a:t>“</a:t>
            </a:r>
            <a:r>
              <a:rPr lang="en-US" sz="2000"/>
              <a:t>strive to ensure</a:t>
            </a:r>
            <a:r>
              <a:rPr lang="en-US" altLang="en-US" sz="2000"/>
              <a:t>”</a:t>
            </a:r>
            <a:r>
              <a:rPr lang="en-US" sz="2000"/>
              <a:t> that energy efficiency policies are coordinated</a:t>
            </a:r>
          </a:p>
          <a:p>
            <a:pPr eaLnBrk="1" hangingPunct="1"/>
            <a:endParaRPr lang="en-US"/>
          </a:p>
          <a:p>
            <a:pPr eaLnBrk="1" hangingPunct="1">
              <a:buFont typeface="Arial" pitchFamily="34" charset="0"/>
              <a:buNone/>
            </a:pPr>
            <a:r>
              <a:rPr lang="en-US"/>
              <a:t>Implementation?</a:t>
            </a:r>
          </a:p>
          <a:p>
            <a:pPr eaLnBrk="1" hangingPunct="1">
              <a:buFont typeface="Arial" pitchFamily="34" charset="0"/>
              <a:buNone/>
            </a:pPr>
            <a:r>
              <a:rPr lang="en-US"/>
              <a:t>	</a:t>
            </a:r>
            <a:r>
              <a:rPr lang="en-US" sz="2000"/>
              <a:t>Russia and the ECT</a:t>
            </a:r>
          </a:p>
          <a:p>
            <a:pPr eaLnBrk="1" hangingPunct="1">
              <a:buFont typeface="Arial" pitchFamily="34" charset="0"/>
              <a:buNone/>
            </a:pPr>
            <a:endParaRPr lang="en-US"/>
          </a:p>
          <a:p>
            <a:pPr eaLnBrk="1" hangingPunct="1">
              <a:buFont typeface="Arial" pitchFamily="34" charset="0"/>
              <a:buNone/>
            </a:pPr>
            <a:r>
              <a:rPr lang="en-US"/>
              <a:t>Investment stability?</a:t>
            </a:r>
          </a:p>
          <a:p>
            <a:pPr eaLnBrk="1" hangingPunct="1">
              <a:buFont typeface="Arial" pitchFamily="34" charset="0"/>
              <a:buNone/>
            </a:pPr>
            <a:r>
              <a:rPr lang="en-US" sz="2000"/>
              <a:t>	investment chapter of ECT</a:t>
            </a:r>
          </a:p>
          <a:p>
            <a:pPr eaLnBrk="1" hangingPunct="1">
              <a:buFont typeface="Arial" pitchFamily="34" charset="0"/>
              <a:buNone/>
            </a:pPr>
            <a:r>
              <a:rPr lang="en-US" sz="2000"/>
              <a:t>	BUT</a:t>
            </a:r>
          </a:p>
          <a:p>
            <a:pPr eaLnBrk="1" hangingPunct="1">
              <a:buFont typeface="Arial" pitchFamily="34" charset="0"/>
              <a:buNone/>
            </a:pPr>
            <a:r>
              <a:rPr lang="en-US" sz="2000"/>
              <a:t>	focus on traditional political risks for traditional energy investments</a:t>
            </a:r>
          </a:p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545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Content Placeholder 1"/>
          <p:cNvSpPr>
            <a:spLocks noGrp="1"/>
          </p:cNvSpPr>
          <p:nvPr>
            <p:ph idx="4294967295"/>
          </p:nvPr>
        </p:nvSpPr>
        <p:spPr>
          <a:xfrm>
            <a:off x="457200" y="1711325"/>
            <a:ext cx="8229600" cy="4525963"/>
          </a:xfrm>
        </p:spPr>
        <p:txBody>
          <a:bodyPr/>
          <a:lstStyle/>
          <a:p>
            <a:pPr marL="342900" lvl="2" indent="-342900" eaLnBrk="1" hangingPunct="1">
              <a:buFont typeface="Arial" pitchFamily="34" charset="0"/>
              <a:buNone/>
            </a:pPr>
            <a:r>
              <a:rPr lang="en-GB" i="1"/>
              <a:t>Kyoto Protocol</a:t>
            </a:r>
          </a:p>
          <a:p>
            <a:pPr marL="342900" lvl="2" indent="-342900" eaLnBrk="1" hangingPunct="1">
              <a:buFont typeface="Arial" pitchFamily="34" charset="0"/>
              <a:buNone/>
            </a:pPr>
            <a:endParaRPr lang="en-GB"/>
          </a:p>
          <a:p>
            <a:pPr eaLnBrk="1" hangingPunct="1">
              <a:buFont typeface="Arial" pitchFamily="34" charset="0"/>
              <a:buNone/>
            </a:pPr>
            <a:r>
              <a:rPr lang="en-GB"/>
              <a:t>	Financing?</a:t>
            </a:r>
          </a:p>
          <a:p>
            <a:pPr eaLnBrk="1" hangingPunct="1"/>
            <a:endParaRPr lang="en-GB" sz="2000"/>
          </a:p>
          <a:p>
            <a:pPr eaLnBrk="1" hangingPunct="1">
              <a:buFont typeface="Arial" pitchFamily="34" charset="0"/>
              <a:buNone/>
            </a:pPr>
            <a:r>
              <a:rPr lang="en-GB" sz="2000"/>
              <a:t>	flexible mechanisms: Joint Implementation</a:t>
            </a:r>
          </a:p>
          <a:p>
            <a:pPr eaLnBrk="1" hangingPunct="1">
              <a:buFont typeface="Arial" pitchFamily="34" charset="0"/>
              <a:buNone/>
            </a:pPr>
            <a:r>
              <a:rPr lang="en-GB" sz="2000"/>
              <a:t>	BUT</a:t>
            </a:r>
          </a:p>
          <a:p>
            <a:pPr eaLnBrk="1" hangingPunct="1">
              <a:buFont typeface="Arial" pitchFamily="34" charset="0"/>
              <a:buNone/>
            </a:pPr>
            <a:r>
              <a:rPr lang="en-GB" sz="2000"/>
              <a:t>	- possibility to </a:t>
            </a:r>
            <a:r>
              <a:rPr lang="en-GB" altLang="en-US" sz="2000"/>
              <a:t>“</a:t>
            </a:r>
            <a:r>
              <a:rPr lang="en-GB" altLang="ja-JP" sz="2000"/>
              <a:t>greenwash</a:t>
            </a:r>
            <a:r>
              <a:rPr lang="en-GB" altLang="en-US" sz="2000"/>
              <a:t>”</a:t>
            </a:r>
            <a:r>
              <a:rPr lang="en-GB" altLang="ja-JP" sz="2000"/>
              <a:t> hot air under JI </a:t>
            </a:r>
            <a:r>
              <a:rPr lang="en-GB" altLang="en-US" sz="2000"/>
              <a:t>“</a:t>
            </a:r>
            <a:r>
              <a:rPr lang="en-GB" altLang="ja-JP" sz="2000"/>
              <a:t>track I</a:t>
            </a:r>
            <a:r>
              <a:rPr lang="en-GB" altLang="en-US" sz="2000"/>
              <a:t>”</a:t>
            </a:r>
            <a:endParaRPr lang="en-GB" altLang="ja-JP" sz="2000"/>
          </a:p>
          <a:p>
            <a:pPr eaLnBrk="1" hangingPunct="1">
              <a:buFont typeface="Arial" pitchFamily="34" charset="0"/>
              <a:buNone/>
            </a:pPr>
            <a:r>
              <a:rPr lang="en-GB" sz="2000"/>
              <a:t>	- post-2012 ban</a:t>
            </a:r>
          </a:p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Content Placeholder 1"/>
          <p:cNvSpPr>
            <a:spLocks noGrp="1"/>
          </p:cNvSpPr>
          <p:nvPr>
            <p:ph idx="4294967295"/>
          </p:nvPr>
        </p:nvSpPr>
        <p:spPr>
          <a:xfrm>
            <a:off x="457200" y="1711325"/>
            <a:ext cx="8229600" cy="4525963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en-US"/>
              <a:t>Declarative?</a:t>
            </a:r>
          </a:p>
          <a:p>
            <a:pPr eaLnBrk="1" hangingPunct="1">
              <a:buFont typeface="Arial" pitchFamily="34" charset="0"/>
              <a:buNone/>
            </a:pPr>
            <a:r>
              <a:rPr lang="en-US"/>
              <a:t>	</a:t>
            </a:r>
            <a:r>
              <a:rPr lang="en-US" sz="2000"/>
              <a:t>binding emission reduction targets</a:t>
            </a:r>
          </a:p>
          <a:p>
            <a:pPr eaLnBrk="1" hangingPunct="1">
              <a:buFont typeface="Arial" pitchFamily="34" charset="0"/>
              <a:buNone/>
            </a:pPr>
            <a:r>
              <a:rPr lang="en-US" sz="2000"/>
              <a:t>	BUT</a:t>
            </a:r>
          </a:p>
          <a:p>
            <a:pPr eaLnBrk="1" hangingPunct="1">
              <a:buFont typeface="Arial" pitchFamily="34" charset="0"/>
              <a:buNone/>
            </a:pPr>
            <a:r>
              <a:rPr lang="en-US" sz="2000"/>
              <a:t>	Russia</a:t>
            </a:r>
            <a:r>
              <a:rPr lang="en-US" altLang="en-US" sz="2000"/>
              <a:t>’</a:t>
            </a:r>
            <a:r>
              <a:rPr lang="en-US" sz="2000"/>
              <a:t>s post-2012 stance</a:t>
            </a:r>
          </a:p>
          <a:p>
            <a:pPr eaLnBrk="1" hangingPunct="1">
              <a:buFont typeface="Arial" pitchFamily="34" charset="0"/>
              <a:buNone/>
            </a:pPr>
            <a:r>
              <a:rPr lang="en-US"/>
              <a:t>		</a:t>
            </a:r>
          </a:p>
          <a:p>
            <a:pPr eaLnBrk="1" hangingPunct="1">
              <a:buFont typeface="Arial" pitchFamily="34" charset="0"/>
              <a:buNone/>
            </a:pPr>
            <a:r>
              <a:rPr lang="en-US"/>
              <a:t>Enforcement?</a:t>
            </a:r>
          </a:p>
          <a:p>
            <a:pPr eaLnBrk="1" hangingPunct="1">
              <a:buFont typeface="Arial" pitchFamily="34" charset="0"/>
              <a:buNone/>
            </a:pPr>
            <a:r>
              <a:rPr lang="en-US" sz="2000"/>
              <a:t>	compliance mechanism</a:t>
            </a:r>
          </a:p>
          <a:p>
            <a:pPr eaLnBrk="1" hangingPunct="1"/>
            <a:endParaRPr lang="en-US"/>
          </a:p>
          <a:p>
            <a:pPr eaLnBrk="1" hangingPunct="1">
              <a:buFont typeface="Arial" pitchFamily="34" charset="0"/>
              <a:buNone/>
            </a:pPr>
            <a:r>
              <a:rPr lang="en-US"/>
              <a:t>Investment stability?</a:t>
            </a:r>
          </a:p>
          <a:p>
            <a:pPr eaLnBrk="1" hangingPunct="1">
              <a:buFont typeface="Arial" pitchFamily="34" charset="0"/>
              <a:buNone/>
            </a:pPr>
            <a:r>
              <a:rPr lang="en-US" sz="2000"/>
              <a:t>	Kyoto is about investment promotion not protection</a:t>
            </a:r>
          </a:p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539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niversity-template">
  <a:themeElements>
    <a:clrScheme name="university-templat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university-templat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niversity-templat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</Words>
  <Application>Microsoft Office PowerPoint</Application>
  <PresentationFormat>On-screen Show (4:3)</PresentationFormat>
  <Paragraphs>134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university-template</vt:lpstr>
      <vt:lpstr>EU-Russian Climate Cooperation: Towards a Post-2012 Low Carbon Investment Regime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EU-Russian Climate Cooperation: Towards a Post-2012 Low Carbon Investment Regime</dc:title>
  <dc:creator>T.N. Spijk-Belanova</dc:creator>
  <cp:lastModifiedBy>T.N. Spijk-Belanova</cp:lastModifiedBy>
  <cp:revision>1</cp:revision>
  <dcterms:created xsi:type="dcterms:W3CDTF">2013-07-02T13:38:43Z</dcterms:created>
  <dcterms:modified xsi:type="dcterms:W3CDTF">2013-07-02T13:39:36Z</dcterms:modified>
</cp:coreProperties>
</file>