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73738-5699-4522-956D-226F5386E06A}" type="datetimeFigureOut">
              <a:rPr lang="en-US" smtClean="0"/>
              <a:t>7/2/2013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FEA83-2BCA-4BAF-8D8B-D3D09C661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31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4120" y="8685632"/>
            <a:ext cx="2972280" cy="45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276845D8-A670-4B61-AFAF-7508DAA0053F}" type="slidenum">
              <a: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81" y="4342817"/>
            <a:ext cx="5485439" cy="41150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>
              <a:spcBef>
                <a:spcPct val="0"/>
              </a:spcBef>
            </a:pPr>
            <a:endParaRPr lang="nl-NL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F6FE3-EA9B-4F2D-8BB1-27A288700E4E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4499-CCC2-476D-86F3-FF37051E35E8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45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04996-6496-4A35-B45E-5544A03159EB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19C56-0750-43FA-8477-CEA9434CB96A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9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286CC-B1BD-4385-A7F5-9EC38A5A9066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A9B63-DB82-4DFF-92FD-246D01BD2CA0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08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3B23F-40E6-4661-B042-05533F8A91ED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3B617-DCCC-44D5-A469-FE076C908F2F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4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D1725-509C-4CB5-84A4-D8C1D5F62E54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05801-AF0D-4BFF-BBD5-B6146A6AD343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0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3F2A7-1063-46EA-A043-10801B931CD2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51919-0E2F-4440-89AB-19D9E7692A2B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282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1A24F-E2E0-4424-BEC8-65EC0B112DD1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4F3CD-2245-4A08-BE41-A74000F1BC02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39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7A683-348C-4517-9026-2DAC9F615B41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9512E-1DF2-4C7E-A365-87F1ECA59CBF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3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440C9-74BC-472B-8674-4D62D4502177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47E0A-C1F5-48EB-8036-4776F738EE54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48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ECA83-8B7E-409B-97DD-E9ACAD901F1D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1324-EBDA-4152-B34A-A2E4F5555BF1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544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44AFB-7F2B-4555-A151-6B9AFAE9F6FE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BB5F0-F5E7-4D9A-8A27-176A9385EFEA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8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1B0707C-6D90-41EA-8858-735305D46F7C}" type="datetimeFigureOut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02.07.2013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A.Konoplyanik, Groningen, Transit Session, 31.05.2013</a:t>
            </a: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921A10-B225-4970-9FC3-4BF972048A75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368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y@konoplyanik.ru" TargetMode="External"/><Relationship Id="rId2" Type="http://schemas.openxmlformats.org/officeDocument/2006/relationships/hyperlink" Target="http://www.konoplyanik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288" y="333375"/>
            <a:ext cx="8353425" cy="2447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kern="1200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EU and Russia Energy Trade: Impact of WTO, Transit and Integrated Economic Areas (introductory remarks of the session’s chair)</a:t>
            </a:r>
            <a:endParaRPr lang="ru-RU" sz="2800" b="1" kern="1200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188" y="3789363"/>
            <a:ext cx="8137525" cy="3024187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kern="1200" dirty="0" err="1">
                <a:solidFill>
                  <a:schemeClr val="tx1">
                    <a:tint val="75000"/>
                  </a:schemeClr>
                </a:solidFill>
              </a:rPr>
              <a:t>A.Konoplyanik</a:t>
            </a:r>
            <a:endParaRPr lang="en-US" sz="2400" kern="1200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kern="1200" dirty="0">
                <a:solidFill>
                  <a:schemeClr val="tx1">
                    <a:tint val="75000"/>
                  </a:schemeClr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kern="1200" dirty="0">
                <a:solidFill>
                  <a:schemeClr val="tx1">
                    <a:tint val="75000"/>
                  </a:schemeClr>
                </a:solidFill>
              </a:rPr>
              <a:t>First Groningen Moscow Conference on EU-Russian Energy Law “Legal Aspects of Guaranteeing EU-Russian Security of Energy Demand and Supply”, Groningen, The Netherland, 30-31 May 2013</a:t>
            </a:r>
            <a:endParaRPr lang="ru-RU" sz="2400" kern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90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Line 25"/>
          <p:cNvSpPr>
            <a:spLocks noChangeAspect="1" noChangeShapeType="1"/>
          </p:cNvSpPr>
          <p:nvPr/>
        </p:nvSpPr>
        <p:spPr bwMode="auto">
          <a:xfrm>
            <a:off x="3962400" y="1219200"/>
            <a:ext cx="19050" cy="51054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203" name="Line 25"/>
          <p:cNvSpPr>
            <a:spLocks noChangeAspect="1" noChangeShapeType="1"/>
          </p:cNvSpPr>
          <p:nvPr/>
        </p:nvSpPr>
        <p:spPr bwMode="auto">
          <a:xfrm>
            <a:off x="5695950" y="1219200"/>
            <a:ext cx="19050" cy="5105400"/>
          </a:xfrm>
          <a:prstGeom prst="line">
            <a:avLst/>
          </a:prstGeom>
          <a:noFill/>
          <a:ln w="3810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6" name="Line 27"/>
          <p:cNvSpPr>
            <a:spLocks noChangeAspect="1" noChangeShapeType="1"/>
          </p:cNvSpPr>
          <p:nvPr/>
        </p:nvSpPr>
        <p:spPr bwMode="auto">
          <a:xfrm flipH="1">
            <a:off x="6929438" y="1547813"/>
            <a:ext cx="23812" cy="5005387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414" name="Line 58"/>
          <p:cNvSpPr>
            <a:spLocks noChangeShapeType="1"/>
          </p:cNvSpPr>
          <p:nvPr/>
        </p:nvSpPr>
        <p:spPr bwMode="auto">
          <a:xfrm flipH="1">
            <a:off x="4114800" y="3571875"/>
            <a:ext cx="4114800" cy="0"/>
          </a:xfrm>
          <a:prstGeom prst="line">
            <a:avLst/>
          </a:prstGeom>
          <a:noFill/>
          <a:ln w="127000">
            <a:solidFill>
              <a:schemeClr val="accent4">
                <a:lumMod val="75000"/>
              </a:schemeClr>
            </a:solidFill>
            <a:round/>
            <a:headEnd/>
            <a:tailEnd type="stealth" w="med" len="lg"/>
          </a:ln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06" name="Text Box 8"/>
          <p:cNvSpPr txBox="1">
            <a:spLocks noChangeArrowheads="1"/>
          </p:cNvSpPr>
          <p:nvPr/>
        </p:nvSpPr>
        <p:spPr bwMode="auto">
          <a:xfrm>
            <a:off x="1071563" y="3733800"/>
            <a:ext cx="1428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Times New Roman" pitchFamily="18" charset="0"/>
              </a:rPr>
              <a:t>Retail supplies</a:t>
            </a:r>
            <a:endParaRPr lang="ru-RU" sz="1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07" name="Text Box 9"/>
          <p:cNvSpPr txBox="1">
            <a:spLocks noChangeArrowheads="1"/>
          </p:cNvSpPr>
          <p:nvPr/>
        </p:nvSpPr>
        <p:spPr bwMode="auto">
          <a:xfrm>
            <a:off x="2543175" y="3733800"/>
            <a:ext cx="152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Times New Roman" pitchFamily="18" charset="0"/>
              </a:rPr>
              <a:t>Wholesale supplies</a:t>
            </a:r>
            <a:endParaRPr lang="ru-RU" sz="1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1208" name="Group 13"/>
          <p:cNvGrpSpPr>
            <a:grpSpLocks/>
          </p:cNvGrpSpPr>
          <p:nvPr/>
        </p:nvGrpSpPr>
        <p:grpSpPr bwMode="auto">
          <a:xfrm>
            <a:off x="1500188" y="2857500"/>
            <a:ext cx="762000" cy="457200"/>
            <a:chOff x="336" y="3696"/>
            <a:chExt cx="480" cy="288"/>
          </a:xfrm>
        </p:grpSpPr>
        <p:sp>
          <p:nvSpPr>
            <p:cNvPr id="51247" name="Oval 11"/>
            <p:cNvSpPr>
              <a:spLocks noChangeArrowheads="1"/>
            </p:cNvSpPr>
            <p:nvPr/>
          </p:nvSpPr>
          <p:spPr bwMode="auto">
            <a:xfrm>
              <a:off x="336" y="3696"/>
              <a:ext cx="480" cy="2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51248" name="Text Box 12"/>
            <p:cNvSpPr txBox="1">
              <a:spLocks noChangeArrowheads="1"/>
            </p:cNvSpPr>
            <p:nvPr/>
          </p:nvSpPr>
          <p:spPr bwMode="auto">
            <a:xfrm>
              <a:off x="384" y="3751"/>
              <a:ext cx="38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00"/>
                  </a:solidFill>
                  <a:latin typeface="Times New Roman" pitchFamily="18" charset="0"/>
                </a:rPr>
                <a:t>LTC</a:t>
              </a:r>
              <a:endParaRPr lang="ru-RU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1209" name="Group 14"/>
          <p:cNvGrpSpPr>
            <a:grpSpLocks/>
          </p:cNvGrpSpPr>
          <p:nvPr/>
        </p:nvGrpSpPr>
        <p:grpSpPr bwMode="auto">
          <a:xfrm>
            <a:off x="2928938" y="2857500"/>
            <a:ext cx="762000" cy="457200"/>
            <a:chOff x="336" y="3696"/>
            <a:chExt cx="480" cy="288"/>
          </a:xfrm>
        </p:grpSpPr>
        <p:sp>
          <p:nvSpPr>
            <p:cNvPr id="51245" name="Oval 15"/>
            <p:cNvSpPr>
              <a:spLocks noChangeArrowheads="1"/>
            </p:cNvSpPr>
            <p:nvPr/>
          </p:nvSpPr>
          <p:spPr bwMode="auto">
            <a:xfrm>
              <a:off x="336" y="3696"/>
              <a:ext cx="480" cy="2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51246" name="Text Box 16"/>
            <p:cNvSpPr txBox="1">
              <a:spLocks noChangeArrowheads="1"/>
            </p:cNvSpPr>
            <p:nvPr/>
          </p:nvSpPr>
          <p:spPr bwMode="auto">
            <a:xfrm>
              <a:off x="384" y="3751"/>
              <a:ext cx="38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00"/>
                  </a:solidFill>
                  <a:latin typeface="Times New Roman" pitchFamily="18" charset="0"/>
                </a:rPr>
                <a:t>LTC</a:t>
              </a:r>
              <a:endParaRPr lang="ru-RU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1210" name="Group 17"/>
          <p:cNvGrpSpPr>
            <a:grpSpLocks/>
          </p:cNvGrpSpPr>
          <p:nvPr/>
        </p:nvGrpSpPr>
        <p:grpSpPr bwMode="auto">
          <a:xfrm>
            <a:off x="5562600" y="2928938"/>
            <a:ext cx="1012825" cy="576262"/>
            <a:chOff x="336" y="3696"/>
            <a:chExt cx="480" cy="288"/>
          </a:xfrm>
        </p:grpSpPr>
        <p:sp>
          <p:nvSpPr>
            <p:cNvPr id="51243" name="Oval 18"/>
            <p:cNvSpPr>
              <a:spLocks noChangeArrowheads="1"/>
            </p:cNvSpPr>
            <p:nvPr/>
          </p:nvSpPr>
          <p:spPr bwMode="auto">
            <a:xfrm>
              <a:off x="336" y="3696"/>
              <a:ext cx="480" cy="2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51244" name="Text Box 19"/>
            <p:cNvSpPr txBox="1">
              <a:spLocks noChangeArrowheads="1"/>
            </p:cNvSpPr>
            <p:nvPr/>
          </p:nvSpPr>
          <p:spPr bwMode="auto">
            <a:xfrm>
              <a:off x="384" y="3751"/>
              <a:ext cx="384" cy="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00"/>
                  </a:solidFill>
                  <a:latin typeface="Times New Roman" pitchFamily="18" charset="0"/>
                </a:rPr>
                <a:t>LTGEC</a:t>
              </a:r>
              <a:endParaRPr lang="ru-RU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51211" name="Oval 20"/>
          <p:cNvSpPr>
            <a:spLocks noChangeArrowheads="1"/>
          </p:cNvSpPr>
          <p:nvPr/>
        </p:nvSpPr>
        <p:spPr bwMode="auto">
          <a:xfrm>
            <a:off x="828675" y="3448050"/>
            <a:ext cx="228600" cy="228600"/>
          </a:xfrm>
          <a:prstGeom prst="ellipse">
            <a:avLst/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1212" name="Oval 21"/>
          <p:cNvSpPr>
            <a:spLocks noChangeArrowheads="1"/>
          </p:cNvSpPr>
          <p:nvPr/>
        </p:nvSpPr>
        <p:spPr bwMode="auto">
          <a:xfrm>
            <a:off x="2409825" y="3467100"/>
            <a:ext cx="228600" cy="228600"/>
          </a:xfrm>
          <a:prstGeom prst="ellipse">
            <a:avLst/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1213" name="Oval 22"/>
          <p:cNvSpPr>
            <a:spLocks noChangeArrowheads="1"/>
          </p:cNvSpPr>
          <p:nvPr/>
        </p:nvSpPr>
        <p:spPr bwMode="auto">
          <a:xfrm>
            <a:off x="3886200" y="3448050"/>
            <a:ext cx="228600" cy="228600"/>
          </a:xfrm>
          <a:prstGeom prst="ellipse">
            <a:avLst/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1214" name="Text Box 26"/>
          <p:cNvSpPr txBox="1">
            <a:spLocks noChangeArrowheads="1"/>
          </p:cNvSpPr>
          <p:nvPr/>
        </p:nvSpPr>
        <p:spPr bwMode="auto">
          <a:xfrm>
            <a:off x="5000625" y="914400"/>
            <a:ext cx="1357313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EU-25/27 border</a:t>
            </a:r>
            <a:endParaRPr lang="ru-RU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15" name="Oval 29"/>
          <p:cNvSpPr>
            <a:spLocks noChangeArrowheads="1"/>
          </p:cNvSpPr>
          <p:nvPr/>
        </p:nvSpPr>
        <p:spPr bwMode="auto">
          <a:xfrm>
            <a:off x="8201025" y="3448050"/>
            <a:ext cx="228600" cy="228600"/>
          </a:xfrm>
          <a:prstGeom prst="ellipse">
            <a:avLst/>
          </a:prstGeom>
          <a:solidFill>
            <a:srgbClr val="FF9933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1216" name="Text Box 30"/>
          <p:cNvSpPr txBox="1">
            <a:spLocks noChangeArrowheads="1"/>
          </p:cNvSpPr>
          <p:nvPr/>
        </p:nvSpPr>
        <p:spPr bwMode="auto">
          <a:xfrm>
            <a:off x="5562600" y="19050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CIS</a:t>
            </a:r>
            <a:endParaRPr lang="ru-RU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17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Russia</a:t>
            </a:r>
            <a:endParaRPr lang="ru-RU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18" name="Text Box 36"/>
          <p:cNvSpPr txBox="1">
            <a:spLocks noChangeArrowheads="1"/>
          </p:cNvSpPr>
          <p:nvPr/>
        </p:nvSpPr>
        <p:spPr bwMode="auto">
          <a:xfrm>
            <a:off x="7620000" y="37338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Times New Roman" pitchFamily="18" charset="0"/>
              </a:rPr>
              <a:t>Production</a:t>
            </a:r>
            <a:endParaRPr lang="ru-RU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30" name="Line 59"/>
          <p:cNvSpPr>
            <a:spLocks noChangeShapeType="1"/>
          </p:cNvSpPr>
          <p:nvPr/>
        </p:nvSpPr>
        <p:spPr bwMode="auto">
          <a:xfrm flipH="1">
            <a:off x="2638425" y="3581400"/>
            <a:ext cx="1219200" cy="0"/>
          </a:xfrm>
          <a:prstGeom prst="line">
            <a:avLst/>
          </a:prstGeom>
          <a:noFill/>
          <a:ln w="127000">
            <a:solidFill>
              <a:schemeClr val="accent4">
                <a:lumMod val="75000"/>
              </a:schemeClr>
            </a:solidFill>
            <a:round/>
            <a:headEnd/>
            <a:tailEnd type="stealth" w="med" len="lg"/>
          </a:ln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431" name="Line 60"/>
          <p:cNvSpPr>
            <a:spLocks noChangeShapeType="1"/>
          </p:cNvSpPr>
          <p:nvPr/>
        </p:nvSpPr>
        <p:spPr bwMode="auto">
          <a:xfrm flipH="1" flipV="1">
            <a:off x="1066800" y="3581400"/>
            <a:ext cx="1323975" cy="9525"/>
          </a:xfrm>
          <a:prstGeom prst="line">
            <a:avLst/>
          </a:prstGeom>
          <a:noFill/>
          <a:ln w="127000">
            <a:solidFill>
              <a:schemeClr val="accent4">
                <a:lumMod val="75000"/>
              </a:schemeClr>
            </a:solidFill>
            <a:round/>
            <a:headEnd/>
            <a:tailEnd type="stealth" w="med" len="lg"/>
          </a:ln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21" name="Line 75"/>
          <p:cNvSpPr>
            <a:spLocks noChangeShapeType="1"/>
          </p:cNvSpPr>
          <p:nvPr/>
        </p:nvSpPr>
        <p:spPr bwMode="auto">
          <a:xfrm>
            <a:off x="428625" y="2357438"/>
            <a:ext cx="5257800" cy="46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222" name="Text Box 76"/>
          <p:cNvSpPr txBox="1">
            <a:spLocks noChangeArrowheads="1"/>
          </p:cNvSpPr>
          <p:nvPr/>
        </p:nvSpPr>
        <p:spPr bwMode="auto">
          <a:xfrm>
            <a:off x="1214438" y="5324475"/>
            <a:ext cx="27320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 i="1">
                <a:solidFill>
                  <a:srgbClr val="C00000"/>
                </a:solidFill>
                <a:latin typeface="Times New Roman" pitchFamily="18" charset="0"/>
              </a:rPr>
              <a:t>“Old” EU-12/15</a:t>
            </a:r>
          </a:p>
        </p:txBody>
      </p:sp>
      <p:sp>
        <p:nvSpPr>
          <p:cNvPr id="51223" name="Text Box 77"/>
          <p:cNvSpPr txBox="1">
            <a:spLocks noChangeArrowheads="1"/>
          </p:cNvSpPr>
          <p:nvPr/>
        </p:nvSpPr>
        <p:spPr bwMode="auto">
          <a:xfrm>
            <a:off x="1219200" y="7620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24" name="Line 79"/>
          <p:cNvSpPr>
            <a:spLocks noChangeShapeType="1"/>
          </p:cNvSpPr>
          <p:nvPr/>
        </p:nvSpPr>
        <p:spPr bwMode="auto">
          <a:xfrm flipV="1">
            <a:off x="5715000" y="2357438"/>
            <a:ext cx="1219200" cy="46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225" name="Line 80"/>
          <p:cNvSpPr>
            <a:spLocks noChangeShapeType="1"/>
          </p:cNvSpPr>
          <p:nvPr/>
        </p:nvSpPr>
        <p:spPr bwMode="auto">
          <a:xfrm flipH="1">
            <a:off x="6934200" y="2357438"/>
            <a:ext cx="198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1" name="TextBox 90"/>
          <p:cNvSpPr txBox="1">
            <a:spLocks noChangeArrowheads="1"/>
          </p:cNvSpPr>
          <p:nvPr/>
        </p:nvSpPr>
        <p:spPr bwMode="auto">
          <a:xfrm>
            <a:off x="285750" y="1928813"/>
            <a:ext cx="2106613" cy="4619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alibri" pitchFamily="34" charset="0"/>
              </a:rPr>
              <a:t>Since </a:t>
            </a:r>
            <a:r>
              <a:rPr lang="ru-RU" sz="2400" b="1">
                <a:solidFill>
                  <a:srgbClr val="000000"/>
                </a:solidFill>
                <a:latin typeface="Calibri" pitchFamily="34" charset="0"/>
              </a:rPr>
              <a:t>2004/07</a:t>
            </a:r>
          </a:p>
        </p:txBody>
      </p:sp>
      <p:sp>
        <p:nvSpPr>
          <p:cNvPr id="51227" name="Заголовок 58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rgbClr val="0033CC"/>
                </a:solidFill>
                <a:latin typeface="Verdana" pitchFamily="34" charset="0"/>
              </a:rPr>
              <a:t>Russia-EU cross-border gas supply chain</a:t>
            </a:r>
            <a:endParaRPr lang="ru-RU" sz="2400" smtClean="0">
              <a:latin typeface="Verdana" pitchFamily="34" charset="0"/>
            </a:endParaRPr>
          </a:p>
        </p:txBody>
      </p:sp>
      <p:sp>
        <p:nvSpPr>
          <p:cNvPr id="51228" name="Text Box 26"/>
          <p:cNvSpPr txBox="1">
            <a:spLocks noChangeArrowheads="1"/>
          </p:cNvSpPr>
          <p:nvPr/>
        </p:nvSpPr>
        <p:spPr bwMode="auto">
          <a:xfrm>
            <a:off x="2643188" y="5805488"/>
            <a:ext cx="1357312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C00000"/>
                </a:solidFill>
                <a:latin typeface="Times New Roman" pitchFamily="18" charset="0"/>
              </a:rPr>
              <a:t>EU-12/15 border</a:t>
            </a:r>
            <a:endParaRPr lang="ru-RU" b="1" i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357188" y="4643438"/>
            <a:ext cx="1295400" cy="4619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i="1">
                <a:solidFill>
                  <a:srgbClr val="C00000"/>
                </a:solidFill>
                <a:latin typeface="Calibri" pitchFamily="34" charset="0"/>
              </a:rPr>
              <a:t>Till </a:t>
            </a:r>
            <a:r>
              <a:rPr lang="ru-RU" sz="2400" b="1" i="1">
                <a:solidFill>
                  <a:srgbClr val="C00000"/>
                </a:solidFill>
                <a:latin typeface="Calibri" pitchFamily="34" charset="0"/>
              </a:rPr>
              <a:t>2004</a:t>
            </a:r>
          </a:p>
        </p:txBody>
      </p:sp>
      <p:sp>
        <p:nvSpPr>
          <p:cNvPr id="51230" name="Line 75"/>
          <p:cNvSpPr>
            <a:spLocks noChangeShapeType="1"/>
          </p:cNvSpPr>
          <p:nvPr/>
        </p:nvSpPr>
        <p:spPr bwMode="auto">
          <a:xfrm>
            <a:off x="285750" y="5072063"/>
            <a:ext cx="3733800" cy="46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231" name="Line 80"/>
          <p:cNvSpPr>
            <a:spLocks noChangeShapeType="1"/>
          </p:cNvSpPr>
          <p:nvPr/>
        </p:nvSpPr>
        <p:spPr bwMode="auto">
          <a:xfrm flipH="1">
            <a:off x="5715000" y="5000625"/>
            <a:ext cx="3200400" cy="46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232" name="Line 79"/>
          <p:cNvSpPr>
            <a:spLocks noChangeShapeType="1"/>
          </p:cNvSpPr>
          <p:nvPr/>
        </p:nvSpPr>
        <p:spPr bwMode="auto">
          <a:xfrm flipV="1">
            <a:off x="4000500" y="5072063"/>
            <a:ext cx="1752600" cy="46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233" name="Text Box 76"/>
          <p:cNvSpPr txBox="1">
            <a:spLocks noChangeArrowheads="1"/>
          </p:cNvSpPr>
          <p:nvPr/>
        </p:nvSpPr>
        <p:spPr bwMode="auto">
          <a:xfrm>
            <a:off x="2563813" y="1981200"/>
            <a:ext cx="27320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“New” EU-25/27</a:t>
            </a:r>
          </a:p>
        </p:txBody>
      </p:sp>
      <p:sp>
        <p:nvSpPr>
          <p:cNvPr id="51234" name="Text Box 30"/>
          <p:cNvSpPr txBox="1">
            <a:spLocks noChangeArrowheads="1"/>
          </p:cNvSpPr>
          <p:nvPr/>
        </p:nvSpPr>
        <p:spPr bwMode="auto">
          <a:xfrm>
            <a:off x="4000500" y="5286375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 i="1">
                <a:solidFill>
                  <a:srgbClr val="C00000"/>
                </a:solidFill>
                <a:latin typeface="Times New Roman" pitchFamily="18" charset="0"/>
              </a:rPr>
              <a:t>COMECON</a:t>
            </a:r>
            <a:endParaRPr lang="ru-RU" sz="2400" b="1" i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51235" name="Text Box 31"/>
          <p:cNvSpPr txBox="1">
            <a:spLocks noChangeArrowheads="1"/>
          </p:cNvSpPr>
          <p:nvPr/>
        </p:nvSpPr>
        <p:spPr bwMode="auto">
          <a:xfrm>
            <a:off x="6300788" y="5286375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 i="1">
                <a:solidFill>
                  <a:srgbClr val="C00000"/>
                </a:solidFill>
                <a:latin typeface="Times New Roman" pitchFamily="18" charset="0"/>
              </a:rPr>
              <a:t>U S S R</a:t>
            </a:r>
            <a:endParaRPr lang="ru-RU" sz="2400" b="1" i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51236" name="Text Box 10"/>
          <p:cNvSpPr txBox="1">
            <a:spLocks noChangeArrowheads="1"/>
          </p:cNvSpPr>
          <p:nvPr/>
        </p:nvSpPr>
        <p:spPr bwMode="auto">
          <a:xfrm>
            <a:off x="4500563" y="3733800"/>
            <a:ext cx="256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Times New Roman" pitchFamily="18" charset="0"/>
              </a:rPr>
              <a:t>Export Supplies</a:t>
            </a:r>
            <a:endParaRPr lang="ru-RU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Нижний колонтитул 1"/>
          <p:cNvSpPr txBox="1">
            <a:spLocks noGrp="1"/>
          </p:cNvSpPr>
          <p:nvPr/>
        </p:nvSpPr>
        <p:spPr>
          <a:xfrm>
            <a:off x="3124200" y="6519863"/>
            <a:ext cx="3805238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</a:rPr>
              <a:t>, Groningen, Transit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A2D32E1A-640C-4688-A678-D7ED90576FF3}" type="slidenum">
              <a:rPr lang="ru-RU" sz="1200">
                <a:solidFill>
                  <a:srgbClr val="000000">
                    <a:tint val="75000"/>
                  </a:srgbClr>
                </a:solidFill>
              </a:rPr>
              <a:pPr algn="r">
                <a:defRPr/>
              </a:pPr>
              <a:t>2</a:t>
            </a:fld>
            <a:endParaRPr lang="ru-RU" sz="120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019550" y="2781300"/>
            <a:ext cx="2909888" cy="1598613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40" name="Oval 22"/>
          <p:cNvSpPr>
            <a:spLocks noChangeArrowheads="1"/>
          </p:cNvSpPr>
          <p:nvPr/>
        </p:nvSpPr>
        <p:spPr bwMode="auto">
          <a:xfrm>
            <a:off x="3679825" y="6110288"/>
            <a:ext cx="533400" cy="51435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C</a:t>
            </a:r>
            <a:endParaRPr 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41" name="Oval 22"/>
          <p:cNvSpPr>
            <a:spLocks noChangeArrowheads="1"/>
          </p:cNvSpPr>
          <p:nvPr/>
        </p:nvSpPr>
        <p:spPr bwMode="auto">
          <a:xfrm>
            <a:off x="5438775" y="5953125"/>
            <a:ext cx="533400" cy="51435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B</a:t>
            </a:r>
            <a:endParaRPr 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42" name="Oval 22"/>
          <p:cNvSpPr>
            <a:spLocks noChangeArrowheads="1"/>
          </p:cNvSpPr>
          <p:nvPr/>
        </p:nvSpPr>
        <p:spPr bwMode="auto">
          <a:xfrm>
            <a:off x="6629400" y="6038850"/>
            <a:ext cx="533400" cy="51435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A</a:t>
            </a:r>
            <a:endParaRPr lang="ru-RU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43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91" grpId="0" animBg="1"/>
      <p:bldP spid="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533400" y="685800"/>
            <a:ext cx="8061325" cy="5843588"/>
            <a:chOff x="328" y="432"/>
            <a:chExt cx="5078" cy="3825"/>
          </a:xfrm>
        </p:grpSpPr>
        <p:pic>
          <p:nvPicPr>
            <p:cNvPr id="5223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" y="432"/>
              <a:ext cx="5078" cy="3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236" name="Freeform 4"/>
            <p:cNvSpPr>
              <a:spLocks/>
            </p:cNvSpPr>
            <p:nvPr/>
          </p:nvSpPr>
          <p:spPr bwMode="auto">
            <a:xfrm>
              <a:off x="2640" y="2021"/>
              <a:ext cx="1848" cy="924"/>
            </a:xfrm>
            <a:custGeom>
              <a:avLst/>
              <a:gdLst>
                <a:gd name="T0" fmla="*/ 1848 w 1848"/>
                <a:gd name="T1" fmla="*/ 0 h 924"/>
                <a:gd name="T2" fmla="*/ 1796 w 1848"/>
                <a:gd name="T3" fmla="*/ 80 h 924"/>
                <a:gd name="T4" fmla="*/ 1644 w 1848"/>
                <a:gd name="T5" fmla="*/ 120 h 924"/>
                <a:gd name="T6" fmla="*/ 1488 w 1848"/>
                <a:gd name="T7" fmla="*/ 348 h 924"/>
                <a:gd name="T8" fmla="*/ 1392 w 1848"/>
                <a:gd name="T9" fmla="*/ 396 h 924"/>
                <a:gd name="T10" fmla="*/ 1344 w 1848"/>
                <a:gd name="T11" fmla="*/ 396 h 924"/>
                <a:gd name="T12" fmla="*/ 864 w 1848"/>
                <a:gd name="T13" fmla="*/ 204 h 924"/>
                <a:gd name="T14" fmla="*/ 576 w 1848"/>
                <a:gd name="T15" fmla="*/ 444 h 924"/>
                <a:gd name="T16" fmla="*/ 288 w 1848"/>
                <a:gd name="T17" fmla="*/ 636 h 924"/>
                <a:gd name="T18" fmla="*/ 212 w 1848"/>
                <a:gd name="T19" fmla="*/ 736 h 924"/>
                <a:gd name="T20" fmla="*/ 48 w 1848"/>
                <a:gd name="T21" fmla="*/ 876 h 924"/>
                <a:gd name="T22" fmla="*/ 0 w 1848"/>
                <a:gd name="T23" fmla="*/ 924 h 9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48"/>
                <a:gd name="T37" fmla="*/ 0 h 924"/>
                <a:gd name="T38" fmla="*/ 1848 w 1848"/>
                <a:gd name="T39" fmla="*/ 924 h 9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48" h="924">
                  <a:moveTo>
                    <a:pt x="1848" y="0"/>
                  </a:moveTo>
                  <a:cubicBezTo>
                    <a:pt x="1840" y="13"/>
                    <a:pt x="1830" y="60"/>
                    <a:pt x="1796" y="80"/>
                  </a:cubicBezTo>
                  <a:cubicBezTo>
                    <a:pt x="1762" y="100"/>
                    <a:pt x="1695" y="75"/>
                    <a:pt x="1644" y="120"/>
                  </a:cubicBezTo>
                  <a:cubicBezTo>
                    <a:pt x="1593" y="165"/>
                    <a:pt x="1530" y="302"/>
                    <a:pt x="1488" y="348"/>
                  </a:cubicBezTo>
                  <a:cubicBezTo>
                    <a:pt x="1446" y="394"/>
                    <a:pt x="1416" y="388"/>
                    <a:pt x="1392" y="396"/>
                  </a:cubicBezTo>
                  <a:cubicBezTo>
                    <a:pt x="1368" y="404"/>
                    <a:pt x="1432" y="428"/>
                    <a:pt x="1344" y="396"/>
                  </a:cubicBezTo>
                  <a:cubicBezTo>
                    <a:pt x="1256" y="364"/>
                    <a:pt x="992" y="196"/>
                    <a:pt x="864" y="204"/>
                  </a:cubicBezTo>
                  <a:cubicBezTo>
                    <a:pt x="736" y="212"/>
                    <a:pt x="672" y="372"/>
                    <a:pt x="576" y="444"/>
                  </a:cubicBezTo>
                  <a:cubicBezTo>
                    <a:pt x="480" y="516"/>
                    <a:pt x="348" y="587"/>
                    <a:pt x="288" y="636"/>
                  </a:cubicBezTo>
                  <a:cubicBezTo>
                    <a:pt x="228" y="685"/>
                    <a:pt x="252" y="696"/>
                    <a:pt x="212" y="736"/>
                  </a:cubicBezTo>
                  <a:cubicBezTo>
                    <a:pt x="172" y="776"/>
                    <a:pt x="83" y="845"/>
                    <a:pt x="48" y="876"/>
                  </a:cubicBezTo>
                  <a:cubicBezTo>
                    <a:pt x="13" y="907"/>
                    <a:pt x="4" y="920"/>
                    <a:pt x="0" y="924"/>
                  </a:cubicBezTo>
                </a:path>
              </a:pathLst>
            </a:custGeom>
            <a:noFill/>
            <a:ln w="889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37" name="Freeform 5"/>
            <p:cNvSpPr>
              <a:spLocks/>
            </p:cNvSpPr>
            <p:nvPr/>
          </p:nvSpPr>
          <p:spPr bwMode="auto">
            <a:xfrm>
              <a:off x="2289" y="2925"/>
              <a:ext cx="371" cy="345"/>
            </a:xfrm>
            <a:custGeom>
              <a:avLst/>
              <a:gdLst>
                <a:gd name="T0" fmla="*/ 371 w 371"/>
                <a:gd name="T1" fmla="*/ 0 h 345"/>
                <a:gd name="T2" fmla="*/ 291 w 371"/>
                <a:gd name="T3" fmla="*/ 56 h 345"/>
                <a:gd name="T4" fmla="*/ 225 w 371"/>
                <a:gd name="T5" fmla="*/ 80 h 345"/>
                <a:gd name="T6" fmla="*/ 111 w 371"/>
                <a:gd name="T7" fmla="*/ 308 h 345"/>
                <a:gd name="T8" fmla="*/ 9 w 371"/>
                <a:gd name="T9" fmla="*/ 302 h 345"/>
                <a:gd name="T10" fmla="*/ 57 w 371"/>
                <a:gd name="T11" fmla="*/ 308 h 3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1"/>
                <a:gd name="T19" fmla="*/ 0 h 345"/>
                <a:gd name="T20" fmla="*/ 371 w 371"/>
                <a:gd name="T21" fmla="*/ 345 h 3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1" h="345">
                  <a:moveTo>
                    <a:pt x="371" y="0"/>
                  </a:moveTo>
                  <a:cubicBezTo>
                    <a:pt x="358" y="9"/>
                    <a:pt x="315" y="43"/>
                    <a:pt x="291" y="56"/>
                  </a:cubicBezTo>
                  <a:cubicBezTo>
                    <a:pt x="267" y="69"/>
                    <a:pt x="255" y="38"/>
                    <a:pt x="225" y="80"/>
                  </a:cubicBezTo>
                  <a:cubicBezTo>
                    <a:pt x="195" y="122"/>
                    <a:pt x="147" y="271"/>
                    <a:pt x="111" y="308"/>
                  </a:cubicBezTo>
                  <a:cubicBezTo>
                    <a:pt x="75" y="345"/>
                    <a:pt x="18" y="302"/>
                    <a:pt x="9" y="302"/>
                  </a:cubicBezTo>
                  <a:cubicBezTo>
                    <a:pt x="0" y="302"/>
                    <a:pt x="47" y="307"/>
                    <a:pt x="57" y="308"/>
                  </a:cubicBezTo>
                </a:path>
              </a:pathLst>
            </a:custGeom>
            <a:noFill/>
            <a:ln w="889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38" name="Freeform 6"/>
            <p:cNvSpPr>
              <a:spLocks/>
            </p:cNvSpPr>
            <p:nvPr/>
          </p:nvSpPr>
          <p:spPr bwMode="auto">
            <a:xfrm>
              <a:off x="2544" y="2177"/>
              <a:ext cx="2064" cy="1392"/>
            </a:xfrm>
            <a:custGeom>
              <a:avLst/>
              <a:gdLst>
                <a:gd name="T0" fmla="*/ 2064 w 2064"/>
                <a:gd name="T1" fmla="*/ 0 h 1392"/>
                <a:gd name="T2" fmla="*/ 1968 w 2064"/>
                <a:gd name="T3" fmla="*/ 144 h 1392"/>
                <a:gd name="T4" fmla="*/ 1500 w 2064"/>
                <a:gd name="T5" fmla="*/ 424 h 1392"/>
                <a:gd name="T6" fmla="*/ 1412 w 2064"/>
                <a:gd name="T7" fmla="*/ 544 h 1392"/>
                <a:gd name="T8" fmla="*/ 1104 w 2064"/>
                <a:gd name="T9" fmla="*/ 576 h 1392"/>
                <a:gd name="T10" fmla="*/ 1008 w 2064"/>
                <a:gd name="T11" fmla="*/ 672 h 1392"/>
                <a:gd name="T12" fmla="*/ 628 w 2064"/>
                <a:gd name="T13" fmla="*/ 860 h 1392"/>
                <a:gd name="T14" fmla="*/ 500 w 2064"/>
                <a:gd name="T15" fmla="*/ 900 h 1392"/>
                <a:gd name="T16" fmla="*/ 0 w 2064"/>
                <a:gd name="T17" fmla="*/ 1392 h 13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64"/>
                <a:gd name="T28" fmla="*/ 0 h 1392"/>
                <a:gd name="T29" fmla="*/ 2064 w 2064"/>
                <a:gd name="T30" fmla="*/ 1392 h 13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64" h="1392">
                  <a:moveTo>
                    <a:pt x="2064" y="0"/>
                  </a:moveTo>
                  <a:cubicBezTo>
                    <a:pt x="2064" y="36"/>
                    <a:pt x="2062" y="73"/>
                    <a:pt x="1968" y="144"/>
                  </a:cubicBezTo>
                  <a:cubicBezTo>
                    <a:pt x="1874" y="215"/>
                    <a:pt x="1593" y="357"/>
                    <a:pt x="1500" y="424"/>
                  </a:cubicBezTo>
                  <a:cubicBezTo>
                    <a:pt x="1407" y="491"/>
                    <a:pt x="1478" y="519"/>
                    <a:pt x="1412" y="544"/>
                  </a:cubicBezTo>
                  <a:cubicBezTo>
                    <a:pt x="1346" y="569"/>
                    <a:pt x="1171" y="555"/>
                    <a:pt x="1104" y="576"/>
                  </a:cubicBezTo>
                  <a:cubicBezTo>
                    <a:pt x="1037" y="597"/>
                    <a:pt x="1087" y="625"/>
                    <a:pt x="1008" y="672"/>
                  </a:cubicBezTo>
                  <a:cubicBezTo>
                    <a:pt x="929" y="719"/>
                    <a:pt x="713" y="822"/>
                    <a:pt x="628" y="860"/>
                  </a:cubicBezTo>
                  <a:cubicBezTo>
                    <a:pt x="543" y="898"/>
                    <a:pt x="605" y="811"/>
                    <a:pt x="500" y="900"/>
                  </a:cubicBezTo>
                  <a:cubicBezTo>
                    <a:pt x="395" y="989"/>
                    <a:pt x="104" y="1290"/>
                    <a:pt x="0" y="1392"/>
                  </a:cubicBezTo>
                </a:path>
              </a:pathLst>
            </a:custGeom>
            <a:noFill/>
            <a:ln w="889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39" name="Freeform 7"/>
            <p:cNvSpPr>
              <a:spLocks/>
            </p:cNvSpPr>
            <p:nvPr/>
          </p:nvSpPr>
          <p:spPr bwMode="auto">
            <a:xfrm>
              <a:off x="3844" y="2421"/>
              <a:ext cx="188" cy="296"/>
            </a:xfrm>
            <a:custGeom>
              <a:avLst/>
              <a:gdLst>
                <a:gd name="T0" fmla="*/ 188 w 188"/>
                <a:gd name="T1" fmla="*/ 0 h 296"/>
                <a:gd name="T2" fmla="*/ 0 w 188"/>
                <a:gd name="T3" fmla="*/ 296 h 296"/>
                <a:gd name="T4" fmla="*/ 0 60000 65536"/>
                <a:gd name="T5" fmla="*/ 0 60000 65536"/>
                <a:gd name="T6" fmla="*/ 0 w 188"/>
                <a:gd name="T7" fmla="*/ 0 h 296"/>
                <a:gd name="T8" fmla="*/ 188 w 188"/>
                <a:gd name="T9" fmla="*/ 296 h 29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8" h="296">
                  <a:moveTo>
                    <a:pt x="188" y="0"/>
                  </a:moveTo>
                  <a:lnTo>
                    <a:pt x="0" y="296"/>
                  </a:lnTo>
                </a:path>
              </a:pathLst>
            </a:custGeom>
            <a:noFill/>
            <a:ln w="889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40" name="Freeform 8"/>
            <p:cNvSpPr>
              <a:spLocks/>
            </p:cNvSpPr>
            <p:nvPr/>
          </p:nvSpPr>
          <p:spPr bwMode="auto">
            <a:xfrm>
              <a:off x="1412" y="3220"/>
              <a:ext cx="892" cy="240"/>
            </a:xfrm>
            <a:custGeom>
              <a:avLst/>
              <a:gdLst>
                <a:gd name="T0" fmla="*/ 892 w 892"/>
                <a:gd name="T1" fmla="*/ 13 h 240"/>
                <a:gd name="T2" fmla="*/ 844 w 892"/>
                <a:gd name="T3" fmla="*/ 13 h 240"/>
                <a:gd name="T4" fmla="*/ 732 w 892"/>
                <a:gd name="T5" fmla="*/ 89 h 240"/>
                <a:gd name="T6" fmla="*/ 660 w 892"/>
                <a:gd name="T7" fmla="*/ 133 h 240"/>
                <a:gd name="T8" fmla="*/ 588 w 892"/>
                <a:gd name="T9" fmla="*/ 225 h 240"/>
                <a:gd name="T10" fmla="*/ 532 w 892"/>
                <a:gd name="T11" fmla="*/ 225 h 240"/>
                <a:gd name="T12" fmla="*/ 460 w 892"/>
                <a:gd name="T13" fmla="*/ 205 h 240"/>
                <a:gd name="T14" fmla="*/ 364 w 892"/>
                <a:gd name="T15" fmla="*/ 189 h 240"/>
                <a:gd name="T16" fmla="*/ 260 w 892"/>
                <a:gd name="T17" fmla="*/ 185 h 240"/>
                <a:gd name="T18" fmla="*/ 124 w 892"/>
                <a:gd name="T19" fmla="*/ 205 h 240"/>
                <a:gd name="T20" fmla="*/ 60 w 892"/>
                <a:gd name="T21" fmla="*/ 221 h 240"/>
                <a:gd name="T22" fmla="*/ 0 w 892"/>
                <a:gd name="T23" fmla="*/ 213 h 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92"/>
                <a:gd name="T37" fmla="*/ 0 h 240"/>
                <a:gd name="T38" fmla="*/ 892 w 892"/>
                <a:gd name="T39" fmla="*/ 240 h 2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92" h="240">
                  <a:moveTo>
                    <a:pt x="892" y="13"/>
                  </a:moveTo>
                  <a:cubicBezTo>
                    <a:pt x="884" y="5"/>
                    <a:pt x="871" y="0"/>
                    <a:pt x="844" y="13"/>
                  </a:cubicBezTo>
                  <a:cubicBezTo>
                    <a:pt x="817" y="26"/>
                    <a:pt x="763" y="69"/>
                    <a:pt x="732" y="89"/>
                  </a:cubicBezTo>
                  <a:cubicBezTo>
                    <a:pt x="701" y="109"/>
                    <a:pt x="684" y="110"/>
                    <a:pt x="660" y="133"/>
                  </a:cubicBezTo>
                  <a:cubicBezTo>
                    <a:pt x="636" y="156"/>
                    <a:pt x="609" y="210"/>
                    <a:pt x="588" y="225"/>
                  </a:cubicBezTo>
                  <a:cubicBezTo>
                    <a:pt x="567" y="240"/>
                    <a:pt x="553" y="228"/>
                    <a:pt x="532" y="225"/>
                  </a:cubicBezTo>
                  <a:cubicBezTo>
                    <a:pt x="511" y="222"/>
                    <a:pt x="488" y="211"/>
                    <a:pt x="460" y="205"/>
                  </a:cubicBezTo>
                  <a:cubicBezTo>
                    <a:pt x="432" y="199"/>
                    <a:pt x="397" y="192"/>
                    <a:pt x="364" y="189"/>
                  </a:cubicBezTo>
                  <a:cubicBezTo>
                    <a:pt x="331" y="186"/>
                    <a:pt x="300" y="182"/>
                    <a:pt x="260" y="185"/>
                  </a:cubicBezTo>
                  <a:cubicBezTo>
                    <a:pt x="220" y="188"/>
                    <a:pt x="157" y="199"/>
                    <a:pt x="124" y="205"/>
                  </a:cubicBezTo>
                  <a:cubicBezTo>
                    <a:pt x="91" y="211"/>
                    <a:pt x="81" y="220"/>
                    <a:pt x="60" y="221"/>
                  </a:cubicBezTo>
                  <a:cubicBezTo>
                    <a:pt x="39" y="222"/>
                    <a:pt x="12" y="215"/>
                    <a:pt x="0" y="213"/>
                  </a:cubicBezTo>
                </a:path>
              </a:pathLst>
            </a:custGeom>
            <a:noFill/>
            <a:ln w="889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41" name="Freeform 9"/>
            <p:cNvSpPr>
              <a:spLocks/>
            </p:cNvSpPr>
            <p:nvPr/>
          </p:nvSpPr>
          <p:spPr bwMode="auto">
            <a:xfrm>
              <a:off x="1916" y="3441"/>
              <a:ext cx="80" cy="296"/>
            </a:xfrm>
            <a:custGeom>
              <a:avLst/>
              <a:gdLst>
                <a:gd name="T0" fmla="*/ 80 w 80"/>
                <a:gd name="T1" fmla="*/ 0 h 296"/>
                <a:gd name="T2" fmla="*/ 52 w 80"/>
                <a:gd name="T3" fmla="*/ 108 h 296"/>
                <a:gd name="T4" fmla="*/ 52 w 80"/>
                <a:gd name="T5" fmla="*/ 176 h 296"/>
                <a:gd name="T6" fmla="*/ 12 w 80"/>
                <a:gd name="T7" fmla="*/ 228 h 296"/>
                <a:gd name="T8" fmla="*/ 0 w 80"/>
                <a:gd name="T9" fmla="*/ 296 h 2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"/>
                <a:gd name="T16" fmla="*/ 0 h 296"/>
                <a:gd name="T17" fmla="*/ 80 w 80"/>
                <a:gd name="T18" fmla="*/ 296 h 2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" h="296">
                  <a:moveTo>
                    <a:pt x="80" y="0"/>
                  </a:moveTo>
                  <a:cubicBezTo>
                    <a:pt x="76" y="18"/>
                    <a:pt x="57" y="79"/>
                    <a:pt x="52" y="108"/>
                  </a:cubicBezTo>
                  <a:cubicBezTo>
                    <a:pt x="47" y="137"/>
                    <a:pt x="59" y="156"/>
                    <a:pt x="52" y="176"/>
                  </a:cubicBezTo>
                  <a:cubicBezTo>
                    <a:pt x="45" y="196"/>
                    <a:pt x="21" y="208"/>
                    <a:pt x="12" y="228"/>
                  </a:cubicBezTo>
                  <a:cubicBezTo>
                    <a:pt x="3" y="248"/>
                    <a:pt x="2" y="282"/>
                    <a:pt x="0" y="296"/>
                  </a:cubicBezTo>
                </a:path>
              </a:pathLst>
            </a:custGeom>
            <a:noFill/>
            <a:ln w="889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42" name="Freeform 10"/>
            <p:cNvSpPr>
              <a:spLocks/>
            </p:cNvSpPr>
            <p:nvPr/>
          </p:nvSpPr>
          <p:spPr bwMode="auto">
            <a:xfrm>
              <a:off x="1480" y="3569"/>
              <a:ext cx="1064" cy="216"/>
            </a:xfrm>
            <a:custGeom>
              <a:avLst/>
              <a:gdLst>
                <a:gd name="T0" fmla="*/ 1064 w 1064"/>
                <a:gd name="T1" fmla="*/ 0 h 216"/>
                <a:gd name="T2" fmla="*/ 960 w 1064"/>
                <a:gd name="T3" fmla="*/ 84 h 216"/>
                <a:gd name="T4" fmla="*/ 784 w 1064"/>
                <a:gd name="T5" fmla="*/ 172 h 216"/>
                <a:gd name="T6" fmla="*/ 624 w 1064"/>
                <a:gd name="T7" fmla="*/ 164 h 216"/>
                <a:gd name="T8" fmla="*/ 452 w 1064"/>
                <a:gd name="T9" fmla="*/ 180 h 216"/>
                <a:gd name="T10" fmla="*/ 324 w 1064"/>
                <a:gd name="T11" fmla="*/ 152 h 216"/>
                <a:gd name="T12" fmla="*/ 0 w 1064"/>
                <a:gd name="T13" fmla="*/ 216 h 2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64"/>
                <a:gd name="T22" fmla="*/ 0 h 216"/>
                <a:gd name="T23" fmla="*/ 1064 w 1064"/>
                <a:gd name="T24" fmla="*/ 216 h 2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64" h="216">
                  <a:moveTo>
                    <a:pt x="1064" y="0"/>
                  </a:moveTo>
                  <a:cubicBezTo>
                    <a:pt x="1047" y="14"/>
                    <a:pt x="1006" y="55"/>
                    <a:pt x="960" y="84"/>
                  </a:cubicBezTo>
                  <a:cubicBezTo>
                    <a:pt x="914" y="113"/>
                    <a:pt x="840" y="159"/>
                    <a:pt x="784" y="172"/>
                  </a:cubicBezTo>
                  <a:cubicBezTo>
                    <a:pt x="728" y="185"/>
                    <a:pt x="679" y="163"/>
                    <a:pt x="624" y="164"/>
                  </a:cubicBezTo>
                  <a:cubicBezTo>
                    <a:pt x="569" y="165"/>
                    <a:pt x="502" y="182"/>
                    <a:pt x="452" y="180"/>
                  </a:cubicBezTo>
                  <a:cubicBezTo>
                    <a:pt x="402" y="178"/>
                    <a:pt x="399" y="146"/>
                    <a:pt x="324" y="152"/>
                  </a:cubicBezTo>
                  <a:cubicBezTo>
                    <a:pt x="249" y="158"/>
                    <a:pt x="67" y="203"/>
                    <a:pt x="0" y="216"/>
                  </a:cubicBezTo>
                </a:path>
              </a:pathLst>
            </a:custGeom>
            <a:noFill/>
            <a:ln w="889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43" name="Freeform 11"/>
            <p:cNvSpPr>
              <a:spLocks/>
            </p:cNvSpPr>
            <p:nvPr/>
          </p:nvSpPr>
          <p:spPr bwMode="auto">
            <a:xfrm>
              <a:off x="1340" y="3549"/>
              <a:ext cx="320" cy="196"/>
            </a:xfrm>
            <a:custGeom>
              <a:avLst/>
              <a:gdLst>
                <a:gd name="T0" fmla="*/ 320 w 320"/>
                <a:gd name="T1" fmla="*/ 196 h 196"/>
                <a:gd name="T2" fmla="*/ 72 w 320"/>
                <a:gd name="T3" fmla="*/ 72 h 196"/>
                <a:gd name="T4" fmla="*/ 0 w 320"/>
                <a:gd name="T5" fmla="*/ 0 h 196"/>
                <a:gd name="T6" fmla="*/ 0 60000 65536"/>
                <a:gd name="T7" fmla="*/ 0 60000 65536"/>
                <a:gd name="T8" fmla="*/ 0 60000 65536"/>
                <a:gd name="T9" fmla="*/ 0 w 320"/>
                <a:gd name="T10" fmla="*/ 0 h 196"/>
                <a:gd name="T11" fmla="*/ 320 w 320"/>
                <a:gd name="T12" fmla="*/ 196 h 1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0" h="196">
                  <a:moveTo>
                    <a:pt x="320" y="196"/>
                  </a:moveTo>
                  <a:cubicBezTo>
                    <a:pt x="279" y="175"/>
                    <a:pt x="125" y="105"/>
                    <a:pt x="72" y="72"/>
                  </a:cubicBezTo>
                  <a:cubicBezTo>
                    <a:pt x="19" y="39"/>
                    <a:pt x="15" y="15"/>
                    <a:pt x="0" y="0"/>
                  </a:cubicBezTo>
                </a:path>
              </a:pathLst>
            </a:custGeom>
            <a:noFill/>
            <a:ln w="889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44" name="Line 12"/>
            <p:cNvSpPr>
              <a:spLocks noChangeShapeType="1"/>
            </p:cNvSpPr>
            <p:nvPr/>
          </p:nvSpPr>
          <p:spPr bwMode="auto">
            <a:xfrm flipH="1">
              <a:off x="1296" y="3637"/>
              <a:ext cx="144" cy="48"/>
            </a:xfrm>
            <a:prstGeom prst="line">
              <a:avLst/>
            </a:prstGeom>
            <a:noFill/>
            <a:ln w="889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45" name="Oval 13"/>
            <p:cNvSpPr>
              <a:spLocks noChangeAspect="1" noChangeArrowheads="1"/>
            </p:cNvSpPr>
            <p:nvPr/>
          </p:nvSpPr>
          <p:spPr bwMode="auto">
            <a:xfrm>
              <a:off x="1872" y="3397"/>
              <a:ext cx="75" cy="7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grpSp>
          <p:nvGrpSpPr>
            <p:cNvPr id="52246" name="Group 14"/>
            <p:cNvGrpSpPr>
              <a:grpSpLocks noChangeAspect="1"/>
            </p:cNvGrpSpPr>
            <p:nvPr/>
          </p:nvGrpSpPr>
          <p:grpSpPr bwMode="auto">
            <a:xfrm>
              <a:off x="2392" y="3988"/>
              <a:ext cx="311" cy="250"/>
              <a:chOff x="4140" y="1917"/>
              <a:chExt cx="384" cy="308"/>
            </a:xfrm>
          </p:grpSpPr>
          <p:sp>
            <p:nvSpPr>
              <p:cNvPr id="52274" name="Oval 15"/>
              <p:cNvSpPr>
                <a:spLocks noChangeAspect="1" noChangeArrowheads="1"/>
              </p:cNvSpPr>
              <p:nvPr/>
            </p:nvSpPr>
            <p:spPr bwMode="auto">
              <a:xfrm>
                <a:off x="4189" y="1937"/>
                <a:ext cx="271" cy="26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52275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4140" y="1917"/>
                <a:ext cx="384" cy="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sz="2000" b="1">
                    <a:solidFill>
                      <a:srgbClr val="000000"/>
                    </a:solidFill>
                    <a:latin typeface="Times New Roman" pitchFamily="18" charset="0"/>
                  </a:rPr>
                  <a:t>А</a:t>
                </a:r>
                <a:endParaRPr lang="en-US" sz="20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52247" name="Line 17"/>
            <p:cNvSpPr>
              <a:spLocks noChangeShapeType="1"/>
            </p:cNvSpPr>
            <p:nvPr/>
          </p:nvSpPr>
          <p:spPr bwMode="auto">
            <a:xfrm>
              <a:off x="2540" y="3609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48" name="Line 18"/>
            <p:cNvSpPr>
              <a:spLocks noChangeShapeType="1"/>
            </p:cNvSpPr>
            <p:nvPr/>
          </p:nvSpPr>
          <p:spPr bwMode="auto">
            <a:xfrm>
              <a:off x="2312" y="3273"/>
              <a:ext cx="144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49" name="Line 19"/>
            <p:cNvSpPr>
              <a:spLocks noChangeShapeType="1"/>
            </p:cNvSpPr>
            <p:nvPr/>
          </p:nvSpPr>
          <p:spPr bwMode="auto">
            <a:xfrm>
              <a:off x="1920" y="3473"/>
              <a:ext cx="48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50" name="Line 20"/>
            <p:cNvSpPr>
              <a:spLocks noChangeShapeType="1"/>
            </p:cNvSpPr>
            <p:nvPr/>
          </p:nvSpPr>
          <p:spPr bwMode="auto">
            <a:xfrm>
              <a:off x="1860" y="3785"/>
              <a:ext cx="48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51" name="Freeform 21"/>
            <p:cNvSpPr>
              <a:spLocks/>
            </p:cNvSpPr>
            <p:nvPr/>
          </p:nvSpPr>
          <p:spPr bwMode="auto">
            <a:xfrm>
              <a:off x="1753" y="3686"/>
              <a:ext cx="95" cy="367"/>
            </a:xfrm>
            <a:custGeom>
              <a:avLst/>
              <a:gdLst>
                <a:gd name="T0" fmla="*/ 83 w 95"/>
                <a:gd name="T1" fmla="*/ 0 h 367"/>
                <a:gd name="T2" fmla="*/ 11 w 95"/>
                <a:gd name="T3" fmla="*/ 103 h 367"/>
                <a:gd name="T4" fmla="*/ 19 w 95"/>
                <a:gd name="T5" fmla="*/ 243 h 367"/>
                <a:gd name="T6" fmla="*/ 95 w 95"/>
                <a:gd name="T7" fmla="*/ 367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"/>
                <a:gd name="T13" fmla="*/ 0 h 367"/>
                <a:gd name="T14" fmla="*/ 95 w 95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" h="367">
                  <a:moveTo>
                    <a:pt x="83" y="0"/>
                  </a:moveTo>
                  <a:cubicBezTo>
                    <a:pt x="71" y="17"/>
                    <a:pt x="22" y="63"/>
                    <a:pt x="11" y="103"/>
                  </a:cubicBezTo>
                  <a:cubicBezTo>
                    <a:pt x="0" y="143"/>
                    <a:pt x="5" y="199"/>
                    <a:pt x="19" y="243"/>
                  </a:cubicBezTo>
                  <a:cubicBezTo>
                    <a:pt x="33" y="287"/>
                    <a:pt x="79" y="341"/>
                    <a:pt x="95" y="367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52" name="Freeform 22"/>
            <p:cNvSpPr>
              <a:spLocks/>
            </p:cNvSpPr>
            <p:nvPr/>
          </p:nvSpPr>
          <p:spPr bwMode="auto">
            <a:xfrm>
              <a:off x="1552" y="3705"/>
              <a:ext cx="272" cy="392"/>
            </a:xfrm>
            <a:custGeom>
              <a:avLst/>
              <a:gdLst>
                <a:gd name="T0" fmla="*/ 0 w 272"/>
                <a:gd name="T1" fmla="*/ 0 h 392"/>
                <a:gd name="T2" fmla="*/ 52 w 272"/>
                <a:gd name="T3" fmla="*/ 152 h 392"/>
                <a:gd name="T4" fmla="*/ 124 w 272"/>
                <a:gd name="T5" fmla="*/ 280 h 392"/>
                <a:gd name="T6" fmla="*/ 272 w 272"/>
                <a:gd name="T7" fmla="*/ 392 h 3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2"/>
                <a:gd name="T13" fmla="*/ 0 h 392"/>
                <a:gd name="T14" fmla="*/ 272 w 272"/>
                <a:gd name="T15" fmla="*/ 392 h 3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2" h="392">
                  <a:moveTo>
                    <a:pt x="0" y="0"/>
                  </a:moveTo>
                  <a:cubicBezTo>
                    <a:pt x="9" y="25"/>
                    <a:pt x="31" y="105"/>
                    <a:pt x="52" y="152"/>
                  </a:cubicBezTo>
                  <a:cubicBezTo>
                    <a:pt x="73" y="199"/>
                    <a:pt x="87" y="240"/>
                    <a:pt x="124" y="280"/>
                  </a:cubicBezTo>
                  <a:cubicBezTo>
                    <a:pt x="161" y="320"/>
                    <a:pt x="241" y="369"/>
                    <a:pt x="272" y="39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53" name="Oval 23"/>
            <p:cNvSpPr>
              <a:spLocks noChangeAspect="1" noChangeArrowheads="1"/>
            </p:cNvSpPr>
            <p:nvPr/>
          </p:nvSpPr>
          <p:spPr bwMode="auto">
            <a:xfrm>
              <a:off x="4590" y="2129"/>
              <a:ext cx="75" cy="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54" name="Oval 24"/>
            <p:cNvSpPr>
              <a:spLocks noChangeAspect="1" noChangeArrowheads="1"/>
            </p:cNvSpPr>
            <p:nvPr/>
          </p:nvSpPr>
          <p:spPr bwMode="auto">
            <a:xfrm>
              <a:off x="4464" y="1967"/>
              <a:ext cx="75" cy="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55" name="Freeform 25"/>
            <p:cNvSpPr>
              <a:spLocks/>
            </p:cNvSpPr>
            <p:nvPr/>
          </p:nvSpPr>
          <p:spPr bwMode="auto">
            <a:xfrm>
              <a:off x="1504" y="3805"/>
              <a:ext cx="8" cy="216"/>
            </a:xfrm>
            <a:custGeom>
              <a:avLst/>
              <a:gdLst>
                <a:gd name="T0" fmla="*/ 8 w 8"/>
                <a:gd name="T1" fmla="*/ 0 h 216"/>
                <a:gd name="T2" fmla="*/ 0 w 8"/>
                <a:gd name="T3" fmla="*/ 216 h 216"/>
                <a:gd name="T4" fmla="*/ 0 60000 65536"/>
                <a:gd name="T5" fmla="*/ 0 60000 65536"/>
                <a:gd name="T6" fmla="*/ 0 w 8"/>
                <a:gd name="T7" fmla="*/ 0 h 216"/>
                <a:gd name="T8" fmla="*/ 8 w 8"/>
                <a:gd name="T9" fmla="*/ 216 h 2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216">
                  <a:moveTo>
                    <a:pt x="8" y="0"/>
                  </a:moveTo>
                  <a:lnTo>
                    <a:pt x="0" y="21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56" name="Freeform 26"/>
            <p:cNvSpPr>
              <a:spLocks/>
            </p:cNvSpPr>
            <p:nvPr/>
          </p:nvSpPr>
          <p:spPr bwMode="auto">
            <a:xfrm>
              <a:off x="1432" y="3469"/>
              <a:ext cx="16" cy="556"/>
            </a:xfrm>
            <a:custGeom>
              <a:avLst/>
              <a:gdLst>
                <a:gd name="T0" fmla="*/ 0 w 16"/>
                <a:gd name="T1" fmla="*/ 0 h 556"/>
                <a:gd name="T2" fmla="*/ 16 w 16"/>
                <a:gd name="T3" fmla="*/ 556 h 556"/>
                <a:gd name="T4" fmla="*/ 0 60000 65536"/>
                <a:gd name="T5" fmla="*/ 0 60000 65536"/>
                <a:gd name="T6" fmla="*/ 0 w 16"/>
                <a:gd name="T7" fmla="*/ 0 h 556"/>
                <a:gd name="T8" fmla="*/ 16 w 16"/>
                <a:gd name="T9" fmla="*/ 556 h 5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556">
                  <a:moveTo>
                    <a:pt x="0" y="0"/>
                  </a:moveTo>
                  <a:lnTo>
                    <a:pt x="16" y="55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57" name="Line 27"/>
            <p:cNvSpPr>
              <a:spLocks noChangeShapeType="1"/>
            </p:cNvSpPr>
            <p:nvPr/>
          </p:nvSpPr>
          <p:spPr bwMode="auto">
            <a:xfrm>
              <a:off x="1344" y="3569"/>
              <a:ext cx="48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58" name="Freeform 28"/>
            <p:cNvSpPr>
              <a:spLocks/>
            </p:cNvSpPr>
            <p:nvPr/>
          </p:nvSpPr>
          <p:spPr bwMode="auto">
            <a:xfrm>
              <a:off x="1233" y="3713"/>
              <a:ext cx="131" cy="384"/>
            </a:xfrm>
            <a:custGeom>
              <a:avLst/>
              <a:gdLst>
                <a:gd name="T0" fmla="*/ 35 w 131"/>
                <a:gd name="T1" fmla="*/ 0 h 384"/>
                <a:gd name="T2" fmla="*/ 3 w 131"/>
                <a:gd name="T3" fmla="*/ 114 h 384"/>
                <a:gd name="T4" fmla="*/ 21 w 131"/>
                <a:gd name="T5" fmla="*/ 233 h 384"/>
                <a:gd name="T6" fmla="*/ 131 w 131"/>
                <a:gd name="T7" fmla="*/ 384 h 3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1"/>
                <a:gd name="T13" fmla="*/ 0 h 384"/>
                <a:gd name="T14" fmla="*/ 131 w 131"/>
                <a:gd name="T15" fmla="*/ 384 h 3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" h="384">
                  <a:moveTo>
                    <a:pt x="35" y="0"/>
                  </a:moveTo>
                  <a:cubicBezTo>
                    <a:pt x="30" y="19"/>
                    <a:pt x="5" y="75"/>
                    <a:pt x="3" y="114"/>
                  </a:cubicBezTo>
                  <a:cubicBezTo>
                    <a:pt x="1" y="153"/>
                    <a:pt x="0" y="188"/>
                    <a:pt x="21" y="233"/>
                  </a:cubicBezTo>
                  <a:cubicBezTo>
                    <a:pt x="42" y="278"/>
                    <a:pt x="108" y="353"/>
                    <a:pt x="131" y="38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52259" name="Oval 29"/>
            <p:cNvSpPr>
              <a:spLocks noChangeAspect="1" noChangeArrowheads="1"/>
            </p:cNvSpPr>
            <p:nvPr/>
          </p:nvSpPr>
          <p:spPr bwMode="auto">
            <a:xfrm>
              <a:off x="2500" y="3533"/>
              <a:ext cx="75" cy="75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60" name="Oval 30"/>
            <p:cNvSpPr>
              <a:spLocks noChangeAspect="1" noChangeArrowheads="1"/>
            </p:cNvSpPr>
            <p:nvPr/>
          </p:nvSpPr>
          <p:spPr bwMode="auto">
            <a:xfrm>
              <a:off x="2268" y="3197"/>
              <a:ext cx="75" cy="75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61" name="Oval 31"/>
            <p:cNvSpPr>
              <a:spLocks noChangeAspect="1" noChangeArrowheads="1"/>
            </p:cNvSpPr>
            <p:nvPr/>
          </p:nvSpPr>
          <p:spPr bwMode="auto">
            <a:xfrm>
              <a:off x="1804" y="3645"/>
              <a:ext cx="75" cy="7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62" name="Oval 32"/>
            <p:cNvSpPr>
              <a:spLocks noChangeAspect="1" noChangeArrowheads="1"/>
            </p:cNvSpPr>
            <p:nvPr/>
          </p:nvSpPr>
          <p:spPr bwMode="auto">
            <a:xfrm>
              <a:off x="1816" y="3737"/>
              <a:ext cx="75" cy="7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63" name="Oval 33"/>
            <p:cNvSpPr>
              <a:spLocks noChangeAspect="1" noChangeArrowheads="1"/>
            </p:cNvSpPr>
            <p:nvPr/>
          </p:nvSpPr>
          <p:spPr bwMode="auto">
            <a:xfrm>
              <a:off x="1496" y="3649"/>
              <a:ext cx="75" cy="7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64" name="Oval 34"/>
            <p:cNvSpPr>
              <a:spLocks noChangeAspect="1" noChangeArrowheads="1"/>
            </p:cNvSpPr>
            <p:nvPr/>
          </p:nvSpPr>
          <p:spPr bwMode="auto">
            <a:xfrm>
              <a:off x="1460" y="3749"/>
              <a:ext cx="75" cy="7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65" name="Oval 35"/>
            <p:cNvSpPr>
              <a:spLocks noChangeAspect="1" noChangeArrowheads="1"/>
            </p:cNvSpPr>
            <p:nvPr/>
          </p:nvSpPr>
          <p:spPr bwMode="auto">
            <a:xfrm>
              <a:off x="1396" y="3397"/>
              <a:ext cx="75" cy="7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66" name="Oval 36"/>
            <p:cNvSpPr>
              <a:spLocks noChangeAspect="1" noChangeArrowheads="1"/>
            </p:cNvSpPr>
            <p:nvPr/>
          </p:nvSpPr>
          <p:spPr bwMode="auto">
            <a:xfrm>
              <a:off x="1300" y="3513"/>
              <a:ext cx="75" cy="7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sp>
          <p:nvSpPr>
            <p:cNvPr id="52267" name="Oval 37"/>
            <p:cNvSpPr>
              <a:spLocks noChangeAspect="1" noChangeArrowheads="1"/>
            </p:cNvSpPr>
            <p:nvPr/>
          </p:nvSpPr>
          <p:spPr bwMode="auto">
            <a:xfrm>
              <a:off x="1248" y="3653"/>
              <a:ext cx="75" cy="7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endParaRPr>
            </a:p>
          </p:txBody>
        </p:sp>
        <p:grpSp>
          <p:nvGrpSpPr>
            <p:cNvPr id="52268" name="Group 38"/>
            <p:cNvGrpSpPr>
              <a:grpSpLocks noChangeAspect="1"/>
            </p:cNvGrpSpPr>
            <p:nvPr/>
          </p:nvGrpSpPr>
          <p:grpSpPr bwMode="auto">
            <a:xfrm>
              <a:off x="1324" y="4007"/>
              <a:ext cx="311" cy="250"/>
              <a:chOff x="4140" y="1917"/>
              <a:chExt cx="384" cy="308"/>
            </a:xfrm>
          </p:grpSpPr>
          <p:sp>
            <p:nvSpPr>
              <p:cNvPr id="52272" name="Oval 39"/>
              <p:cNvSpPr>
                <a:spLocks noChangeAspect="1" noChangeArrowheads="1"/>
              </p:cNvSpPr>
              <p:nvPr/>
            </p:nvSpPr>
            <p:spPr bwMode="auto">
              <a:xfrm>
                <a:off x="4189" y="1937"/>
                <a:ext cx="271" cy="26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52273" name="Text Box 40"/>
              <p:cNvSpPr txBox="1">
                <a:spLocks noChangeAspect="1" noChangeArrowheads="1"/>
              </p:cNvSpPr>
              <p:nvPr/>
            </p:nvSpPr>
            <p:spPr bwMode="auto">
              <a:xfrm>
                <a:off x="4140" y="1917"/>
                <a:ext cx="384" cy="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 b="1">
                    <a:solidFill>
                      <a:srgbClr val="000000"/>
                    </a:solidFill>
                    <a:latin typeface="Times New Roman" pitchFamily="18" charset="0"/>
                  </a:rPr>
                  <a:t>C</a:t>
                </a:r>
              </a:p>
            </p:txBody>
          </p:sp>
        </p:grpSp>
        <p:grpSp>
          <p:nvGrpSpPr>
            <p:cNvPr id="52269" name="Group 41"/>
            <p:cNvGrpSpPr>
              <a:grpSpLocks noChangeAspect="1"/>
            </p:cNvGrpSpPr>
            <p:nvPr/>
          </p:nvGrpSpPr>
          <p:grpSpPr bwMode="auto">
            <a:xfrm>
              <a:off x="1800" y="4001"/>
              <a:ext cx="311" cy="250"/>
              <a:chOff x="4140" y="1917"/>
              <a:chExt cx="384" cy="308"/>
            </a:xfrm>
          </p:grpSpPr>
          <p:sp>
            <p:nvSpPr>
              <p:cNvPr id="52270" name="Oval 42"/>
              <p:cNvSpPr>
                <a:spLocks noChangeAspect="1" noChangeArrowheads="1"/>
              </p:cNvSpPr>
              <p:nvPr/>
            </p:nvSpPr>
            <p:spPr bwMode="auto">
              <a:xfrm>
                <a:off x="4189" y="1937"/>
                <a:ext cx="271" cy="26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52271" name="Text Box 43"/>
              <p:cNvSpPr txBox="1">
                <a:spLocks noChangeAspect="1" noChangeArrowheads="1"/>
              </p:cNvSpPr>
              <p:nvPr/>
            </p:nvSpPr>
            <p:spPr bwMode="auto">
              <a:xfrm>
                <a:off x="4140" y="1917"/>
                <a:ext cx="384" cy="3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 b="1">
                    <a:solidFill>
                      <a:srgbClr val="000000"/>
                    </a:solidFill>
                    <a:latin typeface="Times New Roman" pitchFamily="18" charset="0"/>
                  </a:rPr>
                  <a:t>B</a:t>
                </a:r>
              </a:p>
            </p:txBody>
          </p:sp>
        </p:grpSp>
      </p:grpSp>
      <p:graphicFrame>
        <p:nvGraphicFramePr>
          <p:cNvPr id="52227" name="Object 44"/>
          <p:cNvGraphicFramePr>
            <a:graphicFrameLocks noChangeAspect="1"/>
          </p:cNvGraphicFramePr>
          <p:nvPr/>
        </p:nvGraphicFramePr>
        <p:xfrm>
          <a:off x="8458200" y="4191000"/>
          <a:ext cx="5032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lip" r:id="rId5" imgW="2076190" imgH="2580952" progId="">
                  <p:embed/>
                </p:oleObj>
              </mc:Choice>
              <mc:Fallback>
                <p:oleObj name="Clip" r:id="rId5" imgW="2076190" imgH="258095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8200" y="4191000"/>
                        <a:ext cx="503238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8" name="Text Box 45"/>
          <p:cNvSpPr txBox="1">
            <a:spLocks noChangeArrowheads="1"/>
          </p:cNvSpPr>
          <p:nvPr/>
        </p:nvSpPr>
        <p:spPr bwMode="auto">
          <a:xfrm>
            <a:off x="7494588" y="4343400"/>
            <a:ext cx="1116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Map source - IEA</a:t>
            </a:r>
          </a:p>
        </p:txBody>
      </p:sp>
      <p:sp>
        <p:nvSpPr>
          <p:cNvPr id="52229" name="Text Box 46"/>
          <p:cNvSpPr txBox="1">
            <a:spLocks noChangeArrowheads="1"/>
          </p:cNvSpPr>
          <p:nvPr/>
        </p:nvSpPr>
        <p:spPr bwMode="auto">
          <a:xfrm>
            <a:off x="76200" y="28575"/>
            <a:ext cx="8991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6699"/>
                </a:solidFill>
              </a:rPr>
              <a:t>RUSSIAN GAS EXPORT TO EUROPE: </a:t>
            </a:r>
            <a:br>
              <a:rPr lang="en-US" sz="2000" b="1">
                <a:solidFill>
                  <a:srgbClr val="006699"/>
                </a:solidFill>
              </a:rPr>
            </a:br>
            <a:r>
              <a:rPr lang="en-US" sz="2000" b="1">
                <a:solidFill>
                  <a:srgbClr val="006699"/>
                </a:solidFill>
              </a:rPr>
              <a:t>ON-BORDER SALES AND TRANSIT SEGMENTS</a:t>
            </a:r>
          </a:p>
        </p:txBody>
      </p:sp>
      <p:sp>
        <p:nvSpPr>
          <p:cNvPr id="52230" name="Text Box 47"/>
          <p:cNvSpPr txBox="1">
            <a:spLocks noChangeArrowheads="1"/>
          </p:cNvSpPr>
          <p:nvPr/>
        </p:nvSpPr>
        <p:spPr bwMode="auto">
          <a:xfrm>
            <a:off x="609600" y="914400"/>
            <a:ext cx="2819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400" b="1" u="sng">
                <a:solidFill>
                  <a:srgbClr val="000000"/>
                </a:solidFill>
                <a:latin typeface="Times New Roman" pitchFamily="18" charset="0"/>
              </a:rPr>
              <a:t>Soviet/Russian LTGEC to EU:</a:t>
            </a: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14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A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B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C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 – </a:t>
            </a:r>
            <a:r>
              <a:rPr lang="en-US" sz="1400" b="1">
                <a:solidFill>
                  <a:srgbClr val="006699"/>
                </a:solidFill>
                <a:latin typeface="Times New Roman" pitchFamily="18" charset="0"/>
              </a:rPr>
              <a:t>points of change of ownership for gas and/or pipeline;</a:t>
            </a: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14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C – </a:t>
            </a:r>
            <a:r>
              <a:rPr lang="en-US" sz="1400" b="1">
                <a:solidFill>
                  <a:srgbClr val="006699"/>
                </a:solidFill>
                <a:latin typeface="Times New Roman" pitchFamily="18" charset="0"/>
              </a:rPr>
              <a:t>delivery points </a:t>
            </a:r>
            <a:br>
              <a:rPr lang="en-US" sz="1400" b="1">
                <a:solidFill>
                  <a:srgbClr val="006699"/>
                </a:solidFill>
                <a:latin typeface="Times New Roman" pitchFamily="18" charset="0"/>
              </a:rPr>
            </a:br>
            <a:r>
              <a:rPr lang="en-US" sz="1400" b="1">
                <a:solidFill>
                  <a:srgbClr val="006699"/>
                </a:solidFill>
                <a:latin typeface="Times New Roman" pitchFamily="18" charset="0"/>
              </a:rPr>
              <a:t>to EU</a:t>
            </a:r>
          </a:p>
        </p:txBody>
      </p:sp>
      <p:sp>
        <p:nvSpPr>
          <p:cNvPr id="52231" name="Freeform 51"/>
          <p:cNvSpPr>
            <a:spLocks/>
          </p:cNvSpPr>
          <p:nvPr/>
        </p:nvSpPr>
        <p:spPr bwMode="auto">
          <a:xfrm>
            <a:off x="2819400" y="4230688"/>
            <a:ext cx="606425" cy="1819275"/>
          </a:xfrm>
          <a:custGeom>
            <a:avLst/>
            <a:gdLst>
              <a:gd name="T0" fmla="*/ 2147483647 w 382"/>
              <a:gd name="T1" fmla="*/ 0 h 1146"/>
              <a:gd name="T2" fmla="*/ 2147483647 w 382"/>
              <a:gd name="T3" fmla="*/ 2147483647 h 1146"/>
              <a:gd name="T4" fmla="*/ 2147483647 w 382"/>
              <a:gd name="T5" fmla="*/ 2147483647 h 1146"/>
              <a:gd name="T6" fmla="*/ 2147483647 w 382"/>
              <a:gd name="T7" fmla="*/ 2147483647 h 1146"/>
              <a:gd name="T8" fmla="*/ 2147483647 w 382"/>
              <a:gd name="T9" fmla="*/ 2147483647 h 1146"/>
              <a:gd name="T10" fmla="*/ 2147483647 w 382"/>
              <a:gd name="T11" fmla="*/ 2147483647 h 1146"/>
              <a:gd name="T12" fmla="*/ 2147483647 w 382"/>
              <a:gd name="T13" fmla="*/ 2147483647 h 1146"/>
              <a:gd name="T14" fmla="*/ 2147483647 w 382"/>
              <a:gd name="T15" fmla="*/ 2147483647 h 1146"/>
              <a:gd name="T16" fmla="*/ 2147483647 w 382"/>
              <a:gd name="T17" fmla="*/ 2147483647 h 1146"/>
              <a:gd name="T18" fmla="*/ 2147483647 w 382"/>
              <a:gd name="T19" fmla="*/ 2147483647 h 1146"/>
              <a:gd name="T20" fmla="*/ 2147483647 w 382"/>
              <a:gd name="T21" fmla="*/ 2147483647 h 1146"/>
              <a:gd name="T22" fmla="*/ 2147483647 w 382"/>
              <a:gd name="T23" fmla="*/ 2147483647 h 1146"/>
              <a:gd name="T24" fmla="*/ 2147483647 w 382"/>
              <a:gd name="T25" fmla="*/ 2147483647 h 1146"/>
              <a:gd name="T26" fmla="*/ 2147483647 w 382"/>
              <a:gd name="T27" fmla="*/ 2147483647 h 1146"/>
              <a:gd name="T28" fmla="*/ 2147483647 w 382"/>
              <a:gd name="T29" fmla="*/ 2147483647 h 1146"/>
              <a:gd name="T30" fmla="*/ 2147483647 w 382"/>
              <a:gd name="T31" fmla="*/ 2147483647 h 1146"/>
              <a:gd name="T32" fmla="*/ 2147483647 w 382"/>
              <a:gd name="T33" fmla="*/ 2147483647 h 1146"/>
              <a:gd name="T34" fmla="*/ 2147483647 w 382"/>
              <a:gd name="T35" fmla="*/ 2147483647 h 1146"/>
              <a:gd name="T36" fmla="*/ 2147483647 w 382"/>
              <a:gd name="T37" fmla="*/ 2147483647 h 1146"/>
              <a:gd name="T38" fmla="*/ 2147483647 w 382"/>
              <a:gd name="T39" fmla="*/ 2147483647 h 1146"/>
              <a:gd name="T40" fmla="*/ 2147483647 w 382"/>
              <a:gd name="T41" fmla="*/ 2147483647 h 1146"/>
              <a:gd name="T42" fmla="*/ 2147483647 w 382"/>
              <a:gd name="T43" fmla="*/ 2147483647 h 1146"/>
              <a:gd name="T44" fmla="*/ 2147483647 w 382"/>
              <a:gd name="T45" fmla="*/ 2147483647 h 1146"/>
              <a:gd name="T46" fmla="*/ 2147483647 w 382"/>
              <a:gd name="T47" fmla="*/ 2147483647 h 1146"/>
              <a:gd name="T48" fmla="*/ 2147483647 w 382"/>
              <a:gd name="T49" fmla="*/ 2147483647 h 1146"/>
              <a:gd name="T50" fmla="*/ 2147483647 w 382"/>
              <a:gd name="T51" fmla="*/ 2147483647 h 1146"/>
              <a:gd name="T52" fmla="*/ 2147483647 w 382"/>
              <a:gd name="T53" fmla="*/ 2147483647 h 1146"/>
              <a:gd name="T54" fmla="*/ 2147483647 w 382"/>
              <a:gd name="T55" fmla="*/ 2147483647 h 1146"/>
              <a:gd name="T56" fmla="*/ 2147483647 w 382"/>
              <a:gd name="T57" fmla="*/ 2147483647 h 1146"/>
              <a:gd name="T58" fmla="*/ 2147483647 w 382"/>
              <a:gd name="T59" fmla="*/ 2147483647 h 1146"/>
              <a:gd name="T60" fmla="*/ 2147483647 w 382"/>
              <a:gd name="T61" fmla="*/ 2147483647 h 1146"/>
              <a:gd name="T62" fmla="*/ 2147483647 w 382"/>
              <a:gd name="T63" fmla="*/ 2147483647 h 1146"/>
              <a:gd name="T64" fmla="*/ 2147483647 w 382"/>
              <a:gd name="T65" fmla="*/ 2147483647 h 1146"/>
              <a:gd name="T66" fmla="*/ 2147483647 w 382"/>
              <a:gd name="T67" fmla="*/ 2147483647 h 1146"/>
              <a:gd name="T68" fmla="*/ 2147483647 w 382"/>
              <a:gd name="T69" fmla="*/ 2147483647 h 1146"/>
              <a:gd name="T70" fmla="*/ 2147483647 w 382"/>
              <a:gd name="T71" fmla="*/ 2147483647 h 1146"/>
              <a:gd name="T72" fmla="*/ 2147483647 w 382"/>
              <a:gd name="T73" fmla="*/ 2147483647 h 1146"/>
              <a:gd name="T74" fmla="*/ 2147483647 w 382"/>
              <a:gd name="T75" fmla="*/ 2147483647 h 1146"/>
              <a:gd name="T76" fmla="*/ 2147483647 w 382"/>
              <a:gd name="T77" fmla="*/ 2147483647 h 1146"/>
              <a:gd name="T78" fmla="*/ 2147483647 w 382"/>
              <a:gd name="T79" fmla="*/ 2147483647 h 1146"/>
              <a:gd name="T80" fmla="*/ 2147483647 w 382"/>
              <a:gd name="T81" fmla="*/ 2147483647 h 1146"/>
              <a:gd name="T82" fmla="*/ 0 w 382"/>
              <a:gd name="T83" fmla="*/ 2147483647 h 114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82"/>
              <a:gd name="T127" fmla="*/ 0 h 1146"/>
              <a:gd name="T128" fmla="*/ 382 w 382"/>
              <a:gd name="T129" fmla="*/ 1146 h 114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82" h="1146">
                <a:moveTo>
                  <a:pt x="351" y="0"/>
                </a:moveTo>
                <a:cubicBezTo>
                  <a:pt x="362" y="33"/>
                  <a:pt x="354" y="31"/>
                  <a:pt x="330" y="39"/>
                </a:cubicBezTo>
                <a:cubicBezTo>
                  <a:pt x="328" y="45"/>
                  <a:pt x="326" y="51"/>
                  <a:pt x="324" y="57"/>
                </a:cubicBezTo>
                <a:cubicBezTo>
                  <a:pt x="323" y="60"/>
                  <a:pt x="321" y="66"/>
                  <a:pt x="321" y="66"/>
                </a:cubicBezTo>
                <a:cubicBezTo>
                  <a:pt x="323" y="83"/>
                  <a:pt x="319" y="102"/>
                  <a:pt x="336" y="108"/>
                </a:cubicBezTo>
                <a:cubicBezTo>
                  <a:pt x="343" y="136"/>
                  <a:pt x="342" y="156"/>
                  <a:pt x="372" y="162"/>
                </a:cubicBezTo>
                <a:cubicBezTo>
                  <a:pt x="373" y="176"/>
                  <a:pt x="373" y="190"/>
                  <a:pt x="375" y="204"/>
                </a:cubicBezTo>
                <a:cubicBezTo>
                  <a:pt x="376" y="208"/>
                  <a:pt x="381" y="209"/>
                  <a:pt x="381" y="213"/>
                </a:cubicBezTo>
                <a:cubicBezTo>
                  <a:pt x="382" y="219"/>
                  <a:pt x="381" y="226"/>
                  <a:pt x="378" y="231"/>
                </a:cubicBezTo>
                <a:cubicBezTo>
                  <a:pt x="374" y="237"/>
                  <a:pt x="360" y="243"/>
                  <a:pt x="360" y="243"/>
                </a:cubicBezTo>
                <a:cubicBezTo>
                  <a:pt x="361" y="252"/>
                  <a:pt x="360" y="262"/>
                  <a:pt x="363" y="270"/>
                </a:cubicBezTo>
                <a:cubicBezTo>
                  <a:pt x="364" y="273"/>
                  <a:pt x="372" y="270"/>
                  <a:pt x="372" y="273"/>
                </a:cubicBezTo>
                <a:cubicBezTo>
                  <a:pt x="378" y="320"/>
                  <a:pt x="381" y="315"/>
                  <a:pt x="357" y="321"/>
                </a:cubicBezTo>
                <a:cubicBezTo>
                  <a:pt x="351" y="340"/>
                  <a:pt x="313" y="341"/>
                  <a:pt x="297" y="342"/>
                </a:cubicBezTo>
                <a:cubicBezTo>
                  <a:pt x="294" y="360"/>
                  <a:pt x="289" y="393"/>
                  <a:pt x="270" y="399"/>
                </a:cubicBezTo>
                <a:cubicBezTo>
                  <a:pt x="269" y="404"/>
                  <a:pt x="271" y="410"/>
                  <a:pt x="267" y="414"/>
                </a:cubicBezTo>
                <a:cubicBezTo>
                  <a:pt x="263" y="418"/>
                  <a:pt x="256" y="414"/>
                  <a:pt x="252" y="417"/>
                </a:cubicBezTo>
                <a:cubicBezTo>
                  <a:pt x="243" y="424"/>
                  <a:pt x="237" y="434"/>
                  <a:pt x="234" y="444"/>
                </a:cubicBezTo>
                <a:cubicBezTo>
                  <a:pt x="231" y="454"/>
                  <a:pt x="232" y="466"/>
                  <a:pt x="225" y="474"/>
                </a:cubicBezTo>
                <a:cubicBezTo>
                  <a:pt x="221" y="479"/>
                  <a:pt x="213" y="480"/>
                  <a:pt x="207" y="483"/>
                </a:cubicBezTo>
                <a:cubicBezTo>
                  <a:pt x="201" y="486"/>
                  <a:pt x="189" y="489"/>
                  <a:pt x="189" y="489"/>
                </a:cubicBezTo>
                <a:cubicBezTo>
                  <a:pt x="165" y="525"/>
                  <a:pt x="193" y="516"/>
                  <a:pt x="141" y="522"/>
                </a:cubicBezTo>
                <a:cubicBezTo>
                  <a:pt x="139" y="528"/>
                  <a:pt x="137" y="534"/>
                  <a:pt x="135" y="540"/>
                </a:cubicBezTo>
                <a:cubicBezTo>
                  <a:pt x="134" y="543"/>
                  <a:pt x="132" y="549"/>
                  <a:pt x="132" y="549"/>
                </a:cubicBezTo>
                <a:cubicBezTo>
                  <a:pt x="142" y="565"/>
                  <a:pt x="131" y="585"/>
                  <a:pt x="150" y="591"/>
                </a:cubicBezTo>
                <a:cubicBezTo>
                  <a:pt x="155" y="607"/>
                  <a:pt x="160" y="623"/>
                  <a:pt x="165" y="639"/>
                </a:cubicBezTo>
                <a:cubicBezTo>
                  <a:pt x="169" y="683"/>
                  <a:pt x="181" y="722"/>
                  <a:pt x="162" y="765"/>
                </a:cubicBezTo>
                <a:cubicBezTo>
                  <a:pt x="155" y="781"/>
                  <a:pt x="160" y="790"/>
                  <a:pt x="144" y="795"/>
                </a:cubicBezTo>
                <a:cubicBezTo>
                  <a:pt x="141" y="805"/>
                  <a:pt x="129" y="822"/>
                  <a:pt x="129" y="822"/>
                </a:cubicBezTo>
                <a:cubicBezTo>
                  <a:pt x="128" y="828"/>
                  <a:pt x="130" y="835"/>
                  <a:pt x="126" y="840"/>
                </a:cubicBezTo>
                <a:cubicBezTo>
                  <a:pt x="123" y="844"/>
                  <a:pt x="115" y="840"/>
                  <a:pt x="111" y="843"/>
                </a:cubicBezTo>
                <a:cubicBezTo>
                  <a:pt x="102" y="848"/>
                  <a:pt x="108" y="854"/>
                  <a:pt x="102" y="861"/>
                </a:cubicBezTo>
                <a:cubicBezTo>
                  <a:pt x="98" y="866"/>
                  <a:pt x="90" y="868"/>
                  <a:pt x="84" y="870"/>
                </a:cubicBezTo>
                <a:cubicBezTo>
                  <a:pt x="89" y="898"/>
                  <a:pt x="93" y="894"/>
                  <a:pt x="90" y="927"/>
                </a:cubicBezTo>
                <a:cubicBezTo>
                  <a:pt x="91" y="943"/>
                  <a:pt x="88" y="960"/>
                  <a:pt x="93" y="975"/>
                </a:cubicBezTo>
                <a:cubicBezTo>
                  <a:pt x="94" y="979"/>
                  <a:pt x="104" y="974"/>
                  <a:pt x="105" y="978"/>
                </a:cubicBezTo>
                <a:cubicBezTo>
                  <a:pt x="113" y="1010"/>
                  <a:pt x="109" y="1009"/>
                  <a:pt x="93" y="1014"/>
                </a:cubicBezTo>
                <a:cubicBezTo>
                  <a:pt x="85" y="1037"/>
                  <a:pt x="75" y="1054"/>
                  <a:pt x="51" y="1059"/>
                </a:cubicBezTo>
                <a:cubicBezTo>
                  <a:pt x="49" y="1062"/>
                  <a:pt x="48" y="1066"/>
                  <a:pt x="45" y="1068"/>
                </a:cubicBezTo>
                <a:cubicBezTo>
                  <a:pt x="43" y="1070"/>
                  <a:pt x="38" y="1069"/>
                  <a:pt x="36" y="1071"/>
                </a:cubicBezTo>
                <a:cubicBezTo>
                  <a:pt x="1" y="1106"/>
                  <a:pt x="41" y="1078"/>
                  <a:pt x="15" y="1095"/>
                </a:cubicBezTo>
                <a:cubicBezTo>
                  <a:pt x="10" y="1110"/>
                  <a:pt x="0" y="1130"/>
                  <a:pt x="0" y="1146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2232" name="Freeform 52"/>
          <p:cNvSpPr>
            <a:spLocks/>
          </p:cNvSpPr>
          <p:nvPr/>
        </p:nvSpPr>
        <p:spPr bwMode="auto">
          <a:xfrm>
            <a:off x="2090738" y="5073650"/>
            <a:ext cx="442912" cy="971550"/>
          </a:xfrm>
          <a:custGeom>
            <a:avLst/>
            <a:gdLst>
              <a:gd name="T0" fmla="*/ 2147483647 w 279"/>
              <a:gd name="T1" fmla="*/ 0 h 612"/>
              <a:gd name="T2" fmla="*/ 2147483647 w 279"/>
              <a:gd name="T3" fmla="*/ 2147483647 h 612"/>
              <a:gd name="T4" fmla="*/ 2147483647 w 279"/>
              <a:gd name="T5" fmla="*/ 2147483647 h 612"/>
              <a:gd name="T6" fmla="*/ 2147483647 w 279"/>
              <a:gd name="T7" fmla="*/ 2147483647 h 612"/>
              <a:gd name="T8" fmla="*/ 2147483647 w 279"/>
              <a:gd name="T9" fmla="*/ 2147483647 h 612"/>
              <a:gd name="T10" fmla="*/ 2147483647 w 279"/>
              <a:gd name="T11" fmla="*/ 2147483647 h 612"/>
              <a:gd name="T12" fmla="*/ 2147483647 w 279"/>
              <a:gd name="T13" fmla="*/ 2147483647 h 612"/>
              <a:gd name="T14" fmla="*/ 0 w 279"/>
              <a:gd name="T15" fmla="*/ 2147483647 h 612"/>
              <a:gd name="T16" fmla="*/ 2147483647 w 279"/>
              <a:gd name="T17" fmla="*/ 2147483647 h 612"/>
              <a:gd name="T18" fmla="*/ 2147483647 w 279"/>
              <a:gd name="T19" fmla="*/ 2147483647 h 612"/>
              <a:gd name="T20" fmla="*/ 2147483647 w 279"/>
              <a:gd name="T21" fmla="*/ 2147483647 h 612"/>
              <a:gd name="T22" fmla="*/ 2147483647 w 279"/>
              <a:gd name="T23" fmla="*/ 2147483647 h 612"/>
              <a:gd name="T24" fmla="*/ 2147483647 w 279"/>
              <a:gd name="T25" fmla="*/ 2147483647 h 612"/>
              <a:gd name="T26" fmla="*/ 2147483647 w 279"/>
              <a:gd name="T27" fmla="*/ 2147483647 h 612"/>
              <a:gd name="T28" fmla="*/ 2147483647 w 279"/>
              <a:gd name="T29" fmla="*/ 2147483647 h 612"/>
              <a:gd name="T30" fmla="*/ 2147483647 w 279"/>
              <a:gd name="T31" fmla="*/ 2147483647 h 612"/>
              <a:gd name="T32" fmla="*/ 2147483647 w 279"/>
              <a:gd name="T33" fmla="*/ 2147483647 h 612"/>
              <a:gd name="T34" fmla="*/ 2147483647 w 279"/>
              <a:gd name="T35" fmla="*/ 2147483647 h 612"/>
              <a:gd name="T36" fmla="*/ 2147483647 w 279"/>
              <a:gd name="T37" fmla="*/ 2147483647 h 612"/>
              <a:gd name="T38" fmla="*/ 2147483647 w 279"/>
              <a:gd name="T39" fmla="*/ 2147483647 h 612"/>
              <a:gd name="T40" fmla="*/ 2147483647 w 279"/>
              <a:gd name="T41" fmla="*/ 2147483647 h 61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79"/>
              <a:gd name="T64" fmla="*/ 0 h 612"/>
              <a:gd name="T65" fmla="*/ 279 w 279"/>
              <a:gd name="T66" fmla="*/ 612 h 61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79" h="612">
                <a:moveTo>
                  <a:pt x="120" y="0"/>
                </a:moveTo>
                <a:cubicBezTo>
                  <a:pt x="118" y="36"/>
                  <a:pt x="110" y="72"/>
                  <a:pt x="90" y="102"/>
                </a:cubicBezTo>
                <a:cubicBezTo>
                  <a:pt x="85" y="140"/>
                  <a:pt x="86" y="142"/>
                  <a:pt x="123" y="147"/>
                </a:cubicBezTo>
                <a:cubicBezTo>
                  <a:pt x="128" y="163"/>
                  <a:pt x="136" y="177"/>
                  <a:pt x="141" y="192"/>
                </a:cubicBezTo>
                <a:cubicBezTo>
                  <a:pt x="140" y="205"/>
                  <a:pt x="149" y="225"/>
                  <a:pt x="138" y="231"/>
                </a:cubicBezTo>
                <a:cubicBezTo>
                  <a:pt x="117" y="243"/>
                  <a:pt x="90" y="231"/>
                  <a:pt x="66" y="234"/>
                </a:cubicBezTo>
                <a:cubicBezTo>
                  <a:pt x="56" y="235"/>
                  <a:pt x="40" y="246"/>
                  <a:pt x="30" y="252"/>
                </a:cubicBezTo>
                <a:cubicBezTo>
                  <a:pt x="20" y="282"/>
                  <a:pt x="32" y="279"/>
                  <a:pt x="0" y="285"/>
                </a:cubicBezTo>
                <a:cubicBezTo>
                  <a:pt x="13" y="304"/>
                  <a:pt x="4" y="325"/>
                  <a:pt x="12" y="345"/>
                </a:cubicBezTo>
                <a:cubicBezTo>
                  <a:pt x="18" y="362"/>
                  <a:pt x="27" y="382"/>
                  <a:pt x="36" y="390"/>
                </a:cubicBezTo>
                <a:cubicBezTo>
                  <a:pt x="46" y="399"/>
                  <a:pt x="61" y="400"/>
                  <a:pt x="72" y="402"/>
                </a:cubicBezTo>
                <a:cubicBezTo>
                  <a:pt x="81" y="405"/>
                  <a:pt x="92" y="404"/>
                  <a:pt x="102" y="405"/>
                </a:cubicBezTo>
                <a:cubicBezTo>
                  <a:pt x="109" y="425"/>
                  <a:pt x="127" y="416"/>
                  <a:pt x="147" y="414"/>
                </a:cubicBezTo>
                <a:cubicBezTo>
                  <a:pt x="158" y="416"/>
                  <a:pt x="164" y="416"/>
                  <a:pt x="171" y="417"/>
                </a:cubicBezTo>
                <a:cubicBezTo>
                  <a:pt x="177" y="421"/>
                  <a:pt x="185" y="419"/>
                  <a:pt x="192" y="420"/>
                </a:cubicBezTo>
                <a:cubicBezTo>
                  <a:pt x="206" y="441"/>
                  <a:pt x="197" y="436"/>
                  <a:pt x="213" y="441"/>
                </a:cubicBezTo>
                <a:cubicBezTo>
                  <a:pt x="220" y="452"/>
                  <a:pt x="220" y="458"/>
                  <a:pt x="231" y="465"/>
                </a:cubicBezTo>
                <a:cubicBezTo>
                  <a:pt x="229" y="492"/>
                  <a:pt x="237" y="511"/>
                  <a:pt x="216" y="525"/>
                </a:cubicBezTo>
                <a:cubicBezTo>
                  <a:pt x="210" y="544"/>
                  <a:pt x="216" y="557"/>
                  <a:pt x="231" y="567"/>
                </a:cubicBezTo>
                <a:cubicBezTo>
                  <a:pt x="242" y="584"/>
                  <a:pt x="234" y="584"/>
                  <a:pt x="258" y="588"/>
                </a:cubicBezTo>
                <a:cubicBezTo>
                  <a:pt x="266" y="612"/>
                  <a:pt x="279" y="583"/>
                  <a:pt x="279" y="612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2" name="Нижний колонтитул 1"/>
          <p:cNvSpPr txBox="1">
            <a:spLocks noGrp="1"/>
          </p:cNvSpPr>
          <p:nvPr/>
        </p:nvSpPr>
        <p:spPr>
          <a:xfrm>
            <a:off x="3124200" y="6448425"/>
            <a:ext cx="3824288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, Groningen, Transit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112F26E4-98DD-490D-AC13-D67091E38611}" type="slidenum">
              <a:rPr lang="ru-RU" sz="120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pPr algn="r">
                <a:defRPr/>
              </a:pPr>
              <a:t>3</a:t>
            </a:fld>
            <a:endParaRPr lang="ru-RU" sz="120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165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2605" name="Group 45"/>
          <p:cNvGraphicFramePr>
            <a:graphicFrameLocks noGrp="1"/>
          </p:cNvGraphicFramePr>
          <p:nvPr/>
        </p:nvGraphicFramePr>
        <p:xfrm>
          <a:off x="762000" y="1662113"/>
          <a:ext cx="7467600" cy="4052887"/>
        </p:xfrm>
        <a:graphic>
          <a:graphicData uri="http://schemas.openxmlformats.org/drawingml/2006/table">
            <a:tbl>
              <a:tblPr/>
              <a:tblGrid>
                <a:gridCol w="1524000"/>
                <a:gridCol w="1463675"/>
                <a:gridCol w="1492250"/>
                <a:gridCol w="1493838"/>
                <a:gridCol w="1493837"/>
              </a:tblGrid>
              <a:tr h="4052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444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France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Switzerl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.</a:t>
                      </a:r>
                      <a:b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Italy</a:t>
                      </a:r>
                      <a:b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Turkey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84A8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84A8"/>
                          </a:solidFill>
                          <a:effectLst/>
                          <a:latin typeface="Arial" charset="0"/>
                        </a:rPr>
                      </a:br>
                      <a:endParaRPr kumimoji="0" lang="en-US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4B84A8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444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Germany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Austria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Greece</a:t>
                      </a:r>
                      <a:endParaRPr kumimoji="0" lang="en-US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444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Poland</a:t>
                      </a:r>
                      <a:r>
                        <a:rPr kumimoji="0" lang="ru-RU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Slovakia</a:t>
                      </a:r>
                      <a:r>
                        <a:rPr kumimoji="0" lang="ru-RU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Czech R.</a:t>
                      </a:r>
                      <a:r>
                        <a:rPr kumimoji="0" lang="ru-RU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Hungary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Romania</a:t>
                      </a:r>
                      <a:r>
                        <a:rPr kumimoji="0" lang="ru-RU" sz="22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Bulgaria</a:t>
                      </a:r>
                      <a:br>
                        <a:rPr kumimoji="0" lang="en-US" sz="22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Baltic St.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444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84A8"/>
                          </a:solidFill>
                          <a:effectLst/>
                          <a:latin typeface="Arial" charset="0"/>
                        </a:rPr>
                        <a:t>Belarus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84A8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84A8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Ukraine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Moldova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444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B84A8"/>
                          </a:solidFill>
                          <a:effectLst/>
                          <a:latin typeface="Arial" charset="0"/>
                        </a:rPr>
                        <a:t>Russia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264" name="Line 16"/>
          <p:cNvSpPr>
            <a:spLocks noChangeShapeType="1"/>
          </p:cNvSpPr>
          <p:nvPr/>
        </p:nvSpPr>
        <p:spPr bwMode="auto">
          <a:xfrm flipH="1">
            <a:off x="3733800" y="5410200"/>
            <a:ext cx="4495800" cy="0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 flipH="1">
            <a:off x="5257800" y="4953000"/>
            <a:ext cx="2971800" cy="0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3266" name="Line 18"/>
          <p:cNvSpPr>
            <a:spLocks noChangeShapeType="1"/>
          </p:cNvSpPr>
          <p:nvPr/>
        </p:nvSpPr>
        <p:spPr bwMode="auto">
          <a:xfrm flipH="1" flipV="1">
            <a:off x="6781800" y="4495800"/>
            <a:ext cx="1447800" cy="0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3267" name="Text Box 19"/>
          <p:cNvSpPr txBox="1">
            <a:spLocks noChangeArrowheads="1"/>
          </p:cNvSpPr>
          <p:nvPr/>
        </p:nvSpPr>
        <p:spPr bwMode="auto">
          <a:xfrm>
            <a:off x="7162800" y="39624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RF</a:t>
            </a:r>
          </a:p>
        </p:txBody>
      </p:sp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6019800" y="4495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USSR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3269" name="Text Box 21"/>
          <p:cNvSpPr txBox="1">
            <a:spLocks noChangeArrowheads="1"/>
          </p:cNvSpPr>
          <p:nvPr/>
        </p:nvSpPr>
        <p:spPr bwMode="auto">
          <a:xfrm>
            <a:off x="4343400" y="4953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COMECON</a:t>
            </a:r>
          </a:p>
        </p:txBody>
      </p:sp>
      <p:sp>
        <p:nvSpPr>
          <p:cNvPr id="53270" name="Oval 22"/>
          <p:cNvSpPr>
            <a:spLocks noChangeArrowheads="1"/>
          </p:cNvSpPr>
          <p:nvPr/>
        </p:nvSpPr>
        <p:spPr bwMode="auto">
          <a:xfrm>
            <a:off x="6477000" y="3886200"/>
            <a:ext cx="533400" cy="51435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53271" name="Text Box 23"/>
          <p:cNvSpPr txBox="1">
            <a:spLocks noChangeArrowheads="1"/>
          </p:cNvSpPr>
          <p:nvPr/>
        </p:nvSpPr>
        <p:spPr bwMode="auto">
          <a:xfrm>
            <a:off x="6400800" y="387985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А</a:t>
            </a: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3272" name="Oval 24"/>
          <p:cNvSpPr>
            <a:spLocks noChangeArrowheads="1"/>
          </p:cNvSpPr>
          <p:nvPr/>
        </p:nvSpPr>
        <p:spPr bwMode="auto">
          <a:xfrm>
            <a:off x="4953000" y="4343400"/>
            <a:ext cx="533400" cy="5334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53273" name="Text Box 25"/>
          <p:cNvSpPr txBox="1">
            <a:spLocks noChangeArrowheads="1"/>
          </p:cNvSpPr>
          <p:nvPr/>
        </p:nvSpPr>
        <p:spPr bwMode="auto">
          <a:xfrm>
            <a:off x="4876800" y="43434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В</a:t>
            </a: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3274" name="Oval 26"/>
          <p:cNvSpPr>
            <a:spLocks noChangeArrowheads="1"/>
          </p:cNvSpPr>
          <p:nvPr/>
        </p:nvSpPr>
        <p:spPr bwMode="auto">
          <a:xfrm>
            <a:off x="3429000" y="4876800"/>
            <a:ext cx="533400" cy="5334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53275" name="Text Box 27"/>
          <p:cNvSpPr txBox="1">
            <a:spLocks noChangeArrowheads="1"/>
          </p:cNvSpPr>
          <p:nvPr/>
        </p:nvSpPr>
        <p:spPr bwMode="auto">
          <a:xfrm>
            <a:off x="3352800" y="4876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С</a:t>
            </a: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3276" name="Line 28"/>
          <p:cNvSpPr>
            <a:spLocks noChangeShapeType="1"/>
          </p:cNvSpPr>
          <p:nvPr/>
        </p:nvSpPr>
        <p:spPr bwMode="auto">
          <a:xfrm flipV="1">
            <a:off x="762000" y="4800600"/>
            <a:ext cx="2971800" cy="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3277" name="Line 29"/>
          <p:cNvSpPr>
            <a:spLocks noChangeShapeType="1"/>
          </p:cNvSpPr>
          <p:nvPr/>
        </p:nvSpPr>
        <p:spPr bwMode="auto">
          <a:xfrm flipV="1">
            <a:off x="762000" y="4191000"/>
            <a:ext cx="4495800" cy="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3278" name="Text Box 30"/>
          <p:cNvSpPr txBox="1">
            <a:spLocks noChangeArrowheads="1"/>
          </p:cNvSpPr>
          <p:nvPr/>
        </p:nvSpPr>
        <p:spPr bwMode="auto">
          <a:xfrm>
            <a:off x="1066800" y="42672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EC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 – 25/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27</a:t>
            </a:r>
          </a:p>
        </p:txBody>
      </p:sp>
      <p:sp>
        <p:nvSpPr>
          <p:cNvPr id="53279" name="Text Box 31"/>
          <p:cNvSpPr txBox="1">
            <a:spLocks noChangeArrowheads="1"/>
          </p:cNvSpPr>
          <p:nvPr/>
        </p:nvSpPr>
        <p:spPr bwMode="auto">
          <a:xfrm>
            <a:off x="990600" y="4800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EC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 – 15</a:t>
            </a: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3280" name="Text Box 32"/>
          <p:cNvSpPr txBox="1">
            <a:spLocks noChangeArrowheads="1"/>
          </p:cNvSpPr>
          <p:nvPr/>
        </p:nvSpPr>
        <p:spPr bwMode="auto">
          <a:xfrm>
            <a:off x="838200" y="5746750"/>
            <a:ext cx="75819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</a:rPr>
              <a:t>Italic</a:t>
            </a:r>
            <a:r>
              <a:rPr lang="ru-RU" sz="1400">
                <a:solidFill>
                  <a:srgbClr val="000000"/>
                </a:solidFill>
                <a:latin typeface="Times New Roman" pitchFamily="18" charset="0"/>
              </a:rPr>
              <a:t> – 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non-EU countries; New EU accession states: </a:t>
            </a:r>
            <a:r>
              <a:rPr lang="en-US" sz="1400" u="sng">
                <a:solidFill>
                  <a:srgbClr val="000000"/>
                </a:solidFill>
                <a:latin typeface="Times New Roman" pitchFamily="18" charset="0"/>
              </a:rPr>
              <a:t>underlined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 – since 01.05.2004, </a:t>
            </a:r>
            <a:r>
              <a:rPr lang="en-US" sz="1400" i="1" u="sng">
                <a:solidFill>
                  <a:srgbClr val="000000"/>
                </a:solidFill>
                <a:latin typeface="Times New Roman" pitchFamily="18" charset="0"/>
              </a:rPr>
              <a:t>underlined + italic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 – since 1.01.2007; </a:t>
            </a: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bold – 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non-EU members of Energy Community Treaty ; A</a:t>
            </a:r>
            <a:r>
              <a:rPr lang="ru-RU" sz="140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B</a:t>
            </a:r>
            <a:r>
              <a:rPr lang="ru-RU" sz="140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C</a:t>
            </a:r>
            <a:r>
              <a:rPr lang="ru-RU" sz="1400">
                <a:solidFill>
                  <a:srgbClr val="000000"/>
                </a:solidFill>
                <a:latin typeface="Times New Roman" pitchFamily="18" charset="0"/>
              </a:rPr>
              <a:t> – 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points of change of ownership for Russian gas and/or pipeline on its way to Europe</a:t>
            </a:r>
          </a:p>
        </p:txBody>
      </p:sp>
      <p:sp>
        <p:nvSpPr>
          <p:cNvPr id="53281" name="Text Box 34"/>
          <p:cNvSpPr txBox="1"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1D6F96"/>
                </a:solidFill>
              </a:rPr>
              <a:t>Russian Gas Supplies to Europe: Zones of New Risks for Existing Transit Supplies Within Russia/Gazprom Area of Responsibility</a:t>
            </a:r>
          </a:p>
        </p:txBody>
      </p:sp>
      <p:sp>
        <p:nvSpPr>
          <p:cNvPr id="53282" name="AutoShape 35"/>
          <p:cNvSpPr>
            <a:spLocks noChangeArrowheads="1"/>
          </p:cNvSpPr>
          <p:nvPr/>
        </p:nvSpPr>
        <p:spPr bwMode="auto">
          <a:xfrm flipH="1">
            <a:off x="838200" y="3048000"/>
            <a:ext cx="2819400" cy="914400"/>
          </a:xfrm>
          <a:prstGeom prst="wedgeEllipseCallout">
            <a:avLst>
              <a:gd name="adj1" fmla="val -73931"/>
              <a:gd name="adj2" fmla="val 11724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t>New Risks 2 zone</a:t>
            </a:r>
          </a:p>
        </p:txBody>
      </p:sp>
      <p:sp>
        <p:nvSpPr>
          <p:cNvPr id="53283" name="AutoShape 36"/>
          <p:cNvSpPr>
            <a:spLocks noChangeArrowheads="1"/>
          </p:cNvSpPr>
          <p:nvPr/>
        </p:nvSpPr>
        <p:spPr bwMode="auto">
          <a:xfrm>
            <a:off x="5334000" y="2743200"/>
            <a:ext cx="2819400" cy="863600"/>
          </a:xfrm>
          <a:prstGeom prst="wedgeEllipseCallout">
            <a:avLst>
              <a:gd name="adj1" fmla="val -34009"/>
              <a:gd name="adj2" fmla="val 12904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t>New Risks 1 zone</a:t>
            </a:r>
          </a:p>
        </p:txBody>
      </p:sp>
      <p:sp>
        <p:nvSpPr>
          <p:cNvPr id="53284" name="AutoShape 37"/>
          <p:cNvSpPr>
            <a:spLocks noChangeArrowheads="1"/>
          </p:cNvSpPr>
          <p:nvPr/>
        </p:nvSpPr>
        <p:spPr bwMode="auto">
          <a:xfrm>
            <a:off x="809625" y="714375"/>
            <a:ext cx="7419975" cy="1038225"/>
          </a:xfrm>
          <a:prstGeom prst="leftArrow">
            <a:avLst>
              <a:gd name="adj1" fmla="val 50000"/>
              <a:gd name="adj2" fmla="val 17867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53285" name="Text Box 38"/>
          <p:cNvSpPr txBox="1">
            <a:spLocks noChangeArrowheads="1"/>
          </p:cNvSpPr>
          <p:nvPr/>
        </p:nvSpPr>
        <p:spPr bwMode="auto">
          <a:xfrm>
            <a:off x="2438400" y="928688"/>
            <a:ext cx="4752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Times New Roman" pitchFamily="18" charset="0"/>
              </a:rPr>
              <a:t>Direction of Russian gas flow to Europe</a:t>
            </a:r>
          </a:p>
        </p:txBody>
      </p:sp>
      <p:sp>
        <p:nvSpPr>
          <p:cNvPr id="53286" name="AutoShape 51"/>
          <p:cNvSpPr>
            <a:spLocks noChangeArrowheads="1"/>
          </p:cNvSpPr>
          <p:nvPr/>
        </p:nvSpPr>
        <p:spPr bwMode="auto">
          <a:xfrm>
            <a:off x="3810000" y="1143000"/>
            <a:ext cx="2895600" cy="609600"/>
          </a:xfrm>
          <a:prstGeom prst="leftRightArrow">
            <a:avLst>
              <a:gd name="adj1" fmla="val 50000"/>
              <a:gd name="adj2" fmla="val 95000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t>Zones of new risks</a:t>
            </a:r>
          </a:p>
        </p:txBody>
      </p:sp>
      <p:sp>
        <p:nvSpPr>
          <p:cNvPr id="2" name="Нижний колонтитул 1"/>
          <p:cNvSpPr txBox="1">
            <a:spLocks noGrp="1"/>
          </p:cNvSpPr>
          <p:nvPr/>
        </p:nvSpPr>
        <p:spPr>
          <a:xfrm>
            <a:off x="3124200" y="6448425"/>
            <a:ext cx="42672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, Groningen, Transit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DAB4510B-682D-4345-A68B-381C9C6EF9F7}" type="slidenum">
              <a:rPr lang="ru-RU" sz="120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pPr algn="r">
                <a:defRPr/>
              </a:pPr>
              <a:t>4</a:t>
            </a:fld>
            <a:endParaRPr lang="ru-RU" sz="120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6570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6200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kern="1200">
                <a:solidFill>
                  <a:srgbClr val="006699"/>
                </a:solidFill>
                <a:latin typeface="Verdana" pitchFamily="34" charset="0"/>
              </a:rPr>
              <a:t>EU internal gas market architecture according to Third EU Energy Package </a:t>
            </a:r>
            <a:br>
              <a:rPr lang="en-US" sz="2400" b="1" kern="1200">
                <a:solidFill>
                  <a:srgbClr val="006699"/>
                </a:solidFill>
                <a:latin typeface="Verdana" pitchFamily="34" charset="0"/>
              </a:rPr>
            </a:br>
            <a:r>
              <a:rPr lang="en-US" sz="2400" b="1" kern="1200">
                <a:solidFill>
                  <a:srgbClr val="006699"/>
                </a:solidFill>
                <a:latin typeface="Verdana" pitchFamily="34" charset="0"/>
              </a:rPr>
              <a:t>(entry-exit zones with virtual trading points/hubs)</a:t>
            </a:r>
            <a:endParaRPr lang="ru-RU" sz="2400" b="1" kern="1200">
              <a:solidFill>
                <a:srgbClr val="006699"/>
              </a:solidFill>
              <a:latin typeface="Verdana" pitchFamily="34" charset="0"/>
            </a:endParaRPr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357313"/>
            <a:ext cx="7715250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TextBox 3"/>
          <p:cNvSpPr txBox="1">
            <a:spLocks noChangeArrowheads="1"/>
          </p:cNvSpPr>
          <p:nvPr/>
        </p:nvSpPr>
        <p:spPr bwMode="auto">
          <a:xfrm>
            <a:off x="179388" y="1090613"/>
            <a:ext cx="89646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1600">
                <a:solidFill>
                  <a:srgbClr val="1D6F96"/>
                </a:solidFill>
                <a:latin typeface="Calibri" pitchFamily="34" charset="0"/>
              </a:rPr>
              <a:t>-</a:t>
            </a:r>
            <a:endParaRPr lang="en-US" sz="1800">
              <a:solidFill>
                <a:srgbClr val="1D6F96"/>
              </a:solidFill>
              <a:latin typeface="Calibri" pitchFamily="34" charset="0"/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4495800" y="5643563"/>
            <a:ext cx="857250" cy="285750"/>
          </a:xfrm>
          <a:prstGeom prst="leftArrow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304800" y="5715000"/>
            <a:ext cx="857250" cy="285750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4279" name="TextBox 10"/>
          <p:cNvSpPr txBox="1">
            <a:spLocks noChangeArrowheads="1"/>
          </p:cNvSpPr>
          <p:nvPr/>
        </p:nvSpPr>
        <p:spPr bwMode="auto">
          <a:xfrm>
            <a:off x="5410200" y="5559425"/>
            <a:ext cx="3505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Supplies to the EU from non-EU</a:t>
            </a:r>
            <a:endParaRPr lang="ru-RU" sz="2800" b="1" i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4280" name="TextBox 11"/>
          <p:cNvSpPr txBox="1">
            <a:spLocks noChangeArrowheads="1"/>
          </p:cNvSpPr>
          <p:nvPr/>
        </p:nvSpPr>
        <p:spPr bwMode="auto">
          <a:xfrm>
            <a:off x="1219200" y="5568950"/>
            <a:ext cx="320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Pipelines-interconnectors between EU zones</a:t>
            </a:r>
            <a:endParaRPr lang="ru-RU" sz="1800" i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4281" name="TextBox 12"/>
          <p:cNvSpPr txBox="1">
            <a:spLocks noChangeArrowheads="1"/>
          </p:cNvSpPr>
          <p:nvPr/>
        </p:nvSpPr>
        <p:spPr bwMode="auto">
          <a:xfrm>
            <a:off x="428625" y="4783138"/>
            <a:ext cx="2524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Source: 17</a:t>
            </a:r>
            <a:r>
              <a:rPr lang="en-US" baseline="30000">
                <a:solidFill>
                  <a:srgbClr val="000000"/>
                </a:solidFill>
                <a:latin typeface="Calibri" pitchFamily="34" charset="0"/>
              </a:rPr>
              <a:t>th</a:t>
            </a:r>
            <a:r>
              <a:rPr lang="en-US">
                <a:solidFill>
                  <a:srgbClr val="000000"/>
                </a:solidFill>
                <a:latin typeface="Calibri" pitchFamily="34" charset="0"/>
              </a:rPr>
              <a:t> Madrid Forum (Jan 2010), Energy Regulators of EU Member States</a:t>
            </a:r>
            <a:r>
              <a:rPr lang="ru-RU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1" name="Номер слайда 10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FFCA8475-4359-4A7B-B4CF-781219D64DD2}" type="slidenum">
              <a:rPr lang="ru-RU" sz="120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pPr algn="r">
                <a:defRPr/>
              </a:pPr>
              <a:t>5</a:t>
            </a:fld>
            <a:endParaRPr lang="ru-RU" sz="1200" dirty="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A.Konoplyanik, Groningen, Transit Session, 31.05.2013</a:t>
            </a:r>
            <a:endParaRPr lang="ru-RU" sz="120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C414796D-3187-476F-B73C-BAACC8D580E6}" type="slidenum">
              <a:rPr lang="ru-RU" sz="120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pPr algn="r">
                <a:defRPr/>
              </a:pPr>
              <a:t>5</a:t>
            </a:fld>
            <a:endParaRPr lang="ru-RU" sz="120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315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57"/>
          <p:cNvSpPr txBox="1">
            <a:spLocks noChangeArrowheads="1"/>
          </p:cNvSpPr>
          <p:nvPr/>
        </p:nvSpPr>
        <p:spPr bwMode="auto">
          <a:xfrm>
            <a:off x="0" y="0"/>
            <a:ext cx="9115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33CC"/>
                </a:solidFill>
              </a:rPr>
              <a:t>Long Distance Capacity bookings in the EU Regulatory Framework (appeared in GTM in result of Consultations)</a:t>
            </a:r>
            <a:endParaRPr lang="ru-RU" sz="2400" b="1">
              <a:solidFill>
                <a:srgbClr val="0033CC"/>
              </a:solidFill>
            </a:endParaRPr>
          </a:p>
        </p:txBody>
      </p:sp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56"/>
          <a:stretch>
            <a:fillRect/>
          </a:stretch>
        </p:blipFill>
        <p:spPr bwMode="auto">
          <a:xfrm>
            <a:off x="179388" y="1676400"/>
            <a:ext cx="838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90488" y="2598738"/>
            <a:ext cx="1585912" cy="2430462"/>
          </a:xfrm>
          <a:prstGeom prst="wedgeRoundRectCallout">
            <a:avLst>
              <a:gd name="adj1" fmla="val 51749"/>
              <a:gd name="adj2" fmla="val -59518"/>
              <a:gd name="adj3" fmla="val 16667"/>
            </a:avLst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Whether Auctions are the best effective systemic solution? </a:t>
            </a:r>
            <a:endParaRPr lang="ru-RU" sz="2000" kern="0" dirty="0">
              <a:solidFill>
                <a:srgbClr val="000000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7575550" y="1524000"/>
            <a:ext cx="1447800" cy="3344863"/>
          </a:xfrm>
          <a:prstGeom prst="wedgeRoundRectCallout">
            <a:avLst>
              <a:gd name="adj1" fmla="val -85518"/>
              <a:gd name="adj2" fmla="val -37725"/>
              <a:gd name="adj3" fmla="val 16667"/>
            </a:avLst>
          </a:prstGeom>
          <a:solidFill>
            <a:srgbClr val="92D05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kern="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Yes, this is a given legal reality to be dealt with by any actor at the EU market, </a:t>
            </a:r>
            <a:br>
              <a:rPr lang="en-US" kern="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</a:br>
            <a:r>
              <a:rPr lang="en-US" kern="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but … </a:t>
            </a:r>
            <a:endParaRPr lang="ru-RU" kern="0" dirty="0">
              <a:solidFill>
                <a:srgbClr val="000000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 flipH="1">
            <a:off x="-323850" y="5084763"/>
            <a:ext cx="9121775" cy="1606550"/>
          </a:xfrm>
          <a:prstGeom prst="curvedUpArrow">
            <a:avLst>
              <a:gd name="adj1" fmla="val 32546"/>
              <a:gd name="adj2" fmla="val 72401"/>
              <a:gd name="adj3" fmla="val 30521"/>
            </a:avLst>
          </a:prstGeom>
          <a:solidFill>
            <a:srgbClr val="BBE0E3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kern="0">
              <a:solidFill>
                <a:srgbClr val="000000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55303" name="Номер слайда 2"/>
          <p:cNvSpPr txBox="1">
            <a:spLocks noGrp="1"/>
          </p:cNvSpPr>
          <p:nvPr/>
        </p:nvSpPr>
        <p:spPr bwMode="auto">
          <a:xfrm>
            <a:off x="8596313" y="6448425"/>
            <a:ext cx="3873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11" name="Нижний колонтитул 1"/>
          <p:cNvSpPr txBox="1">
            <a:spLocks noGrp="1"/>
          </p:cNvSpPr>
          <p:nvPr/>
        </p:nvSpPr>
        <p:spPr>
          <a:xfrm>
            <a:off x="3124200" y="6592888"/>
            <a:ext cx="4040188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, Groningen, Transit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185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Прямая соединительная линия 31"/>
          <p:cNvCxnSpPr/>
          <p:nvPr/>
        </p:nvCxnSpPr>
        <p:spPr>
          <a:xfrm>
            <a:off x="152400" y="3124200"/>
            <a:ext cx="8763000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0" y="762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4B84A8"/>
                </a:solidFill>
              </a:rPr>
              <a:t>Contractual Mismatch Problem: major risk for contract parties in unbundled gas market  </a:t>
            </a:r>
          </a:p>
        </p:txBody>
      </p:sp>
      <p:sp>
        <p:nvSpPr>
          <p:cNvPr id="1307651" name="Rectangle 3"/>
          <p:cNvSpPr>
            <a:spLocks noChangeArrowheads="1"/>
          </p:cNvSpPr>
          <p:nvPr/>
        </p:nvSpPr>
        <p:spPr bwMode="auto">
          <a:xfrm>
            <a:off x="1143000" y="1447800"/>
            <a:ext cx="5257800" cy="137477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2322513" y="2041525"/>
            <a:ext cx="2873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</a:rPr>
              <a:t>Supply contract: D  + V</a:t>
            </a:r>
          </a:p>
        </p:txBody>
      </p:sp>
      <p:sp>
        <p:nvSpPr>
          <p:cNvPr id="56326" name="Line 5"/>
          <p:cNvSpPr>
            <a:spLocks noChangeShapeType="1"/>
          </p:cNvSpPr>
          <p:nvPr/>
        </p:nvSpPr>
        <p:spPr bwMode="auto">
          <a:xfrm>
            <a:off x="1143000" y="1462088"/>
            <a:ext cx="0" cy="2881312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6327" name="Line 6"/>
          <p:cNvSpPr>
            <a:spLocks noChangeShapeType="1"/>
          </p:cNvSpPr>
          <p:nvPr/>
        </p:nvSpPr>
        <p:spPr bwMode="auto">
          <a:xfrm>
            <a:off x="6429375" y="1462088"/>
            <a:ext cx="0" cy="2881312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6328" name="Text Box 7"/>
          <p:cNvSpPr txBox="1">
            <a:spLocks noChangeArrowheads="1"/>
          </p:cNvSpPr>
          <p:nvPr/>
        </p:nvSpPr>
        <p:spPr bwMode="auto">
          <a:xfrm>
            <a:off x="1143000" y="4005263"/>
            <a:ext cx="2995613" cy="338137"/>
          </a:xfrm>
          <a:prstGeom prst="rect">
            <a:avLst/>
          </a:prstGeom>
          <a:solidFill>
            <a:srgbClr val="9999FF">
              <a:alpha val="7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Transportation contract: D + V</a:t>
            </a:r>
          </a:p>
        </p:txBody>
      </p:sp>
      <p:sp>
        <p:nvSpPr>
          <p:cNvPr id="56329" name="Text Box 8"/>
          <p:cNvSpPr txBox="1">
            <a:spLocks noChangeArrowheads="1"/>
          </p:cNvSpPr>
          <p:nvPr/>
        </p:nvSpPr>
        <p:spPr bwMode="auto">
          <a:xfrm>
            <a:off x="1143000" y="3311525"/>
            <a:ext cx="2995613" cy="346075"/>
          </a:xfrm>
          <a:prstGeom prst="rect">
            <a:avLst/>
          </a:prstGeom>
          <a:solidFill>
            <a:srgbClr val="FF6600">
              <a:alpha val="5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Transit contract: D + V</a:t>
            </a:r>
          </a:p>
        </p:txBody>
      </p:sp>
      <p:sp>
        <p:nvSpPr>
          <p:cNvPr id="56330" name="Line 9"/>
          <p:cNvSpPr>
            <a:spLocks noChangeShapeType="1"/>
          </p:cNvSpPr>
          <p:nvPr/>
        </p:nvSpPr>
        <p:spPr bwMode="auto">
          <a:xfrm flipV="1">
            <a:off x="4143375" y="4191000"/>
            <a:ext cx="2286000" cy="76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56331" name="Text Box 10"/>
          <p:cNvSpPr txBox="1">
            <a:spLocks noChangeArrowheads="1"/>
          </p:cNvSpPr>
          <p:nvPr/>
        </p:nvSpPr>
        <p:spPr bwMode="auto">
          <a:xfrm>
            <a:off x="1976438" y="3641725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</a:rPr>
              <a:t>or</a:t>
            </a:r>
          </a:p>
        </p:txBody>
      </p:sp>
      <p:sp>
        <p:nvSpPr>
          <p:cNvPr id="56332" name="Text Box 11"/>
          <p:cNvSpPr txBox="1">
            <a:spLocks noChangeArrowheads="1"/>
          </p:cNvSpPr>
          <p:nvPr/>
        </p:nvSpPr>
        <p:spPr bwMode="auto">
          <a:xfrm>
            <a:off x="4572000" y="2743200"/>
            <a:ext cx="1752600" cy="11080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 b="1">
                <a:solidFill>
                  <a:srgbClr val="FF0000"/>
                </a:solidFill>
                <a:latin typeface="Times New Roman" pitchFamily="18" charset="0"/>
              </a:rPr>
              <a:t>Contractual mismatch =</a:t>
            </a:r>
            <a:br>
              <a:rPr lang="en-US" sz="22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2200" b="1">
                <a:solidFill>
                  <a:srgbClr val="FF0000"/>
                </a:solidFill>
                <a:latin typeface="Times New Roman" pitchFamily="18" charset="0"/>
              </a:rPr>
              <a:t>= </a:t>
            </a:r>
            <a:r>
              <a:rPr lang="el-GR" sz="2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 + </a:t>
            </a:r>
            <a:r>
              <a:rPr lang="el-GR" sz="2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el-GR" sz="22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33" name="Text Box 12"/>
          <p:cNvSpPr txBox="1">
            <a:spLocks noChangeArrowheads="1"/>
          </p:cNvSpPr>
          <p:nvPr/>
        </p:nvSpPr>
        <p:spPr bwMode="auto">
          <a:xfrm>
            <a:off x="1098550" y="944563"/>
            <a:ext cx="53292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200">
                <a:solidFill>
                  <a:srgbClr val="000000"/>
                </a:solidFill>
                <a:latin typeface="Times New Roman" pitchFamily="18" charset="0"/>
              </a:rPr>
              <a:t>Duration (D) </a:t>
            </a:r>
            <a:endParaRPr lang="en-US" sz="2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6334" name="Text Box 13"/>
          <p:cNvSpPr txBox="1">
            <a:spLocks noChangeArrowheads="1"/>
          </p:cNvSpPr>
          <p:nvPr/>
        </p:nvSpPr>
        <p:spPr bwMode="auto">
          <a:xfrm>
            <a:off x="381000" y="4343400"/>
            <a:ext cx="86106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6600"/>
                </a:solidFill>
                <a:latin typeface="Times New Roman" pitchFamily="18" charset="0"/>
              </a:rPr>
              <a:t>Contractual mismatch:</a:t>
            </a:r>
            <a:r>
              <a:rPr lang="en-US" sz="2000">
                <a:solidFill>
                  <a:srgbClr val="4B84A8"/>
                </a:solidFill>
                <a:latin typeface="Times New Roman" pitchFamily="18" charset="0"/>
              </a:rPr>
              <a:t> between duration/volumes (D/V) of long term supply/delivery contract (LTGEC; </a:t>
            </a:r>
            <a:r>
              <a:rPr lang="en-US" sz="2000">
                <a:solidFill>
                  <a:srgbClr val="FF6600"/>
                </a:solidFill>
                <a:latin typeface="Times New Roman" pitchFamily="18" charset="0"/>
              </a:rPr>
              <a:t>CP1-CP2</a:t>
            </a:r>
            <a:r>
              <a:rPr lang="en-US" sz="2000">
                <a:solidFill>
                  <a:srgbClr val="4B84A8"/>
                </a:solidFill>
                <a:latin typeface="Times New Roman" pitchFamily="18" charset="0"/>
              </a:rPr>
              <a:t>) and transit/ transportation contract (</a:t>
            </a:r>
            <a:r>
              <a:rPr lang="en-US" sz="2000">
                <a:solidFill>
                  <a:srgbClr val="FF6600"/>
                </a:solidFill>
                <a:latin typeface="Times New Roman" pitchFamily="18" charset="0"/>
              </a:rPr>
              <a:t>CP1-CP3</a:t>
            </a:r>
            <a:r>
              <a:rPr lang="en-US" sz="2000">
                <a:solidFill>
                  <a:srgbClr val="4B84A8"/>
                </a:solidFill>
                <a:latin typeface="Times New Roman" pitchFamily="18" charset="0"/>
              </a:rPr>
              <a:t>); the latter is integral part to fulfill the delivery contract =&gt; risk non-renewal transit/ transportation contract =&gt; risk non-fulfillment supply/delivery contract.</a:t>
            </a:r>
            <a:br>
              <a:rPr lang="en-US" sz="2000">
                <a:solidFill>
                  <a:srgbClr val="4B84A8"/>
                </a:solidFill>
                <a:latin typeface="Times New Roman" pitchFamily="18" charset="0"/>
              </a:rPr>
            </a:br>
            <a:r>
              <a:rPr lang="en-US" sz="2000" b="1">
                <a:solidFill>
                  <a:srgbClr val="FF6600"/>
                </a:solidFill>
                <a:latin typeface="Times New Roman" pitchFamily="18" charset="0"/>
              </a:rPr>
              <a:t>Core issue: </a:t>
            </a:r>
            <a:r>
              <a:rPr lang="en-US" sz="2000">
                <a:solidFill>
                  <a:srgbClr val="4B84A8"/>
                </a:solidFill>
                <a:latin typeface="Times New Roman" pitchFamily="18" charset="0"/>
              </a:rPr>
              <a:t>guarantee of access to/creation of adequate transportation capacity for volume/duration of long term contracts</a:t>
            </a:r>
          </a:p>
        </p:txBody>
      </p:sp>
      <p:sp>
        <p:nvSpPr>
          <p:cNvPr id="17" name="Овал 16"/>
          <p:cNvSpPr/>
          <p:nvPr/>
        </p:nvSpPr>
        <p:spPr>
          <a:xfrm>
            <a:off x="428625" y="1828800"/>
            <a:ext cx="914400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FFFFFF"/>
                </a:solidFill>
              </a:rPr>
              <a:t>CP 1</a:t>
            </a:r>
            <a:endParaRPr lang="ru-RU" sz="2000" b="1" dirty="0">
              <a:solidFill>
                <a:srgbClr val="FFFFFF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28625" y="3352800"/>
            <a:ext cx="914400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FFFFFF"/>
                </a:solidFill>
              </a:rPr>
              <a:t>CP 1</a:t>
            </a:r>
            <a:endParaRPr lang="ru-RU" sz="2000" b="1" dirty="0">
              <a:solidFill>
                <a:srgbClr val="FFFFFF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000500" y="3276600"/>
            <a:ext cx="914400" cy="914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FFFFFF"/>
                </a:solidFill>
              </a:rPr>
              <a:t>CP 3</a:t>
            </a:r>
            <a:endParaRPr lang="ru-RU" sz="2000" b="1" dirty="0">
              <a:solidFill>
                <a:srgbClr val="FFFFFF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072188" y="1714500"/>
            <a:ext cx="914400" cy="914400"/>
          </a:xfrm>
          <a:prstGeom prst="ellipse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FFFFFF"/>
                </a:solidFill>
              </a:rPr>
              <a:t>CP 2</a:t>
            </a:r>
            <a:endParaRPr lang="ru-RU" sz="2000" b="1" dirty="0">
              <a:solidFill>
                <a:srgbClr val="FFFFFF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-1055687" y="2932112"/>
            <a:ext cx="29718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295400" y="1370013"/>
            <a:ext cx="56388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41" name="TextBox 26"/>
          <p:cNvSpPr txBox="1">
            <a:spLocks noChangeArrowheads="1"/>
          </p:cNvSpPr>
          <p:nvPr/>
        </p:nvSpPr>
        <p:spPr bwMode="auto">
          <a:xfrm rot="-5400000">
            <a:off x="-627856" y="2756694"/>
            <a:ext cx="18288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Volume (V)</a:t>
            </a:r>
            <a:endParaRPr lang="ru-RU" sz="2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6342" name="Line 9"/>
          <p:cNvSpPr>
            <a:spLocks noChangeShapeType="1"/>
          </p:cNvSpPr>
          <p:nvPr/>
        </p:nvSpPr>
        <p:spPr bwMode="auto">
          <a:xfrm flipH="1">
            <a:off x="5638800" y="1600200"/>
            <a:ext cx="46038" cy="990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F5494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143000" y="2474913"/>
            <a:ext cx="5286375" cy="25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Круговая стрелка 32"/>
          <p:cNvSpPr/>
          <p:nvPr/>
        </p:nvSpPr>
        <p:spPr>
          <a:xfrm rot="18026376">
            <a:off x="1252538" y="2538413"/>
            <a:ext cx="977900" cy="977900"/>
          </a:xfrm>
          <a:prstGeom prst="circular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Скругленная прямоугольная выноска 27"/>
          <p:cNvSpPr/>
          <p:nvPr/>
        </p:nvSpPr>
        <p:spPr>
          <a:xfrm>
            <a:off x="7000875" y="1154113"/>
            <a:ext cx="2066925" cy="917575"/>
          </a:xfrm>
          <a:prstGeom prst="wedgeRoundRectCallout">
            <a:avLst>
              <a:gd name="adj1" fmla="val -33781"/>
              <a:gd name="adj2" fmla="val 8468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FFFFFF"/>
                </a:solidFill>
              </a:rPr>
              <a:t>Commodities market </a:t>
            </a:r>
            <a:endParaRPr lang="ru-RU" sz="2400" b="1" dirty="0">
              <a:solidFill>
                <a:srgbClr val="FFFFFF"/>
              </a:solidFill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7086600" y="3511550"/>
            <a:ext cx="1828800" cy="917575"/>
          </a:xfrm>
          <a:prstGeom prst="wedgeRoundRectCallout">
            <a:avLst>
              <a:gd name="adj1" fmla="val -41266"/>
              <a:gd name="adj2" fmla="val -77097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FFFFFF"/>
                </a:solidFill>
              </a:rPr>
              <a:t>Capacities market </a:t>
            </a:r>
            <a:endParaRPr lang="ru-RU" sz="2400" b="1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 txBox="1">
            <a:spLocks noGrp="1"/>
          </p:cNvSpPr>
          <p:nvPr/>
        </p:nvSpPr>
        <p:spPr>
          <a:xfrm>
            <a:off x="3124200" y="6519863"/>
            <a:ext cx="4040188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</a:t>
            </a:r>
            <a:r>
              <a:rPr lang="en-US" sz="1200" dirty="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, Groningen, Transit Session, 31.05.2013</a:t>
            </a:r>
            <a:endParaRPr lang="ru-RU" sz="1200" dirty="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67D3CEF3-3DFD-4942-B1EF-C0A28BEE18CA}" type="slidenum">
              <a:rPr lang="ru-RU" sz="120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pPr algn="r">
                <a:defRPr/>
              </a:pPr>
              <a:t>7</a:t>
            </a:fld>
            <a:endParaRPr lang="ru-RU" sz="120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92594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kern="1200" dirty="0"/>
              <a:t>Thank you for your attention</a:t>
            </a:r>
            <a:br>
              <a:rPr lang="en-US" kern="1200" dirty="0"/>
            </a:br>
            <a:r>
              <a:rPr lang="en-US" kern="1200" dirty="0"/>
              <a:t/>
            </a:r>
            <a:br>
              <a:rPr lang="en-US" kern="1200" dirty="0"/>
            </a:br>
            <a:r>
              <a:rPr lang="en-US" kern="1200" dirty="0">
                <a:hlinkClick r:id="rId2"/>
              </a:rPr>
              <a:t>www.konoplyanik.ru</a:t>
            </a:r>
            <a:r>
              <a:rPr lang="en-US" kern="1200" dirty="0"/>
              <a:t/>
            </a:r>
            <a:br>
              <a:rPr lang="en-US" kern="1200" dirty="0"/>
            </a:br>
            <a:r>
              <a:rPr lang="en-US" kern="1200" dirty="0">
                <a:hlinkClick r:id="rId3"/>
              </a:rPr>
              <a:t>andrey@konoplyanik.ru</a:t>
            </a:r>
            <a:r>
              <a:rPr lang="en-US" kern="1200" dirty="0"/>
              <a:t> </a:t>
            </a:r>
            <a:endParaRPr lang="ru-RU" kern="1200" dirty="0"/>
          </a:p>
        </p:txBody>
      </p:sp>
      <p:sp>
        <p:nvSpPr>
          <p:cNvPr id="3" name="Нижний колонтитул 2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t>A.Konoplyanik, Groningen, Transit Session, 31.05.2013</a:t>
            </a:r>
            <a:endParaRPr lang="ru-RU" sz="120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8CBB29ED-E75C-48EC-9C0A-9884EB77011A}" type="slidenum">
              <a:rPr lang="ru-RU" sz="1200">
                <a:solidFill>
                  <a:srgbClr val="000000">
                    <a:tint val="75000"/>
                  </a:srgbClr>
                </a:solidFill>
                <a:ea typeface="ＭＳ Ｐゴシック" pitchFamily="34" charset="-128"/>
              </a:rPr>
              <a:pPr algn="r">
                <a:defRPr/>
              </a:pPr>
              <a:t>8</a:t>
            </a:fld>
            <a:endParaRPr lang="ru-RU" sz="1200">
              <a:solidFill>
                <a:srgbClr val="000000">
                  <a:tint val="75000"/>
                </a:srgb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479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1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480</Words>
  <Application>Microsoft Office PowerPoint</Application>
  <PresentationFormat>On-screen Show (4:3)</PresentationFormat>
  <Paragraphs>90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1_Тема Office</vt:lpstr>
      <vt:lpstr>Clip</vt:lpstr>
      <vt:lpstr>EU and Russia Energy Trade: Impact of WTO, Transit and Integrated Economic Areas (introductory remarks of the session’s chair)</vt:lpstr>
      <vt:lpstr>Russia-EU cross-border gas supply chain</vt:lpstr>
      <vt:lpstr>PowerPoint Presentation</vt:lpstr>
      <vt:lpstr>PowerPoint Presentation</vt:lpstr>
      <vt:lpstr>EU internal gas market architecture according to Third EU Energy Package  (entry-exit zones with virtual trading points/hubs)</vt:lpstr>
      <vt:lpstr>PowerPoint Presentation</vt:lpstr>
      <vt:lpstr>PowerPoint Presentation</vt:lpstr>
      <vt:lpstr>Thank you for your attention  www.konoplyanik.ru andrey@konoplyanik.ru 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and Russia Energy Trade: Impact of WTO, Transit and Integrated Economic Areas (introductory remarks of the session’s chair)</dc:title>
  <dc:creator>T.N. Spijk-Belanova</dc:creator>
  <cp:lastModifiedBy>T.N. Spijk-Belanova</cp:lastModifiedBy>
  <cp:revision>1</cp:revision>
  <dcterms:created xsi:type="dcterms:W3CDTF">2013-07-02T14:05:20Z</dcterms:created>
  <dcterms:modified xsi:type="dcterms:W3CDTF">2013-07-02T14:05:53Z</dcterms:modified>
</cp:coreProperties>
</file>