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E7BE9-60D1-496B-BDF2-E00E5C19E546}" type="datetimeFigureOut">
              <a:rPr lang="en-US" smtClean="0"/>
              <a:t>7/2/2013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734B6-8EBC-40F8-9199-A1B98C7D5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06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>
              <a:spcBef>
                <a:spcPct val="0"/>
              </a:spcBef>
            </a:pP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7524" name="Slide Number Placeholder 3"/>
          <p:cNvSpPr txBox="1">
            <a:spLocks noGrp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46DDB3B2-F981-407A-B6A6-6F1CFB2D05F3}" type="slidenum">
              <a:rPr lang="ru-RU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>
              <a:spcBef>
                <a:spcPct val="0"/>
              </a:spcBef>
            </a:pP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8548" name="Slide Number Placeholder 3"/>
          <p:cNvSpPr txBox="1">
            <a:spLocks noGrp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59C268DB-8FAA-4E4B-AC88-D136E21EDF90}" type="slidenum">
              <a:rPr lang="ru-RU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D6D33-C71B-4F18-8C92-240C749B9A56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A4F86-7B65-44F8-8B17-C28B8D948D5F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97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D560C-6238-4C57-B5FD-36E81711D4D8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2DBA4-F736-4B29-96BB-339D940D8432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59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38ACA-2208-42D1-B017-F4276A4AB13C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915CA-C5A3-4AE1-B8B8-41246C34F2DD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294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53E23-39A0-44A7-9BB9-BEB7CD85838F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3A5B7-F23E-4C5C-B190-4D1ED33E424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589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CAE51-0BAF-486C-B080-CECAA10410C9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5F9DC-3E4E-4546-8564-2D7EB010C3B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511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69E97-5696-4627-922F-FC77B8717025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D9F3D-F22D-437B-B960-8BCAAD0D824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929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0B56-21F3-4831-A3ED-6F6537B71108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13E95-A4CC-478A-ABDE-F8D78208A83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917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40B04-8159-4480-8321-1EAC62FF1D0B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069D6-1387-4232-82C9-84258A163D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335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49F16-E8C9-436D-B6DF-A4540AA91AE5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83008-1508-4D48-BCF3-332E74FEED6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568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E6B01-5681-41C1-AD30-30D13E1C40DB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9D7D5-03DC-45EC-8117-ADE652679AF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1160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316C0-24AA-4DF6-BA3A-3E3EBCC9D262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825FB-E131-4E26-961E-45171F63832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628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5C073-604E-41F6-811B-F28EAD2C2EEF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C0A81-A6E9-4960-817B-B1D98D7B2FCE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934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4EAFE-4CCA-46D5-985D-1481C71CF995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B4AF8-4304-43FC-89A5-127ADAA4BA8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073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7B1AF-0547-4C0C-B92A-C3EF761B356F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6BCB8-4F5A-4C50-9FDB-27038D8D20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712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07DE5-BC54-4891-B1BA-5C1523CEB198}" type="datetimeFigureOut">
              <a:rPr lang="ru-RU"/>
              <a:pPr>
                <a:defRPr/>
              </a:pPr>
              <a:t>02.07.2013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A.Konoplyanik, Groningen, Investment Session, 31.05.2013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AD4E6-782B-484F-A7EF-1A3B8BE069E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78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2575E-5915-40CC-9444-8C8D49752E92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8FC29-BFAB-4888-97FC-430DE0B87F4D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3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ED45E-B1F1-449C-BB84-20A6C9E0D5A7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CA341-A816-446A-B65E-F627E4768545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19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BB4FB-64C3-4613-B208-9B14B1133C15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9B20B-F4D7-4AA7-9728-852EBE560256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957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A0B2B-0217-487E-87D2-4082F5006E1D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53CBF-2BB3-431B-B7B8-CF69296BF9C8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231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B39E4-3A17-459E-81D7-5711D281F107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B8EF5-9FB9-4484-8377-26F7F7985C91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441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A4EE-A4C5-4C74-8F54-A01C48E5BB61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EC03C-99D7-4FC6-BC1B-F56C3740B5F8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2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DA7E0-32AB-493E-82AE-DAD98AF3499A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2BB4E-23B8-43C1-91E3-64FF922241B3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867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3E2F479-B3D1-410E-B58E-4C3B5350CC3B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Investment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70B567A-969C-4F87-897F-DA50D16F5F76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973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447CBD-45C6-444B-B1C5-12758896B444}" type="datetimeFigureOut">
              <a:rPr lang="ru-RU" sz="1200"/>
              <a:pPr>
                <a:defRPr/>
              </a:pPr>
              <a:t>02.07.2013</a:t>
            </a:fld>
            <a:endParaRPr lang="de-DE" sz="120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sz="1200"/>
              <a:t>A.Konoplyanik, Groningen, Investment Session, 31.05.2013</a:t>
            </a:r>
            <a:endParaRPr lang="de-DE" sz="120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173D8D4-6C7B-4529-A841-8B9CDABA4ED5}" type="slidenum">
              <a:rPr lang="de-DE" sz="1200"/>
              <a:pPr>
                <a:defRPr/>
              </a:pPr>
              <a:t>‹#›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341255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y@konoplyanik.ru" TargetMode="External"/><Relationship Id="rId2" Type="http://schemas.openxmlformats.org/officeDocument/2006/relationships/hyperlink" Target="http://www.konoplyanik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288" y="333375"/>
            <a:ext cx="8353425" cy="2447925"/>
          </a:xfrm>
        </p:spPr>
        <p:txBody>
          <a:bodyPr/>
          <a:lstStyle/>
          <a:p>
            <a:pPr eaLnBrk="1" hangingPunct="1"/>
            <a:r>
              <a:rPr lang="en-US" sz="2800" b="1" smtClean="0"/>
              <a:t>Energy Investment in the EU and Russia: Investment Regulation under the Third Energy Package and the Russian Law on Foreign Investments in Strategic Sectors (comments of the discussant)</a:t>
            </a:r>
            <a:endParaRPr lang="ru-RU" sz="2800" b="1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188" y="3789363"/>
            <a:ext cx="8137525" cy="3024187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kern="1200" dirty="0" err="1">
                <a:solidFill>
                  <a:schemeClr val="tx1">
                    <a:tint val="75000"/>
                  </a:schemeClr>
                </a:solidFill>
              </a:rPr>
              <a:t>A.Konoplyanik</a:t>
            </a:r>
            <a:endParaRPr lang="en-US" sz="2400" kern="1200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kern="1200" dirty="0">
                <a:solidFill>
                  <a:schemeClr val="tx1">
                    <a:tint val="75000"/>
                  </a:schemeClr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kern="1200" dirty="0">
                <a:solidFill>
                  <a:schemeClr val="tx1">
                    <a:tint val="75000"/>
                  </a:schemeClr>
                </a:solidFill>
              </a:rPr>
              <a:t>First Groningen Moscow Conference on EU-Russian Energy Law “Legal Aspects of Guaranteeing EU-Russian Security of Energy Demand and Supply”, Groningen, The Netherland, 30-31 May 2013</a:t>
            </a:r>
            <a:endParaRPr lang="ru-RU" sz="2400" kern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48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9144000" cy="114300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3</a:t>
            </a:r>
            <a:r>
              <a:rPr lang="en-US" sz="2800" b="1" baseline="30000" smtClean="0">
                <a:latin typeface="Verdana" pitchFamily="34" charset="0"/>
              </a:rPr>
              <a:t>rd</a:t>
            </a:r>
            <a:r>
              <a:rPr lang="en-US" sz="2800" b="1" smtClean="0">
                <a:latin typeface="Verdana" pitchFamily="34" charset="0"/>
              </a:rPr>
              <a:t> EU Energy Package: two “standard” procedures to build new capacity in EU</a:t>
            </a:r>
            <a:endParaRPr lang="ru-RU" sz="2800" b="1" smtClean="0">
              <a:latin typeface="Verdana" pitchFamily="34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21042660">
            <a:off x="1884363" y="1549400"/>
            <a:ext cx="1765300" cy="87153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prstClr val="white"/>
                </a:solidFill>
              </a:rPr>
              <a:t>Art. 13.2</a:t>
            </a:r>
            <a:endParaRPr lang="ru-RU" sz="2400" b="1" dirty="0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557338"/>
            <a:ext cx="1979613" cy="165576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prstClr val="white"/>
                </a:solidFill>
              </a:rPr>
              <a:t>3</a:t>
            </a:r>
            <a:r>
              <a:rPr lang="en-US" sz="2400" b="1" baseline="30000" dirty="0">
                <a:solidFill>
                  <a:prstClr val="white"/>
                </a:solidFill>
              </a:rPr>
              <a:t>rd</a:t>
            </a:r>
            <a:r>
              <a:rPr lang="en-US" sz="2400" b="1" dirty="0">
                <a:solidFill>
                  <a:prstClr val="white"/>
                </a:solidFill>
              </a:rPr>
              <a:t> EU Gas Directive</a:t>
            </a:r>
            <a:endParaRPr lang="ru-RU" sz="2400" b="1" dirty="0">
              <a:solidFill>
                <a:prstClr val="white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2159982">
            <a:off x="1619250" y="3062288"/>
            <a:ext cx="2217738" cy="86995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prstClr val="white"/>
                </a:solidFill>
              </a:rPr>
              <a:t>Art. 36</a:t>
            </a:r>
            <a:endParaRPr lang="ru-RU" sz="2400" b="1" dirty="0">
              <a:solidFill>
                <a:prstClr val="white"/>
              </a:solidFill>
            </a:endParaRPr>
          </a:p>
        </p:txBody>
      </p:sp>
      <p:sp>
        <p:nvSpPr>
          <p:cNvPr id="41990" name="TextBox 7"/>
          <p:cNvSpPr txBox="1">
            <a:spLocks noChangeArrowheads="1"/>
          </p:cNvSpPr>
          <p:nvPr/>
        </p:nvSpPr>
        <p:spPr bwMode="auto">
          <a:xfrm>
            <a:off x="3635375" y="1268413"/>
            <a:ext cx="5184775" cy="23082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Standard “no-exemptions” procedure =  “bottom-up” approach based on market demand for capacity = SHOULD BE a mainstream procedure =&gt; should be (?) based on EU-wide coordinated (&amp; legally binding) “open season” </a:t>
            </a:r>
            <a:endParaRPr lang="ru-RU" sz="2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1991" name="TextBox 8"/>
          <p:cNvSpPr txBox="1">
            <a:spLocks noChangeArrowheads="1"/>
          </p:cNvSpPr>
          <p:nvPr/>
        </p:nvSpPr>
        <p:spPr bwMode="auto">
          <a:xfrm>
            <a:off x="3635375" y="3860800"/>
            <a:ext cx="5184775" cy="26781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Standard “exemptions” procedure = “top-bottom” approach (SOS-based, etc.) or when derogation from the rules of acquis = FACTUAL mainstream procedure = exemptions from the EU rules as a general rule (22 major EU gas infrastructure projects since 2003)</a:t>
            </a:r>
            <a:endParaRPr lang="ru-RU" sz="2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1992" name="TextBox 9"/>
          <p:cNvSpPr txBox="1">
            <a:spLocks noChangeArrowheads="1"/>
          </p:cNvSpPr>
          <p:nvPr/>
        </p:nvSpPr>
        <p:spPr bwMode="auto">
          <a:xfrm>
            <a:off x="179388" y="3860800"/>
            <a:ext cx="3240087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Workable but (might be) not best effective procedure: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(1) too lengthy (Nabucco: 28 months to receive exemptions, while Turkmen-Uzbek-Kazakh-China pipeline was built from the scratch in shorter time),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(2) each exemption based on individual perceptions, etc.</a:t>
            </a:r>
            <a:endParaRPr lang="ru-RU" sz="1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 rot="4581371">
            <a:off x="2635250" y="5562600"/>
            <a:ext cx="512763" cy="1852613"/>
          </a:xfrm>
          <a:prstGeom prst="curvedLeftArrow">
            <a:avLst>
              <a:gd name="adj1" fmla="val 39216"/>
              <a:gd name="adj2" fmla="val 83805"/>
              <a:gd name="adj3" fmla="val 4510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Нижний колонтитул 2"/>
          <p:cNvSpPr txBox="1">
            <a:spLocks noGrp="1"/>
          </p:cNvSpPr>
          <p:nvPr/>
        </p:nvSpPr>
        <p:spPr>
          <a:xfrm>
            <a:off x="3124200" y="6519863"/>
            <a:ext cx="4256088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</a:rPr>
              <a:t>, Groningen, Investment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59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922337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Verdana" pitchFamily="34" charset="0"/>
              </a:rPr>
              <a:t>CAM NC &amp; new capacity</a:t>
            </a:r>
            <a:endParaRPr lang="ru-RU" sz="3600" b="1" smtClean="0">
              <a:latin typeface="Verdana" pitchFamily="34" charset="0"/>
            </a:endParaRPr>
          </a:p>
        </p:txBody>
      </p:sp>
      <p:sp>
        <p:nvSpPr>
          <p:cNvPr id="43011" name="Содержимое 2"/>
          <p:cNvSpPr>
            <a:spLocks noGrp="1"/>
          </p:cNvSpPr>
          <p:nvPr>
            <p:ph idx="4294967295"/>
          </p:nvPr>
        </p:nvSpPr>
        <p:spPr>
          <a:xfrm>
            <a:off x="827088" y="1484313"/>
            <a:ext cx="7416800" cy="4641850"/>
          </a:xfrm>
        </p:spPr>
        <p:txBody>
          <a:bodyPr/>
          <a:lstStyle/>
          <a:p>
            <a:pPr eaLnBrk="1" hangingPunct="1"/>
            <a:r>
              <a:rPr lang="en-US" smtClean="0"/>
              <a:t>CAM NC allows to book up to 15 years, but</a:t>
            </a:r>
          </a:p>
          <a:p>
            <a:pPr eaLnBrk="1" hangingPunct="1"/>
            <a:r>
              <a:rPr lang="en-US" smtClean="0"/>
              <a:t>What if (auction shows that) there is no available capacity at the year 7-8+/-, when it is possible to invest &amp; develop new available capacity needed by the market? CAM NC does not provide the answer…</a:t>
            </a:r>
            <a:endParaRPr lang="ru-RU" smtClean="0"/>
          </a:p>
        </p:txBody>
      </p:sp>
      <p:sp>
        <p:nvSpPr>
          <p:cNvPr id="4" name="Нижний колонтитул 2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, Groningen, Investment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574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ChangeArrowheads="1"/>
          </p:cNvSpPr>
          <p:nvPr/>
        </p:nvSpPr>
        <p:spPr bwMode="auto">
          <a:xfrm>
            <a:off x="827088" y="2349500"/>
            <a:ext cx="1296987" cy="863600"/>
          </a:xfrm>
          <a:prstGeom prst="rect">
            <a:avLst/>
          </a:prstGeom>
          <a:solidFill>
            <a:srgbClr val="C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Available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Capacity</a:t>
            </a:r>
            <a:endParaRPr lang="ru-RU" sz="2000" b="1">
              <a:solidFill>
                <a:srgbClr val="FFFFFF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576263" y="4005263"/>
            <a:ext cx="1908175" cy="10080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Booking: booked </a:t>
            </a:r>
            <a:b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(allocated) capacity </a:t>
            </a:r>
            <a:b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deducted from </a:t>
            </a:r>
            <a:b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Available Capacity</a:t>
            </a:r>
            <a:endParaRPr lang="ru-RU" sz="1600" dirty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4036" name="Rectangle 9"/>
          <p:cNvSpPr>
            <a:spLocks noChangeArrowheads="1"/>
          </p:cNvSpPr>
          <p:nvPr/>
        </p:nvSpPr>
        <p:spPr bwMode="auto">
          <a:xfrm>
            <a:off x="2555875" y="4005263"/>
            <a:ext cx="3455988" cy="1008062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Allocation mechanism for existing </a:t>
            </a:r>
            <a:b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capacity – non-discriminatory</a:t>
            </a:r>
            <a:r>
              <a:rPr lang="ru-RU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, </a:t>
            </a: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/>
            </a:r>
            <a:b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transparent</a:t>
            </a:r>
            <a:r>
              <a:rPr lang="ru-RU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, </a:t>
            </a: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competitive : auctions</a:t>
            </a:r>
            <a:endParaRPr lang="ru-RU" sz="160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4037" name="Line 15"/>
          <p:cNvSpPr>
            <a:spLocks noChangeShapeType="1"/>
          </p:cNvSpPr>
          <p:nvPr/>
        </p:nvSpPr>
        <p:spPr bwMode="auto">
          <a:xfrm flipH="1">
            <a:off x="1630363" y="1989138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4038" name="Line 16"/>
          <p:cNvSpPr>
            <a:spLocks noChangeShapeType="1"/>
          </p:cNvSpPr>
          <p:nvPr/>
        </p:nvSpPr>
        <p:spPr bwMode="auto">
          <a:xfrm>
            <a:off x="1979613" y="19891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4039" name="Line 17"/>
          <p:cNvSpPr>
            <a:spLocks noChangeShapeType="1"/>
          </p:cNvSpPr>
          <p:nvPr/>
        </p:nvSpPr>
        <p:spPr bwMode="auto">
          <a:xfrm>
            <a:off x="1331913" y="19891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4040" name="Line 18"/>
          <p:cNvSpPr>
            <a:spLocks noChangeShapeType="1"/>
          </p:cNvSpPr>
          <p:nvPr/>
        </p:nvSpPr>
        <p:spPr bwMode="auto">
          <a:xfrm>
            <a:off x="971550" y="19891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4041" name="Text Box 22"/>
          <p:cNvSpPr txBox="1">
            <a:spLocks noChangeArrowheads="1"/>
          </p:cNvSpPr>
          <p:nvPr/>
        </p:nvSpPr>
        <p:spPr bwMode="auto">
          <a:xfrm>
            <a:off x="6300788" y="3860800"/>
            <a:ext cx="2771775" cy="400050"/>
          </a:xfrm>
          <a:prstGeom prst="rect">
            <a:avLst/>
          </a:prstGeom>
          <a:noFill/>
          <a:ln w="38100" cmpd="thickThin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TSO to invest (Art.13.2)</a:t>
            </a:r>
            <a:endParaRPr lang="ru-RU" sz="2000" b="1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4042" name="Text Box 32"/>
          <p:cNvSpPr txBox="1">
            <a:spLocks noChangeArrowheads="1"/>
          </p:cNvSpPr>
          <p:nvPr/>
        </p:nvSpPr>
        <p:spPr bwMode="auto">
          <a:xfrm>
            <a:off x="6662738" y="3429000"/>
            <a:ext cx="69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33CC33"/>
                </a:solidFill>
                <a:latin typeface="Calibri" pitchFamily="34" charset="0"/>
                <a:cs typeface="Arial" pitchFamily="34" charset="0"/>
              </a:rPr>
              <a:t>yes</a:t>
            </a:r>
            <a:endParaRPr lang="ru-RU" sz="2000" b="1">
              <a:solidFill>
                <a:srgbClr val="33CC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4043" name="Text Box 33"/>
          <p:cNvSpPr txBox="1">
            <a:spLocks noChangeArrowheads="1"/>
          </p:cNvSpPr>
          <p:nvPr/>
        </p:nvSpPr>
        <p:spPr bwMode="auto">
          <a:xfrm>
            <a:off x="5610225" y="34290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  <a:cs typeface="Arial" pitchFamily="34" charset="0"/>
              </a:rPr>
              <a:t>no</a:t>
            </a:r>
            <a:endParaRPr lang="ru-RU" sz="2000" b="1">
              <a:solidFill>
                <a:srgbClr val="FF006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4044" name="Text Box 34"/>
          <p:cNvSpPr txBox="1">
            <a:spLocks noChangeArrowheads="1"/>
          </p:cNvSpPr>
          <p:nvPr/>
        </p:nvSpPr>
        <p:spPr bwMode="auto">
          <a:xfrm>
            <a:off x="838200" y="32131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33CC33"/>
                </a:solidFill>
                <a:latin typeface="Calibri" pitchFamily="34" charset="0"/>
                <a:cs typeface="Arial" pitchFamily="34" charset="0"/>
              </a:rPr>
              <a:t>yes</a:t>
            </a:r>
            <a:endParaRPr lang="ru-RU" sz="2000" b="1">
              <a:solidFill>
                <a:srgbClr val="33CC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4045" name="Text Box 35"/>
          <p:cNvSpPr txBox="1">
            <a:spLocks noChangeArrowheads="1"/>
          </p:cNvSpPr>
          <p:nvPr/>
        </p:nvSpPr>
        <p:spPr bwMode="auto">
          <a:xfrm>
            <a:off x="2916238" y="2092325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  <a:cs typeface="Arial" pitchFamily="34" charset="0"/>
              </a:rPr>
              <a:t>no</a:t>
            </a:r>
            <a:endParaRPr lang="ru-RU" sz="2000" b="1">
              <a:solidFill>
                <a:srgbClr val="FF006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4046" name="AutoShape 36"/>
          <p:cNvSpPr>
            <a:spLocks noChangeArrowheads="1"/>
          </p:cNvSpPr>
          <p:nvPr/>
        </p:nvSpPr>
        <p:spPr bwMode="auto">
          <a:xfrm>
            <a:off x="2286000" y="2786063"/>
            <a:ext cx="2643188" cy="1071562"/>
          </a:xfrm>
          <a:prstGeom prst="wedgeEllipseCallout">
            <a:avLst>
              <a:gd name="adj1" fmla="val 62588"/>
              <a:gd name="adj2" fmla="val 2616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Short-term </a:t>
            </a:r>
            <a:r>
              <a:rPr lang="en-US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solution (approx. Y1-Y5/7) -  to deal with existing deficits</a:t>
            </a:r>
            <a:endParaRPr lang="ru-RU" sz="140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4047" name="AutoShape 37"/>
          <p:cNvSpPr>
            <a:spLocks noChangeArrowheads="1"/>
          </p:cNvSpPr>
          <p:nvPr/>
        </p:nvSpPr>
        <p:spPr bwMode="auto">
          <a:xfrm>
            <a:off x="7643813" y="785813"/>
            <a:ext cx="1500187" cy="2928937"/>
          </a:xfrm>
          <a:prstGeom prst="wedgeEllipseCallout">
            <a:avLst>
              <a:gd name="adj1" fmla="val -66093"/>
              <a:gd name="adj2" fmla="val 3991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Long-term</a:t>
            </a:r>
            <a:r>
              <a:rPr lang="ru-RU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/>
            </a:r>
            <a:br>
              <a:rPr lang="ru-RU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solution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(appr. Y5/7 forward) – to liquidate existing deficits &amp; to prevent future deficits to appear</a:t>
            </a:r>
            <a:endParaRPr lang="ru-RU" sz="140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4048" name="Rectangle 45"/>
          <p:cNvSpPr>
            <a:spLocks noChangeArrowheads="1"/>
          </p:cNvSpPr>
          <p:nvPr/>
        </p:nvSpPr>
        <p:spPr bwMode="auto">
          <a:xfrm>
            <a:off x="7596188" y="5013325"/>
            <a:ext cx="1547812" cy="452438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Investment</a:t>
            </a:r>
            <a:endParaRPr lang="ru-RU" sz="2000" b="1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4049" name="AutoShape 50"/>
          <p:cNvSpPr>
            <a:spLocks noChangeArrowheads="1"/>
          </p:cNvSpPr>
          <p:nvPr/>
        </p:nvSpPr>
        <p:spPr bwMode="auto">
          <a:xfrm>
            <a:off x="8027988" y="4365625"/>
            <a:ext cx="457200" cy="719138"/>
          </a:xfrm>
          <a:prstGeom prst="downArrow">
            <a:avLst>
              <a:gd name="adj1" fmla="val 52778"/>
              <a:gd name="adj2" fmla="val 53501"/>
            </a:avLst>
          </a:prstGeom>
          <a:solidFill>
            <a:srgbClr val="00B05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4050" name="AutoShape 59"/>
          <p:cNvSpPr>
            <a:spLocks/>
          </p:cNvSpPr>
          <p:nvPr/>
        </p:nvSpPr>
        <p:spPr bwMode="auto">
          <a:xfrm rot="-5400000">
            <a:off x="3131344" y="2564607"/>
            <a:ext cx="288925" cy="5329237"/>
          </a:xfrm>
          <a:prstGeom prst="leftBrace">
            <a:avLst>
              <a:gd name="adj1" fmla="val 14952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4051" name="Text Box 60"/>
          <p:cNvSpPr txBox="1">
            <a:spLocks noChangeArrowheads="1"/>
          </p:cNvSpPr>
          <p:nvPr/>
        </p:nvSpPr>
        <p:spPr bwMode="auto">
          <a:xfrm>
            <a:off x="611188" y="5373688"/>
            <a:ext cx="37449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Prevention of speculative hoarding &amp; capacity blocking (e.g. operational use-it-or-loose-it (UIOLI) principle)</a:t>
            </a:r>
            <a:endParaRPr lang="ru-RU" sz="1600" b="1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4908550" y="1989138"/>
            <a:ext cx="2663825" cy="136842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Opportunities to invest in capacity expansion</a:t>
            </a:r>
            <a:endParaRPr lang="ru-RU" sz="2000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9" name="Стрелка вниз 68"/>
          <p:cNvSpPr/>
          <p:nvPr/>
        </p:nvSpPr>
        <p:spPr>
          <a:xfrm>
            <a:off x="1331913" y="3249613"/>
            <a:ext cx="298450" cy="75565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Стрелка вниз 69"/>
          <p:cNvSpPr/>
          <p:nvPr/>
        </p:nvSpPr>
        <p:spPr>
          <a:xfrm rot="19402349">
            <a:off x="7167563" y="3101975"/>
            <a:ext cx="360362" cy="749300"/>
          </a:xfrm>
          <a:prstGeom prst="downArrow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1" name="Стрелка вниз 70"/>
          <p:cNvSpPr/>
          <p:nvPr/>
        </p:nvSpPr>
        <p:spPr>
          <a:xfrm rot="16200000">
            <a:off x="3311525" y="1162050"/>
            <a:ext cx="358775" cy="2733675"/>
          </a:xfrm>
          <a:prstGeom prst="downArrow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2" name="Стрелка вниз 71"/>
          <p:cNvSpPr/>
          <p:nvPr/>
        </p:nvSpPr>
        <p:spPr>
          <a:xfrm rot="2578510">
            <a:off x="5287963" y="3208338"/>
            <a:ext cx="360362" cy="755650"/>
          </a:xfrm>
          <a:prstGeom prst="downArrow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3" name="Развернутая стрелка 72"/>
          <p:cNvSpPr/>
          <p:nvPr/>
        </p:nvSpPr>
        <p:spPr>
          <a:xfrm rot="10800000">
            <a:off x="25400" y="5487988"/>
            <a:ext cx="8459788" cy="1152525"/>
          </a:xfrm>
          <a:prstGeom prst="utur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5" name="Стрелка углом вверх 74"/>
          <p:cNvSpPr/>
          <p:nvPr/>
        </p:nvSpPr>
        <p:spPr>
          <a:xfrm rot="5400000" flipH="1">
            <a:off x="-1193799" y="3784600"/>
            <a:ext cx="3205162" cy="693737"/>
          </a:xfrm>
          <a:prstGeom prst="bentUpArrow">
            <a:avLst>
              <a:gd name="adj1" fmla="val 41215"/>
              <a:gd name="adj2" fmla="val 35074"/>
              <a:gd name="adj3" fmla="val 2003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" name="Скругленная прямоугольная выноска 77"/>
          <p:cNvSpPr/>
          <p:nvPr/>
        </p:nvSpPr>
        <p:spPr>
          <a:xfrm>
            <a:off x="6084888" y="4508500"/>
            <a:ext cx="1274762" cy="720725"/>
          </a:xfrm>
          <a:prstGeom prst="wedgeRoundRectCallout">
            <a:avLst>
              <a:gd name="adj1" fmla="val -62236"/>
              <a:gd name="adj2" fmla="val -89723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n-US" sz="2000" b="1" dirty="0">
                <a:solidFill>
                  <a:srgbClr val="FFFFFF"/>
                </a:solidFill>
                <a:cs typeface="Arial" pitchFamily="34" charset="0"/>
              </a:rPr>
              <a:t>CAM FG / NC</a:t>
            </a:r>
            <a:endParaRPr lang="ru-RU" sz="20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9" name="Скругленная прямоугольная выноска 78"/>
          <p:cNvSpPr/>
          <p:nvPr/>
        </p:nvSpPr>
        <p:spPr>
          <a:xfrm>
            <a:off x="4427538" y="5516563"/>
            <a:ext cx="2808287" cy="649287"/>
          </a:xfrm>
          <a:prstGeom prst="wedgeRoundRectCallout">
            <a:avLst>
              <a:gd name="adj1" fmla="val -58764"/>
              <a:gd name="adj2" fmla="val -22806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n-US" sz="2000" b="1" dirty="0">
                <a:solidFill>
                  <a:srgbClr val="FFFFFF"/>
                </a:solidFill>
                <a:cs typeface="Arial" pitchFamily="34" charset="0"/>
              </a:rPr>
              <a:t>CM FG / NC (Annex to Reg.715)</a:t>
            </a:r>
            <a:endParaRPr lang="ru-RU" sz="20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4061" name="Title 5"/>
          <p:cNvSpPr>
            <a:spLocks noGrp="1"/>
          </p:cNvSpPr>
          <p:nvPr>
            <p:ph type="title" idx="4294967295"/>
          </p:nvPr>
        </p:nvSpPr>
        <p:spPr>
          <a:xfrm>
            <a:off x="25400" y="-26988"/>
            <a:ext cx="9118600" cy="792163"/>
          </a:xfrm>
        </p:spPr>
        <p:txBody>
          <a:bodyPr/>
          <a:lstStyle/>
          <a:p>
            <a:pPr eaLnBrk="1" hangingPunct="1"/>
            <a:r>
              <a:rPr lang="en-GB" sz="2000" b="1" smtClean="0"/>
              <a:t>Open Season as Universal Mechanism of Long-, Medium-, and Short-Term Allocation of Capacity</a:t>
            </a:r>
          </a:p>
        </p:txBody>
      </p:sp>
      <p:sp>
        <p:nvSpPr>
          <p:cNvPr id="44062" name="Text Box 4"/>
          <p:cNvSpPr txBox="1">
            <a:spLocks noChangeArrowheads="1"/>
          </p:cNvSpPr>
          <p:nvPr/>
        </p:nvSpPr>
        <p:spPr bwMode="auto">
          <a:xfrm>
            <a:off x="-1588" y="1446213"/>
            <a:ext cx="5113338" cy="646112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sz="1800" b="1" i="1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Market test for / Allocation of capacity </a:t>
            </a:r>
            <a:br>
              <a:rPr lang="en-GB" sz="1800" b="1" i="1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</a:br>
            <a:r>
              <a:rPr lang="en-GB" sz="1800" b="1" i="1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via regular  annual / bi-annual mechanism </a:t>
            </a:r>
            <a:endParaRPr lang="ru-RU" sz="1800" i="1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2771775" y="2852738"/>
            <a:ext cx="1655763" cy="647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7885113" y="981075"/>
            <a:ext cx="1008062" cy="11525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" name="Скругленная прямоугольная выноска 39"/>
          <p:cNvSpPr/>
          <p:nvPr/>
        </p:nvSpPr>
        <p:spPr>
          <a:xfrm>
            <a:off x="3286125" y="657225"/>
            <a:ext cx="1643063" cy="647700"/>
          </a:xfrm>
          <a:prstGeom prst="wedgeRoundRectCallout">
            <a:avLst>
              <a:gd name="adj1" fmla="val -65116"/>
              <a:gd name="adj2" fmla="val 731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FFFFFF"/>
                </a:solidFill>
                <a:cs typeface="Arial" pitchFamily="34" charset="0"/>
              </a:rPr>
              <a:t>10YNDP</a:t>
            </a:r>
          </a:p>
        </p:txBody>
      </p:sp>
      <p:sp>
        <p:nvSpPr>
          <p:cNvPr id="44066" name="Нижний колонтитул 1"/>
          <p:cNvSpPr txBox="1">
            <a:spLocks noGrp="1"/>
          </p:cNvSpPr>
          <p:nvPr/>
        </p:nvSpPr>
        <p:spPr bwMode="auto">
          <a:xfrm>
            <a:off x="3124200" y="6592888"/>
            <a:ext cx="44481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A.Konoplyanik, Groningen, Investment Session, 31.05.2013</a:t>
            </a:r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4067" name="Номер слайда 2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7823768A-A47B-4FB9-BC63-0F3BE45989FA}" type="slidenum">
              <a:rPr lang="de-DE">
                <a:solidFill>
                  <a:srgbClr val="000000"/>
                </a:solidFill>
                <a:latin typeface="Calibri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686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9144000" cy="1143000"/>
          </a:xfrm>
        </p:spPr>
        <p:txBody>
          <a:bodyPr/>
          <a:lstStyle/>
          <a:p>
            <a:pPr eaLnBrk="1" hangingPunct="1"/>
            <a:r>
              <a:rPr lang="en-US" sz="2400" b="1" smtClean="0"/>
              <a:t>What provisions of the Third Package are supportive for such mechanism</a:t>
            </a:r>
            <a:endParaRPr lang="ru-RU" sz="2400" b="1" smtClean="0"/>
          </a:p>
        </p:txBody>
      </p:sp>
      <p:sp>
        <p:nvSpPr>
          <p:cNvPr id="45059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285875"/>
            <a:ext cx="4040188" cy="639763"/>
          </a:xfrm>
        </p:spPr>
        <p:txBody>
          <a:bodyPr anchor="b"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sz="2800" b="1" u="sng" smtClean="0"/>
              <a:t>Directive 2009/73/EC</a:t>
            </a:r>
            <a:endParaRPr lang="ru-RU" sz="2800" b="1" u="sng" smtClean="0"/>
          </a:p>
        </p:txBody>
      </p:sp>
      <p:sp>
        <p:nvSpPr>
          <p:cNvPr id="3072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23850" y="1989138"/>
            <a:ext cx="4286250" cy="3951287"/>
          </a:xfrm>
        </p:spPr>
        <p:txBody>
          <a:bodyPr rtlCol="0">
            <a:normAutofit lnSpcReduction="10000"/>
          </a:bodyPr>
          <a:lstStyle/>
          <a:p>
            <a:pPr marL="342900" lvl="1" indent="-34290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Art. 13.1(a), 13.2, 13.4 </a:t>
            </a:r>
          </a:p>
          <a:p>
            <a:pPr marL="342900" lvl="1" indent="-34290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Art. 14</a:t>
            </a:r>
          </a:p>
          <a:p>
            <a:pPr marL="342900" lvl="1" indent="-34290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Art. </a:t>
            </a:r>
            <a:r>
              <a:rPr lang="ru-RU" sz="2400" kern="1200" dirty="0">
                <a:ea typeface="+mn-ea"/>
                <a:cs typeface="+mn-cs"/>
              </a:rPr>
              <a:t>17 (</a:t>
            </a:r>
            <a:r>
              <a:rPr lang="en-US" sz="2400" kern="1200" dirty="0">
                <a:ea typeface="+mn-ea"/>
                <a:cs typeface="+mn-cs"/>
              </a:rPr>
              <a:t>e</a:t>
            </a:r>
            <a:r>
              <a:rPr lang="ru-RU" sz="2400" kern="1200" dirty="0">
                <a:ea typeface="+mn-ea"/>
                <a:cs typeface="+mn-cs"/>
              </a:rPr>
              <a:t>,</a:t>
            </a:r>
            <a:r>
              <a:rPr lang="en-US" sz="2400" kern="1200" dirty="0">
                <a:ea typeface="+mn-ea"/>
                <a:cs typeface="+mn-cs"/>
              </a:rPr>
              <a:t>f</a:t>
            </a:r>
            <a:r>
              <a:rPr lang="ru-RU" sz="2400" kern="1200" dirty="0">
                <a:ea typeface="+mn-ea"/>
                <a:cs typeface="+mn-cs"/>
              </a:rPr>
              <a:t>,</a:t>
            </a:r>
            <a:r>
              <a:rPr lang="en-US" sz="2400" kern="1200" dirty="0">
                <a:ea typeface="+mn-ea"/>
                <a:cs typeface="+mn-cs"/>
              </a:rPr>
              <a:t>g</a:t>
            </a:r>
            <a:r>
              <a:rPr lang="ru-RU" sz="2400" kern="1200" dirty="0">
                <a:ea typeface="+mn-ea"/>
                <a:cs typeface="+mn-cs"/>
              </a:rPr>
              <a:t>)</a:t>
            </a:r>
            <a:endParaRPr lang="en-US" sz="2400" kern="1200" dirty="0">
              <a:ea typeface="+mn-ea"/>
              <a:cs typeface="+mn-cs"/>
            </a:endParaRPr>
          </a:p>
          <a:p>
            <a:pPr marL="342900" lvl="1" indent="-34290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Art. 22 </a:t>
            </a:r>
          </a:p>
          <a:p>
            <a:pPr marL="342900" lvl="1" indent="-34290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Art. 35.2 </a:t>
            </a:r>
          </a:p>
          <a:p>
            <a:pPr marL="342900" lvl="1" indent="-34290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Art. </a:t>
            </a:r>
            <a:r>
              <a:rPr lang="ru-RU" sz="2400" kern="1200" dirty="0">
                <a:ea typeface="+mn-ea"/>
                <a:cs typeface="+mn-cs"/>
              </a:rPr>
              <a:t>36</a:t>
            </a:r>
            <a:r>
              <a:rPr lang="en-US" sz="2400" kern="1200" dirty="0">
                <a:ea typeface="+mn-ea"/>
                <a:cs typeface="+mn-cs"/>
              </a:rPr>
              <a:t>.</a:t>
            </a:r>
            <a:r>
              <a:rPr lang="ru-RU" sz="2400" kern="1200" dirty="0">
                <a:ea typeface="+mn-ea"/>
                <a:cs typeface="+mn-cs"/>
              </a:rPr>
              <a:t>6, </a:t>
            </a:r>
            <a:endParaRPr lang="en-US" sz="2400" kern="1200" dirty="0">
              <a:ea typeface="+mn-ea"/>
              <a:cs typeface="+mn-cs"/>
            </a:endParaRPr>
          </a:p>
          <a:p>
            <a:pPr marL="342900" lvl="1" indent="-34290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Art. 41.1(g)</a:t>
            </a:r>
          </a:p>
          <a:p>
            <a:pPr marL="342900" lvl="1" indent="-34290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Art. 42.2(a)</a:t>
            </a:r>
          </a:p>
          <a:p>
            <a:pPr marL="342900" lvl="1" indent="-342900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Art. 52.1(d)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kern="1200" dirty="0"/>
          </a:p>
        </p:txBody>
      </p:sp>
      <p:sp>
        <p:nvSpPr>
          <p:cNvPr id="45061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500563" y="1285875"/>
            <a:ext cx="4498975" cy="639763"/>
          </a:xfrm>
        </p:spPr>
        <p:txBody>
          <a:bodyPr anchor="b"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sz="2800" b="1" u="sng" smtClean="0"/>
              <a:t>Regulation (EC) 715/2009</a:t>
            </a:r>
            <a:endParaRPr lang="ru-RU" sz="2800" b="1" u="sng" smtClean="0"/>
          </a:p>
        </p:txBody>
      </p:sp>
      <p:sp>
        <p:nvSpPr>
          <p:cNvPr id="45062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5580063" y="1951038"/>
            <a:ext cx="3248025" cy="4286250"/>
          </a:xfrm>
        </p:spPr>
        <p:txBody>
          <a:bodyPr/>
          <a:lstStyle/>
          <a:p>
            <a:pPr marL="342900" lvl="1" indent="-342900" eaLnBrk="1" hangingPunct="1">
              <a:buFontTx/>
              <a:buChar char="•"/>
            </a:pPr>
            <a:r>
              <a:rPr lang="en-US" sz="2400" smtClean="0"/>
              <a:t>Art. 4 </a:t>
            </a:r>
          </a:p>
          <a:p>
            <a:pPr marL="342900" lvl="1" indent="-342900" eaLnBrk="1" hangingPunct="1">
              <a:buFontTx/>
              <a:buChar char="•"/>
            </a:pPr>
            <a:r>
              <a:rPr lang="en-US" sz="2400" smtClean="0"/>
              <a:t>Art. 8.3(b)</a:t>
            </a:r>
          </a:p>
          <a:p>
            <a:pPr marL="342900" lvl="1" indent="-342900" eaLnBrk="1" hangingPunct="1">
              <a:buFontTx/>
              <a:buChar char="•"/>
            </a:pPr>
            <a:r>
              <a:rPr lang="en-US" sz="2400" smtClean="0"/>
              <a:t>Art. 12.1, 12.2</a:t>
            </a:r>
          </a:p>
          <a:p>
            <a:pPr marL="342900" lvl="1" indent="-342900" eaLnBrk="1" hangingPunct="1">
              <a:buFontTx/>
              <a:buChar char="•"/>
            </a:pPr>
            <a:r>
              <a:rPr lang="en-US" sz="2400" smtClean="0"/>
              <a:t>Art. 16.2(a), 16.5</a:t>
            </a:r>
          </a:p>
          <a:p>
            <a:pPr marL="342900" lvl="1" indent="-342900" eaLnBrk="1" hangingPunct="1">
              <a:buFontTx/>
              <a:buChar char="•"/>
            </a:pPr>
            <a:r>
              <a:rPr lang="en-US" sz="2400" smtClean="0"/>
              <a:t>Art. 18.1, 18.3 </a:t>
            </a:r>
          </a:p>
          <a:p>
            <a:pPr marL="342900" lvl="1" indent="-342900" eaLnBrk="1" hangingPunct="1">
              <a:buFontTx/>
              <a:buNone/>
            </a:pPr>
            <a:r>
              <a:rPr lang="en-US" sz="2400" b="1" smtClean="0"/>
              <a:t>PLUS: </a:t>
            </a:r>
            <a:r>
              <a:rPr lang="en-US" sz="2400" b="1" u="sng" smtClean="0"/>
              <a:t>GGPOS-2007</a:t>
            </a:r>
          </a:p>
          <a:p>
            <a:pPr marL="342900" lvl="1" indent="-342900" eaLnBrk="1" hangingPunct="1">
              <a:buFontTx/>
              <a:buChar char="•"/>
            </a:pPr>
            <a:r>
              <a:rPr lang="en-US" sz="2400" smtClean="0"/>
              <a:t>Esp. Sect. 4.1 - 4.2 (esp. if “sponsor” = TSO)</a:t>
            </a:r>
          </a:p>
          <a:p>
            <a:pPr marL="342900" lvl="1" indent="-342900" eaLnBrk="1" hangingPunct="1">
              <a:buFontTx/>
              <a:buNone/>
            </a:pPr>
            <a:endParaRPr lang="en-US" smtClean="0"/>
          </a:p>
          <a:p>
            <a:pPr marL="342900" lvl="1" indent="-342900" eaLnBrk="1" hangingPunct="1">
              <a:buFontTx/>
              <a:buNone/>
            </a:pPr>
            <a:endParaRPr lang="ru-RU" smtClean="0"/>
          </a:p>
          <a:p>
            <a:pPr eaLnBrk="1" hangingPunct="1"/>
            <a:endParaRPr lang="ru-RU" sz="2800" smtClean="0"/>
          </a:p>
        </p:txBody>
      </p:sp>
      <p:sp>
        <p:nvSpPr>
          <p:cNvPr id="45063" name="TextBox 8"/>
          <p:cNvSpPr txBox="1">
            <a:spLocks noChangeArrowheads="1"/>
          </p:cNvSpPr>
          <p:nvPr/>
        </p:nvSpPr>
        <p:spPr bwMode="auto">
          <a:xfrm>
            <a:off x="2484438" y="5661025"/>
            <a:ext cx="65166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(</a:t>
            </a:r>
            <a:r>
              <a:rPr lang="en-US" sz="1800" u="sng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See also:</a:t>
            </a:r>
            <a:r>
              <a:rPr lang="en-US" sz="18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“Memorandum on TSOs Obligations to Invest in Capacity” prepared by the Russian side of WS-2 for GAC 25.04.2012 meeting)</a:t>
            </a:r>
          </a:p>
        </p:txBody>
      </p:sp>
      <p:sp>
        <p:nvSpPr>
          <p:cNvPr id="10" name="Овал 9"/>
          <p:cNvSpPr/>
          <p:nvPr/>
        </p:nvSpPr>
        <p:spPr>
          <a:xfrm>
            <a:off x="2124075" y="1905000"/>
            <a:ext cx="838200" cy="685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2339975" y="2636838"/>
            <a:ext cx="3268663" cy="3024187"/>
          </a:xfrm>
          <a:prstGeom prst="wedgeEllipseCallout">
            <a:avLst>
              <a:gd name="adj1" fmla="val -36727"/>
              <a:gd name="adj2" fmla="val -5732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</a:rPr>
              <a:t>“</a:t>
            </a:r>
            <a:r>
              <a:rPr lang="ru-RU" sz="2000" b="1" dirty="0" err="1">
                <a:solidFill>
                  <a:srgbClr val="FF0000"/>
                </a:solidFill>
              </a:rPr>
              <a:t>TSOs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must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build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infrastructure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to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satisfy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all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economically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reasonable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and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technically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feasible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capacit</a:t>
            </a:r>
            <a:r>
              <a:rPr lang="en-US" sz="2000" b="1" i="1" dirty="0">
                <a:solidFill>
                  <a:srgbClr val="FF0000"/>
                </a:solidFill>
              </a:rPr>
              <a:t>y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demand</a:t>
            </a:r>
            <a:r>
              <a:rPr lang="en-US" sz="2000" b="1" dirty="0">
                <a:solidFill>
                  <a:srgbClr val="FF0000"/>
                </a:solidFill>
              </a:rPr>
              <a:t>”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5066" name="Нижний колонтитул 1"/>
          <p:cNvSpPr txBox="1">
            <a:spLocks noGrp="1"/>
          </p:cNvSpPr>
          <p:nvPr/>
        </p:nvSpPr>
        <p:spPr bwMode="auto">
          <a:xfrm>
            <a:off x="3124200" y="6524625"/>
            <a:ext cx="44719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A.Konoplyanik, Groningen, Investment Session, 31.05.2013</a:t>
            </a:r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067" name="Номер слайда 2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66410588-AE50-4B7D-A9C5-572AEAD04BA9}" type="slidenum">
              <a:rPr lang="de-DE">
                <a:solidFill>
                  <a:srgbClr val="000000"/>
                </a:solidFill>
                <a:latin typeface="Calibri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08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ChangeArrowheads="1"/>
          </p:cNvSpPr>
          <p:nvPr/>
        </p:nvSpPr>
        <p:spPr bwMode="auto">
          <a:xfrm>
            <a:off x="827088" y="2349500"/>
            <a:ext cx="1296987" cy="863600"/>
          </a:xfrm>
          <a:prstGeom prst="rect">
            <a:avLst/>
          </a:prstGeom>
          <a:solidFill>
            <a:srgbClr val="C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Available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Capacity</a:t>
            </a:r>
            <a:endParaRPr lang="ru-RU" sz="2000" b="1">
              <a:solidFill>
                <a:srgbClr val="FFFFFF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576263" y="4005263"/>
            <a:ext cx="1908175" cy="10080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Booking: booked </a:t>
            </a:r>
            <a:b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(allocated) capacity </a:t>
            </a:r>
            <a:b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deducted from </a:t>
            </a:r>
            <a:b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Available Capacity</a:t>
            </a:r>
            <a:endParaRPr lang="ru-RU" sz="1600" dirty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6084" name="Rectangle 9"/>
          <p:cNvSpPr>
            <a:spLocks noChangeArrowheads="1"/>
          </p:cNvSpPr>
          <p:nvPr/>
        </p:nvSpPr>
        <p:spPr bwMode="auto">
          <a:xfrm>
            <a:off x="2555875" y="4005263"/>
            <a:ext cx="3455988" cy="1008062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Allocation mechanism for existing </a:t>
            </a:r>
            <a:b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capacity – non-discriminatory</a:t>
            </a:r>
            <a:r>
              <a:rPr lang="ru-RU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, </a:t>
            </a: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/>
            </a:r>
            <a:b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transparent</a:t>
            </a:r>
            <a:r>
              <a:rPr lang="ru-RU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, </a:t>
            </a:r>
            <a:r>
              <a:rPr lang="en-US" sz="16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competitive : auctions</a:t>
            </a:r>
            <a:endParaRPr lang="ru-RU" sz="160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6085" name="Line 15"/>
          <p:cNvSpPr>
            <a:spLocks noChangeShapeType="1"/>
          </p:cNvSpPr>
          <p:nvPr/>
        </p:nvSpPr>
        <p:spPr bwMode="auto">
          <a:xfrm flipH="1">
            <a:off x="1630363" y="1989138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6086" name="Line 16"/>
          <p:cNvSpPr>
            <a:spLocks noChangeShapeType="1"/>
          </p:cNvSpPr>
          <p:nvPr/>
        </p:nvSpPr>
        <p:spPr bwMode="auto">
          <a:xfrm>
            <a:off x="1979613" y="19891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6087" name="Line 17"/>
          <p:cNvSpPr>
            <a:spLocks noChangeShapeType="1"/>
          </p:cNvSpPr>
          <p:nvPr/>
        </p:nvSpPr>
        <p:spPr bwMode="auto">
          <a:xfrm>
            <a:off x="1331913" y="19891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6088" name="Line 18"/>
          <p:cNvSpPr>
            <a:spLocks noChangeShapeType="1"/>
          </p:cNvSpPr>
          <p:nvPr/>
        </p:nvSpPr>
        <p:spPr bwMode="auto">
          <a:xfrm>
            <a:off x="971550" y="19891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46089" name="Text Box 22"/>
          <p:cNvSpPr txBox="1">
            <a:spLocks noChangeArrowheads="1"/>
          </p:cNvSpPr>
          <p:nvPr/>
        </p:nvSpPr>
        <p:spPr bwMode="auto">
          <a:xfrm>
            <a:off x="6227763" y="3860800"/>
            <a:ext cx="2736850" cy="400050"/>
          </a:xfrm>
          <a:prstGeom prst="rect">
            <a:avLst/>
          </a:prstGeom>
          <a:noFill/>
          <a:ln w="38100" cmpd="thickThin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TSO to invest (Art.13.2)</a:t>
            </a:r>
            <a:endParaRPr lang="ru-RU" sz="2000" b="1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6090" name="Text Box 32"/>
          <p:cNvSpPr txBox="1">
            <a:spLocks noChangeArrowheads="1"/>
          </p:cNvSpPr>
          <p:nvPr/>
        </p:nvSpPr>
        <p:spPr bwMode="auto">
          <a:xfrm>
            <a:off x="6662738" y="3429000"/>
            <a:ext cx="69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33CC33"/>
                </a:solidFill>
                <a:latin typeface="Calibri" pitchFamily="34" charset="0"/>
                <a:cs typeface="Arial" pitchFamily="34" charset="0"/>
              </a:rPr>
              <a:t>yes</a:t>
            </a:r>
            <a:endParaRPr lang="ru-RU" sz="2000" b="1">
              <a:solidFill>
                <a:srgbClr val="33CC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6091" name="Text Box 33"/>
          <p:cNvSpPr txBox="1">
            <a:spLocks noChangeArrowheads="1"/>
          </p:cNvSpPr>
          <p:nvPr/>
        </p:nvSpPr>
        <p:spPr bwMode="auto">
          <a:xfrm>
            <a:off x="5610225" y="34290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  <a:cs typeface="Arial" pitchFamily="34" charset="0"/>
              </a:rPr>
              <a:t>no</a:t>
            </a:r>
            <a:endParaRPr lang="ru-RU" sz="2000" b="1">
              <a:solidFill>
                <a:srgbClr val="FF006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6092" name="Text Box 34"/>
          <p:cNvSpPr txBox="1">
            <a:spLocks noChangeArrowheads="1"/>
          </p:cNvSpPr>
          <p:nvPr/>
        </p:nvSpPr>
        <p:spPr bwMode="auto">
          <a:xfrm>
            <a:off x="838200" y="32131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33CC33"/>
                </a:solidFill>
                <a:latin typeface="Calibri" pitchFamily="34" charset="0"/>
                <a:cs typeface="Arial" pitchFamily="34" charset="0"/>
              </a:rPr>
              <a:t>yes</a:t>
            </a:r>
            <a:endParaRPr lang="ru-RU" sz="2000" b="1">
              <a:solidFill>
                <a:srgbClr val="33CC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6093" name="Text Box 35"/>
          <p:cNvSpPr txBox="1">
            <a:spLocks noChangeArrowheads="1"/>
          </p:cNvSpPr>
          <p:nvPr/>
        </p:nvSpPr>
        <p:spPr bwMode="auto">
          <a:xfrm>
            <a:off x="2916238" y="2092325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FF0066"/>
                </a:solidFill>
                <a:latin typeface="Calibri" pitchFamily="34" charset="0"/>
                <a:cs typeface="Arial" pitchFamily="34" charset="0"/>
              </a:rPr>
              <a:t>no</a:t>
            </a:r>
            <a:endParaRPr lang="ru-RU" sz="2000" b="1">
              <a:solidFill>
                <a:srgbClr val="FF006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6094" name="AutoShape 36"/>
          <p:cNvSpPr>
            <a:spLocks noChangeArrowheads="1"/>
          </p:cNvSpPr>
          <p:nvPr/>
        </p:nvSpPr>
        <p:spPr bwMode="auto">
          <a:xfrm>
            <a:off x="2286000" y="2786063"/>
            <a:ext cx="2643188" cy="1071562"/>
          </a:xfrm>
          <a:prstGeom prst="wedgeEllipseCallout">
            <a:avLst>
              <a:gd name="adj1" fmla="val 62588"/>
              <a:gd name="adj2" fmla="val 2616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Short-term </a:t>
            </a:r>
            <a:r>
              <a:rPr lang="en-US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solution (approx. Y1-Y5/7) -  to deal with existing deficits</a:t>
            </a:r>
            <a:endParaRPr lang="ru-RU" sz="140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6095" name="AutoShape 37"/>
          <p:cNvSpPr>
            <a:spLocks noChangeArrowheads="1"/>
          </p:cNvSpPr>
          <p:nvPr/>
        </p:nvSpPr>
        <p:spPr bwMode="auto">
          <a:xfrm>
            <a:off x="7643813" y="785813"/>
            <a:ext cx="1500187" cy="2928937"/>
          </a:xfrm>
          <a:prstGeom prst="wedgeEllipseCallout">
            <a:avLst>
              <a:gd name="adj1" fmla="val -66093"/>
              <a:gd name="adj2" fmla="val 3991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Long-term</a:t>
            </a:r>
            <a:r>
              <a:rPr lang="ru-RU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/>
            </a:r>
            <a:br>
              <a:rPr lang="ru-RU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solution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(appr. Y5/7 forward) – to liquidate existing deficits &amp; to prevent future deficits to appear</a:t>
            </a:r>
            <a:endParaRPr lang="ru-RU" sz="140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6096" name="Rectangle 45"/>
          <p:cNvSpPr>
            <a:spLocks noChangeArrowheads="1"/>
          </p:cNvSpPr>
          <p:nvPr/>
        </p:nvSpPr>
        <p:spPr bwMode="auto">
          <a:xfrm>
            <a:off x="7596188" y="5013325"/>
            <a:ext cx="1547812" cy="452438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Investment</a:t>
            </a:r>
            <a:endParaRPr lang="ru-RU" sz="2000" b="1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6097" name="AutoShape 50"/>
          <p:cNvSpPr>
            <a:spLocks noChangeArrowheads="1"/>
          </p:cNvSpPr>
          <p:nvPr/>
        </p:nvSpPr>
        <p:spPr bwMode="auto">
          <a:xfrm>
            <a:off x="8027988" y="4365625"/>
            <a:ext cx="457200" cy="719138"/>
          </a:xfrm>
          <a:prstGeom prst="downArrow">
            <a:avLst>
              <a:gd name="adj1" fmla="val 52778"/>
              <a:gd name="adj2" fmla="val 53501"/>
            </a:avLst>
          </a:prstGeom>
          <a:solidFill>
            <a:srgbClr val="00B05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6098" name="AutoShape 59"/>
          <p:cNvSpPr>
            <a:spLocks/>
          </p:cNvSpPr>
          <p:nvPr/>
        </p:nvSpPr>
        <p:spPr bwMode="auto">
          <a:xfrm rot="-5400000">
            <a:off x="3131344" y="2564607"/>
            <a:ext cx="288925" cy="5329237"/>
          </a:xfrm>
          <a:prstGeom prst="leftBrace">
            <a:avLst>
              <a:gd name="adj1" fmla="val 14952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6099" name="Text Box 60"/>
          <p:cNvSpPr txBox="1">
            <a:spLocks noChangeArrowheads="1"/>
          </p:cNvSpPr>
          <p:nvPr/>
        </p:nvSpPr>
        <p:spPr bwMode="auto">
          <a:xfrm>
            <a:off x="611188" y="5373688"/>
            <a:ext cx="37449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Prevention of speculative hoarding &amp; capacity blocking (e.g. operational use-it-or-loose-it (UIOLI) principle)</a:t>
            </a:r>
            <a:endParaRPr lang="ru-RU" sz="1600" b="1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4908550" y="1989138"/>
            <a:ext cx="2663825" cy="136842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Opportunities to invest in capacity expansion</a:t>
            </a:r>
            <a:endParaRPr lang="ru-RU" sz="2000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9" name="Стрелка вниз 68"/>
          <p:cNvSpPr/>
          <p:nvPr/>
        </p:nvSpPr>
        <p:spPr>
          <a:xfrm>
            <a:off x="1331913" y="3249613"/>
            <a:ext cx="298450" cy="75565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Стрелка вниз 69"/>
          <p:cNvSpPr/>
          <p:nvPr/>
        </p:nvSpPr>
        <p:spPr>
          <a:xfrm rot="19402349">
            <a:off x="7167563" y="3101975"/>
            <a:ext cx="360362" cy="749300"/>
          </a:xfrm>
          <a:prstGeom prst="downArrow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1" name="Стрелка вниз 70"/>
          <p:cNvSpPr/>
          <p:nvPr/>
        </p:nvSpPr>
        <p:spPr>
          <a:xfrm rot="16200000">
            <a:off x="3311525" y="1162050"/>
            <a:ext cx="358775" cy="2733675"/>
          </a:xfrm>
          <a:prstGeom prst="downArrow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2" name="Стрелка вниз 71"/>
          <p:cNvSpPr/>
          <p:nvPr/>
        </p:nvSpPr>
        <p:spPr>
          <a:xfrm rot="2578510">
            <a:off x="5287963" y="3208338"/>
            <a:ext cx="360362" cy="755650"/>
          </a:xfrm>
          <a:prstGeom prst="downArrow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3" name="Развернутая стрелка 72"/>
          <p:cNvSpPr/>
          <p:nvPr/>
        </p:nvSpPr>
        <p:spPr>
          <a:xfrm rot="10800000">
            <a:off x="25400" y="5487988"/>
            <a:ext cx="8459788" cy="1152525"/>
          </a:xfrm>
          <a:prstGeom prst="utur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5" name="Стрелка углом вверх 74"/>
          <p:cNvSpPr/>
          <p:nvPr/>
        </p:nvSpPr>
        <p:spPr>
          <a:xfrm rot="5400000" flipH="1">
            <a:off x="-1193799" y="3784600"/>
            <a:ext cx="3205162" cy="693737"/>
          </a:xfrm>
          <a:prstGeom prst="bentUpArrow">
            <a:avLst>
              <a:gd name="adj1" fmla="val 41215"/>
              <a:gd name="adj2" fmla="val 35074"/>
              <a:gd name="adj3" fmla="val 2003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" name="Скругленная прямоугольная выноска 77"/>
          <p:cNvSpPr/>
          <p:nvPr/>
        </p:nvSpPr>
        <p:spPr>
          <a:xfrm>
            <a:off x="6084888" y="4508500"/>
            <a:ext cx="1274762" cy="720725"/>
          </a:xfrm>
          <a:prstGeom prst="wedgeRoundRectCallout">
            <a:avLst>
              <a:gd name="adj1" fmla="val -62236"/>
              <a:gd name="adj2" fmla="val -89723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n-US" sz="2000" b="1" dirty="0">
                <a:solidFill>
                  <a:srgbClr val="FFFFFF"/>
                </a:solidFill>
                <a:cs typeface="Arial" pitchFamily="34" charset="0"/>
              </a:rPr>
              <a:t>CAM FG / NC</a:t>
            </a:r>
            <a:endParaRPr lang="ru-RU" sz="20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9" name="Скругленная прямоугольная выноска 78"/>
          <p:cNvSpPr/>
          <p:nvPr/>
        </p:nvSpPr>
        <p:spPr>
          <a:xfrm>
            <a:off x="4427538" y="5516563"/>
            <a:ext cx="2808287" cy="649287"/>
          </a:xfrm>
          <a:prstGeom prst="wedgeRoundRectCallout">
            <a:avLst>
              <a:gd name="adj1" fmla="val -58764"/>
              <a:gd name="adj2" fmla="val -22806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n-US" sz="2000" b="1" dirty="0">
                <a:solidFill>
                  <a:srgbClr val="FFFFFF"/>
                </a:solidFill>
                <a:cs typeface="Arial" pitchFamily="34" charset="0"/>
              </a:rPr>
              <a:t>CM FG / NC (Annex to Reg.715)</a:t>
            </a:r>
            <a:endParaRPr lang="ru-RU" sz="20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6109" name="Title 5"/>
          <p:cNvSpPr>
            <a:spLocks noGrp="1"/>
          </p:cNvSpPr>
          <p:nvPr>
            <p:ph type="title" idx="4294967295"/>
          </p:nvPr>
        </p:nvSpPr>
        <p:spPr>
          <a:xfrm>
            <a:off x="2735263" y="-26988"/>
            <a:ext cx="6408737" cy="792163"/>
          </a:xfrm>
        </p:spPr>
        <p:txBody>
          <a:bodyPr/>
          <a:lstStyle/>
          <a:p>
            <a:pPr eaLnBrk="1" hangingPunct="1"/>
            <a:r>
              <a:rPr lang="en-GB" sz="2000" b="1" smtClean="0"/>
              <a:t>Open Season as Universal Mechanism of Long-, Medium-, and Short-Term Allocation of Capacity</a:t>
            </a:r>
          </a:p>
        </p:txBody>
      </p:sp>
      <p:sp>
        <p:nvSpPr>
          <p:cNvPr id="46110" name="Text Box 4"/>
          <p:cNvSpPr txBox="1">
            <a:spLocks noChangeArrowheads="1"/>
          </p:cNvSpPr>
          <p:nvPr/>
        </p:nvSpPr>
        <p:spPr bwMode="auto">
          <a:xfrm>
            <a:off x="-1588" y="1446213"/>
            <a:ext cx="5113338" cy="646112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sz="1800" b="1" i="1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Market test for / Allocation of capacity </a:t>
            </a:r>
            <a:br>
              <a:rPr lang="en-GB" sz="1800" b="1" i="1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</a:br>
            <a:r>
              <a:rPr lang="en-GB" sz="1800" b="1" i="1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via regular  annual / bi-annual mechanism </a:t>
            </a:r>
            <a:endParaRPr lang="ru-RU" sz="1800" i="1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2771775" y="2852738"/>
            <a:ext cx="1655763" cy="647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7885113" y="981075"/>
            <a:ext cx="1008062" cy="11525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" name="Овальная выноска 38"/>
          <p:cNvSpPr/>
          <p:nvPr/>
        </p:nvSpPr>
        <p:spPr>
          <a:xfrm>
            <a:off x="250825" y="188913"/>
            <a:ext cx="2305050" cy="973137"/>
          </a:xfrm>
          <a:prstGeom prst="wedgeEllipseCallout">
            <a:avLst>
              <a:gd name="adj1" fmla="val 66350"/>
              <a:gd name="adj2" fmla="val 227208"/>
            </a:avLst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</a:rPr>
              <a:t>CAM + CMP now in place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40" name="Скругленная прямоугольная выноска 39"/>
          <p:cNvSpPr/>
          <p:nvPr/>
        </p:nvSpPr>
        <p:spPr>
          <a:xfrm>
            <a:off x="3286125" y="657225"/>
            <a:ext cx="1643063" cy="647700"/>
          </a:xfrm>
          <a:prstGeom prst="wedgeRoundRectCallout">
            <a:avLst>
              <a:gd name="adj1" fmla="val -65116"/>
              <a:gd name="adj2" fmla="val 731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FFFFFF"/>
                </a:solidFill>
                <a:cs typeface="Arial" pitchFamily="34" charset="0"/>
              </a:rPr>
              <a:t>10YNDP</a:t>
            </a:r>
          </a:p>
        </p:txBody>
      </p:sp>
      <p:sp>
        <p:nvSpPr>
          <p:cNvPr id="35" name="Овал 34"/>
          <p:cNvSpPr/>
          <p:nvPr/>
        </p:nvSpPr>
        <p:spPr>
          <a:xfrm>
            <a:off x="2268538" y="2565400"/>
            <a:ext cx="4032250" cy="273526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6732588" y="765175"/>
            <a:ext cx="2735262" cy="395922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6117" name="Нижний колонтитул 1"/>
          <p:cNvSpPr txBox="1">
            <a:spLocks noGrp="1"/>
          </p:cNvSpPr>
          <p:nvPr/>
        </p:nvSpPr>
        <p:spPr bwMode="auto">
          <a:xfrm>
            <a:off x="3124200" y="6519863"/>
            <a:ext cx="4591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A.Konoplyanik, Groningen, Investment Session, 31.05.2013</a:t>
            </a:r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6118" name="Номер слайда 2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9E174AF4-F42A-4E64-B44C-C0AC4F41CB36}" type="slidenum">
              <a:rPr lang="de-DE">
                <a:solidFill>
                  <a:srgbClr val="000000"/>
                </a:solidFill>
                <a:latin typeface="Calibri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DE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4" name="Скругленная прямоугольная выноска 33"/>
          <p:cNvSpPr/>
          <p:nvPr/>
        </p:nvSpPr>
        <p:spPr>
          <a:xfrm>
            <a:off x="5219700" y="620713"/>
            <a:ext cx="2016125" cy="1295400"/>
          </a:xfrm>
          <a:prstGeom prst="wedgeRoundRectCallout">
            <a:avLst>
              <a:gd name="adj1" fmla="val 80741"/>
              <a:gd name="adj2" fmla="val 38901"/>
              <a:gd name="adj3" fmla="val 16667"/>
            </a:avLst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cs typeface="Arial" pitchFamily="34" charset="0"/>
              </a:rPr>
              <a:t>CEER Blueprint on Incremental Capacity being developed now  </a:t>
            </a:r>
          </a:p>
        </p:txBody>
      </p:sp>
    </p:spTree>
    <p:extLst>
      <p:ext uri="{BB962C8B-B14F-4D97-AF65-F5344CB8AC3E}">
        <p14:creationId xmlns:p14="http://schemas.microsoft.com/office/powerpoint/2010/main" val="403856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9144000" cy="779462"/>
          </a:xfrm>
        </p:spPr>
        <p:txBody>
          <a:bodyPr/>
          <a:lstStyle/>
          <a:p>
            <a:pPr eaLnBrk="1" hangingPunct="1"/>
            <a:r>
              <a:rPr lang="en-US" sz="3200" smtClean="0"/>
              <a:t>Sweet Dream Project map</a:t>
            </a:r>
            <a:endParaRPr lang="ru-RU" sz="3200" smtClean="0"/>
          </a:p>
        </p:txBody>
      </p:sp>
      <p:pic>
        <p:nvPicPr>
          <p:cNvPr id="47107" name="Picture 2" descr="C:\KONOPLYANIK\RF-EU Expert Consultations 3rd EU Energy package\Meetings-consultations\130321-22-EU-RF Consult-8 WS2+WS3\Case study-Sweet Dream Project\130226-Sweet Dream Project Map_AZ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908050"/>
            <a:ext cx="7991475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ижний колонтитул 2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, Groningen, Investment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594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kern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Some key provisions of “Sweet Dream” Project bringing it in full compliance  with 3</a:t>
            </a:r>
            <a:r>
              <a:rPr lang="en-US" sz="2800" b="1" kern="1200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rd</a:t>
            </a:r>
            <a:r>
              <a:rPr lang="en-US" sz="2800" b="1" kern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EU Energy Package rules (no need in exemptions)</a:t>
            </a:r>
            <a:endParaRPr lang="ru-RU" sz="2800" b="1" kern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379538"/>
            <a:ext cx="8362950" cy="5218112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kern="1200" dirty="0"/>
              <a:t>Full ownership unbundling (supplier as a shipper only)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kern="1200" dirty="0"/>
              <a:t>Legally binding “open season” (shipper to book capacity requested)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kern="1200" dirty="0"/>
              <a:t>TSO shall invest – guaranteed return of investment (financial risks for TSO = 0: “ship or pay” + UIOLI)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kern="1200" dirty="0"/>
              <a:t>MTPA above capacity volumes requested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kern="1200" dirty="0"/>
              <a:t>Whether CAM NC provisions will apply? (20% short-term capacity  reservation, 15 year-long booking, etc.) =&gt;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kern="1200" dirty="0"/>
              <a:t>CEER Blueprint on Incremental Capacity (03.06.2013 meeting) =&gt; cooperative efforts within informal Russia/GG-EU (CEER, ENTSOG, CEC) expert Consultations/GAC WS2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kern="1200" dirty="0"/>
          </a:p>
        </p:txBody>
      </p:sp>
      <p:sp>
        <p:nvSpPr>
          <p:cNvPr id="4" name="Нижний колонтитул 2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, Groningen, Investment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498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kern="1200" dirty="0"/>
              <a:t>Thank you for your attention</a:t>
            </a:r>
            <a:br>
              <a:rPr lang="en-US" kern="1200" dirty="0"/>
            </a:br>
            <a:r>
              <a:rPr lang="en-US" kern="1200" dirty="0"/>
              <a:t/>
            </a:r>
            <a:br>
              <a:rPr lang="en-US" kern="1200" dirty="0"/>
            </a:br>
            <a:r>
              <a:rPr lang="en-US" kern="1200" dirty="0">
                <a:hlinkClick r:id="rId2"/>
              </a:rPr>
              <a:t>www.konoplyanik.ru</a:t>
            </a:r>
            <a:r>
              <a:rPr lang="en-US" kern="1200" dirty="0"/>
              <a:t/>
            </a:r>
            <a:br>
              <a:rPr lang="en-US" kern="1200" dirty="0"/>
            </a:br>
            <a:r>
              <a:rPr lang="en-US" kern="1200" dirty="0">
                <a:hlinkClick r:id="rId3"/>
              </a:rPr>
              <a:t>andrey@konoplyanik.ru</a:t>
            </a:r>
            <a:r>
              <a:rPr lang="en-US" kern="1200" dirty="0"/>
              <a:t> </a:t>
            </a:r>
            <a:endParaRPr lang="ru-RU" kern="1200" dirty="0"/>
          </a:p>
        </p:txBody>
      </p:sp>
      <p:sp>
        <p:nvSpPr>
          <p:cNvPr id="3" name="Нижний колонтитул 2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, Groningen, Investment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EF0C3085-D7F1-4354-AEAC-159EAAA8F9C8}" type="slidenum">
              <a:rPr lang="ru-RU" sz="120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pPr algn="r">
                <a:defRPr/>
              </a:pPr>
              <a:t>9</a:t>
            </a:fld>
            <a:endParaRPr lang="ru-RU" sz="120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772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Тема Office">
  <a:themeElements>
    <a:clrScheme name="2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829</Words>
  <Application>Microsoft Office PowerPoint</Application>
  <PresentationFormat>On-screen Show (4:3)</PresentationFormat>
  <Paragraphs>103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Тема Office</vt:lpstr>
      <vt:lpstr>2_Тема Office</vt:lpstr>
      <vt:lpstr>Energy Investment in the EU and Russia: Investment Regulation under the Third Energy Package and the Russian Law on Foreign Investments in Strategic Sectors (comments of the discussant)</vt:lpstr>
      <vt:lpstr>3rd EU Energy Package: two “standard” procedures to build new capacity in EU</vt:lpstr>
      <vt:lpstr>CAM NC &amp; new capacity</vt:lpstr>
      <vt:lpstr>Open Season as Universal Mechanism of Long-, Medium-, and Short-Term Allocation of Capacity</vt:lpstr>
      <vt:lpstr>What provisions of the Third Package are supportive for such mechanism</vt:lpstr>
      <vt:lpstr>Open Season as Universal Mechanism of Long-, Medium-, and Short-Term Allocation of Capacity</vt:lpstr>
      <vt:lpstr>Sweet Dream Project map</vt:lpstr>
      <vt:lpstr>Some key provisions of “Sweet Dream” Project bringing it in full compliance  with 3rd EU Energy Package rules (no need in exemptions)</vt:lpstr>
      <vt:lpstr>Thank you for your attention  www.konoplyanik.ru andrey@konoplyanik.ru 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Investment in the EU and Russia: Investment Regulation under the Third Energy Package and the Russian Law on Foreign Investments in Strategic Sectors (comments of the discussant)</dc:title>
  <dc:creator>T.N. Spijk-Belanova</dc:creator>
  <cp:lastModifiedBy>T.N. Spijk-Belanova</cp:lastModifiedBy>
  <cp:revision>1</cp:revision>
  <dcterms:created xsi:type="dcterms:W3CDTF">2013-07-02T14:03:40Z</dcterms:created>
  <dcterms:modified xsi:type="dcterms:W3CDTF">2013-07-02T14:04:08Z</dcterms:modified>
</cp:coreProperties>
</file>