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F27E1A-3D7E-4F67-BC4F-D7D80E119F8E}" type="doc">
      <dgm:prSet loTypeId="urn:microsoft.com/office/officeart/2005/8/layout/vList6" loCatId="process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fr-BE"/>
        </a:p>
      </dgm:t>
    </dgm:pt>
    <dgm:pt modelId="{62514BB0-C6F4-487E-89C8-863F2F1F6909}">
      <dgm:prSet/>
      <dgm:spPr/>
      <dgm:t>
        <a:bodyPr/>
        <a:lstStyle/>
        <a:p>
          <a:pPr rtl="0"/>
          <a:r>
            <a:rPr lang="en-US" smtClean="0"/>
            <a:t>Positive interdependence: </a:t>
          </a:r>
          <a:endParaRPr lang="fr-BE"/>
        </a:p>
      </dgm:t>
    </dgm:pt>
    <dgm:pt modelId="{40CD83DD-764A-403B-9C62-87EE6BA3AC2D}" type="parTrans" cxnId="{34DA9043-F29E-4E0D-A7A3-7D03A5A6ADDB}">
      <dgm:prSet/>
      <dgm:spPr/>
      <dgm:t>
        <a:bodyPr/>
        <a:lstStyle/>
        <a:p>
          <a:endParaRPr lang="fr-BE"/>
        </a:p>
      </dgm:t>
    </dgm:pt>
    <dgm:pt modelId="{7F9D2356-9E2B-44B4-A1D9-101D886A69D6}" type="sibTrans" cxnId="{34DA9043-F29E-4E0D-A7A3-7D03A5A6ADDB}">
      <dgm:prSet/>
      <dgm:spPr/>
      <dgm:t>
        <a:bodyPr/>
        <a:lstStyle/>
        <a:p>
          <a:endParaRPr lang="fr-BE"/>
        </a:p>
      </dgm:t>
    </dgm:pt>
    <dgm:pt modelId="{034AEAAA-5FAC-4715-9A1C-E3619683D69A}">
      <dgm:prSet/>
      <dgm:spPr/>
      <dgm:t>
        <a:bodyPr/>
        <a:lstStyle/>
        <a:p>
          <a:pPr rtl="0"/>
          <a:r>
            <a:rPr lang="en-US" smtClean="0"/>
            <a:t>Increasing trade volumes</a:t>
          </a:r>
          <a:endParaRPr lang="fr-BE"/>
        </a:p>
      </dgm:t>
    </dgm:pt>
    <dgm:pt modelId="{C14AA31A-319F-43C0-809F-710D7CE9C860}" type="parTrans" cxnId="{351D03BB-289B-4EFB-990F-35201345AE5A}">
      <dgm:prSet/>
      <dgm:spPr/>
      <dgm:t>
        <a:bodyPr/>
        <a:lstStyle/>
        <a:p>
          <a:endParaRPr lang="fr-BE"/>
        </a:p>
      </dgm:t>
    </dgm:pt>
    <dgm:pt modelId="{798AC9AA-9B00-40F1-A11C-B143B13F2543}" type="sibTrans" cxnId="{351D03BB-289B-4EFB-990F-35201345AE5A}">
      <dgm:prSet/>
      <dgm:spPr/>
      <dgm:t>
        <a:bodyPr/>
        <a:lstStyle/>
        <a:p>
          <a:endParaRPr lang="fr-BE"/>
        </a:p>
      </dgm:t>
    </dgm:pt>
    <dgm:pt modelId="{BC3E7947-ECBE-46D1-AF33-505E1AFBB7A7}">
      <dgm:prSet/>
      <dgm:spPr/>
      <dgm:t>
        <a:bodyPr/>
        <a:lstStyle/>
        <a:p>
          <a:pPr rtl="0"/>
          <a:r>
            <a:rPr lang="en-US" dirty="0" smtClean="0"/>
            <a:t>Mutual vulnerabilities to international markets (i.e. Eurozone crisis, internationalization of gas markets)</a:t>
          </a:r>
          <a:endParaRPr lang="fr-BE" dirty="0"/>
        </a:p>
      </dgm:t>
    </dgm:pt>
    <dgm:pt modelId="{492B2D93-DC80-484F-A0A6-668838230283}" type="parTrans" cxnId="{11DD8717-1E20-43B3-BF1D-6AAA2D5872D1}">
      <dgm:prSet/>
      <dgm:spPr/>
      <dgm:t>
        <a:bodyPr/>
        <a:lstStyle/>
        <a:p>
          <a:endParaRPr lang="fr-BE"/>
        </a:p>
      </dgm:t>
    </dgm:pt>
    <dgm:pt modelId="{BC3327B9-3793-48D0-9F97-25DF0908E6DD}" type="sibTrans" cxnId="{11DD8717-1E20-43B3-BF1D-6AAA2D5872D1}">
      <dgm:prSet/>
      <dgm:spPr/>
      <dgm:t>
        <a:bodyPr/>
        <a:lstStyle/>
        <a:p>
          <a:endParaRPr lang="fr-BE"/>
        </a:p>
      </dgm:t>
    </dgm:pt>
    <dgm:pt modelId="{53A42A77-97ED-4A01-92E8-A43D73D1E6E0}">
      <dgm:prSet/>
      <dgm:spPr/>
      <dgm:t>
        <a:bodyPr/>
        <a:lstStyle/>
        <a:p>
          <a:pPr rtl="0"/>
          <a:r>
            <a:rPr lang="en-US" smtClean="0"/>
            <a:t>Best practice transfer (energy efficiency and renewable energy promotion)</a:t>
          </a:r>
          <a:endParaRPr lang="fr-BE"/>
        </a:p>
      </dgm:t>
    </dgm:pt>
    <dgm:pt modelId="{1DB392CB-D84C-4F59-A509-A4D543FCEF75}" type="parTrans" cxnId="{50453E60-1875-432F-9BEC-865363CED6D4}">
      <dgm:prSet/>
      <dgm:spPr/>
      <dgm:t>
        <a:bodyPr/>
        <a:lstStyle/>
        <a:p>
          <a:endParaRPr lang="fr-BE"/>
        </a:p>
      </dgm:t>
    </dgm:pt>
    <dgm:pt modelId="{D0CA6AAE-68F5-41DB-86D5-7BD8402EB759}" type="sibTrans" cxnId="{50453E60-1875-432F-9BEC-865363CED6D4}">
      <dgm:prSet/>
      <dgm:spPr/>
      <dgm:t>
        <a:bodyPr/>
        <a:lstStyle/>
        <a:p>
          <a:endParaRPr lang="fr-BE"/>
        </a:p>
      </dgm:t>
    </dgm:pt>
    <dgm:pt modelId="{05546586-A47C-4561-9FF4-EFB9B21D43FD}">
      <dgm:prSet/>
      <dgm:spPr/>
      <dgm:t>
        <a:bodyPr/>
        <a:lstStyle/>
        <a:p>
          <a:pPr rtl="0"/>
          <a:r>
            <a:rPr lang="en-US" smtClean="0"/>
            <a:t>Negative interdependence: </a:t>
          </a:r>
          <a:endParaRPr lang="fr-BE"/>
        </a:p>
      </dgm:t>
    </dgm:pt>
    <dgm:pt modelId="{34DCD4FD-CA26-4353-9492-4695469EF8F3}" type="parTrans" cxnId="{64000F8B-7183-4352-A3A8-DBEEA9D57613}">
      <dgm:prSet/>
      <dgm:spPr/>
      <dgm:t>
        <a:bodyPr/>
        <a:lstStyle/>
        <a:p>
          <a:endParaRPr lang="fr-BE"/>
        </a:p>
      </dgm:t>
    </dgm:pt>
    <dgm:pt modelId="{B42970C8-D956-48F0-AF06-8BD03C0495EF}" type="sibTrans" cxnId="{64000F8B-7183-4352-A3A8-DBEEA9D57613}">
      <dgm:prSet/>
      <dgm:spPr/>
      <dgm:t>
        <a:bodyPr/>
        <a:lstStyle/>
        <a:p>
          <a:endParaRPr lang="fr-BE"/>
        </a:p>
      </dgm:t>
    </dgm:pt>
    <dgm:pt modelId="{3FDA7BD7-DFE6-4354-9520-EE2580303F80}">
      <dgm:prSet/>
      <dgm:spPr/>
      <dgm:t>
        <a:bodyPr/>
        <a:lstStyle/>
        <a:p>
          <a:pPr rtl="0"/>
          <a:r>
            <a:rPr lang="en-US" smtClean="0"/>
            <a:t>Mostly covering gas markets, following gas transit conflict and third energy package adoption</a:t>
          </a:r>
          <a:endParaRPr lang="fr-BE"/>
        </a:p>
      </dgm:t>
    </dgm:pt>
    <dgm:pt modelId="{C1130B82-518B-4DD6-A4F6-E59798544125}" type="parTrans" cxnId="{F05F9736-50A0-4D37-845E-CFF18647BCD1}">
      <dgm:prSet/>
      <dgm:spPr/>
      <dgm:t>
        <a:bodyPr/>
        <a:lstStyle/>
        <a:p>
          <a:endParaRPr lang="fr-BE"/>
        </a:p>
      </dgm:t>
    </dgm:pt>
    <dgm:pt modelId="{32EEE8E5-5D0C-46E5-996B-177811595BEB}" type="sibTrans" cxnId="{F05F9736-50A0-4D37-845E-CFF18647BCD1}">
      <dgm:prSet/>
      <dgm:spPr/>
      <dgm:t>
        <a:bodyPr/>
        <a:lstStyle/>
        <a:p>
          <a:endParaRPr lang="fr-BE"/>
        </a:p>
      </dgm:t>
    </dgm:pt>
    <dgm:pt modelId="{42457782-DE14-45C4-B18C-E5D29193C931}">
      <dgm:prSet/>
      <dgm:spPr/>
      <dgm:t>
        <a:bodyPr/>
        <a:lstStyle/>
        <a:p>
          <a:pPr rtl="0"/>
          <a:r>
            <a:rPr lang="en-US" dirty="0" smtClean="0"/>
            <a:t>Competition for Ukraine especially since </a:t>
          </a:r>
          <a:r>
            <a:rPr lang="en-US" dirty="0" err="1" smtClean="0"/>
            <a:t>EnCT</a:t>
          </a:r>
          <a:r>
            <a:rPr lang="en-US" dirty="0" smtClean="0"/>
            <a:t> accession</a:t>
          </a:r>
          <a:endParaRPr lang="fr-BE" dirty="0"/>
        </a:p>
      </dgm:t>
    </dgm:pt>
    <dgm:pt modelId="{303200AB-FBA5-45A8-90BB-592CB1763E7C}" type="parTrans" cxnId="{857F971D-E9D4-429B-932C-C1B4627ED065}">
      <dgm:prSet/>
      <dgm:spPr/>
      <dgm:t>
        <a:bodyPr/>
        <a:lstStyle/>
        <a:p>
          <a:endParaRPr lang="fr-BE"/>
        </a:p>
      </dgm:t>
    </dgm:pt>
    <dgm:pt modelId="{974E3998-3390-43C7-992D-01B81A2CB0A7}" type="sibTrans" cxnId="{857F971D-E9D4-429B-932C-C1B4627ED065}">
      <dgm:prSet/>
      <dgm:spPr/>
      <dgm:t>
        <a:bodyPr/>
        <a:lstStyle/>
        <a:p>
          <a:endParaRPr lang="fr-BE"/>
        </a:p>
      </dgm:t>
    </dgm:pt>
    <dgm:pt modelId="{6BE65492-ECB3-4D7F-8BAC-A624CC354F8C}">
      <dgm:prSet/>
      <dgm:spPr/>
      <dgm:t>
        <a:bodyPr/>
        <a:lstStyle/>
        <a:p>
          <a:pPr rtl="0"/>
          <a:r>
            <a:rPr lang="en-US" dirty="0" smtClean="0"/>
            <a:t>Controversies surrounding the Energy Charter </a:t>
          </a:r>
          <a:endParaRPr lang="fr-BE" dirty="0"/>
        </a:p>
      </dgm:t>
    </dgm:pt>
    <dgm:pt modelId="{E6936A63-ECCC-4DF3-ABA6-158077DF8513}" type="parTrans" cxnId="{E2A4DBB1-D390-4CC0-999A-B5D3D6C57916}">
      <dgm:prSet/>
      <dgm:spPr/>
      <dgm:t>
        <a:bodyPr/>
        <a:lstStyle/>
        <a:p>
          <a:endParaRPr lang="fr-BE"/>
        </a:p>
      </dgm:t>
    </dgm:pt>
    <dgm:pt modelId="{04DFB566-8ED7-43C0-88F3-75278E3A1946}" type="sibTrans" cxnId="{E2A4DBB1-D390-4CC0-999A-B5D3D6C57916}">
      <dgm:prSet/>
      <dgm:spPr/>
      <dgm:t>
        <a:bodyPr/>
        <a:lstStyle/>
        <a:p>
          <a:endParaRPr lang="fr-BE"/>
        </a:p>
      </dgm:t>
    </dgm:pt>
    <dgm:pt modelId="{F1F7E1B6-1048-4B23-8702-FC58F9D07888}" type="pres">
      <dgm:prSet presAssocID="{FFF27E1A-3D7E-4F67-BC4F-D7D80E119F8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5804E51C-3E93-4331-BA88-3408D1D16AC8}" type="pres">
      <dgm:prSet presAssocID="{62514BB0-C6F4-487E-89C8-863F2F1F6909}" presName="linNode" presStyleCnt="0"/>
      <dgm:spPr/>
    </dgm:pt>
    <dgm:pt modelId="{A4EA8EE1-FBDB-4F13-B959-27AF0E0E7488}" type="pres">
      <dgm:prSet presAssocID="{62514BB0-C6F4-487E-89C8-863F2F1F690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65D1106-7A38-4D07-8244-CFDC57790D48}" type="pres">
      <dgm:prSet presAssocID="{62514BB0-C6F4-487E-89C8-863F2F1F690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738AF1B-5318-457C-972D-52F8612FE124}" type="pres">
      <dgm:prSet presAssocID="{7F9D2356-9E2B-44B4-A1D9-101D886A69D6}" presName="spacing" presStyleCnt="0"/>
      <dgm:spPr/>
    </dgm:pt>
    <dgm:pt modelId="{465E22A9-69FF-4A91-ADB7-C95A8F2CE238}" type="pres">
      <dgm:prSet presAssocID="{05546586-A47C-4561-9FF4-EFB9B21D43FD}" presName="linNode" presStyleCnt="0"/>
      <dgm:spPr/>
    </dgm:pt>
    <dgm:pt modelId="{752CA4BB-B270-4EDD-B7AA-4F9BC20913D5}" type="pres">
      <dgm:prSet presAssocID="{05546586-A47C-4561-9FF4-EFB9B21D43FD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D13E36A-0E25-4786-A176-4CF163D2324A}" type="pres">
      <dgm:prSet presAssocID="{05546586-A47C-4561-9FF4-EFB9B21D43FD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</dgm:ptLst>
  <dgm:cxnLst>
    <dgm:cxn modelId="{8B0B9DB4-F110-4513-9F4A-E619FCFCEAE0}" type="presOf" srcId="{42457782-DE14-45C4-B18C-E5D29193C931}" destId="{CD13E36A-0E25-4786-A176-4CF163D2324A}" srcOrd="0" destOrd="1" presId="urn:microsoft.com/office/officeart/2005/8/layout/vList6"/>
    <dgm:cxn modelId="{351D03BB-289B-4EFB-990F-35201345AE5A}" srcId="{62514BB0-C6F4-487E-89C8-863F2F1F6909}" destId="{034AEAAA-5FAC-4715-9A1C-E3619683D69A}" srcOrd="0" destOrd="0" parTransId="{C14AA31A-319F-43C0-809F-710D7CE9C860}" sibTransId="{798AC9AA-9B00-40F1-A11C-B143B13F2543}"/>
    <dgm:cxn modelId="{E2A4DBB1-D390-4CC0-999A-B5D3D6C57916}" srcId="{05546586-A47C-4561-9FF4-EFB9B21D43FD}" destId="{6BE65492-ECB3-4D7F-8BAC-A624CC354F8C}" srcOrd="2" destOrd="0" parTransId="{E6936A63-ECCC-4DF3-ABA6-158077DF8513}" sibTransId="{04DFB566-8ED7-43C0-88F3-75278E3A1946}"/>
    <dgm:cxn modelId="{6A1C77AA-1B51-4FB4-8EAC-610C52C14F12}" type="presOf" srcId="{FFF27E1A-3D7E-4F67-BC4F-D7D80E119F8E}" destId="{F1F7E1B6-1048-4B23-8702-FC58F9D07888}" srcOrd="0" destOrd="0" presId="urn:microsoft.com/office/officeart/2005/8/layout/vList6"/>
    <dgm:cxn modelId="{F05F9736-50A0-4D37-845E-CFF18647BCD1}" srcId="{05546586-A47C-4561-9FF4-EFB9B21D43FD}" destId="{3FDA7BD7-DFE6-4354-9520-EE2580303F80}" srcOrd="0" destOrd="0" parTransId="{C1130B82-518B-4DD6-A4F6-E59798544125}" sibTransId="{32EEE8E5-5D0C-46E5-996B-177811595BEB}"/>
    <dgm:cxn modelId="{E2327130-0840-48C4-A2D8-7795B91B3949}" type="presOf" srcId="{53A42A77-97ED-4A01-92E8-A43D73D1E6E0}" destId="{965D1106-7A38-4D07-8244-CFDC57790D48}" srcOrd="0" destOrd="2" presId="urn:microsoft.com/office/officeart/2005/8/layout/vList6"/>
    <dgm:cxn modelId="{74872080-9E8B-4916-8503-D775EBD570D2}" type="presOf" srcId="{05546586-A47C-4561-9FF4-EFB9B21D43FD}" destId="{752CA4BB-B270-4EDD-B7AA-4F9BC20913D5}" srcOrd="0" destOrd="0" presId="urn:microsoft.com/office/officeart/2005/8/layout/vList6"/>
    <dgm:cxn modelId="{34DA9043-F29E-4E0D-A7A3-7D03A5A6ADDB}" srcId="{FFF27E1A-3D7E-4F67-BC4F-D7D80E119F8E}" destId="{62514BB0-C6F4-487E-89C8-863F2F1F6909}" srcOrd="0" destOrd="0" parTransId="{40CD83DD-764A-403B-9C62-87EE6BA3AC2D}" sibTransId="{7F9D2356-9E2B-44B4-A1D9-101D886A69D6}"/>
    <dgm:cxn modelId="{1787E01D-9F97-479E-A8A8-33EB82161E1F}" type="presOf" srcId="{62514BB0-C6F4-487E-89C8-863F2F1F6909}" destId="{A4EA8EE1-FBDB-4F13-B959-27AF0E0E7488}" srcOrd="0" destOrd="0" presId="urn:microsoft.com/office/officeart/2005/8/layout/vList6"/>
    <dgm:cxn modelId="{38DB4828-15E6-46DD-B5D6-7107A841E4C6}" type="presOf" srcId="{6BE65492-ECB3-4D7F-8BAC-A624CC354F8C}" destId="{CD13E36A-0E25-4786-A176-4CF163D2324A}" srcOrd="0" destOrd="2" presId="urn:microsoft.com/office/officeart/2005/8/layout/vList6"/>
    <dgm:cxn modelId="{2F08024B-1021-4373-BF51-F02749687BD6}" type="presOf" srcId="{BC3E7947-ECBE-46D1-AF33-505E1AFBB7A7}" destId="{965D1106-7A38-4D07-8244-CFDC57790D48}" srcOrd="0" destOrd="1" presId="urn:microsoft.com/office/officeart/2005/8/layout/vList6"/>
    <dgm:cxn modelId="{11DD8717-1E20-43B3-BF1D-6AAA2D5872D1}" srcId="{62514BB0-C6F4-487E-89C8-863F2F1F6909}" destId="{BC3E7947-ECBE-46D1-AF33-505E1AFBB7A7}" srcOrd="1" destOrd="0" parTransId="{492B2D93-DC80-484F-A0A6-668838230283}" sibTransId="{BC3327B9-3793-48D0-9F97-25DF0908E6DD}"/>
    <dgm:cxn modelId="{BDBF41DC-9E17-49B9-95C8-B359EF3EB78B}" type="presOf" srcId="{3FDA7BD7-DFE6-4354-9520-EE2580303F80}" destId="{CD13E36A-0E25-4786-A176-4CF163D2324A}" srcOrd="0" destOrd="0" presId="urn:microsoft.com/office/officeart/2005/8/layout/vList6"/>
    <dgm:cxn modelId="{857F971D-E9D4-429B-932C-C1B4627ED065}" srcId="{05546586-A47C-4561-9FF4-EFB9B21D43FD}" destId="{42457782-DE14-45C4-B18C-E5D29193C931}" srcOrd="1" destOrd="0" parTransId="{303200AB-FBA5-45A8-90BB-592CB1763E7C}" sibTransId="{974E3998-3390-43C7-992D-01B81A2CB0A7}"/>
    <dgm:cxn modelId="{50453E60-1875-432F-9BEC-865363CED6D4}" srcId="{62514BB0-C6F4-487E-89C8-863F2F1F6909}" destId="{53A42A77-97ED-4A01-92E8-A43D73D1E6E0}" srcOrd="2" destOrd="0" parTransId="{1DB392CB-D84C-4F59-A509-A4D543FCEF75}" sibTransId="{D0CA6AAE-68F5-41DB-86D5-7BD8402EB759}"/>
    <dgm:cxn modelId="{64000F8B-7183-4352-A3A8-DBEEA9D57613}" srcId="{FFF27E1A-3D7E-4F67-BC4F-D7D80E119F8E}" destId="{05546586-A47C-4561-9FF4-EFB9B21D43FD}" srcOrd="1" destOrd="0" parTransId="{34DCD4FD-CA26-4353-9492-4695469EF8F3}" sibTransId="{B42970C8-D956-48F0-AF06-8BD03C0495EF}"/>
    <dgm:cxn modelId="{99A0BF12-387E-476C-B645-655050281B07}" type="presOf" srcId="{034AEAAA-5FAC-4715-9A1C-E3619683D69A}" destId="{965D1106-7A38-4D07-8244-CFDC57790D48}" srcOrd="0" destOrd="0" presId="urn:microsoft.com/office/officeart/2005/8/layout/vList6"/>
    <dgm:cxn modelId="{EC9580E6-5E4B-41A3-A00A-2967ACECB532}" type="presParOf" srcId="{F1F7E1B6-1048-4B23-8702-FC58F9D07888}" destId="{5804E51C-3E93-4331-BA88-3408D1D16AC8}" srcOrd="0" destOrd="0" presId="urn:microsoft.com/office/officeart/2005/8/layout/vList6"/>
    <dgm:cxn modelId="{2E694B6A-DA1F-4859-BCCA-C63D864C0CF6}" type="presParOf" srcId="{5804E51C-3E93-4331-BA88-3408D1D16AC8}" destId="{A4EA8EE1-FBDB-4F13-B959-27AF0E0E7488}" srcOrd="0" destOrd="0" presId="urn:microsoft.com/office/officeart/2005/8/layout/vList6"/>
    <dgm:cxn modelId="{133E9875-5A60-4CFA-A6A0-52B5FF4213C1}" type="presParOf" srcId="{5804E51C-3E93-4331-BA88-3408D1D16AC8}" destId="{965D1106-7A38-4D07-8244-CFDC57790D48}" srcOrd="1" destOrd="0" presId="urn:microsoft.com/office/officeart/2005/8/layout/vList6"/>
    <dgm:cxn modelId="{85300A58-9A17-4772-9976-80FE7598B2CE}" type="presParOf" srcId="{F1F7E1B6-1048-4B23-8702-FC58F9D07888}" destId="{0738AF1B-5318-457C-972D-52F8612FE124}" srcOrd="1" destOrd="0" presId="urn:microsoft.com/office/officeart/2005/8/layout/vList6"/>
    <dgm:cxn modelId="{FA94E844-9227-4520-9CD3-842F1185D2E9}" type="presParOf" srcId="{F1F7E1B6-1048-4B23-8702-FC58F9D07888}" destId="{465E22A9-69FF-4A91-ADB7-C95A8F2CE238}" srcOrd="2" destOrd="0" presId="urn:microsoft.com/office/officeart/2005/8/layout/vList6"/>
    <dgm:cxn modelId="{7FCC9373-3793-4C61-B9D1-BB244F682C73}" type="presParOf" srcId="{465E22A9-69FF-4A91-ADB7-C95A8F2CE238}" destId="{752CA4BB-B270-4EDD-B7AA-4F9BC20913D5}" srcOrd="0" destOrd="0" presId="urn:microsoft.com/office/officeart/2005/8/layout/vList6"/>
    <dgm:cxn modelId="{EC7D95BD-4DA6-4CBF-BC6F-51D6E5BC8173}" type="presParOf" srcId="{465E22A9-69FF-4A91-ADB7-C95A8F2CE238}" destId="{CD13E36A-0E25-4786-A176-4CF163D2324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EB571E-003F-4E6D-9D66-3C93C5C2EF9B}" type="doc">
      <dgm:prSet loTypeId="urn:microsoft.com/office/officeart/2005/8/layout/lProcess3" loCatId="process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fr-BE"/>
        </a:p>
      </dgm:t>
    </dgm:pt>
    <dgm:pt modelId="{27059D23-1343-4BA7-8025-B345EC2C6F47}">
      <dgm:prSet/>
      <dgm:spPr/>
      <dgm:t>
        <a:bodyPr/>
        <a:lstStyle/>
        <a:p>
          <a:pPr rtl="0"/>
          <a:r>
            <a:rPr lang="en-US" smtClean="0"/>
            <a:t>Energy Charter</a:t>
          </a:r>
          <a:endParaRPr lang="fr-BE"/>
        </a:p>
      </dgm:t>
    </dgm:pt>
    <dgm:pt modelId="{E0CDEA11-E9D7-4842-9C45-F5B1D540ABF5}" type="parTrans" cxnId="{9C87B394-4063-4235-9F6B-BBFC9BEDC779}">
      <dgm:prSet/>
      <dgm:spPr/>
      <dgm:t>
        <a:bodyPr/>
        <a:lstStyle/>
        <a:p>
          <a:endParaRPr lang="fr-BE"/>
        </a:p>
      </dgm:t>
    </dgm:pt>
    <dgm:pt modelId="{74605216-C32A-4895-975B-F3429DF438BD}" type="sibTrans" cxnId="{9C87B394-4063-4235-9F6B-BBFC9BEDC779}">
      <dgm:prSet/>
      <dgm:spPr/>
      <dgm:t>
        <a:bodyPr/>
        <a:lstStyle/>
        <a:p>
          <a:endParaRPr lang="fr-BE"/>
        </a:p>
      </dgm:t>
    </dgm:pt>
    <dgm:pt modelId="{611D6819-5C9A-42C1-A754-73866DE39CE3}">
      <dgm:prSet/>
      <dgm:spPr/>
      <dgm:t>
        <a:bodyPr/>
        <a:lstStyle/>
        <a:p>
          <a:pPr rtl="0"/>
          <a:r>
            <a:rPr lang="en-US" smtClean="0"/>
            <a:t>Still the most overarching legal framework</a:t>
          </a:r>
          <a:endParaRPr lang="fr-BE"/>
        </a:p>
      </dgm:t>
    </dgm:pt>
    <dgm:pt modelId="{8380AD93-B0C4-4C02-8F0D-694141CFA8BF}" type="parTrans" cxnId="{AC52088C-74C3-4481-A5B6-A4DAEBBC0CC7}">
      <dgm:prSet/>
      <dgm:spPr/>
      <dgm:t>
        <a:bodyPr/>
        <a:lstStyle/>
        <a:p>
          <a:endParaRPr lang="fr-BE"/>
        </a:p>
      </dgm:t>
    </dgm:pt>
    <dgm:pt modelId="{6DA85D00-2537-4AB8-B2E9-96EA7005B2AB}" type="sibTrans" cxnId="{AC52088C-74C3-4481-A5B6-A4DAEBBC0CC7}">
      <dgm:prSet/>
      <dgm:spPr/>
      <dgm:t>
        <a:bodyPr/>
        <a:lstStyle/>
        <a:p>
          <a:endParaRPr lang="fr-BE"/>
        </a:p>
      </dgm:t>
    </dgm:pt>
    <dgm:pt modelId="{7536B577-7B99-466A-A6DE-3DA90AE29059}">
      <dgm:prSet/>
      <dgm:spPr/>
      <dgm:t>
        <a:bodyPr/>
        <a:lstStyle/>
        <a:p>
          <a:pPr rtl="0"/>
          <a:r>
            <a:rPr lang="en-US" dirty="0" smtClean="0"/>
            <a:t>But how to make it accepted by RF and other producing states? </a:t>
          </a:r>
          <a:endParaRPr lang="fr-BE" dirty="0"/>
        </a:p>
      </dgm:t>
    </dgm:pt>
    <dgm:pt modelId="{875A7E76-758D-443C-A3E4-C10D1FDA1160}" type="parTrans" cxnId="{7D7AFFE6-A00A-438B-BC7A-59FF0524F7E5}">
      <dgm:prSet/>
      <dgm:spPr/>
      <dgm:t>
        <a:bodyPr/>
        <a:lstStyle/>
        <a:p>
          <a:endParaRPr lang="fr-BE"/>
        </a:p>
      </dgm:t>
    </dgm:pt>
    <dgm:pt modelId="{85F5641D-2B9D-46C0-BD6C-87429A30785D}" type="sibTrans" cxnId="{7D7AFFE6-A00A-438B-BC7A-59FF0524F7E5}">
      <dgm:prSet/>
      <dgm:spPr/>
      <dgm:t>
        <a:bodyPr/>
        <a:lstStyle/>
        <a:p>
          <a:endParaRPr lang="fr-BE"/>
        </a:p>
      </dgm:t>
    </dgm:pt>
    <dgm:pt modelId="{713A27EC-EA3A-4CEE-8BBE-0E358FE92BCD}">
      <dgm:prSet/>
      <dgm:spPr/>
      <dgm:t>
        <a:bodyPr/>
        <a:lstStyle/>
        <a:p>
          <a:pPr rtl="0"/>
          <a:r>
            <a:rPr lang="en-US" smtClean="0"/>
            <a:t>EU-Russia Energy Dialogue </a:t>
          </a:r>
          <a:endParaRPr lang="fr-BE"/>
        </a:p>
      </dgm:t>
    </dgm:pt>
    <dgm:pt modelId="{3CEABBE2-4EBB-458B-8C3C-D35564F20DA7}" type="parTrans" cxnId="{3E778AA4-0B05-4ECD-8049-5B24DDA33EE0}">
      <dgm:prSet/>
      <dgm:spPr/>
      <dgm:t>
        <a:bodyPr/>
        <a:lstStyle/>
        <a:p>
          <a:endParaRPr lang="fr-BE"/>
        </a:p>
      </dgm:t>
    </dgm:pt>
    <dgm:pt modelId="{B75A8C18-272E-4020-87C0-7C25691EEEFD}" type="sibTrans" cxnId="{3E778AA4-0B05-4ECD-8049-5B24DDA33EE0}">
      <dgm:prSet/>
      <dgm:spPr/>
      <dgm:t>
        <a:bodyPr/>
        <a:lstStyle/>
        <a:p>
          <a:endParaRPr lang="fr-BE"/>
        </a:p>
      </dgm:t>
    </dgm:pt>
    <dgm:pt modelId="{CE45FF07-10FD-4807-89B0-132FA9667589}">
      <dgm:prSet/>
      <dgm:spPr/>
      <dgm:t>
        <a:bodyPr/>
        <a:lstStyle/>
        <a:p>
          <a:pPr rtl="0"/>
          <a:r>
            <a:rPr lang="en-US" dirty="0" smtClean="0"/>
            <a:t>Political discourses are dominating over expert cooperation</a:t>
          </a:r>
          <a:endParaRPr lang="fr-BE" dirty="0"/>
        </a:p>
      </dgm:t>
    </dgm:pt>
    <dgm:pt modelId="{9478D74D-5B91-481F-A286-5764D5381498}" type="parTrans" cxnId="{15C7BBB1-F11C-4F26-BB35-7BA7219926C4}">
      <dgm:prSet/>
      <dgm:spPr/>
      <dgm:t>
        <a:bodyPr/>
        <a:lstStyle/>
        <a:p>
          <a:endParaRPr lang="fr-BE"/>
        </a:p>
      </dgm:t>
    </dgm:pt>
    <dgm:pt modelId="{26A7F6A5-96DA-4790-953D-04073FDB6D18}" type="sibTrans" cxnId="{15C7BBB1-F11C-4F26-BB35-7BA7219926C4}">
      <dgm:prSet/>
      <dgm:spPr/>
      <dgm:t>
        <a:bodyPr/>
        <a:lstStyle/>
        <a:p>
          <a:endParaRPr lang="fr-BE"/>
        </a:p>
      </dgm:t>
    </dgm:pt>
    <dgm:pt modelId="{F8EFEC36-59A1-4075-9318-4130DE75098B}">
      <dgm:prSet/>
      <dgm:spPr/>
      <dgm:t>
        <a:bodyPr/>
        <a:lstStyle/>
        <a:p>
          <a:pPr rtl="0"/>
          <a:r>
            <a:rPr lang="en-US" dirty="0" smtClean="0"/>
            <a:t>Facing gas markets</a:t>
          </a:r>
          <a:endParaRPr lang="fr-BE" dirty="0"/>
        </a:p>
      </dgm:t>
    </dgm:pt>
    <dgm:pt modelId="{0B047AB7-B982-4287-830D-305AD4C1E471}" type="parTrans" cxnId="{33B604B4-D900-4084-B2BB-CBEF77006CC9}">
      <dgm:prSet/>
      <dgm:spPr/>
      <dgm:t>
        <a:bodyPr/>
        <a:lstStyle/>
        <a:p>
          <a:endParaRPr lang="fr-BE"/>
        </a:p>
      </dgm:t>
    </dgm:pt>
    <dgm:pt modelId="{2324D3AA-6A0E-45C9-B659-E35550A4F8CC}" type="sibTrans" cxnId="{33B604B4-D900-4084-B2BB-CBEF77006CC9}">
      <dgm:prSet/>
      <dgm:spPr/>
      <dgm:t>
        <a:bodyPr/>
        <a:lstStyle/>
        <a:p>
          <a:endParaRPr lang="fr-BE"/>
        </a:p>
      </dgm:t>
    </dgm:pt>
    <dgm:pt modelId="{47F632A8-4C32-4929-BD58-C79E3651CFC5}">
      <dgm:prSet/>
      <dgm:spPr/>
      <dgm:t>
        <a:bodyPr/>
        <a:lstStyle/>
        <a:p>
          <a:pPr rtl="0"/>
          <a:r>
            <a:rPr lang="en-US" dirty="0" smtClean="0"/>
            <a:t>EU to force markets even where the competition does not have a ground? </a:t>
          </a:r>
          <a:endParaRPr lang="fr-BE" dirty="0"/>
        </a:p>
      </dgm:t>
    </dgm:pt>
    <dgm:pt modelId="{2B8566C5-3914-4DCB-B61E-DA0F1E44D8A3}" type="parTrans" cxnId="{0186D79B-759A-44CC-BE2E-2C641DFAFF68}">
      <dgm:prSet/>
      <dgm:spPr/>
      <dgm:t>
        <a:bodyPr/>
        <a:lstStyle/>
        <a:p>
          <a:endParaRPr lang="fr-BE"/>
        </a:p>
      </dgm:t>
    </dgm:pt>
    <dgm:pt modelId="{FD83A30E-2DC1-48C9-8508-96BF4295DE03}" type="sibTrans" cxnId="{0186D79B-759A-44CC-BE2E-2C641DFAFF68}">
      <dgm:prSet/>
      <dgm:spPr/>
      <dgm:t>
        <a:bodyPr/>
        <a:lstStyle/>
        <a:p>
          <a:endParaRPr lang="fr-BE"/>
        </a:p>
      </dgm:t>
    </dgm:pt>
    <dgm:pt modelId="{35F5E7D6-CCC7-4889-81DB-9378893D2D49}">
      <dgm:prSet/>
      <dgm:spPr/>
      <dgm:t>
        <a:bodyPr/>
        <a:lstStyle/>
        <a:p>
          <a:pPr rtl="0"/>
          <a:r>
            <a:rPr lang="en-US" dirty="0" smtClean="0"/>
            <a:t>Russia to rely over inefficient Gazprom?</a:t>
          </a:r>
          <a:endParaRPr lang="fr-BE" dirty="0"/>
        </a:p>
      </dgm:t>
    </dgm:pt>
    <dgm:pt modelId="{8968D215-97C9-4761-9E9E-89D7396536FF}" type="parTrans" cxnId="{3FC51390-546A-4F13-8931-535491323D5D}">
      <dgm:prSet/>
      <dgm:spPr/>
      <dgm:t>
        <a:bodyPr/>
        <a:lstStyle/>
        <a:p>
          <a:endParaRPr lang="fr-BE"/>
        </a:p>
      </dgm:t>
    </dgm:pt>
    <dgm:pt modelId="{E7EFA3AD-313C-4EEA-A40E-2EE2ECB2351C}" type="sibTrans" cxnId="{3FC51390-546A-4F13-8931-535491323D5D}">
      <dgm:prSet/>
      <dgm:spPr/>
      <dgm:t>
        <a:bodyPr/>
        <a:lstStyle/>
        <a:p>
          <a:endParaRPr lang="fr-BE"/>
        </a:p>
      </dgm:t>
    </dgm:pt>
    <dgm:pt modelId="{8CC53C9E-3DEC-4F5C-BCD1-B3E6523EFC20}">
      <dgm:prSet/>
      <dgm:spPr/>
      <dgm:t>
        <a:bodyPr/>
        <a:lstStyle/>
        <a:p>
          <a:pPr rtl="0"/>
          <a:r>
            <a:rPr lang="en-US" dirty="0" smtClean="0"/>
            <a:t>Gas Advisory Council focuses on ‘technical’ discussion, but political trust needed</a:t>
          </a:r>
          <a:endParaRPr lang="fr-BE" dirty="0"/>
        </a:p>
      </dgm:t>
    </dgm:pt>
    <dgm:pt modelId="{CD29F111-D885-4BBE-89D4-E827BAB0F103}" type="parTrans" cxnId="{530F9DB0-0AE9-4391-BF32-39B75E903E29}">
      <dgm:prSet/>
      <dgm:spPr/>
      <dgm:t>
        <a:bodyPr/>
        <a:lstStyle/>
        <a:p>
          <a:endParaRPr lang="fr-BE"/>
        </a:p>
      </dgm:t>
    </dgm:pt>
    <dgm:pt modelId="{1CD84C64-AB73-40AB-92CE-990C3653AAE7}" type="sibTrans" cxnId="{530F9DB0-0AE9-4391-BF32-39B75E903E29}">
      <dgm:prSet/>
      <dgm:spPr/>
      <dgm:t>
        <a:bodyPr/>
        <a:lstStyle/>
        <a:p>
          <a:endParaRPr lang="fr-BE"/>
        </a:p>
      </dgm:t>
    </dgm:pt>
    <dgm:pt modelId="{E81ACDF6-6988-42A5-B21D-5151B4CAFDAE}" type="pres">
      <dgm:prSet presAssocID="{2DEB571E-003F-4E6D-9D66-3C93C5C2EF9B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47DCC4B1-F744-4EA3-8F50-FCDEEEA0238F}" type="pres">
      <dgm:prSet presAssocID="{27059D23-1343-4BA7-8025-B345EC2C6F47}" presName="horFlow" presStyleCnt="0"/>
      <dgm:spPr/>
    </dgm:pt>
    <dgm:pt modelId="{E2CD6A54-FF09-4480-BD64-BA5EC41C78CF}" type="pres">
      <dgm:prSet presAssocID="{27059D23-1343-4BA7-8025-B345EC2C6F47}" presName="bigChev" presStyleLbl="node1" presStyleIdx="0" presStyleCnt="3"/>
      <dgm:spPr/>
      <dgm:t>
        <a:bodyPr/>
        <a:lstStyle/>
        <a:p>
          <a:endParaRPr lang="nl-NL"/>
        </a:p>
      </dgm:t>
    </dgm:pt>
    <dgm:pt modelId="{3E4F4A1E-CFEC-4943-B8B3-979D225A615A}" type="pres">
      <dgm:prSet presAssocID="{8380AD93-B0C4-4C02-8F0D-694141CFA8BF}" presName="parTrans" presStyleCnt="0"/>
      <dgm:spPr/>
    </dgm:pt>
    <dgm:pt modelId="{F91BC140-0AB1-4738-88CD-7AE5DD7D7B47}" type="pres">
      <dgm:prSet presAssocID="{611D6819-5C9A-42C1-A754-73866DE39CE3}" presName="node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80CDB02-8CC0-4074-A672-38C2062C7F49}" type="pres">
      <dgm:prSet presAssocID="{6DA85D00-2537-4AB8-B2E9-96EA7005B2AB}" presName="sibTrans" presStyleCnt="0"/>
      <dgm:spPr/>
    </dgm:pt>
    <dgm:pt modelId="{2100B74D-9373-4BA2-BF46-E4153CD9C90D}" type="pres">
      <dgm:prSet presAssocID="{7536B577-7B99-466A-A6DE-3DA90AE29059}" presName="node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79A660B6-12FA-456E-AE68-0031B9F47FD0}" type="pres">
      <dgm:prSet presAssocID="{27059D23-1343-4BA7-8025-B345EC2C6F47}" presName="vSp" presStyleCnt="0"/>
      <dgm:spPr/>
    </dgm:pt>
    <dgm:pt modelId="{D0CEF554-0580-4ECE-9B99-536B3C32509D}" type="pres">
      <dgm:prSet presAssocID="{713A27EC-EA3A-4CEE-8BBE-0E358FE92BCD}" presName="horFlow" presStyleCnt="0"/>
      <dgm:spPr/>
    </dgm:pt>
    <dgm:pt modelId="{26262D24-FD07-45EB-A196-7EE62E1DC1A7}" type="pres">
      <dgm:prSet presAssocID="{713A27EC-EA3A-4CEE-8BBE-0E358FE92BCD}" presName="bigChev" presStyleLbl="node1" presStyleIdx="1" presStyleCnt="3"/>
      <dgm:spPr/>
      <dgm:t>
        <a:bodyPr/>
        <a:lstStyle/>
        <a:p>
          <a:endParaRPr lang="nl-NL"/>
        </a:p>
      </dgm:t>
    </dgm:pt>
    <dgm:pt modelId="{8A4C2335-E3C5-497F-9B2D-BE869AF4654D}" type="pres">
      <dgm:prSet presAssocID="{9478D74D-5B91-481F-A286-5764D5381498}" presName="parTrans" presStyleCnt="0"/>
      <dgm:spPr/>
    </dgm:pt>
    <dgm:pt modelId="{C07B4E54-8033-492B-AC78-A720D4C2957F}" type="pres">
      <dgm:prSet presAssocID="{CE45FF07-10FD-4807-89B0-132FA9667589}" presName="node" presStyleLbl="alignAccFollowNode1" presStyleIdx="2" presStyleCnt="6" custLinFactNeighborX="1266" custLinFactNeighborY="4886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B71A9A35-61E5-456B-9E99-3EF945A79502}" type="pres">
      <dgm:prSet presAssocID="{26A7F6A5-96DA-4790-953D-04073FDB6D18}" presName="sibTrans" presStyleCnt="0"/>
      <dgm:spPr/>
    </dgm:pt>
    <dgm:pt modelId="{3BB116FE-DA6F-4A67-9884-E1A62B5FCFD2}" type="pres">
      <dgm:prSet presAssocID="{8CC53C9E-3DEC-4F5C-BCD1-B3E6523EFC20}" presName="node" presStyleLbl="alignAccFollowNode1" presStyleIdx="3" presStyleCnt="6" custLinFactNeighborX="2800" custLinFactNeighborY="4886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853E82D8-4851-4658-A3B2-D134E43A3DD3}" type="pres">
      <dgm:prSet presAssocID="{713A27EC-EA3A-4CEE-8BBE-0E358FE92BCD}" presName="vSp" presStyleCnt="0"/>
      <dgm:spPr/>
    </dgm:pt>
    <dgm:pt modelId="{095E37E6-2E5F-461C-AB8F-8E9B12DD3477}" type="pres">
      <dgm:prSet presAssocID="{F8EFEC36-59A1-4075-9318-4130DE75098B}" presName="horFlow" presStyleCnt="0"/>
      <dgm:spPr/>
    </dgm:pt>
    <dgm:pt modelId="{D2E8613D-577F-43DA-9AF0-04A8D8F41C46}" type="pres">
      <dgm:prSet presAssocID="{F8EFEC36-59A1-4075-9318-4130DE75098B}" presName="bigChev" presStyleLbl="node1" presStyleIdx="2" presStyleCnt="3"/>
      <dgm:spPr/>
      <dgm:t>
        <a:bodyPr/>
        <a:lstStyle/>
        <a:p>
          <a:endParaRPr lang="nl-NL"/>
        </a:p>
      </dgm:t>
    </dgm:pt>
    <dgm:pt modelId="{25475F5C-0C1C-4A1B-BAE6-F52FF2480B27}" type="pres">
      <dgm:prSet presAssocID="{2B8566C5-3914-4DCB-B61E-DA0F1E44D8A3}" presName="parTrans" presStyleCnt="0"/>
      <dgm:spPr/>
    </dgm:pt>
    <dgm:pt modelId="{C8DA66FF-5A68-4A33-BBE6-3C3226417D31}" type="pres">
      <dgm:prSet presAssocID="{47F632A8-4C32-4929-BD58-C79E3651CFC5}" presName="node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D7028B0-AA73-4871-9637-651E7A07CDD6}" type="pres">
      <dgm:prSet presAssocID="{FD83A30E-2DC1-48C9-8508-96BF4295DE03}" presName="sibTrans" presStyleCnt="0"/>
      <dgm:spPr/>
    </dgm:pt>
    <dgm:pt modelId="{B5CE1DB3-C4A2-4843-8677-E42AAAD53484}" type="pres">
      <dgm:prSet presAssocID="{35F5E7D6-CCC7-4889-81DB-9378893D2D49}" presName="node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FC51390-546A-4F13-8931-535491323D5D}" srcId="{F8EFEC36-59A1-4075-9318-4130DE75098B}" destId="{35F5E7D6-CCC7-4889-81DB-9378893D2D49}" srcOrd="1" destOrd="0" parTransId="{8968D215-97C9-4761-9E9E-89D7396536FF}" sibTransId="{E7EFA3AD-313C-4EEA-A40E-2EE2ECB2351C}"/>
    <dgm:cxn modelId="{E20485DD-01EC-490D-B99A-AF33C61691C0}" type="presOf" srcId="{47F632A8-4C32-4929-BD58-C79E3651CFC5}" destId="{C8DA66FF-5A68-4A33-BBE6-3C3226417D31}" srcOrd="0" destOrd="0" presId="urn:microsoft.com/office/officeart/2005/8/layout/lProcess3"/>
    <dgm:cxn modelId="{7D7AFFE6-A00A-438B-BC7A-59FF0524F7E5}" srcId="{27059D23-1343-4BA7-8025-B345EC2C6F47}" destId="{7536B577-7B99-466A-A6DE-3DA90AE29059}" srcOrd="1" destOrd="0" parTransId="{875A7E76-758D-443C-A3E4-C10D1FDA1160}" sibTransId="{85F5641D-2B9D-46C0-BD6C-87429A30785D}"/>
    <dgm:cxn modelId="{F0981A18-5A62-4E66-BA93-824A87F9A34C}" type="presOf" srcId="{713A27EC-EA3A-4CEE-8BBE-0E358FE92BCD}" destId="{26262D24-FD07-45EB-A196-7EE62E1DC1A7}" srcOrd="0" destOrd="0" presId="urn:microsoft.com/office/officeart/2005/8/layout/lProcess3"/>
    <dgm:cxn modelId="{1FD8B0B3-EB22-46BC-8D2E-02C3E363B303}" type="presOf" srcId="{7536B577-7B99-466A-A6DE-3DA90AE29059}" destId="{2100B74D-9373-4BA2-BF46-E4153CD9C90D}" srcOrd="0" destOrd="0" presId="urn:microsoft.com/office/officeart/2005/8/layout/lProcess3"/>
    <dgm:cxn modelId="{6822FC24-4830-498B-B1A3-01C023E082DC}" type="presOf" srcId="{F8EFEC36-59A1-4075-9318-4130DE75098B}" destId="{D2E8613D-577F-43DA-9AF0-04A8D8F41C46}" srcOrd="0" destOrd="0" presId="urn:microsoft.com/office/officeart/2005/8/layout/lProcess3"/>
    <dgm:cxn modelId="{33B604B4-D900-4084-B2BB-CBEF77006CC9}" srcId="{2DEB571E-003F-4E6D-9D66-3C93C5C2EF9B}" destId="{F8EFEC36-59A1-4075-9318-4130DE75098B}" srcOrd="2" destOrd="0" parTransId="{0B047AB7-B982-4287-830D-305AD4C1E471}" sibTransId="{2324D3AA-6A0E-45C9-B659-E35550A4F8CC}"/>
    <dgm:cxn modelId="{729496FD-5CE9-48F6-AA2A-6686F6C4D344}" type="presOf" srcId="{27059D23-1343-4BA7-8025-B345EC2C6F47}" destId="{E2CD6A54-FF09-4480-BD64-BA5EC41C78CF}" srcOrd="0" destOrd="0" presId="urn:microsoft.com/office/officeart/2005/8/layout/lProcess3"/>
    <dgm:cxn modelId="{0186D79B-759A-44CC-BE2E-2C641DFAFF68}" srcId="{F8EFEC36-59A1-4075-9318-4130DE75098B}" destId="{47F632A8-4C32-4929-BD58-C79E3651CFC5}" srcOrd="0" destOrd="0" parTransId="{2B8566C5-3914-4DCB-B61E-DA0F1E44D8A3}" sibTransId="{FD83A30E-2DC1-48C9-8508-96BF4295DE03}"/>
    <dgm:cxn modelId="{0AA06FE8-B520-4100-BEBD-11758805639F}" type="presOf" srcId="{CE45FF07-10FD-4807-89B0-132FA9667589}" destId="{C07B4E54-8033-492B-AC78-A720D4C2957F}" srcOrd="0" destOrd="0" presId="urn:microsoft.com/office/officeart/2005/8/layout/lProcess3"/>
    <dgm:cxn modelId="{8D3084D3-26F3-4251-8342-87600C7EB79E}" type="presOf" srcId="{35F5E7D6-CCC7-4889-81DB-9378893D2D49}" destId="{B5CE1DB3-C4A2-4843-8677-E42AAAD53484}" srcOrd="0" destOrd="0" presId="urn:microsoft.com/office/officeart/2005/8/layout/lProcess3"/>
    <dgm:cxn modelId="{EC8FE257-34F7-4490-846F-847CE655987A}" type="presOf" srcId="{611D6819-5C9A-42C1-A754-73866DE39CE3}" destId="{F91BC140-0AB1-4738-88CD-7AE5DD7D7B47}" srcOrd="0" destOrd="0" presId="urn:microsoft.com/office/officeart/2005/8/layout/lProcess3"/>
    <dgm:cxn modelId="{3E778AA4-0B05-4ECD-8049-5B24DDA33EE0}" srcId="{2DEB571E-003F-4E6D-9D66-3C93C5C2EF9B}" destId="{713A27EC-EA3A-4CEE-8BBE-0E358FE92BCD}" srcOrd="1" destOrd="0" parTransId="{3CEABBE2-4EBB-458B-8C3C-D35564F20DA7}" sibTransId="{B75A8C18-272E-4020-87C0-7C25691EEEFD}"/>
    <dgm:cxn modelId="{37252884-B302-4701-A46E-7DED9903AB79}" type="presOf" srcId="{2DEB571E-003F-4E6D-9D66-3C93C5C2EF9B}" destId="{E81ACDF6-6988-42A5-B21D-5151B4CAFDAE}" srcOrd="0" destOrd="0" presId="urn:microsoft.com/office/officeart/2005/8/layout/lProcess3"/>
    <dgm:cxn modelId="{AC52088C-74C3-4481-A5B6-A4DAEBBC0CC7}" srcId="{27059D23-1343-4BA7-8025-B345EC2C6F47}" destId="{611D6819-5C9A-42C1-A754-73866DE39CE3}" srcOrd="0" destOrd="0" parTransId="{8380AD93-B0C4-4C02-8F0D-694141CFA8BF}" sibTransId="{6DA85D00-2537-4AB8-B2E9-96EA7005B2AB}"/>
    <dgm:cxn modelId="{2E5D58E8-7B92-41F4-948E-AF2E4423B343}" type="presOf" srcId="{8CC53C9E-3DEC-4F5C-BCD1-B3E6523EFC20}" destId="{3BB116FE-DA6F-4A67-9884-E1A62B5FCFD2}" srcOrd="0" destOrd="0" presId="urn:microsoft.com/office/officeart/2005/8/layout/lProcess3"/>
    <dgm:cxn modelId="{15C7BBB1-F11C-4F26-BB35-7BA7219926C4}" srcId="{713A27EC-EA3A-4CEE-8BBE-0E358FE92BCD}" destId="{CE45FF07-10FD-4807-89B0-132FA9667589}" srcOrd="0" destOrd="0" parTransId="{9478D74D-5B91-481F-A286-5764D5381498}" sibTransId="{26A7F6A5-96DA-4790-953D-04073FDB6D18}"/>
    <dgm:cxn modelId="{530F9DB0-0AE9-4391-BF32-39B75E903E29}" srcId="{713A27EC-EA3A-4CEE-8BBE-0E358FE92BCD}" destId="{8CC53C9E-3DEC-4F5C-BCD1-B3E6523EFC20}" srcOrd="1" destOrd="0" parTransId="{CD29F111-D885-4BBE-89D4-E827BAB0F103}" sibTransId="{1CD84C64-AB73-40AB-92CE-990C3653AAE7}"/>
    <dgm:cxn modelId="{9C87B394-4063-4235-9F6B-BBFC9BEDC779}" srcId="{2DEB571E-003F-4E6D-9D66-3C93C5C2EF9B}" destId="{27059D23-1343-4BA7-8025-B345EC2C6F47}" srcOrd="0" destOrd="0" parTransId="{E0CDEA11-E9D7-4842-9C45-F5B1D540ABF5}" sibTransId="{74605216-C32A-4895-975B-F3429DF438BD}"/>
    <dgm:cxn modelId="{4847817E-C42C-4CA1-BBE5-F0C730335E6B}" type="presParOf" srcId="{E81ACDF6-6988-42A5-B21D-5151B4CAFDAE}" destId="{47DCC4B1-F744-4EA3-8F50-FCDEEEA0238F}" srcOrd="0" destOrd="0" presId="urn:microsoft.com/office/officeart/2005/8/layout/lProcess3"/>
    <dgm:cxn modelId="{AB988303-CA5F-4557-9B08-86858C80869C}" type="presParOf" srcId="{47DCC4B1-F744-4EA3-8F50-FCDEEEA0238F}" destId="{E2CD6A54-FF09-4480-BD64-BA5EC41C78CF}" srcOrd="0" destOrd="0" presId="urn:microsoft.com/office/officeart/2005/8/layout/lProcess3"/>
    <dgm:cxn modelId="{851FD6B8-FB1A-44B9-8242-1E8D33084479}" type="presParOf" srcId="{47DCC4B1-F744-4EA3-8F50-FCDEEEA0238F}" destId="{3E4F4A1E-CFEC-4943-B8B3-979D225A615A}" srcOrd="1" destOrd="0" presId="urn:microsoft.com/office/officeart/2005/8/layout/lProcess3"/>
    <dgm:cxn modelId="{FE243CD8-B9DD-49BA-A970-A6E02916CD28}" type="presParOf" srcId="{47DCC4B1-F744-4EA3-8F50-FCDEEEA0238F}" destId="{F91BC140-0AB1-4738-88CD-7AE5DD7D7B47}" srcOrd="2" destOrd="0" presId="urn:microsoft.com/office/officeart/2005/8/layout/lProcess3"/>
    <dgm:cxn modelId="{8CF26EF2-01D2-466D-8369-58BD44BBF2E1}" type="presParOf" srcId="{47DCC4B1-F744-4EA3-8F50-FCDEEEA0238F}" destId="{680CDB02-8CC0-4074-A672-38C2062C7F49}" srcOrd="3" destOrd="0" presId="urn:microsoft.com/office/officeart/2005/8/layout/lProcess3"/>
    <dgm:cxn modelId="{0FE49033-10CD-4090-A3BF-13A77AAC35FD}" type="presParOf" srcId="{47DCC4B1-F744-4EA3-8F50-FCDEEEA0238F}" destId="{2100B74D-9373-4BA2-BF46-E4153CD9C90D}" srcOrd="4" destOrd="0" presId="urn:microsoft.com/office/officeart/2005/8/layout/lProcess3"/>
    <dgm:cxn modelId="{A366ECE1-25D7-415F-815B-080253DB0FB2}" type="presParOf" srcId="{E81ACDF6-6988-42A5-B21D-5151B4CAFDAE}" destId="{79A660B6-12FA-456E-AE68-0031B9F47FD0}" srcOrd="1" destOrd="0" presId="urn:microsoft.com/office/officeart/2005/8/layout/lProcess3"/>
    <dgm:cxn modelId="{14DB10FD-8E62-4FC7-80C7-BA264757347F}" type="presParOf" srcId="{E81ACDF6-6988-42A5-B21D-5151B4CAFDAE}" destId="{D0CEF554-0580-4ECE-9B99-536B3C32509D}" srcOrd="2" destOrd="0" presId="urn:microsoft.com/office/officeart/2005/8/layout/lProcess3"/>
    <dgm:cxn modelId="{95C80D1D-8D48-4BEC-A5F4-9D4D19A21223}" type="presParOf" srcId="{D0CEF554-0580-4ECE-9B99-536B3C32509D}" destId="{26262D24-FD07-45EB-A196-7EE62E1DC1A7}" srcOrd="0" destOrd="0" presId="urn:microsoft.com/office/officeart/2005/8/layout/lProcess3"/>
    <dgm:cxn modelId="{0B85DFFD-857B-4666-B3D7-AC900B3907E5}" type="presParOf" srcId="{D0CEF554-0580-4ECE-9B99-536B3C32509D}" destId="{8A4C2335-E3C5-497F-9B2D-BE869AF4654D}" srcOrd="1" destOrd="0" presId="urn:microsoft.com/office/officeart/2005/8/layout/lProcess3"/>
    <dgm:cxn modelId="{9AC211DE-5D44-48B3-9820-0DE300CBA105}" type="presParOf" srcId="{D0CEF554-0580-4ECE-9B99-536B3C32509D}" destId="{C07B4E54-8033-492B-AC78-A720D4C2957F}" srcOrd="2" destOrd="0" presId="urn:microsoft.com/office/officeart/2005/8/layout/lProcess3"/>
    <dgm:cxn modelId="{8E35DA20-FE97-45B9-91C3-C4BD08437BA8}" type="presParOf" srcId="{D0CEF554-0580-4ECE-9B99-536B3C32509D}" destId="{B71A9A35-61E5-456B-9E99-3EF945A79502}" srcOrd="3" destOrd="0" presId="urn:microsoft.com/office/officeart/2005/8/layout/lProcess3"/>
    <dgm:cxn modelId="{8E797343-2460-49DA-A613-03C0E8D5F59F}" type="presParOf" srcId="{D0CEF554-0580-4ECE-9B99-536B3C32509D}" destId="{3BB116FE-DA6F-4A67-9884-E1A62B5FCFD2}" srcOrd="4" destOrd="0" presId="urn:microsoft.com/office/officeart/2005/8/layout/lProcess3"/>
    <dgm:cxn modelId="{4AECD76A-4C26-4202-B92E-AABAEEED361F}" type="presParOf" srcId="{E81ACDF6-6988-42A5-B21D-5151B4CAFDAE}" destId="{853E82D8-4851-4658-A3B2-D134E43A3DD3}" srcOrd="3" destOrd="0" presId="urn:microsoft.com/office/officeart/2005/8/layout/lProcess3"/>
    <dgm:cxn modelId="{6729C6FF-E8BD-4B02-B3B0-91CAFFD42706}" type="presParOf" srcId="{E81ACDF6-6988-42A5-B21D-5151B4CAFDAE}" destId="{095E37E6-2E5F-461C-AB8F-8E9B12DD3477}" srcOrd="4" destOrd="0" presId="urn:microsoft.com/office/officeart/2005/8/layout/lProcess3"/>
    <dgm:cxn modelId="{23A43225-5A98-4E53-86D5-A3ED11B50B4E}" type="presParOf" srcId="{095E37E6-2E5F-461C-AB8F-8E9B12DD3477}" destId="{D2E8613D-577F-43DA-9AF0-04A8D8F41C46}" srcOrd="0" destOrd="0" presId="urn:microsoft.com/office/officeart/2005/8/layout/lProcess3"/>
    <dgm:cxn modelId="{E471484D-0A23-430C-B395-5DA0C47389F5}" type="presParOf" srcId="{095E37E6-2E5F-461C-AB8F-8E9B12DD3477}" destId="{25475F5C-0C1C-4A1B-BAE6-F52FF2480B27}" srcOrd="1" destOrd="0" presId="urn:microsoft.com/office/officeart/2005/8/layout/lProcess3"/>
    <dgm:cxn modelId="{0F3EBDF5-5EE3-40D7-B6BA-90C8D1C54F12}" type="presParOf" srcId="{095E37E6-2E5F-461C-AB8F-8E9B12DD3477}" destId="{C8DA66FF-5A68-4A33-BBE6-3C3226417D31}" srcOrd="2" destOrd="0" presId="urn:microsoft.com/office/officeart/2005/8/layout/lProcess3"/>
    <dgm:cxn modelId="{AB390BBC-46B6-4120-A382-C4F81B5C8A89}" type="presParOf" srcId="{095E37E6-2E5F-461C-AB8F-8E9B12DD3477}" destId="{2D7028B0-AA73-4871-9637-651E7A07CDD6}" srcOrd="3" destOrd="0" presId="urn:microsoft.com/office/officeart/2005/8/layout/lProcess3"/>
    <dgm:cxn modelId="{0F8B68DC-C408-4D6F-9075-B331F4F06316}" type="presParOf" srcId="{095E37E6-2E5F-461C-AB8F-8E9B12DD3477}" destId="{B5CE1DB3-C4A2-4843-8677-E42AAAD53484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E57862-9A46-4884-92D1-2031018AE6F3}" type="doc">
      <dgm:prSet loTypeId="urn:microsoft.com/office/officeart/2005/8/layout/arrow5" loCatId="process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fr-BE"/>
        </a:p>
      </dgm:t>
    </dgm:pt>
    <dgm:pt modelId="{41EDFA1D-9EFA-4DF0-91BF-165304AD1B3A}">
      <dgm:prSet/>
      <dgm:spPr/>
      <dgm:t>
        <a:bodyPr/>
        <a:lstStyle/>
        <a:p>
          <a:pPr rtl="0"/>
          <a:r>
            <a:rPr lang="en-US" dirty="0" smtClean="0"/>
            <a:t>EU </a:t>
          </a:r>
          <a:endParaRPr lang="fr-BE" dirty="0"/>
        </a:p>
      </dgm:t>
    </dgm:pt>
    <dgm:pt modelId="{283F69F4-EEB7-4DDB-9304-E1C307F11867}" type="parTrans" cxnId="{9BE120E5-DA6D-4AC8-8FBD-EF83BEC0DE87}">
      <dgm:prSet/>
      <dgm:spPr/>
      <dgm:t>
        <a:bodyPr/>
        <a:lstStyle/>
        <a:p>
          <a:endParaRPr lang="fr-BE"/>
        </a:p>
      </dgm:t>
    </dgm:pt>
    <dgm:pt modelId="{AC795733-2DC7-4AEA-AC03-0CCA9438AC75}" type="sibTrans" cxnId="{9BE120E5-DA6D-4AC8-8FBD-EF83BEC0DE87}">
      <dgm:prSet/>
      <dgm:spPr/>
      <dgm:t>
        <a:bodyPr/>
        <a:lstStyle/>
        <a:p>
          <a:endParaRPr lang="fr-BE"/>
        </a:p>
      </dgm:t>
    </dgm:pt>
    <dgm:pt modelId="{E92E228F-FB65-4F6D-B678-635CE3B096CD}">
      <dgm:prSet/>
      <dgm:spPr/>
      <dgm:t>
        <a:bodyPr/>
        <a:lstStyle/>
        <a:p>
          <a:pPr rtl="0"/>
          <a:r>
            <a:rPr lang="en-US" dirty="0" smtClean="0"/>
            <a:t>Main concern: Gazprom’s  export monopoly and price indexation</a:t>
          </a:r>
          <a:endParaRPr lang="fr-BE" dirty="0"/>
        </a:p>
      </dgm:t>
    </dgm:pt>
    <dgm:pt modelId="{644D7D11-164B-492A-BB38-4C3CC3EEE1D2}" type="parTrans" cxnId="{EE870316-A4C5-4265-AEFA-6BC33618C844}">
      <dgm:prSet/>
      <dgm:spPr/>
      <dgm:t>
        <a:bodyPr/>
        <a:lstStyle/>
        <a:p>
          <a:endParaRPr lang="fr-BE"/>
        </a:p>
      </dgm:t>
    </dgm:pt>
    <dgm:pt modelId="{28D02F35-CC6C-449F-B34D-205A79495E81}" type="sibTrans" cxnId="{EE870316-A4C5-4265-AEFA-6BC33618C844}">
      <dgm:prSet/>
      <dgm:spPr/>
      <dgm:t>
        <a:bodyPr/>
        <a:lstStyle/>
        <a:p>
          <a:endParaRPr lang="fr-BE"/>
        </a:p>
      </dgm:t>
    </dgm:pt>
    <dgm:pt modelId="{D7D294A7-9492-4CD5-84FC-FDCE0DE82744}">
      <dgm:prSet/>
      <dgm:spPr/>
      <dgm:t>
        <a:bodyPr/>
        <a:lstStyle/>
        <a:p>
          <a:pPr rtl="0"/>
          <a:r>
            <a:rPr lang="en-US" dirty="0" smtClean="0"/>
            <a:t>Integration of Ukraine into </a:t>
          </a:r>
          <a:r>
            <a:rPr lang="en-US" dirty="0" err="1" smtClean="0"/>
            <a:t>EnCT</a:t>
          </a:r>
          <a:r>
            <a:rPr lang="en-US" dirty="0" smtClean="0"/>
            <a:t> also to reinforce transit security</a:t>
          </a:r>
          <a:endParaRPr lang="fr-BE" dirty="0"/>
        </a:p>
      </dgm:t>
    </dgm:pt>
    <dgm:pt modelId="{56978173-A9ED-4C5D-AB84-4D3C9A555551}" type="parTrans" cxnId="{B9152C0C-1065-413A-AB78-D75F5278DD53}">
      <dgm:prSet/>
      <dgm:spPr/>
      <dgm:t>
        <a:bodyPr/>
        <a:lstStyle/>
        <a:p>
          <a:endParaRPr lang="fr-BE"/>
        </a:p>
      </dgm:t>
    </dgm:pt>
    <dgm:pt modelId="{328A7FF9-3ECB-4559-A472-125D87C70BCD}" type="sibTrans" cxnId="{B9152C0C-1065-413A-AB78-D75F5278DD53}">
      <dgm:prSet/>
      <dgm:spPr/>
      <dgm:t>
        <a:bodyPr/>
        <a:lstStyle/>
        <a:p>
          <a:endParaRPr lang="fr-BE"/>
        </a:p>
      </dgm:t>
    </dgm:pt>
    <dgm:pt modelId="{AD9673C6-74E0-4CBB-BA00-D6DE9E1F0051}">
      <dgm:prSet/>
      <dgm:spPr/>
      <dgm:t>
        <a:bodyPr/>
        <a:lstStyle/>
        <a:p>
          <a:pPr rtl="0"/>
          <a:r>
            <a:rPr lang="en-US" smtClean="0"/>
            <a:t>RF</a:t>
          </a:r>
          <a:endParaRPr lang="fr-BE"/>
        </a:p>
      </dgm:t>
    </dgm:pt>
    <dgm:pt modelId="{8D9929C0-3172-4053-9113-03F13F6F19CF}" type="parTrans" cxnId="{3D89E683-2914-4150-B9EA-FD3D01D247F1}">
      <dgm:prSet/>
      <dgm:spPr/>
      <dgm:t>
        <a:bodyPr/>
        <a:lstStyle/>
        <a:p>
          <a:endParaRPr lang="fr-BE"/>
        </a:p>
      </dgm:t>
    </dgm:pt>
    <dgm:pt modelId="{4792B79B-2A1C-4790-89FB-355AE451ECF0}" type="sibTrans" cxnId="{3D89E683-2914-4150-B9EA-FD3D01D247F1}">
      <dgm:prSet/>
      <dgm:spPr/>
      <dgm:t>
        <a:bodyPr/>
        <a:lstStyle/>
        <a:p>
          <a:endParaRPr lang="fr-BE"/>
        </a:p>
      </dgm:t>
    </dgm:pt>
    <dgm:pt modelId="{83C708AF-C3A0-4AA7-A203-8F237621246F}">
      <dgm:prSet/>
      <dgm:spPr/>
      <dgm:t>
        <a:bodyPr/>
        <a:lstStyle/>
        <a:p>
          <a:pPr rtl="0"/>
          <a:r>
            <a:rPr lang="en-US" dirty="0" smtClean="0"/>
            <a:t>ECT is not acceptable if transit issues are not clarified (</a:t>
          </a:r>
          <a:r>
            <a:rPr lang="en-US" dirty="0" err="1" smtClean="0"/>
            <a:t>incl</a:t>
          </a:r>
          <a:r>
            <a:rPr lang="en-US" dirty="0" smtClean="0"/>
            <a:t> dispute settlement); REIO clause is the key barrier</a:t>
          </a:r>
          <a:endParaRPr lang="fr-BE" dirty="0"/>
        </a:p>
      </dgm:t>
    </dgm:pt>
    <dgm:pt modelId="{F26E7EA9-C974-4695-9CF8-1095DE92ABA3}" type="parTrans" cxnId="{977704A9-5F61-467B-95F4-03EC200F0605}">
      <dgm:prSet/>
      <dgm:spPr/>
      <dgm:t>
        <a:bodyPr/>
        <a:lstStyle/>
        <a:p>
          <a:endParaRPr lang="fr-BE"/>
        </a:p>
      </dgm:t>
    </dgm:pt>
    <dgm:pt modelId="{46E4E551-3A47-419B-ACD9-E4D31385F04F}" type="sibTrans" cxnId="{977704A9-5F61-467B-95F4-03EC200F0605}">
      <dgm:prSet/>
      <dgm:spPr/>
      <dgm:t>
        <a:bodyPr/>
        <a:lstStyle/>
        <a:p>
          <a:endParaRPr lang="fr-BE"/>
        </a:p>
      </dgm:t>
    </dgm:pt>
    <dgm:pt modelId="{5407BBD6-5569-4A19-AC4E-6D3F2F303F8F}">
      <dgm:prSet/>
      <dgm:spPr/>
      <dgm:t>
        <a:bodyPr/>
        <a:lstStyle/>
        <a:p>
          <a:pPr rtl="0"/>
          <a:r>
            <a:rPr lang="en-US" dirty="0" smtClean="0"/>
            <a:t>EU markets bring new uncertainties in capacity markets</a:t>
          </a:r>
          <a:endParaRPr lang="fr-BE" dirty="0"/>
        </a:p>
      </dgm:t>
    </dgm:pt>
    <dgm:pt modelId="{4EFCC65A-02CC-4A88-BF82-781FB9790B9D}" type="parTrans" cxnId="{1E3BA3F5-0D11-47EA-8711-DF2570F85563}">
      <dgm:prSet/>
      <dgm:spPr/>
      <dgm:t>
        <a:bodyPr/>
        <a:lstStyle/>
        <a:p>
          <a:endParaRPr lang="fr-BE"/>
        </a:p>
      </dgm:t>
    </dgm:pt>
    <dgm:pt modelId="{6F3C8704-B386-4D3E-893E-51BD0666AF4E}" type="sibTrans" cxnId="{1E3BA3F5-0D11-47EA-8711-DF2570F85563}">
      <dgm:prSet/>
      <dgm:spPr/>
      <dgm:t>
        <a:bodyPr/>
        <a:lstStyle/>
        <a:p>
          <a:endParaRPr lang="fr-BE"/>
        </a:p>
      </dgm:t>
    </dgm:pt>
    <dgm:pt modelId="{B2D24E7A-2328-4224-B03D-AADB4E7D6180}" type="pres">
      <dgm:prSet presAssocID="{4DE57862-9A46-4884-92D1-2031018AE6F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416F187-F3EA-40F8-A044-3CBEED619F18}" type="pres">
      <dgm:prSet presAssocID="{41EDFA1D-9EFA-4DF0-91BF-165304AD1B3A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CC6F0D5E-687F-4E87-948C-DB4E849D0D5C}" type="pres">
      <dgm:prSet presAssocID="{AD9673C6-74E0-4CBB-BA00-D6DE9E1F0051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</dgm:ptLst>
  <dgm:cxnLst>
    <dgm:cxn modelId="{39F2B2E1-66AC-4B40-935F-0E2B0A8BBF93}" type="presOf" srcId="{AD9673C6-74E0-4CBB-BA00-D6DE9E1F0051}" destId="{CC6F0D5E-687F-4E87-948C-DB4E849D0D5C}" srcOrd="0" destOrd="0" presId="urn:microsoft.com/office/officeart/2005/8/layout/arrow5"/>
    <dgm:cxn modelId="{F57569B6-D640-4647-A71D-7CD8B1974CE1}" type="presOf" srcId="{83C708AF-C3A0-4AA7-A203-8F237621246F}" destId="{CC6F0D5E-687F-4E87-948C-DB4E849D0D5C}" srcOrd="0" destOrd="1" presId="urn:microsoft.com/office/officeart/2005/8/layout/arrow5"/>
    <dgm:cxn modelId="{3D89E683-2914-4150-B9EA-FD3D01D247F1}" srcId="{4DE57862-9A46-4884-92D1-2031018AE6F3}" destId="{AD9673C6-74E0-4CBB-BA00-D6DE9E1F0051}" srcOrd="1" destOrd="0" parTransId="{8D9929C0-3172-4053-9113-03F13F6F19CF}" sibTransId="{4792B79B-2A1C-4790-89FB-355AE451ECF0}"/>
    <dgm:cxn modelId="{9BE120E5-DA6D-4AC8-8FBD-EF83BEC0DE87}" srcId="{4DE57862-9A46-4884-92D1-2031018AE6F3}" destId="{41EDFA1D-9EFA-4DF0-91BF-165304AD1B3A}" srcOrd="0" destOrd="0" parTransId="{283F69F4-EEB7-4DDB-9304-E1C307F11867}" sibTransId="{AC795733-2DC7-4AEA-AC03-0CCA9438AC75}"/>
    <dgm:cxn modelId="{E70DC30B-93E6-411E-8256-F7C7FF826A41}" type="presOf" srcId="{5407BBD6-5569-4A19-AC4E-6D3F2F303F8F}" destId="{CC6F0D5E-687F-4E87-948C-DB4E849D0D5C}" srcOrd="0" destOrd="2" presId="urn:microsoft.com/office/officeart/2005/8/layout/arrow5"/>
    <dgm:cxn modelId="{4A211CFF-A046-4BCB-A0DB-6617BD133716}" type="presOf" srcId="{4DE57862-9A46-4884-92D1-2031018AE6F3}" destId="{B2D24E7A-2328-4224-B03D-AADB4E7D6180}" srcOrd="0" destOrd="0" presId="urn:microsoft.com/office/officeart/2005/8/layout/arrow5"/>
    <dgm:cxn modelId="{B9152C0C-1065-413A-AB78-D75F5278DD53}" srcId="{41EDFA1D-9EFA-4DF0-91BF-165304AD1B3A}" destId="{D7D294A7-9492-4CD5-84FC-FDCE0DE82744}" srcOrd="1" destOrd="0" parTransId="{56978173-A9ED-4C5D-AB84-4D3C9A555551}" sibTransId="{328A7FF9-3ECB-4559-A472-125D87C70BCD}"/>
    <dgm:cxn modelId="{6A53F234-1B51-4CD8-870E-D8A3871F8DB6}" type="presOf" srcId="{E92E228F-FB65-4F6D-B678-635CE3B096CD}" destId="{F416F187-F3EA-40F8-A044-3CBEED619F18}" srcOrd="0" destOrd="1" presId="urn:microsoft.com/office/officeart/2005/8/layout/arrow5"/>
    <dgm:cxn modelId="{EE870316-A4C5-4265-AEFA-6BC33618C844}" srcId="{41EDFA1D-9EFA-4DF0-91BF-165304AD1B3A}" destId="{E92E228F-FB65-4F6D-B678-635CE3B096CD}" srcOrd="0" destOrd="0" parTransId="{644D7D11-164B-492A-BB38-4C3CC3EEE1D2}" sibTransId="{28D02F35-CC6C-449F-B34D-205A79495E81}"/>
    <dgm:cxn modelId="{977704A9-5F61-467B-95F4-03EC200F0605}" srcId="{AD9673C6-74E0-4CBB-BA00-D6DE9E1F0051}" destId="{83C708AF-C3A0-4AA7-A203-8F237621246F}" srcOrd="0" destOrd="0" parTransId="{F26E7EA9-C974-4695-9CF8-1095DE92ABA3}" sibTransId="{46E4E551-3A47-419B-ACD9-E4D31385F04F}"/>
    <dgm:cxn modelId="{25A2AC7F-2EB6-437E-87BC-30586E67679E}" type="presOf" srcId="{41EDFA1D-9EFA-4DF0-91BF-165304AD1B3A}" destId="{F416F187-F3EA-40F8-A044-3CBEED619F18}" srcOrd="0" destOrd="0" presId="urn:microsoft.com/office/officeart/2005/8/layout/arrow5"/>
    <dgm:cxn modelId="{25746E27-C39E-4125-A00A-FF5509C782CB}" type="presOf" srcId="{D7D294A7-9492-4CD5-84FC-FDCE0DE82744}" destId="{F416F187-F3EA-40F8-A044-3CBEED619F18}" srcOrd="0" destOrd="2" presId="urn:microsoft.com/office/officeart/2005/8/layout/arrow5"/>
    <dgm:cxn modelId="{1E3BA3F5-0D11-47EA-8711-DF2570F85563}" srcId="{AD9673C6-74E0-4CBB-BA00-D6DE9E1F0051}" destId="{5407BBD6-5569-4A19-AC4E-6D3F2F303F8F}" srcOrd="1" destOrd="0" parTransId="{4EFCC65A-02CC-4A88-BF82-781FB9790B9D}" sibTransId="{6F3C8704-B386-4D3E-893E-51BD0666AF4E}"/>
    <dgm:cxn modelId="{5571504D-5B83-4911-A49E-9C26FE0A6DCE}" type="presParOf" srcId="{B2D24E7A-2328-4224-B03D-AADB4E7D6180}" destId="{F416F187-F3EA-40F8-A044-3CBEED619F18}" srcOrd="0" destOrd="0" presId="urn:microsoft.com/office/officeart/2005/8/layout/arrow5"/>
    <dgm:cxn modelId="{BE903A57-B6AB-45B3-8BA3-AAD10C9A4E22}" type="presParOf" srcId="{B2D24E7A-2328-4224-B03D-AADB4E7D6180}" destId="{CC6F0D5E-687F-4E87-948C-DB4E849D0D5C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E57862-9A46-4884-92D1-2031018AE6F3}" type="doc">
      <dgm:prSet loTypeId="urn:microsoft.com/office/officeart/2005/8/layout/arrow5" loCatId="process" qsTypeId="urn:microsoft.com/office/officeart/2005/8/quickstyle/simple1#5" qsCatId="simple" csTypeId="urn:microsoft.com/office/officeart/2005/8/colors/accent1_2#5" csCatId="accent1" phldr="1"/>
      <dgm:spPr/>
      <dgm:t>
        <a:bodyPr/>
        <a:lstStyle/>
        <a:p>
          <a:endParaRPr lang="fr-BE"/>
        </a:p>
      </dgm:t>
    </dgm:pt>
    <dgm:pt modelId="{41EDFA1D-9EFA-4DF0-91BF-165304AD1B3A}">
      <dgm:prSet/>
      <dgm:spPr/>
      <dgm:t>
        <a:bodyPr/>
        <a:lstStyle/>
        <a:p>
          <a:pPr rtl="0"/>
          <a:r>
            <a:rPr lang="en-US" smtClean="0"/>
            <a:t>EU </a:t>
          </a:r>
          <a:endParaRPr lang="fr-BE"/>
        </a:p>
      </dgm:t>
    </dgm:pt>
    <dgm:pt modelId="{283F69F4-EEB7-4DDB-9304-E1C307F11867}" type="parTrans" cxnId="{9BE120E5-DA6D-4AC8-8FBD-EF83BEC0DE87}">
      <dgm:prSet/>
      <dgm:spPr/>
      <dgm:t>
        <a:bodyPr/>
        <a:lstStyle/>
        <a:p>
          <a:endParaRPr lang="fr-BE"/>
        </a:p>
      </dgm:t>
    </dgm:pt>
    <dgm:pt modelId="{AC795733-2DC7-4AEA-AC03-0CCA9438AC75}" type="sibTrans" cxnId="{9BE120E5-DA6D-4AC8-8FBD-EF83BEC0DE87}">
      <dgm:prSet/>
      <dgm:spPr/>
      <dgm:t>
        <a:bodyPr/>
        <a:lstStyle/>
        <a:p>
          <a:endParaRPr lang="fr-BE"/>
        </a:p>
      </dgm:t>
    </dgm:pt>
    <dgm:pt modelId="{E92E228F-FB65-4F6D-B678-635CE3B096CD}">
      <dgm:prSet/>
      <dgm:spPr/>
      <dgm:t>
        <a:bodyPr/>
        <a:lstStyle/>
        <a:p>
          <a:pPr rtl="0"/>
          <a:r>
            <a:rPr lang="en-US" smtClean="0"/>
            <a:t>More flexible position on REIO ?</a:t>
          </a:r>
          <a:endParaRPr lang="fr-BE"/>
        </a:p>
      </dgm:t>
    </dgm:pt>
    <dgm:pt modelId="{644D7D11-164B-492A-BB38-4C3CC3EEE1D2}" type="parTrans" cxnId="{EE870316-A4C5-4265-AEFA-6BC33618C844}">
      <dgm:prSet/>
      <dgm:spPr/>
      <dgm:t>
        <a:bodyPr/>
        <a:lstStyle/>
        <a:p>
          <a:endParaRPr lang="fr-BE"/>
        </a:p>
      </dgm:t>
    </dgm:pt>
    <dgm:pt modelId="{28D02F35-CC6C-449F-B34D-205A79495E81}" type="sibTrans" cxnId="{EE870316-A4C5-4265-AEFA-6BC33618C844}">
      <dgm:prSet/>
      <dgm:spPr/>
      <dgm:t>
        <a:bodyPr/>
        <a:lstStyle/>
        <a:p>
          <a:endParaRPr lang="fr-BE"/>
        </a:p>
      </dgm:t>
    </dgm:pt>
    <dgm:pt modelId="{D7D294A7-9492-4CD5-84FC-FDCE0DE82744}">
      <dgm:prSet/>
      <dgm:spPr/>
      <dgm:t>
        <a:bodyPr/>
        <a:lstStyle/>
        <a:p>
          <a:pPr rtl="0"/>
          <a:r>
            <a:rPr lang="en-US" dirty="0" smtClean="0"/>
            <a:t>Less rigid attitude towards </a:t>
          </a:r>
          <a:r>
            <a:rPr lang="en-US" dirty="0" err="1" smtClean="0"/>
            <a:t>EnCT</a:t>
          </a:r>
          <a:r>
            <a:rPr lang="en-US" dirty="0" smtClean="0"/>
            <a:t>?</a:t>
          </a:r>
          <a:endParaRPr lang="fr-BE" dirty="0"/>
        </a:p>
      </dgm:t>
    </dgm:pt>
    <dgm:pt modelId="{56978173-A9ED-4C5D-AB84-4D3C9A555551}" type="parTrans" cxnId="{B9152C0C-1065-413A-AB78-D75F5278DD53}">
      <dgm:prSet/>
      <dgm:spPr/>
      <dgm:t>
        <a:bodyPr/>
        <a:lstStyle/>
        <a:p>
          <a:endParaRPr lang="fr-BE"/>
        </a:p>
      </dgm:t>
    </dgm:pt>
    <dgm:pt modelId="{328A7FF9-3ECB-4559-A472-125D87C70BCD}" type="sibTrans" cxnId="{B9152C0C-1065-413A-AB78-D75F5278DD53}">
      <dgm:prSet/>
      <dgm:spPr/>
      <dgm:t>
        <a:bodyPr/>
        <a:lstStyle/>
        <a:p>
          <a:endParaRPr lang="fr-BE"/>
        </a:p>
      </dgm:t>
    </dgm:pt>
    <dgm:pt modelId="{AD9673C6-74E0-4CBB-BA00-D6DE9E1F0051}">
      <dgm:prSet/>
      <dgm:spPr/>
      <dgm:t>
        <a:bodyPr/>
        <a:lstStyle/>
        <a:p>
          <a:pPr rtl="0"/>
          <a:r>
            <a:rPr lang="en-US" smtClean="0"/>
            <a:t>RF</a:t>
          </a:r>
          <a:endParaRPr lang="fr-BE"/>
        </a:p>
      </dgm:t>
    </dgm:pt>
    <dgm:pt modelId="{8D9929C0-3172-4053-9113-03F13F6F19CF}" type="parTrans" cxnId="{3D89E683-2914-4150-B9EA-FD3D01D247F1}">
      <dgm:prSet/>
      <dgm:spPr/>
      <dgm:t>
        <a:bodyPr/>
        <a:lstStyle/>
        <a:p>
          <a:endParaRPr lang="fr-BE"/>
        </a:p>
      </dgm:t>
    </dgm:pt>
    <dgm:pt modelId="{4792B79B-2A1C-4790-89FB-355AE451ECF0}" type="sibTrans" cxnId="{3D89E683-2914-4150-B9EA-FD3D01D247F1}">
      <dgm:prSet/>
      <dgm:spPr/>
      <dgm:t>
        <a:bodyPr/>
        <a:lstStyle/>
        <a:p>
          <a:endParaRPr lang="fr-BE"/>
        </a:p>
      </dgm:t>
    </dgm:pt>
    <dgm:pt modelId="{83C708AF-C3A0-4AA7-A203-8F237621246F}">
      <dgm:prSet/>
      <dgm:spPr/>
      <dgm:t>
        <a:bodyPr/>
        <a:lstStyle/>
        <a:p>
          <a:pPr rtl="0"/>
          <a:r>
            <a:rPr lang="en-US" smtClean="0"/>
            <a:t>Need to face market realities (i.e. oil indexation is outdated)</a:t>
          </a:r>
          <a:endParaRPr lang="fr-BE"/>
        </a:p>
      </dgm:t>
    </dgm:pt>
    <dgm:pt modelId="{F26E7EA9-C974-4695-9CF8-1095DE92ABA3}" type="parTrans" cxnId="{977704A9-5F61-467B-95F4-03EC200F0605}">
      <dgm:prSet/>
      <dgm:spPr/>
      <dgm:t>
        <a:bodyPr/>
        <a:lstStyle/>
        <a:p>
          <a:endParaRPr lang="fr-BE"/>
        </a:p>
      </dgm:t>
    </dgm:pt>
    <dgm:pt modelId="{46E4E551-3A47-419B-ACD9-E4D31385F04F}" type="sibTrans" cxnId="{977704A9-5F61-467B-95F4-03EC200F0605}">
      <dgm:prSet/>
      <dgm:spPr/>
      <dgm:t>
        <a:bodyPr/>
        <a:lstStyle/>
        <a:p>
          <a:endParaRPr lang="fr-BE"/>
        </a:p>
      </dgm:t>
    </dgm:pt>
    <dgm:pt modelId="{5407BBD6-5569-4A19-AC4E-6D3F2F303F8F}">
      <dgm:prSet/>
      <dgm:spPr/>
      <dgm:t>
        <a:bodyPr/>
        <a:lstStyle/>
        <a:p>
          <a:pPr rtl="0"/>
          <a:r>
            <a:rPr lang="en-US" smtClean="0"/>
            <a:t>Export monopoly: barrier and not a solution for the energy sector modernization?</a:t>
          </a:r>
          <a:endParaRPr lang="fr-BE"/>
        </a:p>
      </dgm:t>
    </dgm:pt>
    <dgm:pt modelId="{4EFCC65A-02CC-4A88-BF82-781FB9790B9D}" type="parTrans" cxnId="{1E3BA3F5-0D11-47EA-8711-DF2570F85563}">
      <dgm:prSet/>
      <dgm:spPr/>
      <dgm:t>
        <a:bodyPr/>
        <a:lstStyle/>
        <a:p>
          <a:endParaRPr lang="fr-BE"/>
        </a:p>
      </dgm:t>
    </dgm:pt>
    <dgm:pt modelId="{6F3C8704-B386-4D3E-893E-51BD0666AF4E}" type="sibTrans" cxnId="{1E3BA3F5-0D11-47EA-8711-DF2570F85563}">
      <dgm:prSet/>
      <dgm:spPr/>
      <dgm:t>
        <a:bodyPr/>
        <a:lstStyle/>
        <a:p>
          <a:endParaRPr lang="fr-BE"/>
        </a:p>
      </dgm:t>
    </dgm:pt>
    <dgm:pt modelId="{B2D24E7A-2328-4224-B03D-AADB4E7D6180}" type="pres">
      <dgm:prSet presAssocID="{4DE57862-9A46-4884-92D1-2031018AE6F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416F187-F3EA-40F8-A044-3CBEED619F18}" type="pres">
      <dgm:prSet presAssocID="{41EDFA1D-9EFA-4DF0-91BF-165304AD1B3A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CC6F0D5E-687F-4E87-948C-DB4E849D0D5C}" type="pres">
      <dgm:prSet presAssocID="{AD9673C6-74E0-4CBB-BA00-D6DE9E1F0051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D89E683-2914-4150-B9EA-FD3D01D247F1}" srcId="{4DE57862-9A46-4884-92D1-2031018AE6F3}" destId="{AD9673C6-74E0-4CBB-BA00-D6DE9E1F0051}" srcOrd="1" destOrd="0" parTransId="{8D9929C0-3172-4053-9113-03F13F6F19CF}" sibTransId="{4792B79B-2A1C-4790-89FB-355AE451ECF0}"/>
    <dgm:cxn modelId="{A28C0803-68ED-49C5-8D24-43168F3306AF}" type="presOf" srcId="{E92E228F-FB65-4F6D-B678-635CE3B096CD}" destId="{F416F187-F3EA-40F8-A044-3CBEED619F18}" srcOrd="0" destOrd="1" presId="urn:microsoft.com/office/officeart/2005/8/layout/arrow5"/>
    <dgm:cxn modelId="{9AAE427F-F029-455F-AACB-47035FC7B89A}" type="presOf" srcId="{5407BBD6-5569-4A19-AC4E-6D3F2F303F8F}" destId="{CC6F0D5E-687F-4E87-948C-DB4E849D0D5C}" srcOrd="0" destOrd="2" presId="urn:microsoft.com/office/officeart/2005/8/layout/arrow5"/>
    <dgm:cxn modelId="{A94C77DE-CD7B-4E3C-A348-DA7A92C479E6}" type="presOf" srcId="{4DE57862-9A46-4884-92D1-2031018AE6F3}" destId="{B2D24E7A-2328-4224-B03D-AADB4E7D6180}" srcOrd="0" destOrd="0" presId="urn:microsoft.com/office/officeart/2005/8/layout/arrow5"/>
    <dgm:cxn modelId="{9BE120E5-DA6D-4AC8-8FBD-EF83BEC0DE87}" srcId="{4DE57862-9A46-4884-92D1-2031018AE6F3}" destId="{41EDFA1D-9EFA-4DF0-91BF-165304AD1B3A}" srcOrd="0" destOrd="0" parTransId="{283F69F4-EEB7-4DDB-9304-E1C307F11867}" sibTransId="{AC795733-2DC7-4AEA-AC03-0CCA9438AC75}"/>
    <dgm:cxn modelId="{82A2F4E9-20F5-4234-9D98-FBB652157F98}" type="presOf" srcId="{D7D294A7-9492-4CD5-84FC-FDCE0DE82744}" destId="{F416F187-F3EA-40F8-A044-3CBEED619F18}" srcOrd="0" destOrd="2" presId="urn:microsoft.com/office/officeart/2005/8/layout/arrow5"/>
    <dgm:cxn modelId="{E8D1D591-D440-4DC7-8331-8EA9B6DBB7AA}" type="presOf" srcId="{AD9673C6-74E0-4CBB-BA00-D6DE9E1F0051}" destId="{CC6F0D5E-687F-4E87-948C-DB4E849D0D5C}" srcOrd="0" destOrd="0" presId="urn:microsoft.com/office/officeart/2005/8/layout/arrow5"/>
    <dgm:cxn modelId="{B9152C0C-1065-413A-AB78-D75F5278DD53}" srcId="{41EDFA1D-9EFA-4DF0-91BF-165304AD1B3A}" destId="{D7D294A7-9492-4CD5-84FC-FDCE0DE82744}" srcOrd="1" destOrd="0" parTransId="{56978173-A9ED-4C5D-AB84-4D3C9A555551}" sibTransId="{328A7FF9-3ECB-4559-A472-125D87C70BCD}"/>
    <dgm:cxn modelId="{F444C4F4-868B-496C-AD97-810AE726EE10}" type="presOf" srcId="{83C708AF-C3A0-4AA7-A203-8F237621246F}" destId="{CC6F0D5E-687F-4E87-948C-DB4E849D0D5C}" srcOrd="0" destOrd="1" presId="urn:microsoft.com/office/officeart/2005/8/layout/arrow5"/>
    <dgm:cxn modelId="{EE870316-A4C5-4265-AEFA-6BC33618C844}" srcId="{41EDFA1D-9EFA-4DF0-91BF-165304AD1B3A}" destId="{E92E228F-FB65-4F6D-B678-635CE3B096CD}" srcOrd="0" destOrd="0" parTransId="{644D7D11-164B-492A-BB38-4C3CC3EEE1D2}" sibTransId="{28D02F35-CC6C-449F-B34D-205A79495E81}"/>
    <dgm:cxn modelId="{977704A9-5F61-467B-95F4-03EC200F0605}" srcId="{AD9673C6-74E0-4CBB-BA00-D6DE9E1F0051}" destId="{83C708AF-C3A0-4AA7-A203-8F237621246F}" srcOrd="0" destOrd="0" parTransId="{F26E7EA9-C974-4695-9CF8-1095DE92ABA3}" sibTransId="{46E4E551-3A47-419B-ACD9-E4D31385F04F}"/>
    <dgm:cxn modelId="{31E1D5E3-257B-4845-99F6-CD56CEB68F44}" type="presOf" srcId="{41EDFA1D-9EFA-4DF0-91BF-165304AD1B3A}" destId="{F416F187-F3EA-40F8-A044-3CBEED619F18}" srcOrd="0" destOrd="0" presId="urn:microsoft.com/office/officeart/2005/8/layout/arrow5"/>
    <dgm:cxn modelId="{1E3BA3F5-0D11-47EA-8711-DF2570F85563}" srcId="{AD9673C6-74E0-4CBB-BA00-D6DE9E1F0051}" destId="{5407BBD6-5569-4A19-AC4E-6D3F2F303F8F}" srcOrd="1" destOrd="0" parTransId="{4EFCC65A-02CC-4A88-BF82-781FB9790B9D}" sibTransId="{6F3C8704-B386-4D3E-893E-51BD0666AF4E}"/>
    <dgm:cxn modelId="{6A577F64-AC68-4482-92DE-8FB82983B6AA}" type="presParOf" srcId="{B2D24E7A-2328-4224-B03D-AADB4E7D6180}" destId="{F416F187-F3EA-40F8-A044-3CBEED619F18}" srcOrd="0" destOrd="0" presId="urn:microsoft.com/office/officeart/2005/8/layout/arrow5"/>
    <dgm:cxn modelId="{5C48A34A-E555-494D-B14E-BB1F8A3AA213}" type="presParOf" srcId="{B2D24E7A-2328-4224-B03D-AADB4E7D6180}" destId="{CC6F0D5E-687F-4E87-948C-DB4E849D0D5C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49B544D-6922-4169-8845-1259B1691E38}" type="doc">
      <dgm:prSet loTypeId="urn:microsoft.com/office/officeart/2005/8/layout/vList2" loCatId="list" qsTypeId="urn:microsoft.com/office/officeart/2005/8/quickstyle/simple1#6" qsCatId="simple" csTypeId="urn:microsoft.com/office/officeart/2005/8/colors/accent1_2#6" csCatId="accent1"/>
      <dgm:spPr/>
      <dgm:t>
        <a:bodyPr/>
        <a:lstStyle/>
        <a:p>
          <a:endParaRPr lang="fr-BE"/>
        </a:p>
      </dgm:t>
    </dgm:pt>
    <dgm:pt modelId="{B102D6D6-C226-4B1B-9330-3C4970C5EFCA}">
      <dgm:prSet/>
      <dgm:spPr/>
      <dgm:t>
        <a:bodyPr/>
        <a:lstStyle/>
        <a:p>
          <a:pPr rtl="0"/>
          <a:r>
            <a:rPr lang="en-US" smtClean="0"/>
            <a:t>Institutional responses are insufficient because negative interdependence prevails in gas</a:t>
          </a:r>
          <a:endParaRPr lang="fr-BE"/>
        </a:p>
      </dgm:t>
    </dgm:pt>
    <dgm:pt modelId="{170B67EF-6967-4318-8503-98C38776A60F}" type="parTrans" cxnId="{B1D41554-4163-42E4-9E74-FCE64B5A7AAB}">
      <dgm:prSet/>
      <dgm:spPr/>
      <dgm:t>
        <a:bodyPr/>
        <a:lstStyle/>
        <a:p>
          <a:endParaRPr lang="fr-BE"/>
        </a:p>
      </dgm:t>
    </dgm:pt>
    <dgm:pt modelId="{9526011C-C90F-4694-91BF-45D9FA0C2197}" type="sibTrans" cxnId="{B1D41554-4163-42E4-9E74-FCE64B5A7AAB}">
      <dgm:prSet/>
      <dgm:spPr/>
      <dgm:t>
        <a:bodyPr/>
        <a:lstStyle/>
        <a:p>
          <a:endParaRPr lang="fr-BE"/>
        </a:p>
      </dgm:t>
    </dgm:pt>
    <dgm:pt modelId="{C65B42E6-BA92-401E-8DDC-25BFF76A0937}">
      <dgm:prSet/>
      <dgm:spPr/>
      <dgm:t>
        <a:bodyPr/>
        <a:lstStyle/>
        <a:p>
          <a:pPr rtl="0"/>
          <a:r>
            <a:rPr lang="en-US" smtClean="0"/>
            <a:t>EU’s market development brings new uncertainties for post-command economies, incling EnCT; REIO clause in ECT rather complicates the multilateralism</a:t>
          </a:r>
          <a:endParaRPr lang="fr-BE"/>
        </a:p>
      </dgm:t>
    </dgm:pt>
    <dgm:pt modelId="{589CBA73-3B80-49DE-A269-004A5F682264}" type="parTrans" cxnId="{21A8D915-048D-4D68-8CF7-170AA69C554C}">
      <dgm:prSet/>
      <dgm:spPr/>
      <dgm:t>
        <a:bodyPr/>
        <a:lstStyle/>
        <a:p>
          <a:endParaRPr lang="fr-BE"/>
        </a:p>
      </dgm:t>
    </dgm:pt>
    <dgm:pt modelId="{E568B698-6194-4E9B-B4A9-E96BCD9048A1}" type="sibTrans" cxnId="{21A8D915-048D-4D68-8CF7-170AA69C554C}">
      <dgm:prSet/>
      <dgm:spPr/>
      <dgm:t>
        <a:bodyPr/>
        <a:lstStyle/>
        <a:p>
          <a:endParaRPr lang="fr-BE"/>
        </a:p>
      </dgm:t>
    </dgm:pt>
    <dgm:pt modelId="{85C3B651-C2CE-4FC4-BFE7-B135DCB6D419}">
      <dgm:prSet/>
      <dgm:spPr/>
      <dgm:t>
        <a:bodyPr/>
        <a:lstStyle/>
        <a:p>
          <a:pPr rtl="0"/>
          <a:r>
            <a:rPr lang="en-US" smtClean="0"/>
            <a:t>Russia’s reliance on outdated institutional structures increases a distrust</a:t>
          </a:r>
          <a:endParaRPr lang="fr-BE"/>
        </a:p>
      </dgm:t>
    </dgm:pt>
    <dgm:pt modelId="{DB5C4650-D1E3-47BC-ABDA-ED26FFAA2994}" type="parTrans" cxnId="{C6FE5116-7E59-4588-AD73-1B1A5A7A61F6}">
      <dgm:prSet/>
      <dgm:spPr/>
      <dgm:t>
        <a:bodyPr/>
        <a:lstStyle/>
        <a:p>
          <a:endParaRPr lang="fr-BE"/>
        </a:p>
      </dgm:t>
    </dgm:pt>
    <dgm:pt modelId="{32696D6F-B2D8-45C2-8EA8-353DD29BF0E4}" type="sibTrans" cxnId="{C6FE5116-7E59-4588-AD73-1B1A5A7A61F6}">
      <dgm:prSet/>
      <dgm:spPr/>
      <dgm:t>
        <a:bodyPr/>
        <a:lstStyle/>
        <a:p>
          <a:endParaRPr lang="fr-BE"/>
        </a:p>
      </dgm:t>
    </dgm:pt>
    <dgm:pt modelId="{A711FE8F-5F07-4764-AE5C-F964359F8CB6}">
      <dgm:prSet/>
      <dgm:spPr/>
      <dgm:t>
        <a:bodyPr/>
        <a:lstStyle/>
        <a:p>
          <a:pPr rtl="0"/>
          <a:r>
            <a:rPr lang="en-US" smtClean="0"/>
            <a:t>Is positive interdependence matter of long term political will?</a:t>
          </a:r>
          <a:endParaRPr lang="fr-BE"/>
        </a:p>
      </dgm:t>
    </dgm:pt>
    <dgm:pt modelId="{3CBFCC6F-EB5B-48FA-81E2-71B88735822E}" type="parTrans" cxnId="{905815BD-58F9-4524-B4C3-372521E276BF}">
      <dgm:prSet/>
      <dgm:spPr/>
      <dgm:t>
        <a:bodyPr/>
        <a:lstStyle/>
        <a:p>
          <a:endParaRPr lang="fr-BE"/>
        </a:p>
      </dgm:t>
    </dgm:pt>
    <dgm:pt modelId="{2EEA8311-32FE-46B9-AC60-3DE3F42E2C9F}" type="sibTrans" cxnId="{905815BD-58F9-4524-B4C3-372521E276BF}">
      <dgm:prSet/>
      <dgm:spPr/>
      <dgm:t>
        <a:bodyPr/>
        <a:lstStyle/>
        <a:p>
          <a:endParaRPr lang="fr-BE"/>
        </a:p>
      </dgm:t>
    </dgm:pt>
    <dgm:pt modelId="{E651FD68-4AEF-44B1-94C6-F70EABC39DC7}" type="pres">
      <dgm:prSet presAssocID="{349B544D-6922-4169-8845-1259B1691E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E948067-4FB5-4A0E-82FF-9D776D7CF155}" type="pres">
      <dgm:prSet presAssocID="{B102D6D6-C226-4B1B-9330-3C4970C5EFC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DE6CEBB-551D-4236-8417-A6EC62BF5841}" type="pres">
      <dgm:prSet presAssocID="{9526011C-C90F-4694-91BF-45D9FA0C2197}" presName="spacer" presStyleCnt="0"/>
      <dgm:spPr/>
    </dgm:pt>
    <dgm:pt modelId="{23D8CA0F-4FFD-4BFC-A382-B6A7BA46D4A0}" type="pres">
      <dgm:prSet presAssocID="{C65B42E6-BA92-401E-8DDC-25BFF76A093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11FEA24-809C-457C-84BE-C86CE06ABAFC}" type="pres">
      <dgm:prSet presAssocID="{E568B698-6194-4E9B-B4A9-E96BCD9048A1}" presName="spacer" presStyleCnt="0"/>
      <dgm:spPr/>
    </dgm:pt>
    <dgm:pt modelId="{F8CFC8FE-3239-4EAA-AD93-32B860E9B1F2}" type="pres">
      <dgm:prSet presAssocID="{85C3B651-C2CE-4FC4-BFE7-B135DCB6D41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22DF5C8-374E-47C6-9931-DB2EF0A52370}" type="pres">
      <dgm:prSet presAssocID="{32696D6F-B2D8-45C2-8EA8-353DD29BF0E4}" presName="spacer" presStyleCnt="0"/>
      <dgm:spPr/>
    </dgm:pt>
    <dgm:pt modelId="{BB06787F-8089-4D70-9BF2-0474D5F51C50}" type="pres">
      <dgm:prSet presAssocID="{A711FE8F-5F07-4764-AE5C-F964359F8CB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7A43EA1-CE91-4029-997C-8DF6DA9CD9DD}" type="presOf" srcId="{85C3B651-C2CE-4FC4-BFE7-B135DCB6D419}" destId="{F8CFC8FE-3239-4EAA-AD93-32B860E9B1F2}" srcOrd="0" destOrd="0" presId="urn:microsoft.com/office/officeart/2005/8/layout/vList2"/>
    <dgm:cxn modelId="{50CBE0C5-153A-4A37-94AF-9721FA00E415}" type="presOf" srcId="{B102D6D6-C226-4B1B-9330-3C4970C5EFCA}" destId="{3E948067-4FB5-4A0E-82FF-9D776D7CF155}" srcOrd="0" destOrd="0" presId="urn:microsoft.com/office/officeart/2005/8/layout/vList2"/>
    <dgm:cxn modelId="{89890C95-FA20-4824-BE53-165E6B0BC25F}" type="presOf" srcId="{349B544D-6922-4169-8845-1259B1691E38}" destId="{E651FD68-4AEF-44B1-94C6-F70EABC39DC7}" srcOrd="0" destOrd="0" presId="urn:microsoft.com/office/officeart/2005/8/layout/vList2"/>
    <dgm:cxn modelId="{3220F682-B2EB-46A5-973E-26D4A05BD34E}" type="presOf" srcId="{A711FE8F-5F07-4764-AE5C-F964359F8CB6}" destId="{BB06787F-8089-4D70-9BF2-0474D5F51C50}" srcOrd="0" destOrd="0" presId="urn:microsoft.com/office/officeart/2005/8/layout/vList2"/>
    <dgm:cxn modelId="{C6FE5116-7E59-4588-AD73-1B1A5A7A61F6}" srcId="{349B544D-6922-4169-8845-1259B1691E38}" destId="{85C3B651-C2CE-4FC4-BFE7-B135DCB6D419}" srcOrd="2" destOrd="0" parTransId="{DB5C4650-D1E3-47BC-ABDA-ED26FFAA2994}" sibTransId="{32696D6F-B2D8-45C2-8EA8-353DD29BF0E4}"/>
    <dgm:cxn modelId="{7CFCFBFD-465D-4A9D-B16E-0680150BFBEA}" type="presOf" srcId="{C65B42E6-BA92-401E-8DDC-25BFF76A0937}" destId="{23D8CA0F-4FFD-4BFC-A382-B6A7BA46D4A0}" srcOrd="0" destOrd="0" presId="urn:microsoft.com/office/officeart/2005/8/layout/vList2"/>
    <dgm:cxn modelId="{B1D41554-4163-42E4-9E74-FCE64B5A7AAB}" srcId="{349B544D-6922-4169-8845-1259B1691E38}" destId="{B102D6D6-C226-4B1B-9330-3C4970C5EFCA}" srcOrd="0" destOrd="0" parTransId="{170B67EF-6967-4318-8503-98C38776A60F}" sibTransId="{9526011C-C90F-4694-91BF-45D9FA0C2197}"/>
    <dgm:cxn modelId="{905815BD-58F9-4524-B4C3-372521E276BF}" srcId="{349B544D-6922-4169-8845-1259B1691E38}" destId="{A711FE8F-5F07-4764-AE5C-F964359F8CB6}" srcOrd="3" destOrd="0" parTransId="{3CBFCC6F-EB5B-48FA-81E2-71B88735822E}" sibTransId="{2EEA8311-32FE-46B9-AC60-3DE3F42E2C9F}"/>
    <dgm:cxn modelId="{21A8D915-048D-4D68-8CF7-170AA69C554C}" srcId="{349B544D-6922-4169-8845-1259B1691E38}" destId="{C65B42E6-BA92-401E-8DDC-25BFF76A0937}" srcOrd="1" destOrd="0" parTransId="{589CBA73-3B80-49DE-A269-004A5F682264}" sibTransId="{E568B698-6194-4E9B-B4A9-E96BCD9048A1}"/>
    <dgm:cxn modelId="{F19A4A32-1FDE-4371-9BA7-B535C2469A66}" type="presParOf" srcId="{E651FD68-4AEF-44B1-94C6-F70EABC39DC7}" destId="{3E948067-4FB5-4A0E-82FF-9D776D7CF155}" srcOrd="0" destOrd="0" presId="urn:microsoft.com/office/officeart/2005/8/layout/vList2"/>
    <dgm:cxn modelId="{F1ECEDD8-C263-432E-8202-F6B318E5370D}" type="presParOf" srcId="{E651FD68-4AEF-44B1-94C6-F70EABC39DC7}" destId="{5DE6CEBB-551D-4236-8417-A6EC62BF5841}" srcOrd="1" destOrd="0" presId="urn:microsoft.com/office/officeart/2005/8/layout/vList2"/>
    <dgm:cxn modelId="{CF1CB5DD-772C-41C5-B98B-0B661B82FB00}" type="presParOf" srcId="{E651FD68-4AEF-44B1-94C6-F70EABC39DC7}" destId="{23D8CA0F-4FFD-4BFC-A382-B6A7BA46D4A0}" srcOrd="2" destOrd="0" presId="urn:microsoft.com/office/officeart/2005/8/layout/vList2"/>
    <dgm:cxn modelId="{9A857539-B1EB-4ADF-BD0D-E8A51F26AB83}" type="presParOf" srcId="{E651FD68-4AEF-44B1-94C6-F70EABC39DC7}" destId="{B11FEA24-809C-457C-84BE-C86CE06ABAFC}" srcOrd="3" destOrd="0" presId="urn:microsoft.com/office/officeart/2005/8/layout/vList2"/>
    <dgm:cxn modelId="{8C00032D-8511-41C4-80C5-336070C6F6B5}" type="presParOf" srcId="{E651FD68-4AEF-44B1-94C6-F70EABC39DC7}" destId="{F8CFC8FE-3239-4EAA-AD93-32B860E9B1F2}" srcOrd="4" destOrd="0" presId="urn:microsoft.com/office/officeart/2005/8/layout/vList2"/>
    <dgm:cxn modelId="{8905F278-4A69-48B8-9D59-8D01DCE46AD1}" type="presParOf" srcId="{E651FD68-4AEF-44B1-94C6-F70EABC39DC7}" destId="{022DF5C8-374E-47C6-9931-DB2EF0A52370}" srcOrd="5" destOrd="0" presId="urn:microsoft.com/office/officeart/2005/8/layout/vList2"/>
    <dgm:cxn modelId="{91069E78-920D-425E-9659-0209DF7D47AA}" type="presParOf" srcId="{E651FD68-4AEF-44B1-94C6-F70EABC39DC7}" destId="{BB06787F-8089-4D70-9BF2-0474D5F51C5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5D1106-7A38-4D07-8244-CFDC57790D48}">
      <dsp:nvSpPr>
        <dsp:cNvPr id="0" name=""/>
        <dsp:cNvSpPr/>
      </dsp:nvSpPr>
      <dsp:spPr>
        <a:xfrm>
          <a:off x="2621279" y="552"/>
          <a:ext cx="393192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Increasing trade volumes</a:t>
          </a:r>
          <a:endParaRPr lang="fr-BE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Mutual vulnerabilities to international markets (i.e. Eurozone crisis, internationalization of gas markets)</a:t>
          </a:r>
          <a:endParaRPr lang="fr-BE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Best practice transfer (energy efficiency and renewable energy promotion)</a:t>
          </a:r>
          <a:endParaRPr lang="fr-BE" sz="1500" kern="1200"/>
        </a:p>
      </dsp:txBody>
      <dsp:txXfrm>
        <a:off x="2621279" y="269889"/>
        <a:ext cx="3123910" cy="1616020"/>
      </dsp:txXfrm>
    </dsp:sp>
    <dsp:sp modelId="{A4EA8EE1-FBDB-4F13-B959-27AF0E0E7488}">
      <dsp:nvSpPr>
        <dsp:cNvPr id="0" name=""/>
        <dsp:cNvSpPr/>
      </dsp:nvSpPr>
      <dsp:spPr>
        <a:xfrm>
          <a:off x="0" y="552"/>
          <a:ext cx="2621279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/>
            <a:t>Positive interdependence: </a:t>
          </a:r>
          <a:endParaRPr lang="fr-BE" sz="2300" kern="1200"/>
        </a:p>
      </dsp:txBody>
      <dsp:txXfrm>
        <a:off x="105183" y="105735"/>
        <a:ext cx="2410913" cy="1944328"/>
      </dsp:txXfrm>
    </dsp:sp>
    <dsp:sp modelId="{CD13E36A-0E25-4786-A176-4CF163D2324A}">
      <dsp:nvSpPr>
        <dsp:cNvPr id="0" name=""/>
        <dsp:cNvSpPr/>
      </dsp:nvSpPr>
      <dsp:spPr>
        <a:xfrm>
          <a:off x="2621279" y="2370716"/>
          <a:ext cx="393192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Mostly covering gas markets, following gas transit conflict and third energy package adoption</a:t>
          </a:r>
          <a:endParaRPr lang="fr-BE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Competition for Ukraine especially since </a:t>
          </a:r>
          <a:r>
            <a:rPr lang="en-US" sz="1500" kern="1200" dirty="0" err="1" smtClean="0"/>
            <a:t>EnCT</a:t>
          </a:r>
          <a:r>
            <a:rPr lang="en-US" sz="1500" kern="1200" dirty="0" smtClean="0"/>
            <a:t> accession</a:t>
          </a:r>
          <a:endParaRPr lang="fr-BE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Controversies surrounding the Energy Charter </a:t>
          </a:r>
          <a:endParaRPr lang="fr-BE" sz="1500" kern="1200" dirty="0"/>
        </a:p>
      </dsp:txBody>
      <dsp:txXfrm>
        <a:off x="2621279" y="2640053"/>
        <a:ext cx="3123910" cy="1616020"/>
      </dsp:txXfrm>
    </dsp:sp>
    <dsp:sp modelId="{752CA4BB-B270-4EDD-B7AA-4F9BC20913D5}">
      <dsp:nvSpPr>
        <dsp:cNvPr id="0" name=""/>
        <dsp:cNvSpPr/>
      </dsp:nvSpPr>
      <dsp:spPr>
        <a:xfrm>
          <a:off x="0" y="2370716"/>
          <a:ext cx="2621279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/>
            <a:t>Negative interdependence: </a:t>
          </a:r>
          <a:endParaRPr lang="fr-BE" sz="2300" kern="1200"/>
        </a:p>
      </dsp:txBody>
      <dsp:txXfrm>
        <a:off x="105183" y="2475899"/>
        <a:ext cx="2410913" cy="19443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CD6A54-FF09-4480-BD64-BA5EC41C78CF}">
      <dsp:nvSpPr>
        <dsp:cNvPr id="0" name=""/>
        <dsp:cNvSpPr/>
      </dsp:nvSpPr>
      <dsp:spPr>
        <a:xfrm>
          <a:off x="2205" y="27616"/>
          <a:ext cx="3407568" cy="13630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Energy Charter</a:t>
          </a:r>
          <a:endParaRPr lang="fr-BE" sz="3100" kern="1200"/>
        </a:p>
      </dsp:txBody>
      <dsp:txXfrm>
        <a:off x="683719" y="27616"/>
        <a:ext cx="2044541" cy="1363027"/>
      </dsp:txXfrm>
    </dsp:sp>
    <dsp:sp modelId="{F91BC140-0AB1-4738-88CD-7AE5DD7D7B47}">
      <dsp:nvSpPr>
        <dsp:cNvPr id="0" name=""/>
        <dsp:cNvSpPr/>
      </dsp:nvSpPr>
      <dsp:spPr>
        <a:xfrm>
          <a:off x="2966790" y="143473"/>
          <a:ext cx="2828282" cy="113131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Still the most overarching legal framework</a:t>
          </a:r>
          <a:endParaRPr lang="fr-BE" sz="1500" kern="1200"/>
        </a:p>
      </dsp:txBody>
      <dsp:txXfrm>
        <a:off x="3532446" y="143473"/>
        <a:ext cx="1696970" cy="1131312"/>
      </dsp:txXfrm>
    </dsp:sp>
    <dsp:sp modelId="{2100B74D-9373-4BA2-BF46-E4153CD9C90D}">
      <dsp:nvSpPr>
        <dsp:cNvPr id="0" name=""/>
        <dsp:cNvSpPr/>
      </dsp:nvSpPr>
      <dsp:spPr>
        <a:xfrm>
          <a:off x="5399112" y="143473"/>
          <a:ext cx="2828282" cy="113131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But how to make it accepted by RF and other producing states? </a:t>
          </a:r>
          <a:endParaRPr lang="fr-BE" sz="1500" kern="1200" dirty="0"/>
        </a:p>
      </dsp:txBody>
      <dsp:txXfrm>
        <a:off x="5964768" y="143473"/>
        <a:ext cx="1696970" cy="1131312"/>
      </dsp:txXfrm>
    </dsp:sp>
    <dsp:sp modelId="{26262D24-FD07-45EB-A196-7EE62E1DC1A7}">
      <dsp:nvSpPr>
        <dsp:cNvPr id="0" name=""/>
        <dsp:cNvSpPr/>
      </dsp:nvSpPr>
      <dsp:spPr>
        <a:xfrm>
          <a:off x="2205" y="1581467"/>
          <a:ext cx="3407568" cy="13630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EU-Russia Energy Dialogue </a:t>
          </a:r>
          <a:endParaRPr lang="fr-BE" sz="3100" kern="1200"/>
        </a:p>
      </dsp:txBody>
      <dsp:txXfrm>
        <a:off x="683719" y="1581467"/>
        <a:ext cx="2044541" cy="1363027"/>
      </dsp:txXfrm>
    </dsp:sp>
    <dsp:sp modelId="{C07B4E54-8033-492B-AC78-A720D4C2957F}">
      <dsp:nvSpPr>
        <dsp:cNvPr id="0" name=""/>
        <dsp:cNvSpPr/>
      </dsp:nvSpPr>
      <dsp:spPr>
        <a:xfrm>
          <a:off x="2971802" y="1752601"/>
          <a:ext cx="2828282" cy="113131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Political discourses are dominating over expert cooperation</a:t>
          </a:r>
          <a:endParaRPr lang="fr-BE" sz="1500" kern="1200" dirty="0"/>
        </a:p>
      </dsp:txBody>
      <dsp:txXfrm>
        <a:off x="3537458" y="1752601"/>
        <a:ext cx="1696970" cy="1131312"/>
      </dsp:txXfrm>
    </dsp:sp>
    <dsp:sp modelId="{3BB116FE-DA6F-4A67-9884-E1A62B5FCFD2}">
      <dsp:nvSpPr>
        <dsp:cNvPr id="0" name=""/>
        <dsp:cNvSpPr/>
      </dsp:nvSpPr>
      <dsp:spPr>
        <a:xfrm>
          <a:off x="5401317" y="1752601"/>
          <a:ext cx="2828282" cy="113131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Gas Advisory Council focuses on ‘technical’ discussion, but political trust needed</a:t>
          </a:r>
          <a:endParaRPr lang="fr-BE" sz="1500" kern="1200" dirty="0"/>
        </a:p>
      </dsp:txBody>
      <dsp:txXfrm>
        <a:off x="5966973" y="1752601"/>
        <a:ext cx="1696970" cy="1131312"/>
      </dsp:txXfrm>
    </dsp:sp>
    <dsp:sp modelId="{D2E8613D-577F-43DA-9AF0-04A8D8F41C46}">
      <dsp:nvSpPr>
        <dsp:cNvPr id="0" name=""/>
        <dsp:cNvSpPr/>
      </dsp:nvSpPr>
      <dsp:spPr>
        <a:xfrm>
          <a:off x="2205" y="3135319"/>
          <a:ext cx="3407568" cy="13630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Facing gas markets</a:t>
          </a:r>
          <a:endParaRPr lang="fr-BE" sz="3100" kern="1200" dirty="0"/>
        </a:p>
      </dsp:txBody>
      <dsp:txXfrm>
        <a:off x="683719" y="3135319"/>
        <a:ext cx="2044541" cy="1363027"/>
      </dsp:txXfrm>
    </dsp:sp>
    <dsp:sp modelId="{C8DA66FF-5A68-4A33-BBE6-3C3226417D31}">
      <dsp:nvSpPr>
        <dsp:cNvPr id="0" name=""/>
        <dsp:cNvSpPr/>
      </dsp:nvSpPr>
      <dsp:spPr>
        <a:xfrm>
          <a:off x="2966790" y="3251176"/>
          <a:ext cx="2828282" cy="113131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EU to force markets even where the competition does not have a ground? </a:t>
          </a:r>
          <a:endParaRPr lang="fr-BE" sz="1500" kern="1200" dirty="0"/>
        </a:p>
      </dsp:txBody>
      <dsp:txXfrm>
        <a:off x="3532446" y="3251176"/>
        <a:ext cx="1696970" cy="1131312"/>
      </dsp:txXfrm>
    </dsp:sp>
    <dsp:sp modelId="{B5CE1DB3-C4A2-4843-8677-E42AAAD53484}">
      <dsp:nvSpPr>
        <dsp:cNvPr id="0" name=""/>
        <dsp:cNvSpPr/>
      </dsp:nvSpPr>
      <dsp:spPr>
        <a:xfrm>
          <a:off x="5399112" y="3251176"/>
          <a:ext cx="2828282" cy="113131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Russia to rely over inefficient Gazprom?</a:t>
          </a:r>
          <a:endParaRPr lang="fr-BE" sz="1500" kern="1200" dirty="0"/>
        </a:p>
      </dsp:txBody>
      <dsp:txXfrm>
        <a:off x="5964768" y="3251176"/>
        <a:ext cx="1696970" cy="11313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16F187-F3EA-40F8-A044-3CBEED619F18}">
      <dsp:nvSpPr>
        <dsp:cNvPr id="0" name=""/>
        <dsp:cNvSpPr/>
      </dsp:nvSpPr>
      <dsp:spPr>
        <a:xfrm rot="16200000">
          <a:off x="594" y="477081"/>
          <a:ext cx="4105200" cy="4105200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EU </a:t>
          </a:r>
          <a:endParaRPr lang="fr-BE" sz="20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Main concern: Gazprom’s  export monopoly and price indexation</a:t>
          </a:r>
          <a:endParaRPr lang="fr-BE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Integration of Ukraine into </a:t>
          </a:r>
          <a:r>
            <a:rPr lang="en-US" sz="1600" kern="1200" dirty="0" err="1" smtClean="0"/>
            <a:t>EnCT</a:t>
          </a:r>
          <a:r>
            <a:rPr lang="en-US" sz="1600" kern="1200" dirty="0" smtClean="0"/>
            <a:t> also to reinforce transit security</a:t>
          </a:r>
          <a:endParaRPr lang="fr-BE" sz="1600" kern="1200" dirty="0"/>
        </a:p>
      </dsp:txBody>
      <dsp:txXfrm rot="5400000">
        <a:off x="594" y="1503381"/>
        <a:ext cx="3386790" cy="2052600"/>
      </dsp:txXfrm>
    </dsp:sp>
    <dsp:sp modelId="{CC6F0D5E-687F-4E87-948C-DB4E849D0D5C}">
      <dsp:nvSpPr>
        <dsp:cNvPr id="0" name=""/>
        <dsp:cNvSpPr/>
      </dsp:nvSpPr>
      <dsp:spPr>
        <a:xfrm rot="5400000">
          <a:off x="4352405" y="477081"/>
          <a:ext cx="4105200" cy="4105200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RF</a:t>
          </a:r>
          <a:endParaRPr lang="fr-BE" sz="20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ECT is not acceptable if transit issues are not clarified (</a:t>
          </a:r>
          <a:r>
            <a:rPr lang="en-US" sz="1600" kern="1200" dirty="0" err="1" smtClean="0"/>
            <a:t>incl</a:t>
          </a:r>
          <a:r>
            <a:rPr lang="en-US" sz="1600" kern="1200" dirty="0" smtClean="0"/>
            <a:t> dispute settlement); REIO clause is the key barrier</a:t>
          </a:r>
          <a:endParaRPr lang="fr-BE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EU markets bring new uncertainties in capacity markets</a:t>
          </a:r>
          <a:endParaRPr lang="fr-BE" sz="1600" kern="1200" dirty="0"/>
        </a:p>
      </dsp:txBody>
      <dsp:txXfrm rot="-5400000">
        <a:off x="5070815" y="1503381"/>
        <a:ext cx="3386790" cy="20526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16F187-F3EA-40F8-A044-3CBEED619F18}">
      <dsp:nvSpPr>
        <dsp:cNvPr id="0" name=""/>
        <dsp:cNvSpPr/>
      </dsp:nvSpPr>
      <dsp:spPr>
        <a:xfrm rot="16200000">
          <a:off x="702" y="261838"/>
          <a:ext cx="4002285" cy="400228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EU </a:t>
          </a:r>
          <a:endParaRPr lang="fr-BE" sz="22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More flexible position on REIO ?</a:t>
          </a:r>
          <a:endParaRPr lang="fr-BE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Less rigid attitude towards </a:t>
          </a:r>
          <a:r>
            <a:rPr lang="en-US" sz="1700" kern="1200" dirty="0" err="1" smtClean="0"/>
            <a:t>EnCT</a:t>
          </a:r>
          <a:r>
            <a:rPr lang="en-US" sz="1700" kern="1200" dirty="0" smtClean="0"/>
            <a:t>?</a:t>
          </a:r>
          <a:endParaRPr lang="fr-BE" sz="1700" kern="1200" dirty="0"/>
        </a:p>
      </dsp:txBody>
      <dsp:txXfrm rot="5400000">
        <a:off x="702" y="1262409"/>
        <a:ext cx="3301885" cy="2001143"/>
      </dsp:txXfrm>
    </dsp:sp>
    <dsp:sp modelId="{CC6F0D5E-687F-4E87-948C-DB4E849D0D5C}">
      <dsp:nvSpPr>
        <dsp:cNvPr id="0" name=""/>
        <dsp:cNvSpPr/>
      </dsp:nvSpPr>
      <dsp:spPr>
        <a:xfrm rot="5400000">
          <a:off x="4226611" y="261838"/>
          <a:ext cx="4002285" cy="400228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RF</a:t>
          </a:r>
          <a:endParaRPr lang="fr-BE" sz="22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Need to face market realities (i.e. oil indexation is outdated)</a:t>
          </a:r>
          <a:endParaRPr lang="fr-BE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Export monopoly: barrier and not a solution for the energy sector modernization?</a:t>
          </a:r>
          <a:endParaRPr lang="fr-BE" sz="1700" kern="1200"/>
        </a:p>
      </dsp:txBody>
      <dsp:txXfrm rot="-5400000">
        <a:off x="4927011" y="1262409"/>
        <a:ext cx="3301885" cy="20011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948067-4FB5-4A0E-82FF-9D776D7CF155}">
      <dsp:nvSpPr>
        <dsp:cNvPr id="0" name=""/>
        <dsp:cNvSpPr/>
      </dsp:nvSpPr>
      <dsp:spPr>
        <a:xfrm>
          <a:off x="0" y="55157"/>
          <a:ext cx="8229599" cy="10628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Institutional responses are insufficient because negative interdependence prevails in gas</a:t>
          </a:r>
          <a:endParaRPr lang="fr-BE" sz="1900" kern="1200"/>
        </a:p>
      </dsp:txBody>
      <dsp:txXfrm>
        <a:off x="51885" y="107042"/>
        <a:ext cx="8125829" cy="959101"/>
      </dsp:txXfrm>
    </dsp:sp>
    <dsp:sp modelId="{23D8CA0F-4FFD-4BFC-A382-B6A7BA46D4A0}">
      <dsp:nvSpPr>
        <dsp:cNvPr id="0" name=""/>
        <dsp:cNvSpPr/>
      </dsp:nvSpPr>
      <dsp:spPr>
        <a:xfrm>
          <a:off x="0" y="1172749"/>
          <a:ext cx="8229599" cy="10628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EU’s market development brings new uncertainties for post-command economies, incling EnCT; REIO clause in ECT rather complicates the multilateralism</a:t>
          </a:r>
          <a:endParaRPr lang="fr-BE" sz="1900" kern="1200"/>
        </a:p>
      </dsp:txBody>
      <dsp:txXfrm>
        <a:off x="51885" y="1224634"/>
        <a:ext cx="8125829" cy="959101"/>
      </dsp:txXfrm>
    </dsp:sp>
    <dsp:sp modelId="{F8CFC8FE-3239-4EAA-AD93-32B860E9B1F2}">
      <dsp:nvSpPr>
        <dsp:cNvPr id="0" name=""/>
        <dsp:cNvSpPr/>
      </dsp:nvSpPr>
      <dsp:spPr>
        <a:xfrm>
          <a:off x="0" y="2290341"/>
          <a:ext cx="8229599" cy="10628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Russia’s reliance on outdated institutional structures increases a distrust</a:t>
          </a:r>
          <a:endParaRPr lang="fr-BE" sz="1900" kern="1200"/>
        </a:p>
      </dsp:txBody>
      <dsp:txXfrm>
        <a:off x="51885" y="2342226"/>
        <a:ext cx="8125829" cy="959101"/>
      </dsp:txXfrm>
    </dsp:sp>
    <dsp:sp modelId="{BB06787F-8089-4D70-9BF2-0474D5F51C50}">
      <dsp:nvSpPr>
        <dsp:cNvPr id="0" name=""/>
        <dsp:cNvSpPr/>
      </dsp:nvSpPr>
      <dsp:spPr>
        <a:xfrm>
          <a:off x="0" y="3407933"/>
          <a:ext cx="8229599" cy="10628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Is positive interdependence matter of long term political will?</a:t>
          </a:r>
          <a:endParaRPr lang="fr-BE" sz="1900" kern="1200"/>
        </a:p>
      </dsp:txBody>
      <dsp:txXfrm>
        <a:off x="51885" y="3459818"/>
        <a:ext cx="8125829" cy="9591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74895-610A-4D56-8EAE-DD0D92E41672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5CC2-46C6-4E42-BE76-C47209425598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645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F426B-B018-4437-9396-F0C8560C8DC3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ECF6A-A051-4FE7-89AF-ED8BD47D0B1E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442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D1E5C-1DCD-4015-AF1E-30EFAF39B02E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0D86B-B199-4B68-B483-8B5659385171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001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89998-86EF-4215-9F1D-9947FACD0777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34822-16E6-4581-851C-B7CBAA467398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23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15D06-E599-41E6-B0C4-103404C6536A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D9730-2EFF-4186-BFDF-7BD35D02B2EF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820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00A3-AEDE-459D-A08D-14A1F021F2D0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E3E40-36B4-42C2-A92B-F72AFEE26578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675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263B5-30B4-43E5-B272-D6ABE426326E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08E19-6A36-4E08-B7B5-A8D849888679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171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E115F-FDD2-46C2-8919-558856770A12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C3C96-F55F-4709-AEA5-DA496F88A7AA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863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AC5B4-E3A0-49D9-9275-0DE22C6B9FCB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8ED7A-CFAE-4258-BA0A-A948ACC49B19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489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698A0-1CFE-46F5-95B5-CA73F863E611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93EC1-003B-4DD0-B55A-83276EB0ACA3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203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54CAC-EAD4-40FD-B792-0A8308229FCA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A0C62-1AE9-44A9-BD82-FF716A103007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424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BE" smtClean="0"/>
          </a:p>
        </p:txBody>
      </p:sp>
      <p:sp>
        <p:nvSpPr>
          <p:cNvPr id="12697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6A5BC4-A837-4049-9D2E-63CDCE289DD6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DFCDE6-71B5-4221-BF94-079955E6D808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365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Discussion points, </a:t>
            </a:r>
            <a:br>
              <a:rPr lang="en-US"/>
            </a:br>
            <a:r>
              <a:rPr lang="en-US"/>
              <a:t>EU-Russia institutional aspects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Andrei V </a:t>
            </a:r>
            <a:r>
              <a:rPr lang="en-US" kern="1200" dirty="0" err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Belyi</a:t>
            </a:r>
            <a:endParaRPr lang="en-US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CEURUS, University of Tartu, Estonia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CEPMLP, University of Dundee, UK</a:t>
            </a:r>
            <a:endParaRPr lang="fr-BE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915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EU-Russia interdependence</a:t>
            </a:r>
            <a:endParaRPr lang="fr-BE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65532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9028" name="TextBox 4"/>
          <p:cNvSpPr txBox="1">
            <a:spLocks noChangeArrowheads="1"/>
          </p:cNvSpPr>
          <p:nvPr/>
        </p:nvSpPr>
        <p:spPr bwMode="auto">
          <a:xfrm>
            <a:off x="6553200" y="2209800"/>
            <a:ext cx="2590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i="1">
                <a:solidFill>
                  <a:srgbClr val="000000"/>
                </a:solidFill>
                <a:latin typeface="Calibri" pitchFamily="34" charset="0"/>
              </a:rPr>
              <a:t>Ground for cooperation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i="1">
                <a:solidFill>
                  <a:srgbClr val="000000"/>
                </a:solidFill>
                <a:latin typeface="Calibri" pitchFamily="34" charset="0"/>
              </a:rPr>
              <a:t>And institutional development</a:t>
            </a:r>
            <a:endParaRPr lang="fr-BE" i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9029" name="TextBox 5"/>
          <p:cNvSpPr txBox="1">
            <a:spLocks noChangeArrowheads="1"/>
          </p:cNvSpPr>
          <p:nvPr/>
        </p:nvSpPr>
        <p:spPr bwMode="auto">
          <a:xfrm>
            <a:off x="6537325" y="4572000"/>
            <a:ext cx="2590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i="1">
                <a:solidFill>
                  <a:srgbClr val="000000"/>
                </a:solidFill>
                <a:latin typeface="Calibri" pitchFamily="34" charset="0"/>
              </a:rPr>
              <a:t>Ground for ‘de-institutionalization’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i="1">
                <a:solidFill>
                  <a:srgbClr val="000000"/>
                </a:solidFill>
                <a:latin typeface="Calibri" pitchFamily="34" charset="0"/>
              </a:rPr>
              <a:t>Increased political risks</a:t>
            </a:r>
            <a:endParaRPr lang="fr-BE" i="1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81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Institutional responses: gas</a:t>
            </a:r>
            <a:endParaRPr lang="fr-BE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936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/>
        </p:nvGraphicFramePr>
        <p:xfrm>
          <a:off x="228600" y="1066800"/>
          <a:ext cx="8458200" cy="5059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1075" name="TextBox 2"/>
          <p:cNvSpPr txBox="1">
            <a:spLocks noChangeArrowheads="1"/>
          </p:cNvSpPr>
          <p:nvPr/>
        </p:nvSpPr>
        <p:spPr bwMode="auto">
          <a:xfrm>
            <a:off x="2209800" y="533400"/>
            <a:ext cx="4241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000000"/>
                </a:solidFill>
                <a:latin typeface="Calibri" pitchFamily="34" charset="0"/>
              </a:rPr>
              <a:t>Main political concerns:</a:t>
            </a:r>
            <a:endParaRPr lang="fr-BE" sz="3200" b="1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265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kern="1200" dirty="0">
                <a:latin typeface="+mj-lt"/>
                <a:ea typeface="+mj-ea"/>
                <a:cs typeface="+mj-cs"/>
              </a:rPr>
              <a:t>Going beyond negative interdependence ?</a:t>
            </a:r>
            <a:endParaRPr lang="fr-BE" kern="12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4265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Concluding remarks</a:t>
            </a:r>
            <a:endParaRPr lang="fr-BE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679790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1_Office Theme</vt:lpstr>
      <vt:lpstr>Discussion points,  EU-Russia institutional aspects</vt:lpstr>
      <vt:lpstr>EU-Russia interdependence</vt:lpstr>
      <vt:lpstr>Institutional responses: gas</vt:lpstr>
      <vt:lpstr>PowerPoint Presentation</vt:lpstr>
      <vt:lpstr>Going beyond negative interdependence ?</vt:lpstr>
      <vt:lpstr>Concluding remarks</vt:lpstr>
    </vt:vector>
  </TitlesOfParts>
  <Company>University of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points,  EU-Russia institutional aspects</dc:title>
  <dc:creator>T.N. Spijk-Belanova</dc:creator>
  <cp:lastModifiedBy>T.N. Spijk-Belanova</cp:lastModifiedBy>
  <cp:revision>1</cp:revision>
  <dcterms:created xsi:type="dcterms:W3CDTF">2013-07-02T13:33:24Z</dcterms:created>
  <dcterms:modified xsi:type="dcterms:W3CDTF">2013-07-02T13:34:23Z</dcterms:modified>
</cp:coreProperties>
</file>