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9D446D-4121-486A-8EB9-366B9F50043E}" type="doc">
      <dgm:prSet loTypeId="urn:microsoft.com/office/officeart/2005/8/layout/vList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fr-BE"/>
        </a:p>
      </dgm:t>
    </dgm:pt>
    <dgm:pt modelId="{EB14932B-5B28-4595-8A95-2B2DF6AAB94D}">
      <dgm:prSet/>
      <dgm:spPr/>
      <dgm:t>
        <a:bodyPr/>
        <a:lstStyle/>
        <a:p>
          <a:pPr rtl="0"/>
          <a:r>
            <a:rPr lang="en-US" dirty="0" smtClean="0"/>
            <a:t>Forges new market practices (price indexation and short term capacity contracts) rather than correcting illegalities? </a:t>
          </a:r>
        </a:p>
        <a:p>
          <a:pPr rtl="0"/>
          <a:r>
            <a:rPr lang="en-US" dirty="0" smtClean="0">
              <a:sym typeface="Wingdings"/>
            </a:rPr>
            <a:t> </a:t>
          </a:r>
          <a:r>
            <a:rPr lang="en-US" dirty="0" smtClean="0"/>
            <a:t>Practical reversal of the liberalization dogma ‘trust the markets’</a:t>
          </a:r>
          <a:endParaRPr lang="fr-BE" dirty="0"/>
        </a:p>
      </dgm:t>
    </dgm:pt>
    <dgm:pt modelId="{FDFC4F3D-2EB7-4F07-B1AF-FF31D2B0B8A0}" type="parTrans" cxnId="{E0244F2F-81F6-4378-AC61-5BE0089F35C5}">
      <dgm:prSet/>
      <dgm:spPr/>
      <dgm:t>
        <a:bodyPr/>
        <a:lstStyle/>
        <a:p>
          <a:endParaRPr lang="fr-BE"/>
        </a:p>
      </dgm:t>
    </dgm:pt>
    <dgm:pt modelId="{A6614E9D-5119-4424-84F2-543A47FFA60C}" type="sibTrans" cxnId="{E0244F2F-81F6-4378-AC61-5BE0089F35C5}">
      <dgm:prSet/>
      <dgm:spPr/>
      <dgm:t>
        <a:bodyPr/>
        <a:lstStyle/>
        <a:p>
          <a:endParaRPr lang="fr-BE"/>
        </a:p>
      </dgm:t>
    </dgm:pt>
    <dgm:pt modelId="{5C65A8CD-02FB-4ED8-9737-07D8088875D0}">
      <dgm:prSet/>
      <dgm:spPr/>
      <dgm:t>
        <a:bodyPr/>
        <a:lstStyle/>
        <a:p>
          <a:pPr rtl="0"/>
          <a:r>
            <a:rPr lang="en-US" dirty="0" smtClean="0"/>
            <a:t>Creates competition or countervailing power against large companies?  But is security of supply and consumer’s protection is best ensured ?</a:t>
          </a:r>
          <a:endParaRPr lang="fr-BE" dirty="0"/>
        </a:p>
      </dgm:t>
    </dgm:pt>
    <dgm:pt modelId="{3CF79A17-94DD-48DD-978E-8461DFA14582}" type="parTrans" cxnId="{076772DB-75C6-436D-80E5-351B1B575259}">
      <dgm:prSet/>
      <dgm:spPr/>
      <dgm:t>
        <a:bodyPr/>
        <a:lstStyle/>
        <a:p>
          <a:endParaRPr lang="fr-BE"/>
        </a:p>
      </dgm:t>
    </dgm:pt>
    <dgm:pt modelId="{E0F935FC-2251-4129-8061-0C6B4AB0A1B9}" type="sibTrans" cxnId="{076772DB-75C6-436D-80E5-351B1B575259}">
      <dgm:prSet/>
      <dgm:spPr/>
      <dgm:t>
        <a:bodyPr/>
        <a:lstStyle/>
        <a:p>
          <a:endParaRPr lang="fr-BE"/>
        </a:p>
      </dgm:t>
    </dgm:pt>
    <dgm:pt modelId="{7A0D5E70-313D-4BD5-8018-123F2AD715A3}">
      <dgm:prSet/>
      <dgm:spPr/>
      <dgm:t>
        <a:bodyPr/>
        <a:lstStyle/>
        <a:p>
          <a:pPr rtl="0"/>
          <a:r>
            <a:rPr lang="en-US" dirty="0" smtClean="0"/>
            <a:t>Forcing hubs does not especially lead to a competition (churn rates are low in most of the gas markets), allowing trading is not enough, suppliers must be in the picture</a:t>
          </a:r>
          <a:endParaRPr lang="fr-BE" dirty="0"/>
        </a:p>
      </dgm:t>
    </dgm:pt>
    <dgm:pt modelId="{2DE7A606-79C7-4574-AE96-7059AAC88491}" type="parTrans" cxnId="{007599CE-DC57-4927-84CD-9D4667C9B083}">
      <dgm:prSet/>
      <dgm:spPr/>
      <dgm:t>
        <a:bodyPr/>
        <a:lstStyle/>
        <a:p>
          <a:endParaRPr lang="fr-BE"/>
        </a:p>
      </dgm:t>
    </dgm:pt>
    <dgm:pt modelId="{C69A90A7-AB13-4ECF-BA9B-B1AE08331FF7}" type="sibTrans" cxnId="{007599CE-DC57-4927-84CD-9D4667C9B083}">
      <dgm:prSet/>
      <dgm:spPr/>
      <dgm:t>
        <a:bodyPr/>
        <a:lstStyle/>
        <a:p>
          <a:endParaRPr lang="fr-BE"/>
        </a:p>
      </dgm:t>
    </dgm:pt>
    <dgm:pt modelId="{1690702B-DAF8-4F39-8887-D02823266366}" type="pres">
      <dgm:prSet presAssocID="{E09D446D-4121-486A-8EB9-366B9F5004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98873BE4-084E-4E5D-BD5B-F2C9FBE54EFF}" type="pres">
      <dgm:prSet presAssocID="{EB14932B-5B28-4595-8A95-2B2DF6AAB94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0B56629B-054C-4C9F-B760-01DC2B5132E0}" type="pres">
      <dgm:prSet presAssocID="{A6614E9D-5119-4424-84F2-543A47FFA60C}" presName="spacer" presStyleCnt="0"/>
      <dgm:spPr/>
    </dgm:pt>
    <dgm:pt modelId="{A42E2C94-5805-496D-A280-DEF06C728006}" type="pres">
      <dgm:prSet presAssocID="{5C65A8CD-02FB-4ED8-9737-07D8088875D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AA91B9E8-7C9C-4D1C-860B-29B29EFEEC6D}" type="pres">
      <dgm:prSet presAssocID="{E0F935FC-2251-4129-8061-0C6B4AB0A1B9}" presName="spacer" presStyleCnt="0"/>
      <dgm:spPr/>
    </dgm:pt>
    <dgm:pt modelId="{07935187-081F-4D4B-846E-D617B4C882E9}" type="pres">
      <dgm:prSet presAssocID="{7A0D5E70-313D-4BD5-8018-123F2AD715A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8399FAE7-7B6E-4245-8F8F-4315B5710943}" type="presOf" srcId="{5C65A8CD-02FB-4ED8-9737-07D8088875D0}" destId="{A42E2C94-5805-496D-A280-DEF06C728006}" srcOrd="0" destOrd="0" presId="urn:microsoft.com/office/officeart/2005/8/layout/vList2"/>
    <dgm:cxn modelId="{E55F1DF5-918E-45ED-AA75-D788D8F541F7}" type="presOf" srcId="{EB14932B-5B28-4595-8A95-2B2DF6AAB94D}" destId="{98873BE4-084E-4E5D-BD5B-F2C9FBE54EFF}" srcOrd="0" destOrd="0" presId="urn:microsoft.com/office/officeart/2005/8/layout/vList2"/>
    <dgm:cxn modelId="{E0244F2F-81F6-4378-AC61-5BE0089F35C5}" srcId="{E09D446D-4121-486A-8EB9-366B9F50043E}" destId="{EB14932B-5B28-4595-8A95-2B2DF6AAB94D}" srcOrd="0" destOrd="0" parTransId="{FDFC4F3D-2EB7-4F07-B1AF-FF31D2B0B8A0}" sibTransId="{A6614E9D-5119-4424-84F2-543A47FFA60C}"/>
    <dgm:cxn modelId="{076772DB-75C6-436D-80E5-351B1B575259}" srcId="{E09D446D-4121-486A-8EB9-366B9F50043E}" destId="{5C65A8CD-02FB-4ED8-9737-07D8088875D0}" srcOrd="1" destOrd="0" parTransId="{3CF79A17-94DD-48DD-978E-8461DFA14582}" sibTransId="{E0F935FC-2251-4129-8061-0C6B4AB0A1B9}"/>
    <dgm:cxn modelId="{007599CE-DC57-4927-84CD-9D4667C9B083}" srcId="{E09D446D-4121-486A-8EB9-366B9F50043E}" destId="{7A0D5E70-313D-4BD5-8018-123F2AD715A3}" srcOrd="2" destOrd="0" parTransId="{2DE7A606-79C7-4574-AE96-7059AAC88491}" sibTransId="{C69A90A7-AB13-4ECF-BA9B-B1AE08331FF7}"/>
    <dgm:cxn modelId="{1F2A5E9A-786B-4894-B427-3D456B9585DC}" type="presOf" srcId="{E09D446D-4121-486A-8EB9-366B9F50043E}" destId="{1690702B-DAF8-4F39-8887-D02823266366}" srcOrd="0" destOrd="0" presId="urn:microsoft.com/office/officeart/2005/8/layout/vList2"/>
    <dgm:cxn modelId="{2410869B-3978-4C76-81DF-48B95D650ADD}" type="presOf" srcId="{7A0D5E70-313D-4BD5-8018-123F2AD715A3}" destId="{07935187-081F-4D4B-846E-D617B4C882E9}" srcOrd="0" destOrd="0" presId="urn:microsoft.com/office/officeart/2005/8/layout/vList2"/>
    <dgm:cxn modelId="{BB8A7CC8-AB1C-4861-B3E0-237C643728AB}" type="presParOf" srcId="{1690702B-DAF8-4F39-8887-D02823266366}" destId="{98873BE4-084E-4E5D-BD5B-F2C9FBE54EFF}" srcOrd="0" destOrd="0" presId="urn:microsoft.com/office/officeart/2005/8/layout/vList2"/>
    <dgm:cxn modelId="{D03A3EFB-DFDF-41DA-8FAC-F10B6B2163A4}" type="presParOf" srcId="{1690702B-DAF8-4F39-8887-D02823266366}" destId="{0B56629B-054C-4C9F-B760-01DC2B5132E0}" srcOrd="1" destOrd="0" presId="urn:microsoft.com/office/officeart/2005/8/layout/vList2"/>
    <dgm:cxn modelId="{6E97BDE8-5800-4829-957E-B10E6787F883}" type="presParOf" srcId="{1690702B-DAF8-4F39-8887-D02823266366}" destId="{A42E2C94-5805-496D-A280-DEF06C728006}" srcOrd="2" destOrd="0" presId="urn:microsoft.com/office/officeart/2005/8/layout/vList2"/>
    <dgm:cxn modelId="{956D5B36-77F3-4717-A6D7-365D68E8B545}" type="presParOf" srcId="{1690702B-DAF8-4F39-8887-D02823266366}" destId="{AA91B9E8-7C9C-4D1C-860B-29B29EFEEC6D}" srcOrd="3" destOrd="0" presId="urn:microsoft.com/office/officeart/2005/8/layout/vList2"/>
    <dgm:cxn modelId="{7864B8D6-CB08-40D5-8E2F-07667CE65604}" type="presParOf" srcId="{1690702B-DAF8-4F39-8887-D02823266366}" destId="{07935187-081F-4D4B-846E-D617B4C882E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820DD0-2BFD-4708-9E6E-49250940551D}" type="doc">
      <dgm:prSet loTypeId="urn:microsoft.com/office/officeart/2005/8/layout/vList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fr-BE"/>
        </a:p>
      </dgm:t>
    </dgm:pt>
    <dgm:pt modelId="{24EF86AC-908E-448A-934E-DB35F1278751}">
      <dgm:prSet/>
      <dgm:spPr/>
      <dgm:t>
        <a:bodyPr/>
        <a:lstStyle/>
        <a:p>
          <a:pPr rtl="0"/>
          <a:r>
            <a:rPr lang="en-US" smtClean="0"/>
            <a:t>Towards a conflict of positions, non-cooperation and non-transparency</a:t>
          </a:r>
          <a:endParaRPr lang="fr-BE"/>
        </a:p>
      </dgm:t>
    </dgm:pt>
    <dgm:pt modelId="{470602D1-CBEB-48CB-A2F7-4273683027BB}" type="parTrans" cxnId="{40453D89-E4C1-40CB-859B-38891C2EE20C}">
      <dgm:prSet/>
      <dgm:spPr/>
      <dgm:t>
        <a:bodyPr/>
        <a:lstStyle/>
        <a:p>
          <a:endParaRPr lang="fr-BE"/>
        </a:p>
      </dgm:t>
    </dgm:pt>
    <dgm:pt modelId="{A74B73A2-AE0E-4A60-BF5E-F9DC6D40AB4B}" type="sibTrans" cxnId="{40453D89-E4C1-40CB-859B-38891C2EE20C}">
      <dgm:prSet/>
      <dgm:spPr/>
      <dgm:t>
        <a:bodyPr/>
        <a:lstStyle/>
        <a:p>
          <a:endParaRPr lang="fr-BE"/>
        </a:p>
      </dgm:t>
    </dgm:pt>
    <dgm:pt modelId="{2523A530-4F58-4937-9E6A-0D6B1483F40C}">
      <dgm:prSet/>
      <dgm:spPr/>
      <dgm:t>
        <a:bodyPr/>
        <a:lstStyle/>
        <a:p>
          <a:pPr rtl="0"/>
          <a:r>
            <a:rPr lang="en-US" dirty="0" smtClean="0"/>
            <a:t>To what extent the over-reliance on capital-intensive investments is responding economic reality of the world markets?</a:t>
          </a:r>
          <a:endParaRPr lang="fr-BE" dirty="0"/>
        </a:p>
      </dgm:t>
    </dgm:pt>
    <dgm:pt modelId="{967304C7-79CB-4A73-A873-C77A758338CD}" type="parTrans" cxnId="{3B7E1038-EBFC-40CE-8EB5-5CC3664BB710}">
      <dgm:prSet/>
      <dgm:spPr/>
      <dgm:t>
        <a:bodyPr/>
        <a:lstStyle/>
        <a:p>
          <a:endParaRPr lang="fr-BE"/>
        </a:p>
      </dgm:t>
    </dgm:pt>
    <dgm:pt modelId="{4F4B37AE-A731-4D4D-8F09-A553A79F4F52}" type="sibTrans" cxnId="{3B7E1038-EBFC-40CE-8EB5-5CC3664BB710}">
      <dgm:prSet/>
      <dgm:spPr/>
      <dgm:t>
        <a:bodyPr/>
        <a:lstStyle/>
        <a:p>
          <a:endParaRPr lang="fr-BE"/>
        </a:p>
      </dgm:t>
    </dgm:pt>
    <dgm:pt modelId="{3B32711A-876C-4C99-8B82-24DB9410F145}">
      <dgm:prSet/>
      <dgm:spPr/>
      <dgm:t>
        <a:bodyPr/>
        <a:lstStyle/>
        <a:p>
          <a:pPr rtl="0"/>
          <a:r>
            <a:rPr lang="en-US" dirty="0" smtClean="0"/>
            <a:t>By withdrawing from provisional application of the ECT, Russia withdrew possibilities to defend its investment rights in the EU. Is the Draft Convention a valid alternative? </a:t>
          </a:r>
          <a:endParaRPr lang="fr-BE" dirty="0"/>
        </a:p>
      </dgm:t>
    </dgm:pt>
    <dgm:pt modelId="{7FFCF0C5-445F-403F-A3C1-C4FF1F2A22B6}" type="parTrans" cxnId="{CD9B9D67-4AD7-41A9-AD8F-FC15E3D1DCC8}">
      <dgm:prSet/>
      <dgm:spPr/>
    </dgm:pt>
    <dgm:pt modelId="{593778F5-16FA-4F83-8B40-98FD8872E6D6}" type="sibTrans" cxnId="{CD9B9D67-4AD7-41A9-AD8F-FC15E3D1DCC8}">
      <dgm:prSet/>
      <dgm:spPr/>
    </dgm:pt>
    <dgm:pt modelId="{C9D73152-C968-4266-A206-72C174953837}" type="pres">
      <dgm:prSet presAssocID="{7C820DD0-2BFD-4708-9E6E-4925094055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A7709E31-DC2F-4CCC-A33D-A228AE67FBB8}" type="pres">
      <dgm:prSet presAssocID="{24EF86AC-908E-448A-934E-DB35F127875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A29EB25C-48A3-48E8-9511-DACD3F815CD6}" type="pres">
      <dgm:prSet presAssocID="{A74B73A2-AE0E-4A60-BF5E-F9DC6D40AB4B}" presName="spacer" presStyleCnt="0"/>
      <dgm:spPr/>
    </dgm:pt>
    <dgm:pt modelId="{98BC767A-DCBC-49EA-B7A8-1FB978F0DA3F}" type="pres">
      <dgm:prSet presAssocID="{2523A530-4F58-4937-9E6A-0D6B1483F40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FF0F50C3-3683-4CDB-84FD-130A85787DFA}" type="pres">
      <dgm:prSet presAssocID="{4F4B37AE-A731-4D4D-8F09-A553A79F4F52}" presName="spacer" presStyleCnt="0"/>
      <dgm:spPr/>
    </dgm:pt>
    <dgm:pt modelId="{BF149B9C-FAD7-405B-A2A6-F4284ADDB858}" type="pres">
      <dgm:prSet presAssocID="{3B32711A-876C-4C99-8B82-24DB9410F14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CD9B9D67-4AD7-41A9-AD8F-FC15E3D1DCC8}" srcId="{7C820DD0-2BFD-4708-9E6E-49250940551D}" destId="{3B32711A-876C-4C99-8B82-24DB9410F145}" srcOrd="2" destOrd="0" parTransId="{7FFCF0C5-445F-403F-A3C1-C4FF1F2A22B6}" sibTransId="{593778F5-16FA-4F83-8B40-98FD8872E6D6}"/>
    <dgm:cxn modelId="{7DA2D0F5-0ECA-4ECA-AD69-87DD4F0C77B4}" type="presOf" srcId="{24EF86AC-908E-448A-934E-DB35F1278751}" destId="{A7709E31-DC2F-4CCC-A33D-A228AE67FBB8}" srcOrd="0" destOrd="0" presId="urn:microsoft.com/office/officeart/2005/8/layout/vList2"/>
    <dgm:cxn modelId="{1451C25D-A88A-48BA-944A-454A5C3895E8}" type="presOf" srcId="{7C820DD0-2BFD-4708-9E6E-49250940551D}" destId="{C9D73152-C968-4266-A206-72C174953837}" srcOrd="0" destOrd="0" presId="urn:microsoft.com/office/officeart/2005/8/layout/vList2"/>
    <dgm:cxn modelId="{40453D89-E4C1-40CB-859B-38891C2EE20C}" srcId="{7C820DD0-2BFD-4708-9E6E-49250940551D}" destId="{24EF86AC-908E-448A-934E-DB35F1278751}" srcOrd="0" destOrd="0" parTransId="{470602D1-CBEB-48CB-A2F7-4273683027BB}" sibTransId="{A74B73A2-AE0E-4A60-BF5E-F9DC6D40AB4B}"/>
    <dgm:cxn modelId="{4DE88085-786F-42AE-B607-808F6AA29298}" type="presOf" srcId="{2523A530-4F58-4937-9E6A-0D6B1483F40C}" destId="{98BC767A-DCBC-49EA-B7A8-1FB978F0DA3F}" srcOrd="0" destOrd="0" presId="urn:microsoft.com/office/officeart/2005/8/layout/vList2"/>
    <dgm:cxn modelId="{3B7E1038-EBFC-40CE-8EB5-5CC3664BB710}" srcId="{7C820DD0-2BFD-4708-9E6E-49250940551D}" destId="{2523A530-4F58-4937-9E6A-0D6B1483F40C}" srcOrd="1" destOrd="0" parTransId="{967304C7-79CB-4A73-A873-C77A758338CD}" sibTransId="{4F4B37AE-A731-4D4D-8F09-A553A79F4F52}"/>
    <dgm:cxn modelId="{815394AE-D0A5-4DED-A3EF-9D914EF7A4D5}" type="presOf" srcId="{3B32711A-876C-4C99-8B82-24DB9410F145}" destId="{BF149B9C-FAD7-405B-A2A6-F4284ADDB858}" srcOrd="0" destOrd="0" presId="urn:microsoft.com/office/officeart/2005/8/layout/vList2"/>
    <dgm:cxn modelId="{174645B7-7806-4C8D-8106-2A6B446D3101}" type="presParOf" srcId="{C9D73152-C968-4266-A206-72C174953837}" destId="{A7709E31-DC2F-4CCC-A33D-A228AE67FBB8}" srcOrd="0" destOrd="0" presId="urn:microsoft.com/office/officeart/2005/8/layout/vList2"/>
    <dgm:cxn modelId="{35FC707F-58F4-49EB-9C0E-391E81587FBE}" type="presParOf" srcId="{C9D73152-C968-4266-A206-72C174953837}" destId="{A29EB25C-48A3-48E8-9511-DACD3F815CD6}" srcOrd="1" destOrd="0" presId="urn:microsoft.com/office/officeart/2005/8/layout/vList2"/>
    <dgm:cxn modelId="{F6EDB44F-9959-486D-A7F2-D0A5BA6BA52C}" type="presParOf" srcId="{C9D73152-C968-4266-A206-72C174953837}" destId="{98BC767A-DCBC-49EA-B7A8-1FB978F0DA3F}" srcOrd="2" destOrd="0" presId="urn:microsoft.com/office/officeart/2005/8/layout/vList2"/>
    <dgm:cxn modelId="{161B71EB-5129-47B7-A12D-68CA324483B5}" type="presParOf" srcId="{C9D73152-C968-4266-A206-72C174953837}" destId="{FF0F50C3-3683-4CDB-84FD-130A85787DFA}" srcOrd="3" destOrd="0" presId="urn:microsoft.com/office/officeart/2005/8/layout/vList2"/>
    <dgm:cxn modelId="{4D3F6E8C-7350-4A2E-97E0-64126A3939B0}" type="presParOf" srcId="{C9D73152-C968-4266-A206-72C174953837}" destId="{BF149B9C-FAD7-405B-A2A6-F4284ADDB85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D8A9A5-BC43-4F29-B61A-05ACB6835AB7}" type="doc">
      <dgm:prSet loTypeId="urn:microsoft.com/office/officeart/2005/8/layout/vList2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fr-BE"/>
        </a:p>
      </dgm:t>
    </dgm:pt>
    <dgm:pt modelId="{77D70553-64DD-4EAE-8D38-BC81DF64DCEA}">
      <dgm:prSet/>
      <dgm:spPr/>
      <dgm:t>
        <a:bodyPr/>
        <a:lstStyle/>
        <a:p>
          <a:pPr rtl="0"/>
          <a:r>
            <a:rPr lang="en-US" dirty="0" smtClean="0"/>
            <a:t>Possible outcomes of anti-trust monitoring: commitment, conflict or compromise? </a:t>
          </a:r>
          <a:endParaRPr lang="fr-BE" dirty="0"/>
        </a:p>
      </dgm:t>
    </dgm:pt>
    <dgm:pt modelId="{8F63E66E-881C-47A3-A29E-F10DC0F257C3}" type="parTrans" cxnId="{BE9A98A6-9E4C-4804-ABC4-360E8BAE6552}">
      <dgm:prSet/>
      <dgm:spPr/>
      <dgm:t>
        <a:bodyPr/>
        <a:lstStyle/>
        <a:p>
          <a:endParaRPr lang="fr-BE"/>
        </a:p>
      </dgm:t>
    </dgm:pt>
    <dgm:pt modelId="{69D1D493-2DEB-47EF-BFA8-1B04F436EAF4}" type="sibTrans" cxnId="{BE9A98A6-9E4C-4804-ABC4-360E8BAE6552}">
      <dgm:prSet/>
      <dgm:spPr/>
      <dgm:t>
        <a:bodyPr/>
        <a:lstStyle/>
        <a:p>
          <a:endParaRPr lang="fr-BE"/>
        </a:p>
      </dgm:t>
    </dgm:pt>
    <dgm:pt modelId="{0BC20458-BBF4-46F9-AE4F-5513501F2CA2}">
      <dgm:prSet/>
      <dgm:spPr/>
      <dgm:t>
        <a:bodyPr/>
        <a:lstStyle/>
        <a:p>
          <a:pPr rtl="0"/>
          <a:r>
            <a:rPr lang="en-US" dirty="0" smtClean="0"/>
            <a:t>How Gazprom will adapt to new market realities? Will it allow a certain export </a:t>
          </a:r>
          <a:r>
            <a:rPr lang="en-US" dirty="0" err="1" smtClean="0"/>
            <a:t>demonopolization</a:t>
          </a:r>
          <a:r>
            <a:rPr lang="en-US" dirty="0" smtClean="0"/>
            <a:t>?</a:t>
          </a:r>
          <a:endParaRPr lang="fr-BE" dirty="0"/>
        </a:p>
      </dgm:t>
    </dgm:pt>
    <dgm:pt modelId="{638238DA-0764-4914-99C2-490929F071FB}" type="parTrans" cxnId="{FB2A0CCD-975A-46D0-99AB-018912BB8A29}">
      <dgm:prSet/>
      <dgm:spPr/>
      <dgm:t>
        <a:bodyPr/>
        <a:lstStyle/>
        <a:p>
          <a:endParaRPr lang="fr-BE"/>
        </a:p>
      </dgm:t>
    </dgm:pt>
    <dgm:pt modelId="{108834D7-94DC-4637-9890-9AB7628698E7}" type="sibTrans" cxnId="{FB2A0CCD-975A-46D0-99AB-018912BB8A29}">
      <dgm:prSet/>
      <dgm:spPr/>
      <dgm:t>
        <a:bodyPr/>
        <a:lstStyle/>
        <a:p>
          <a:endParaRPr lang="fr-BE"/>
        </a:p>
      </dgm:t>
    </dgm:pt>
    <dgm:pt modelId="{A2296673-E09D-42B1-A5BA-ABFBDE87C945}">
      <dgm:prSet/>
      <dgm:spPr/>
      <dgm:t>
        <a:bodyPr/>
        <a:lstStyle/>
        <a:p>
          <a:pPr rtl="0"/>
          <a:r>
            <a:rPr lang="en-US" dirty="0" smtClean="0"/>
            <a:t>How the EU will combine priority of competition with security of supply? And where consumers’ interests located?</a:t>
          </a:r>
          <a:endParaRPr lang="fr-BE" dirty="0"/>
        </a:p>
      </dgm:t>
    </dgm:pt>
    <dgm:pt modelId="{08CEE99B-30FE-438F-9AB5-4F8594D082EE}" type="parTrans" cxnId="{78E0AA8B-D028-4D1B-8D30-E9D0FD70390C}">
      <dgm:prSet/>
      <dgm:spPr/>
      <dgm:t>
        <a:bodyPr/>
        <a:lstStyle/>
        <a:p>
          <a:endParaRPr lang="fr-BE"/>
        </a:p>
      </dgm:t>
    </dgm:pt>
    <dgm:pt modelId="{5076591D-9298-4D68-ADBF-9054058D9F25}" type="sibTrans" cxnId="{78E0AA8B-D028-4D1B-8D30-E9D0FD70390C}">
      <dgm:prSet/>
      <dgm:spPr/>
      <dgm:t>
        <a:bodyPr/>
        <a:lstStyle/>
        <a:p>
          <a:endParaRPr lang="fr-BE"/>
        </a:p>
      </dgm:t>
    </dgm:pt>
    <dgm:pt modelId="{394F6F96-695D-4B22-A638-046BCED02CC8}">
      <dgm:prSet/>
      <dgm:spPr/>
      <dgm:t>
        <a:bodyPr/>
        <a:lstStyle/>
        <a:p>
          <a:pPr rtl="0"/>
          <a:r>
            <a:rPr lang="en-US" dirty="0" smtClean="0"/>
            <a:t>Will the new and emerging suppliers be attracted by the EU model ? </a:t>
          </a:r>
          <a:endParaRPr lang="fr-BE" dirty="0"/>
        </a:p>
      </dgm:t>
    </dgm:pt>
    <dgm:pt modelId="{47FAE5FB-6198-4544-BED0-28B97657D73C}" type="parTrans" cxnId="{6C6F1B77-9C0D-4DFC-AB11-DBDEC0F57336}">
      <dgm:prSet/>
      <dgm:spPr/>
      <dgm:t>
        <a:bodyPr/>
        <a:lstStyle/>
        <a:p>
          <a:endParaRPr lang="fr-BE"/>
        </a:p>
      </dgm:t>
    </dgm:pt>
    <dgm:pt modelId="{77CED70E-4113-48C6-B9DB-D3D919D434A6}" type="sibTrans" cxnId="{6C6F1B77-9C0D-4DFC-AB11-DBDEC0F57336}">
      <dgm:prSet/>
      <dgm:spPr/>
      <dgm:t>
        <a:bodyPr/>
        <a:lstStyle/>
        <a:p>
          <a:endParaRPr lang="fr-BE"/>
        </a:p>
      </dgm:t>
    </dgm:pt>
    <dgm:pt modelId="{418507F6-936E-4D92-B291-77804A380DB8}" type="pres">
      <dgm:prSet presAssocID="{89D8A9A5-BC43-4F29-B61A-05ACB6835A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FD9DB3B9-E57B-4ADD-B36F-8800E006DEC4}" type="pres">
      <dgm:prSet presAssocID="{77D70553-64DD-4EAE-8D38-BC81DF64DCE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7B37E671-30C9-435A-A306-45BCDD706EF1}" type="pres">
      <dgm:prSet presAssocID="{69D1D493-2DEB-47EF-BFA8-1B04F436EAF4}" presName="spacer" presStyleCnt="0"/>
      <dgm:spPr/>
    </dgm:pt>
    <dgm:pt modelId="{ABAB5231-92CC-4B3B-BF2C-0B6E3359D58B}" type="pres">
      <dgm:prSet presAssocID="{A2296673-E09D-42B1-A5BA-ABFBDE87C94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9EF4A312-F4CD-40A9-BF64-E92F851CB4E1}" type="pres">
      <dgm:prSet presAssocID="{5076591D-9298-4D68-ADBF-9054058D9F25}" presName="spacer" presStyleCnt="0"/>
      <dgm:spPr/>
    </dgm:pt>
    <dgm:pt modelId="{8811A33D-A8C7-4C4F-88B0-3E48DED2E5AB}" type="pres">
      <dgm:prSet presAssocID="{0BC20458-BBF4-46F9-AE4F-5513501F2CA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50372288-ECD4-453F-9EB8-95127DF33805}" type="pres">
      <dgm:prSet presAssocID="{108834D7-94DC-4637-9890-9AB7628698E7}" presName="spacer" presStyleCnt="0"/>
      <dgm:spPr/>
    </dgm:pt>
    <dgm:pt modelId="{364B4495-580B-411E-97D7-FBE5053E6B83}" type="pres">
      <dgm:prSet presAssocID="{394F6F96-695D-4B22-A638-046BCED02CC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634CE4DD-670E-4635-8E2C-F1847B8BBC88}" type="presOf" srcId="{A2296673-E09D-42B1-A5BA-ABFBDE87C945}" destId="{ABAB5231-92CC-4B3B-BF2C-0B6E3359D58B}" srcOrd="0" destOrd="0" presId="urn:microsoft.com/office/officeart/2005/8/layout/vList2"/>
    <dgm:cxn modelId="{FB2A0CCD-975A-46D0-99AB-018912BB8A29}" srcId="{89D8A9A5-BC43-4F29-B61A-05ACB6835AB7}" destId="{0BC20458-BBF4-46F9-AE4F-5513501F2CA2}" srcOrd="2" destOrd="0" parTransId="{638238DA-0764-4914-99C2-490929F071FB}" sibTransId="{108834D7-94DC-4637-9890-9AB7628698E7}"/>
    <dgm:cxn modelId="{BE9A98A6-9E4C-4804-ABC4-360E8BAE6552}" srcId="{89D8A9A5-BC43-4F29-B61A-05ACB6835AB7}" destId="{77D70553-64DD-4EAE-8D38-BC81DF64DCEA}" srcOrd="0" destOrd="0" parTransId="{8F63E66E-881C-47A3-A29E-F10DC0F257C3}" sibTransId="{69D1D493-2DEB-47EF-BFA8-1B04F436EAF4}"/>
    <dgm:cxn modelId="{78E0AA8B-D028-4D1B-8D30-E9D0FD70390C}" srcId="{89D8A9A5-BC43-4F29-B61A-05ACB6835AB7}" destId="{A2296673-E09D-42B1-A5BA-ABFBDE87C945}" srcOrd="1" destOrd="0" parTransId="{08CEE99B-30FE-438F-9AB5-4F8594D082EE}" sibTransId="{5076591D-9298-4D68-ADBF-9054058D9F25}"/>
    <dgm:cxn modelId="{6C6F1B77-9C0D-4DFC-AB11-DBDEC0F57336}" srcId="{89D8A9A5-BC43-4F29-B61A-05ACB6835AB7}" destId="{394F6F96-695D-4B22-A638-046BCED02CC8}" srcOrd="3" destOrd="0" parTransId="{47FAE5FB-6198-4544-BED0-28B97657D73C}" sibTransId="{77CED70E-4113-48C6-B9DB-D3D919D434A6}"/>
    <dgm:cxn modelId="{7EE86954-B529-4863-B252-2572D693C7BD}" type="presOf" srcId="{0BC20458-BBF4-46F9-AE4F-5513501F2CA2}" destId="{8811A33D-A8C7-4C4F-88B0-3E48DED2E5AB}" srcOrd="0" destOrd="0" presId="urn:microsoft.com/office/officeart/2005/8/layout/vList2"/>
    <dgm:cxn modelId="{91A2AB4D-2BC8-426C-8558-E3C0CA422E90}" type="presOf" srcId="{394F6F96-695D-4B22-A638-046BCED02CC8}" destId="{364B4495-580B-411E-97D7-FBE5053E6B83}" srcOrd="0" destOrd="0" presId="urn:microsoft.com/office/officeart/2005/8/layout/vList2"/>
    <dgm:cxn modelId="{5E4A3A26-09BD-434F-AC70-B5FADDE5E96B}" type="presOf" srcId="{77D70553-64DD-4EAE-8D38-BC81DF64DCEA}" destId="{FD9DB3B9-E57B-4ADD-B36F-8800E006DEC4}" srcOrd="0" destOrd="0" presId="urn:microsoft.com/office/officeart/2005/8/layout/vList2"/>
    <dgm:cxn modelId="{FBF6B142-F7CC-43C9-A23B-8526D5B55EAF}" type="presOf" srcId="{89D8A9A5-BC43-4F29-B61A-05ACB6835AB7}" destId="{418507F6-936E-4D92-B291-77804A380DB8}" srcOrd="0" destOrd="0" presId="urn:microsoft.com/office/officeart/2005/8/layout/vList2"/>
    <dgm:cxn modelId="{46D91576-4BC3-4E51-8C48-D63760403F7D}" type="presParOf" srcId="{418507F6-936E-4D92-B291-77804A380DB8}" destId="{FD9DB3B9-E57B-4ADD-B36F-8800E006DEC4}" srcOrd="0" destOrd="0" presId="urn:microsoft.com/office/officeart/2005/8/layout/vList2"/>
    <dgm:cxn modelId="{7146E474-D93B-4ACE-8600-662D7ECE40A3}" type="presParOf" srcId="{418507F6-936E-4D92-B291-77804A380DB8}" destId="{7B37E671-30C9-435A-A306-45BCDD706EF1}" srcOrd="1" destOrd="0" presId="urn:microsoft.com/office/officeart/2005/8/layout/vList2"/>
    <dgm:cxn modelId="{6B8AC63B-3511-413F-9A1E-E387963DC310}" type="presParOf" srcId="{418507F6-936E-4D92-B291-77804A380DB8}" destId="{ABAB5231-92CC-4B3B-BF2C-0B6E3359D58B}" srcOrd="2" destOrd="0" presId="urn:microsoft.com/office/officeart/2005/8/layout/vList2"/>
    <dgm:cxn modelId="{F65D1BEA-4D75-4EDA-8492-C29F5B730A8B}" type="presParOf" srcId="{418507F6-936E-4D92-B291-77804A380DB8}" destId="{9EF4A312-F4CD-40A9-BF64-E92F851CB4E1}" srcOrd="3" destOrd="0" presId="urn:microsoft.com/office/officeart/2005/8/layout/vList2"/>
    <dgm:cxn modelId="{9A56226C-3464-46B5-BED6-B12651E2FF4B}" type="presParOf" srcId="{418507F6-936E-4D92-B291-77804A380DB8}" destId="{8811A33D-A8C7-4C4F-88B0-3E48DED2E5AB}" srcOrd="4" destOrd="0" presId="urn:microsoft.com/office/officeart/2005/8/layout/vList2"/>
    <dgm:cxn modelId="{1B1CCB63-E01D-410F-9DCB-C10302B1B438}" type="presParOf" srcId="{418507F6-936E-4D92-B291-77804A380DB8}" destId="{50372288-ECD4-453F-9EB8-95127DF33805}" srcOrd="5" destOrd="0" presId="urn:microsoft.com/office/officeart/2005/8/layout/vList2"/>
    <dgm:cxn modelId="{808D9198-1AE6-4FAD-BFEA-F33D10529ADB}" type="presParOf" srcId="{418507F6-936E-4D92-B291-77804A380DB8}" destId="{364B4495-580B-411E-97D7-FBE5053E6B8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873BE4-084E-4E5D-BD5B-F2C9FBE54EFF}">
      <dsp:nvSpPr>
        <dsp:cNvPr id="0" name=""/>
        <dsp:cNvSpPr/>
      </dsp:nvSpPr>
      <dsp:spPr>
        <a:xfrm>
          <a:off x="0" y="57396"/>
          <a:ext cx="8229599" cy="1426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Forges new market practices (price indexation and short term capacity contracts) rather than correcting illegalities? </a:t>
          </a:r>
        </a:p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ym typeface="Wingdings"/>
            </a:rPr>
            <a:t> </a:t>
          </a:r>
          <a:r>
            <a:rPr lang="en-US" sz="2300" kern="1200" dirty="0" smtClean="0"/>
            <a:t>Practical reversal of the liberalization dogma ‘trust the markets’</a:t>
          </a:r>
          <a:endParaRPr lang="fr-BE" sz="2300" kern="1200" dirty="0"/>
        </a:p>
      </dsp:txBody>
      <dsp:txXfrm>
        <a:off x="69623" y="127019"/>
        <a:ext cx="8090353" cy="1286983"/>
      </dsp:txXfrm>
    </dsp:sp>
    <dsp:sp modelId="{A42E2C94-5805-496D-A280-DEF06C728006}">
      <dsp:nvSpPr>
        <dsp:cNvPr id="0" name=""/>
        <dsp:cNvSpPr/>
      </dsp:nvSpPr>
      <dsp:spPr>
        <a:xfrm>
          <a:off x="0" y="1549866"/>
          <a:ext cx="8229599" cy="1426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Creates competition or countervailing power against large companies?  But is security of supply and consumer’s protection is best ensured ?</a:t>
          </a:r>
          <a:endParaRPr lang="fr-BE" sz="2300" kern="1200" dirty="0"/>
        </a:p>
      </dsp:txBody>
      <dsp:txXfrm>
        <a:off x="69623" y="1619489"/>
        <a:ext cx="8090353" cy="1286983"/>
      </dsp:txXfrm>
    </dsp:sp>
    <dsp:sp modelId="{07935187-081F-4D4B-846E-D617B4C882E9}">
      <dsp:nvSpPr>
        <dsp:cNvPr id="0" name=""/>
        <dsp:cNvSpPr/>
      </dsp:nvSpPr>
      <dsp:spPr>
        <a:xfrm>
          <a:off x="0" y="3042336"/>
          <a:ext cx="8229599" cy="1426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Forcing hubs does not especially lead to a competition (churn rates are low in most of the gas markets), allowing trading is not enough, suppliers must be in the picture</a:t>
          </a:r>
          <a:endParaRPr lang="fr-BE" sz="2300" kern="1200" dirty="0"/>
        </a:p>
      </dsp:txBody>
      <dsp:txXfrm>
        <a:off x="69623" y="3111959"/>
        <a:ext cx="8090353" cy="12869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09E31-DC2F-4CCC-A33D-A228AE67FBB8}">
      <dsp:nvSpPr>
        <dsp:cNvPr id="0" name=""/>
        <dsp:cNvSpPr/>
      </dsp:nvSpPr>
      <dsp:spPr>
        <a:xfrm>
          <a:off x="0" y="93208"/>
          <a:ext cx="8229599" cy="13985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Towards a conflict of positions, non-cooperation and non-transparency</a:t>
          </a:r>
          <a:endParaRPr lang="fr-BE" sz="2500" kern="1200"/>
        </a:p>
      </dsp:txBody>
      <dsp:txXfrm>
        <a:off x="68270" y="161478"/>
        <a:ext cx="8093059" cy="1261975"/>
      </dsp:txXfrm>
    </dsp:sp>
    <dsp:sp modelId="{98BC767A-DCBC-49EA-B7A8-1FB978F0DA3F}">
      <dsp:nvSpPr>
        <dsp:cNvPr id="0" name=""/>
        <dsp:cNvSpPr/>
      </dsp:nvSpPr>
      <dsp:spPr>
        <a:xfrm>
          <a:off x="0" y="1563723"/>
          <a:ext cx="8229599" cy="13985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To what extent the over-reliance on capital-intensive investments is responding economic reality of the world markets?</a:t>
          </a:r>
          <a:endParaRPr lang="fr-BE" sz="2500" kern="1200" dirty="0"/>
        </a:p>
      </dsp:txBody>
      <dsp:txXfrm>
        <a:off x="68270" y="1631993"/>
        <a:ext cx="8093059" cy="1261975"/>
      </dsp:txXfrm>
    </dsp:sp>
    <dsp:sp modelId="{BF149B9C-FAD7-405B-A2A6-F4284ADDB858}">
      <dsp:nvSpPr>
        <dsp:cNvPr id="0" name=""/>
        <dsp:cNvSpPr/>
      </dsp:nvSpPr>
      <dsp:spPr>
        <a:xfrm>
          <a:off x="0" y="3034239"/>
          <a:ext cx="8229599" cy="13985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By withdrawing from provisional application of the ECT, Russia withdrew possibilities to defend its investment rights in the EU. Is the Draft Convention a valid alternative? </a:t>
          </a:r>
          <a:endParaRPr lang="fr-BE" sz="2500" kern="1200" dirty="0"/>
        </a:p>
      </dsp:txBody>
      <dsp:txXfrm>
        <a:off x="68270" y="3102509"/>
        <a:ext cx="8093059" cy="12619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DB3B9-E57B-4ADD-B36F-8800E006DEC4}">
      <dsp:nvSpPr>
        <dsp:cNvPr id="0" name=""/>
        <dsp:cNvSpPr/>
      </dsp:nvSpPr>
      <dsp:spPr>
        <a:xfrm>
          <a:off x="0" y="165981"/>
          <a:ext cx="8229599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Possible outcomes of anti-trust monitoring: commitment, conflict or compromise? </a:t>
          </a:r>
          <a:endParaRPr lang="fr-BE" sz="2500" kern="1200" dirty="0"/>
        </a:p>
      </dsp:txBody>
      <dsp:txXfrm>
        <a:off x="48547" y="214528"/>
        <a:ext cx="8132505" cy="897406"/>
      </dsp:txXfrm>
    </dsp:sp>
    <dsp:sp modelId="{ABAB5231-92CC-4B3B-BF2C-0B6E3359D58B}">
      <dsp:nvSpPr>
        <dsp:cNvPr id="0" name=""/>
        <dsp:cNvSpPr/>
      </dsp:nvSpPr>
      <dsp:spPr>
        <a:xfrm>
          <a:off x="0" y="1232481"/>
          <a:ext cx="8229599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How the EU will combine priority of competition with security of supply? And where consumers’ interests located?</a:t>
          </a:r>
          <a:endParaRPr lang="fr-BE" sz="2500" kern="1200" dirty="0"/>
        </a:p>
      </dsp:txBody>
      <dsp:txXfrm>
        <a:off x="48547" y="1281028"/>
        <a:ext cx="8132505" cy="897406"/>
      </dsp:txXfrm>
    </dsp:sp>
    <dsp:sp modelId="{8811A33D-A8C7-4C4F-88B0-3E48DED2E5AB}">
      <dsp:nvSpPr>
        <dsp:cNvPr id="0" name=""/>
        <dsp:cNvSpPr/>
      </dsp:nvSpPr>
      <dsp:spPr>
        <a:xfrm>
          <a:off x="0" y="2298981"/>
          <a:ext cx="8229599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How Gazprom will adapt to new market realities? Will it allow a certain export </a:t>
          </a:r>
          <a:r>
            <a:rPr lang="en-US" sz="2500" kern="1200" dirty="0" err="1" smtClean="0"/>
            <a:t>demonopolization</a:t>
          </a:r>
          <a:r>
            <a:rPr lang="en-US" sz="2500" kern="1200" dirty="0" smtClean="0"/>
            <a:t>?</a:t>
          </a:r>
          <a:endParaRPr lang="fr-BE" sz="2500" kern="1200" dirty="0"/>
        </a:p>
      </dsp:txBody>
      <dsp:txXfrm>
        <a:off x="48547" y="2347528"/>
        <a:ext cx="8132505" cy="897406"/>
      </dsp:txXfrm>
    </dsp:sp>
    <dsp:sp modelId="{364B4495-580B-411E-97D7-FBE5053E6B83}">
      <dsp:nvSpPr>
        <dsp:cNvPr id="0" name=""/>
        <dsp:cNvSpPr/>
      </dsp:nvSpPr>
      <dsp:spPr>
        <a:xfrm>
          <a:off x="0" y="3365481"/>
          <a:ext cx="8229599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Will the new and emerging suppliers be attracted by the EU model ? </a:t>
          </a:r>
          <a:endParaRPr lang="fr-BE" sz="2500" kern="1200" dirty="0"/>
        </a:p>
      </dsp:txBody>
      <dsp:txXfrm>
        <a:off x="48547" y="3414028"/>
        <a:ext cx="8132505" cy="897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1CF78-01F3-44C2-8566-62EB389E57B7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86F85-D10E-4687-BC0F-96FA437FB578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29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089A9-9B41-4221-981F-97BA01DB41BC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A5D6-7171-4C5B-8739-4F6C5E00565C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02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50A3-0B70-4F11-90D4-0E0447739501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116C0-78BA-46B6-BA2B-70809BD9540E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07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39C16-8D19-4D36-A5F6-7F14409A1998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63EDB-82A2-4FB6-84AF-539DB99FBEDB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1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9C3B5-24FB-485D-BA1D-98FBACFFF894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89C04-79B4-41A2-8644-A2A70FEBD734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78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8BFB4-2E83-4FC0-B163-D77764371267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0A47-1F75-4D6C-81F9-C23BA14BBF2D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60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BAACE-A305-4457-82A9-03FA973B2457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B9FE9-C3CD-43D5-B022-14A38C645AB5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75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EC58B-F366-458C-AC43-9BD429F25A45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3A8B-2153-439F-BA9C-DF0E595F00C8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24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96BC6-049C-4F24-A0A7-C33E2E56DA64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F0784-9358-4E75-8DE9-395BF695E8F2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19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1DB6D-2E42-4E4A-9B28-4D5C2720BE49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24EDE-1452-4B4E-814D-56810A8DF915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99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ADB23-FEEF-4807-8B96-7C5546C6FA4E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FD1BB-8BC7-4030-A0FB-2E78BCE3F6B7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86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BE" smtClean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5AF676F-481C-4255-BE6F-387F42601D08}" type="datetimeFigureOut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2/07/2013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1DE9C7-7A6B-4354-A5D6-011CD2850ED9}" type="slidenum">
              <a:rPr lang="fr-BE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572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44780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 points: </a:t>
            </a:r>
            <a:br>
              <a:rPr lang="en-US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EU-Russia relations, competition in gas markets</a:t>
            </a:r>
            <a:endParaRPr lang="fr-BE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Andrei V </a:t>
            </a:r>
            <a:r>
              <a:rPr lang="en-US" kern="1200" dirty="0" err="1">
                <a:solidFill>
                  <a:schemeClr val="tx1">
                    <a:tint val="75000"/>
                  </a:schemeClr>
                </a:solidFill>
              </a:rPr>
              <a:t>Belyi</a:t>
            </a:r>
            <a:endParaRPr lang="en-US" kern="1200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CEURUS, University of Tartu, Estonia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</a:rPr>
              <a:t>CEPMLP, University of Dundee, UK</a:t>
            </a:r>
            <a:endParaRPr lang="fr-BE" kern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5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EU competition policy: main issues</a:t>
            </a:r>
            <a:endParaRPr lang="fr-BE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1273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Russia’s response</a:t>
            </a:r>
            <a:endParaRPr lang="fr-BE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0388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609600"/>
            <a:ext cx="6723063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7" name="TextBox 1"/>
          <p:cNvSpPr txBox="1">
            <a:spLocks noChangeArrowheads="1"/>
          </p:cNvSpPr>
          <p:nvPr/>
        </p:nvSpPr>
        <p:spPr bwMode="auto">
          <a:xfrm>
            <a:off x="152400" y="152400"/>
            <a:ext cx="4984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Gazprom’s gas deliveries to Europe 2007-2011</a:t>
            </a:r>
            <a:endParaRPr lang="fr-BE" sz="18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428" name="TextBox 2"/>
          <p:cNvSpPr txBox="1">
            <a:spLocks noChangeArrowheads="1"/>
          </p:cNvSpPr>
          <p:nvPr/>
        </p:nvSpPr>
        <p:spPr bwMode="auto">
          <a:xfrm>
            <a:off x="238125" y="1668463"/>
            <a:ext cx="49609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i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Source: T. Vehrs, Gazprom Germania presentation, Tallinn 14.11.2012</a:t>
            </a:r>
            <a:endParaRPr lang="fr-BE" i="1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429" name="Диаграмма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59225"/>
            <a:ext cx="3697288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30" name="Rectangle 7"/>
          <p:cNvSpPr>
            <a:spLocks noChangeArrowheads="1"/>
          </p:cNvSpPr>
          <p:nvPr/>
        </p:nvSpPr>
        <p:spPr bwMode="auto">
          <a:xfrm>
            <a:off x="4168775" y="4192588"/>
            <a:ext cx="45720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Gazprom’s positions are also weakened domestically: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Independent producers (Novatek, Itera) and oil companies (Rosneft-TNK) Increase their share in Russia’s gas production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sym typeface="Wingdings" pitchFamily="2" charset="2"/>
              </a:rPr>
              <a:t> Pressure on exports  Oct 2012 Novatek concludes 10 yrs agreement to supply German costumer EnBV with 2 bcm annually</a:t>
            </a:r>
            <a:endParaRPr lang="ru-RU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431" name="TextBox 1"/>
          <p:cNvSpPr txBox="1">
            <a:spLocks noChangeArrowheads="1"/>
          </p:cNvSpPr>
          <p:nvPr/>
        </p:nvSpPr>
        <p:spPr bwMode="auto">
          <a:xfrm>
            <a:off x="844550" y="6221413"/>
            <a:ext cx="9588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1992-2010 </a:t>
            </a:r>
            <a:endParaRPr lang="fr-BE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432" name="Rectangle 9"/>
          <p:cNvSpPr>
            <a:spLocks noChangeArrowheads="1"/>
          </p:cNvSpPr>
          <p:nvPr/>
        </p:nvSpPr>
        <p:spPr bwMode="auto">
          <a:xfrm>
            <a:off x="304800" y="2133600"/>
            <a:ext cx="4572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sym typeface="Wingdings" pitchFamily="2" charset="2"/>
              </a:rPr>
              <a:t>Emergence of over-capacity in export pipelines (Nord Stream, South Stream and existing pipelines ensure more than 300 bcm per annum of export capacity, whereas Russia’s gas exports are about 150 bcm)</a:t>
            </a:r>
          </a:p>
        </p:txBody>
      </p:sp>
    </p:spTree>
    <p:extLst>
      <p:ext uri="{BB962C8B-B14F-4D97-AF65-F5344CB8AC3E}">
        <p14:creationId xmlns:p14="http://schemas.microsoft.com/office/powerpoint/2010/main" val="1890729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Concluding questions</a:t>
            </a:r>
            <a:endParaRPr lang="fr-BE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67211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Discussion points:  EU-Russia relations, competition in gas markets</vt:lpstr>
      <vt:lpstr>EU competition policy: main issues</vt:lpstr>
      <vt:lpstr>Russia’s response</vt:lpstr>
      <vt:lpstr>PowerPoint Presentation</vt:lpstr>
      <vt:lpstr>Concluding questions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points:  EU-Russia relations, competition in gas markets</dc:title>
  <dc:creator>T.N. Spijk-Belanova</dc:creator>
  <cp:lastModifiedBy>T.N. Spijk-Belanova</cp:lastModifiedBy>
  <cp:revision>1</cp:revision>
  <dcterms:created xsi:type="dcterms:W3CDTF">2013-07-02T14:11:46Z</dcterms:created>
  <dcterms:modified xsi:type="dcterms:W3CDTF">2013-07-02T14:12:42Z</dcterms:modified>
</cp:coreProperties>
</file>