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1"/>
  </p:notesMasterIdLst>
  <p:handoutMasterIdLst>
    <p:handoutMasterId r:id="rId12"/>
  </p:handoutMasterIdLst>
  <p:sldIdLst>
    <p:sldId id="257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43" autoAdjust="0"/>
    <p:restoredTop sz="94660"/>
  </p:normalViewPr>
  <p:slideViewPr>
    <p:cSldViewPr>
      <p:cViewPr>
        <p:scale>
          <a:sx n="118" d="100"/>
          <a:sy n="118" d="100"/>
        </p:scale>
        <p:origin x="-17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88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393E5-555B-40FF-B464-1631ED83EBCD}" type="datetimeFigureOut">
              <a:rPr lang="nl-NL" smtClean="0"/>
              <a:t>6-6-2016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EEE58-36EB-4E82-BC48-502F309BFC1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52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060D037-C05C-4C36-9649-15AC5A1A930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3849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0D037-C05C-4C36-9649-15AC5A1A930F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445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nl-NL" sz="1800"/>
          </a:p>
        </p:txBody>
      </p:sp>
      <p:sp>
        <p:nvSpPr>
          <p:cNvPr id="6" name="shape_Transparantie"/>
          <p:cNvSpPr>
            <a:spLocks noChangeArrowheads="1"/>
          </p:cNvSpPr>
          <p:nvPr userDrawn="1"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7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sp>
        <p:nvSpPr>
          <p:cNvPr id="4" name="ZwarteBalk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274400"/>
            <a:ext cx="9144000" cy="10800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1950" tIns="215900" rIns="268265" bIns="215900" anchor="t">
            <a:spAutoFit/>
          </a:bodyPr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noProof="0" dirty="0" smtClean="0"/>
              <a:t>Click </a:t>
            </a:r>
            <a:r>
              <a:rPr lang="nl-NL" noProof="0" dirty="0" err="1" smtClean="0"/>
              <a:t>to</a:t>
            </a:r>
            <a:r>
              <a:rPr lang="nl-NL" noProof="0" dirty="0" smtClean="0"/>
              <a:t>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Master </a:t>
            </a:r>
            <a:r>
              <a:rPr lang="nl-NL" noProof="0" dirty="0" err="1" smtClean="0"/>
              <a:t>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 smtClean="0"/>
          </a:p>
        </p:txBody>
      </p:sp>
      <p:sp>
        <p:nvSpPr>
          <p:cNvPr id="5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2000"/>
            <a:ext cx="9140825" cy="1908000"/>
          </a:xfrm>
        </p:spPr>
        <p:txBody>
          <a:bodyPr tIns="45720" rIns="267843" bIns="45720">
            <a:normAutofit/>
          </a:bodyPr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smtClean="0"/>
              <a:t>Click to edit Master subtitle style</a:t>
            </a:r>
          </a:p>
        </p:txBody>
      </p:sp>
      <p:pic>
        <p:nvPicPr>
          <p:cNvPr id="10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LogoSlash_02" descr="SLASHTRAN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>
              <a:solidFill>
                <a:srgbClr val="FFFFFF"/>
              </a:solidFill>
            </a:endParaRPr>
          </a:p>
        </p:txBody>
      </p:sp>
      <p:sp>
        <p:nvSpPr>
          <p:cNvPr id="16" name="Paginanummer"/>
          <p:cNvSpPr/>
          <p:nvPr userDrawn="1"/>
        </p:nvSpPr>
        <p:spPr>
          <a:xfrm>
            <a:off x="8255000" y="1079500"/>
            <a:ext cx="2540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nl-NL" sz="900" smtClean="0">
                <a:solidFill>
                  <a:srgbClr val="FFFFFF"/>
                </a:solidFill>
              </a:rPr>
              <a:pPr algn="r"/>
              <a:t>‹#›</a:t>
            </a:fld>
            <a:endParaRPr lang="nl-NL" sz="900" dirty="0">
              <a:solidFill>
                <a:srgbClr val="FFFFFF"/>
              </a:solidFill>
            </a:endParaRPr>
          </a:p>
        </p:txBody>
      </p:sp>
      <p:sp>
        <p:nvSpPr>
          <p:cNvPr id="15" name="Scheiding"/>
          <p:cNvSpPr txBox="1">
            <a:spLocks noChangeArrowheads="1"/>
          </p:cNvSpPr>
          <p:nvPr userDrawn="1"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17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8" name="tb_Faculty"/>
          <p:cNvSpPr txBox="1">
            <a:spLocks noChangeArrowheads="1"/>
          </p:cNvSpPr>
          <p:nvPr userDrawn="1"/>
        </p:nvSpPr>
        <p:spPr bwMode="auto">
          <a:xfrm>
            <a:off x="3687763" y="339725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100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en-US" sz="100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9" name="tb_Department"/>
          <p:cNvSpPr txBox="1">
            <a:spLocks noChangeArrowheads="1"/>
          </p:cNvSpPr>
          <p:nvPr userDrawn="1"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</a:p>
        </p:txBody>
      </p:sp>
      <p:sp>
        <p:nvSpPr>
          <p:cNvPr id="14" name="tbDate"/>
          <p:cNvSpPr txBox="1">
            <a:spLocks noChangeArrowheads="1"/>
          </p:cNvSpPr>
          <p:nvPr userDrawn="1"/>
        </p:nvSpPr>
        <p:spPr bwMode="auto">
          <a:xfrm>
            <a:off x="7378700" y="1079500"/>
            <a:ext cx="756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smtClean="0">
                <a:solidFill>
                  <a:srgbClr val="FFFFFF"/>
                </a:solidFill>
                <a:latin typeface="Verdana" pitchFamily="34" charset="0"/>
              </a:rPr>
              <a:t>20-05-2016</a:t>
            </a:r>
            <a:endParaRPr lang="nl-NL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44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>
            <a:normAutofit/>
          </a:bodyPr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kaal"/>
          <p:cNvSpPr>
            <a:spLocks noGrp="1"/>
          </p:cNvSpPr>
          <p:nvPr>
            <p:ph type="body" orient="vert" idx="1"/>
          </p:nvPr>
        </p:nvSpPr>
        <p:spPr/>
        <p:txBody>
          <a:bodyPr vert="eaVert" tIns="45720" bIns="45720">
            <a:normAutofit/>
          </a:bodyPr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46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 tIns="46990" bIns="46990">
            <a:noAutofit/>
          </a:bodyPr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 tIns="45720" bIns="45720">
            <a:normAutofit/>
          </a:bodyPr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20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>
            <a:normAutofit/>
          </a:bodyPr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ekstvak"/>
          <p:cNvSpPr>
            <a:spLocks noGrp="1"/>
          </p:cNvSpPr>
          <p:nvPr>
            <p:ph type="body" idx="1"/>
          </p:nvPr>
        </p:nvSpPr>
        <p:spPr>
          <a:xfrm>
            <a:off x="0" y="2155666"/>
            <a:ext cx="9140825" cy="4448334"/>
          </a:xfrm>
        </p:spPr>
        <p:txBody>
          <a:bodyPr tIns="45720" bIns="45720">
            <a:normAutofit/>
          </a:bodyPr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9007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nl-NL" sz="1800"/>
          </a:p>
        </p:txBody>
      </p:sp>
      <p:sp>
        <p:nvSpPr>
          <p:cNvPr id="5" name="tb_Break"/>
          <p:cNvSpPr>
            <a:spLocks noGrp="1" noChangeArrowheads="1"/>
          </p:cNvSpPr>
          <p:nvPr>
            <p:ph type="ctrTitle"/>
          </p:nvPr>
        </p:nvSpPr>
        <p:spPr bwMode="auto"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5900" rIns="267843" bIns="45720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1" name="shape_Transparantie"/>
          <p:cNvSpPr>
            <a:spLocks noChangeArrowheads="1"/>
          </p:cNvSpPr>
          <p:nvPr userDrawn="1"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12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pic>
        <p:nvPicPr>
          <p:cNvPr id="8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</p:spPr>
        <p:txBody>
          <a:bodyPr tIns="45720" rIns="267843" bIns="45720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smtClean="0"/>
              <a:t>Click to edit Master subtitle style</a:t>
            </a:r>
          </a:p>
        </p:txBody>
      </p:sp>
      <p:sp>
        <p:nvSpPr>
          <p:cNvPr id="14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>
              <a:solidFill>
                <a:srgbClr val="FFFFFF"/>
              </a:solidFill>
            </a:endParaRPr>
          </a:p>
        </p:txBody>
      </p:sp>
      <p:pic>
        <p:nvPicPr>
          <p:cNvPr id="4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 userDrawn="1"/>
        </p:nvSpPr>
        <p:spPr bwMode="auto">
          <a:xfrm>
            <a:off x="3687763" y="338138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100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en-US" sz="100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7" name="tb_Department"/>
          <p:cNvSpPr txBox="1">
            <a:spLocks noChangeAspect="1" noChangeArrowheads="1"/>
          </p:cNvSpPr>
          <p:nvPr userDrawn="1"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</a:p>
        </p:txBody>
      </p:sp>
    </p:spTree>
    <p:extLst>
      <p:ext uri="{BB962C8B-B14F-4D97-AF65-F5344CB8AC3E}">
        <p14:creationId xmlns:p14="http://schemas.microsoft.com/office/powerpoint/2010/main" val="267382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2155666"/>
            <a:ext cx="9140825" cy="4448334"/>
          </a:xfrm>
        </p:spPr>
        <p:txBody>
          <a:bodyPr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736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tIns="46990" bIns="46990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tIns="45720" bIns="45720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189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 tIns="45720" bIns="45720"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 tIns="45720" bIns="45720"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895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4000" cy="638944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tIns="45720" bIns="4572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 tIns="45720" bIns="45720"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11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tIns="45720" bIns="4572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 tIns="45720" bIns="45720"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8604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8311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6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>
            <a:normAutofit/>
          </a:bodyPr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2155666"/>
            <a:ext cx="9140825" cy="4448334"/>
          </a:xfrm>
        </p:spPr>
        <p:txBody>
          <a:bodyPr tIns="45720" bIns="45720">
            <a:normAutofit/>
          </a:bodyPr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63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tIns="45720" bIns="45720" anchor="b"/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 tIns="45720" bIns="45720"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8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 tIns="45720" bIns="45720"/>
          <a:lstStyle>
            <a:lvl1pPr marL="0" indent="0">
              <a:buNone/>
              <a:defRPr sz="2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6141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tIns="46990" bIns="46990"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3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8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 tIns="45720" bIns="4572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7923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"/>
          <p:cNvSpPr>
            <a:spLocks noGrp="1"/>
          </p:cNvSpPr>
          <p:nvPr>
            <p:ph type="body" orient="vert" idx="1"/>
          </p:nvPr>
        </p:nvSpPr>
        <p:spPr>
          <a:xfrm>
            <a:off x="0" y="2230438"/>
            <a:ext cx="9140825" cy="4318000"/>
          </a:xfrm>
        </p:spPr>
        <p:txBody>
          <a:bodyPr vert="eaVert"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5925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226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nl-NL" sz="1800"/>
          </a:p>
        </p:txBody>
      </p:sp>
      <p:sp>
        <p:nvSpPr>
          <p:cNvPr id="5" name="tb_End"/>
          <p:cNvSpPr>
            <a:spLocks noGrp="1" noChangeArrowheads="1"/>
          </p:cNvSpPr>
          <p:nvPr>
            <p:ph type="ctrTitle"/>
          </p:nvPr>
        </p:nvSpPr>
        <p:spPr bwMode="auto"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5900" rIns="267843" bIns="45720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1" name="shape_Transparantie"/>
          <p:cNvSpPr>
            <a:spLocks noChangeArrowheads="1"/>
          </p:cNvSpPr>
          <p:nvPr userDrawn="1"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12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pic>
        <p:nvPicPr>
          <p:cNvPr id="8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  <a:ln>
            <a:noFill/>
          </a:ln>
        </p:spPr>
        <p:txBody>
          <a:bodyPr tIns="45720" rIns="267843" bIns="45720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dirty="0" smtClean="0"/>
              <a:t>Click </a:t>
            </a:r>
            <a:r>
              <a:rPr lang="nl-NL" noProof="0" dirty="0" err="1" smtClean="0"/>
              <a:t>to</a:t>
            </a:r>
            <a:r>
              <a:rPr lang="nl-NL" noProof="0" dirty="0" smtClean="0"/>
              <a:t>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Master </a:t>
            </a:r>
            <a:r>
              <a:rPr lang="nl-NL" noProof="0" dirty="0" err="1" smtClean="0"/>
              <a:t>subtitle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 smtClean="0"/>
          </a:p>
        </p:txBody>
      </p:sp>
      <p:sp>
        <p:nvSpPr>
          <p:cNvPr id="16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>
              <a:solidFill>
                <a:srgbClr val="FFFFFF"/>
              </a:solidFill>
            </a:endParaRPr>
          </a:p>
        </p:txBody>
      </p:sp>
      <p:pic>
        <p:nvPicPr>
          <p:cNvPr id="4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 userDrawn="1"/>
        </p:nvSpPr>
        <p:spPr bwMode="auto">
          <a:xfrm>
            <a:off x="3687763" y="338138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100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en-US" sz="100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7" name="tb_Department"/>
          <p:cNvSpPr txBox="1">
            <a:spLocks noChangeArrowheads="1"/>
          </p:cNvSpPr>
          <p:nvPr userDrawn="1"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</a:p>
        </p:txBody>
      </p:sp>
    </p:spTree>
    <p:extLst>
      <p:ext uri="{BB962C8B-B14F-4D97-AF65-F5344CB8AC3E}">
        <p14:creationId xmlns:p14="http://schemas.microsoft.com/office/powerpoint/2010/main" val="2379490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2155666"/>
            <a:ext cx="9140825" cy="4448334"/>
          </a:xfrm>
        </p:spPr>
        <p:txBody>
          <a:bodyPr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2016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tIns="46990" bIns="46990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tIns="45720" bIns="45720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2164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 tIns="45720" bIns="45720"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 tIns="45720" bIns="45720"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131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4000" cy="638944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tIns="45720" bIns="4572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 tIns="45720" bIns="45720"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11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tIns="45720" bIns="4572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 tIns="45720" bIns="45720"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142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9332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tIns="46990" bIns="46990" anchor="t">
            <a:normAutofit/>
          </a:bodyPr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tIns="45720" bIns="45720" anchor="b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14511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61052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tIns="45720" bIns="45720" anchor="b"/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 tIns="45720" bIns="45720"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8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 tIns="45720" bIns="45720"/>
          <a:lstStyle>
            <a:lvl1pPr marL="0" indent="0">
              <a:buNone/>
              <a:defRPr sz="2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47109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tIns="46990" bIns="46990"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1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3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12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 tIns="45720" bIns="4572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2066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"/>
          <p:cNvSpPr>
            <a:spLocks noGrp="1"/>
          </p:cNvSpPr>
          <p:nvPr>
            <p:ph type="body" orient="vert" idx="1"/>
          </p:nvPr>
        </p:nvSpPr>
        <p:spPr>
          <a:xfrm>
            <a:off x="0" y="2230438"/>
            <a:ext cx="9140825" cy="4318000"/>
          </a:xfrm>
        </p:spPr>
        <p:txBody>
          <a:bodyPr vert="eaVert"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63361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83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>
            <a:normAutofit/>
          </a:bodyPr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 tIns="45720" bIns="45720"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 tIns="45720" bIns="45720"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909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4000" cy="638944"/>
          </a:xfrm>
        </p:spPr>
        <p:txBody>
          <a:bodyPr tIns="46990" bIns="46990">
            <a:noAutofit/>
          </a:bodyPr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tIns="45720" bIns="45720"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 tIns="45720" bIns="45720"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tIns="45720" bIns="45720"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 tIns="45720" bIns="45720"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3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1284288"/>
            <a:ext cx="9140825" cy="792162"/>
          </a:xfrm>
        </p:spPr>
        <p:txBody>
          <a:bodyPr tIns="46990" bIns="46990">
            <a:normAutofit/>
          </a:bodyPr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0506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385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tIns="45720" bIns="45720" anchor="b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 tIns="45720" bIns="45720">
            <a:normAutofit/>
          </a:bodyPr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 tIns="45720" bIns="4572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5460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tIns="46990" bIns="46990" anchor="b">
            <a:normAutofit/>
          </a:bodyPr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3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 tIns="45720" bIns="45720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245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xtLst/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1031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1026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155666"/>
            <a:ext cx="9140825" cy="444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20" rIns="27000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text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styles</a:t>
            </a:r>
            <a:endParaRPr lang="nl-NL" altLang="nl-NL" dirty="0" smtClean="0"/>
          </a:p>
          <a:p>
            <a:pPr lvl="1"/>
            <a:r>
              <a:rPr lang="nl-NL" altLang="nl-NL" dirty="0" smtClean="0"/>
              <a:t>Second level</a:t>
            </a:r>
          </a:p>
          <a:p>
            <a:pPr lvl="2"/>
            <a:r>
              <a:rPr lang="nl-NL" altLang="nl-NL" dirty="0" err="1" smtClean="0"/>
              <a:t>Third</a:t>
            </a:r>
            <a:r>
              <a:rPr lang="nl-NL" altLang="nl-NL" dirty="0" smtClean="0"/>
              <a:t> level</a:t>
            </a:r>
          </a:p>
          <a:p>
            <a:pPr lvl="3"/>
            <a:r>
              <a:rPr lang="nl-NL" altLang="nl-NL" dirty="0" err="1" smtClean="0"/>
              <a:t>Fourth</a:t>
            </a:r>
            <a:r>
              <a:rPr lang="nl-NL" altLang="nl-NL" dirty="0" smtClean="0"/>
              <a:t> level</a:t>
            </a:r>
          </a:p>
          <a:p>
            <a:pPr lvl="4"/>
            <a:r>
              <a:rPr lang="nl-NL" altLang="nl-NL" dirty="0" err="1" smtClean="0"/>
              <a:t>Fifth</a:t>
            </a:r>
            <a:r>
              <a:rPr lang="nl-NL" altLang="nl-NL" dirty="0" smtClean="0"/>
              <a:t> level</a:t>
            </a:r>
          </a:p>
        </p:txBody>
      </p:sp>
      <p:sp>
        <p:nvSpPr>
          <p:cNvPr id="1028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128428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990" rIns="270000" bIns="4699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title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</a:t>
            </a:r>
            <a:endParaRPr lang="nl-NL" altLang="nl-NL" dirty="0" smtClean="0"/>
          </a:p>
        </p:txBody>
      </p:sp>
      <p:sp>
        <p:nvSpPr>
          <p:cNvPr id="1027" name="RodeBalk"/>
          <p:cNvSpPr>
            <a:spLocks noChangeArrowheads="1"/>
          </p:cNvSpPr>
          <p:nvPr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>
              <a:solidFill>
                <a:srgbClr val="FFFFFF"/>
              </a:solidFill>
            </a:endParaRPr>
          </a:p>
        </p:txBody>
      </p:sp>
      <p:pic>
        <p:nvPicPr>
          <p:cNvPr id="1033" name="LogoSlash_01" descr="SLASHTRAN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LogoSlash_02" descr="SLASHTRANS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chuineBalk" hidden="1"/>
          <p:cNvSpPr/>
          <p:nvPr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nl-NL" sz="1800" dirty="0"/>
          </a:p>
        </p:txBody>
      </p:sp>
      <p:sp>
        <p:nvSpPr>
          <p:cNvPr id="3" name="Paginanummer"/>
          <p:cNvSpPr/>
          <p:nvPr/>
        </p:nvSpPr>
        <p:spPr>
          <a:xfrm>
            <a:off x="8255000" y="1070928"/>
            <a:ext cx="2540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nl-NL" sz="900" smtClean="0">
                <a:solidFill>
                  <a:srgbClr val="FFFFFF"/>
                </a:solidFill>
              </a:rPr>
              <a:pPr algn="r"/>
              <a:t>‹#›</a:t>
            </a:fld>
            <a:endParaRPr lang="nl-NL" sz="900" dirty="0">
              <a:solidFill>
                <a:srgbClr val="FFFFFF"/>
              </a:solidFill>
            </a:endParaRPr>
          </a:p>
        </p:txBody>
      </p:sp>
      <p:sp>
        <p:nvSpPr>
          <p:cNvPr id="1037" name="Scheiding"/>
          <p:cNvSpPr txBox="1">
            <a:spLocks noChangeArrowheads="1"/>
          </p:cNvSpPr>
          <p:nvPr/>
        </p:nvSpPr>
        <p:spPr bwMode="auto">
          <a:xfrm>
            <a:off x="8204200" y="1070928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7" name="RUGlogoTop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1034" name="tb_Faculty"/>
          <p:cNvSpPr txBox="1">
            <a:spLocks noChangeArrowheads="1"/>
          </p:cNvSpPr>
          <p:nvPr/>
        </p:nvSpPr>
        <p:spPr bwMode="auto">
          <a:xfrm>
            <a:off x="3687763" y="339725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</a:p>
        </p:txBody>
      </p:sp>
      <p:sp>
        <p:nvSpPr>
          <p:cNvPr id="1035" name="tb_Department"/>
          <p:cNvSpPr txBox="1">
            <a:spLocks noChangeArrowheads="1"/>
          </p:cNvSpPr>
          <p:nvPr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err="1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  <a:endParaRPr lang="nl-NL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1032" name="tbDate"/>
          <p:cNvSpPr txBox="1">
            <a:spLocks noChangeArrowheads="1"/>
          </p:cNvSpPr>
          <p:nvPr/>
        </p:nvSpPr>
        <p:spPr bwMode="auto">
          <a:xfrm>
            <a:off x="7378700" y="1070928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smtClean="0">
                <a:solidFill>
                  <a:srgbClr val="FFFFFF"/>
                </a:solidFill>
                <a:latin typeface="Verdana" pitchFamily="34" charset="0"/>
              </a:rPr>
              <a:t>20-05-2016</a:t>
            </a:r>
            <a:endParaRPr lang="nl-NL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44538" indent="-242888" algn="l" rtl="0" eaLnBrk="0" fontAlgn="base" hangingPunct="0">
        <a:spcBef>
          <a:spcPct val="20000"/>
        </a:spcBef>
        <a:spcAft>
          <a:spcPct val="0"/>
        </a:spcAft>
        <a:buSzPct val="85000"/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6352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2054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2050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155666"/>
            <a:ext cx="9140825" cy="444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20" rIns="267843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text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styles</a:t>
            </a:r>
            <a:endParaRPr lang="nl-NL" altLang="nl-NL" dirty="0" smtClean="0"/>
          </a:p>
          <a:p>
            <a:pPr lvl="1"/>
            <a:r>
              <a:rPr lang="nl-NL" altLang="nl-NL" dirty="0" smtClean="0"/>
              <a:t>Second level</a:t>
            </a:r>
          </a:p>
          <a:p>
            <a:pPr lvl="0"/>
            <a:r>
              <a:rPr lang="nl-NL" altLang="nl-NL" dirty="0" err="1" smtClean="0"/>
              <a:t>Third</a:t>
            </a:r>
            <a:r>
              <a:rPr lang="nl-NL" altLang="nl-NL" dirty="0" smtClean="0"/>
              <a:t> level</a:t>
            </a:r>
          </a:p>
          <a:p>
            <a:pPr lvl="1"/>
            <a:r>
              <a:rPr lang="nl-NL" altLang="nl-NL" dirty="0" err="1" smtClean="0"/>
              <a:t>Fourth</a:t>
            </a:r>
            <a:r>
              <a:rPr lang="nl-NL" altLang="nl-NL" dirty="0" smtClean="0"/>
              <a:t> level</a:t>
            </a:r>
          </a:p>
          <a:p>
            <a:pPr lvl="2"/>
            <a:r>
              <a:rPr lang="nl-NL" altLang="nl-NL" dirty="0" err="1" smtClean="0"/>
              <a:t>Fifth</a:t>
            </a:r>
            <a:r>
              <a:rPr lang="nl-NL" altLang="nl-NL" dirty="0" smtClean="0"/>
              <a:t> level</a:t>
            </a:r>
          </a:p>
        </p:txBody>
      </p:sp>
      <p:sp>
        <p:nvSpPr>
          <p:cNvPr id="2059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128428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990" rIns="270000" bIns="469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title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</a:t>
            </a:r>
            <a:endParaRPr lang="nl-NL" altLang="nl-NL" dirty="0" smtClean="0"/>
          </a:p>
        </p:txBody>
      </p:sp>
      <p:sp>
        <p:nvSpPr>
          <p:cNvPr id="2051" name="RodeBalk"/>
          <p:cNvSpPr>
            <a:spLocks noChangeArrowheads="1"/>
          </p:cNvSpPr>
          <p:nvPr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>
              <a:solidFill>
                <a:srgbClr val="FFFFFF"/>
              </a:solidFill>
            </a:endParaRPr>
          </a:p>
        </p:txBody>
      </p:sp>
      <p:pic>
        <p:nvPicPr>
          <p:cNvPr id="2056" name="LogoSlash_01" descr="SLASHTRAN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LogoSlash_02" descr="SLASHTRAN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chuineBalk" hidden="1"/>
          <p:cNvSpPr/>
          <p:nvPr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nl-NL" sz="1800" dirty="0"/>
          </a:p>
        </p:txBody>
      </p:sp>
      <p:sp>
        <p:nvSpPr>
          <p:cNvPr id="14" name="Paginanummer"/>
          <p:cNvSpPr/>
          <p:nvPr/>
        </p:nvSpPr>
        <p:spPr>
          <a:xfrm>
            <a:off x="8255000" y="1070928"/>
            <a:ext cx="2540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nl-NL" sz="900" smtClean="0">
                <a:solidFill>
                  <a:srgbClr val="FFFFFF"/>
                </a:solidFill>
              </a:rPr>
              <a:pPr algn="r"/>
              <a:t>‹#›</a:t>
            </a:fld>
            <a:endParaRPr lang="nl-NL" sz="900" dirty="0">
              <a:solidFill>
                <a:srgbClr val="FFFFFF"/>
              </a:solidFill>
            </a:endParaRPr>
          </a:p>
        </p:txBody>
      </p:sp>
      <p:sp>
        <p:nvSpPr>
          <p:cNvPr id="2061" name="Scheiding"/>
          <p:cNvSpPr txBox="1">
            <a:spLocks noChangeArrowheads="1"/>
          </p:cNvSpPr>
          <p:nvPr/>
        </p:nvSpPr>
        <p:spPr bwMode="auto">
          <a:xfrm>
            <a:off x="8204200" y="1070928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4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5129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</a:p>
        </p:txBody>
      </p:sp>
      <p:sp>
        <p:nvSpPr>
          <p:cNvPr id="5130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err="1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  <a:endParaRPr lang="nl-NL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7378700" y="1070928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smtClean="0">
                <a:solidFill>
                  <a:srgbClr val="FFFFFF"/>
                </a:solidFill>
                <a:latin typeface="Verdana" pitchFamily="34" charset="0"/>
              </a:rPr>
              <a:t>20-05-2016</a:t>
            </a:r>
            <a:endParaRPr lang="nl-NL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3078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3074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155666"/>
            <a:ext cx="9140825" cy="444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20" rIns="267843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text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styles</a:t>
            </a:r>
            <a:endParaRPr lang="nl-NL" altLang="nl-NL" dirty="0" smtClean="0"/>
          </a:p>
          <a:p>
            <a:pPr lvl="1"/>
            <a:r>
              <a:rPr lang="nl-NL" altLang="nl-NL" dirty="0" smtClean="0"/>
              <a:t>Second level</a:t>
            </a:r>
          </a:p>
          <a:p>
            <a:pPr lvl="2"/>
            <a:r>
              <a:rPr lang="nl-NL" altLang="nl-NL" dirty="0" err="1" smtClean="0"/>
              <a:t>Third</a:t>
            </a:r>
            <a:r>
              <a:rPr lang="nl-NL" altLang="nl-NL" dirty="0" smtClean="0"/>
              <a:t> level</a:t>
            </a:r>
          </a:p>
          <a:p>
            <a:pPr lvl="3"/>
            <a:r>
              <a:rPr lang="nl-NL" altLang="nl-NL" dirty="0" err="1" smtClean="0"/>
              <a:t>Fourth</a:t>
            </a:r>
            <a:r>
              <a:rPr lang="nl-NL" altLang="nl-NL" dirty="0" smtClean="0"/>
              <a:t> level</a:t>
            </a:r>
          </a:p>
          <a:p>
            <a:pPr lvl="4"/>
            <a:r>
              <a:rPr lang="nl-NL" altLang="nl-NL" dirty="0" err="1" smtClean="0"/>
              <a:t>Fifth</a:t>
            </a:r>
            <a:r>
              <a:rPr lang="nl-NL" altLang="nl-NL" dirty="0" smtClean="0"/>
              <a:t> level</a:t>
            </a:r>
          </a:p>
        </p:txBody>
      </p:sp>
      <p:sp>
        <p:nvSpPr>
          <p:cNvPr id="3083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128428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990" rIns="270000" bIns="469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dirty="0" smtClean="0"/>
              <a:t>Click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edit</a:t>
            </a:r>
            <a:r>
              <a:rPr lang="nl-NL" altLang="nl-NL" dirty="0" smtClean="0"/>
              <a:t> Master </a:t>
            </a:r>
            <a:r>
              <a:rPr lang="nl-NL" altLang="nl-NL" dirty="0" err="1" smtClean="0"/>
              <a:t>title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style</a:t>
            </a:r>
            <a:endParaRPr lang="nl-NL" altLang="nl-NL" dirty="0" smtClean="0"/>
          </a:p>
        </p:txBody>
      </p:sp>
      <p:sp>
        <p:nvSpPr>
          <p:cNvPr id="3075" name="RodeBalk"/>
          <p:cNvSpPr>
            <a:spLocks noChangeArrowheads="1"/>
          </p:cNvSpPr>
          <p:nvPr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>
              <a:solidFill>
                <a:srgbClr val="FFFFFF"/>
              </a:solidFill>
            </a:endParaRPr>
          </a:p>
        </p:txBody>
      </p:sp>
      <p:pic>
        <p:nvPicPr>
          <p:cNvPr id="3080" name="LogoSlash_01" descr="SLASHTRAN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LogoSlash_02" descr="SLASHTRAN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chuineBalk" hidden="1"/>
          <p:cNvSpPr/>
          <p:nvPr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nl-NL" sz="1800" dirty="0"/>
          </a:p>
        </p:txBody>
      </p:sp>
      <p:sp>
        <p:nvSpPr>
          <p:cNvPr id="14" name="Paginanummer"/>
          <p:cNvSpPr/>
          <p:nvPr/>
        </p:nvSpPr>
        <p:spPr>
          <a:xfrm>
            <a:off x="8255000" y="1070928"/>
            <a:ext cx="2540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nl-NL" sz="900" smtClean="0">
                <a:solidFill>
                  <a:srgbClr val="FFFFFF"/>
                </a:solidFill>
              </a:rPr>
              <a:pPr algn="r"/>
              <a:t>‹#›</a:t>
            </a:fld>
            <a:endParaRPr lang="nl-NL" sz="900" dirty="0">
              <a:solidFill>
                <a:srgbClr val="FFFFFF"/>
              </a:solidFill>
            </a:endParaRPr>
          </a:p>
        </p:txBody>
      </p:sp>
      <p:sp>
        <p:nvSpPr>
          <p:cNvPr id="3085" name="Scheiding"/>
          <p:cNvSpPr txBox="1">
            <a:spLocks noChangeArrowheads="1"/>
          </p:cNvSpPr>
          <p:nvPr/>
        </p:nvSpPr>
        <p:spPr bwMode="auto">
          <a:xfrm>
            <a:off x="8204200" y="1070928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4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816808" cy="660400"/>
          </a:xfrm>
          <a:prstGeom prst="rect">
            <a:avLst/>
          </a:prstGeom>
        </p:spPr>
      </p:pic>
      <p:sp>
        <p:nvSpPr>
          <p:cNvPr id="7177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038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faculteit economie</a:t>
            </a:r>
          </a:p>
          <a:p>
            <a:pPr>
              <a:defRPr/>
            </a:pPr>
            <a:r>
              <a:rPr lang="nl-NL" sz="1000" dirty="0" smtClean="0">
                <a:solidFill>
                  <a:srgbClr val="CC0000"/>
                </a:solidFill>
                <a:latin typeface="Georgia" pitchFamily="18" charset="0"/>
              </a:rPr>
              <a:t>en bedrijfskunde</a:t>
            </a:r>
          </a:p>
        </p:txBody>
      </p:sp>
      <p:sp>
        <p:nvSpPr>
          <p:cNvPr id="7178" name="tb_Department"/>
          <p:cNvSpPr txBox="1">
            <a:spLocks noChangeArrowheads="1"/>
          </p:cNvSpPr>
          <p:nvPr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dirty="0" err="1" smtClean="0">
                <a:solidFill>
                  <a:srgbClr val="CC0000"/>
                </a:solidFill>
                <a:latin typeface="Georgia" pitchFamily="18" charset="0"/>
              </a:rPr>
              <a:t>healthwise</a:t>
            </a:r>
            <a:endParaRPr lang="nl-NL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7176" name="tbDate"/>
          <p:cNvSpPr txBox="1">
            <a:spLocks noChangeArrowheads="1"/>
          </p:cNvSpPr>
          <p:nvPr/>
        </p:nvSpPr>
        <p:spPr bwMode="auto">
          <a:xfrm>
            <a:off x="7378700" y="1070928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smtClean="0">
                <a:solidFill>
                  <a:srgbClr val="FFFFFF"/>
                </a:solidFill>
                <a:latin typeface="Verdana" pitchFamily="34" charset="0"/>
              </a:rPr>
              <a:t>20-05-2016</a:t>
            </a:r>
            <a:endParaRPr lang="nl-NL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58763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8413" indent="-25717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256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828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400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972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000" b="1" dirty="0" smtClean="0"/>
              <a:t>Debat - Hun gezondheid, hun verantwoordelijkheid?</a:t>
            </a:r>
            <a:endParaRPr lang="nl-NL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5" y="1916832"/>
            <a:ext cx="6741579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6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/>
              <a:t>Stelling 1</a:t>
            </a:r>
            <a:endParaRPr lang="nl-NL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sz="2800" dirty="0" smtClean="0"/>
          </a:p>
          <a:p>
            <a:pPr marL="0" indent="0" algn="ctr">
              <a:buNone/>
            </a:pPr>
            <a:r>
              <a:rPr lang="nl-NL" sz="3000" dirty="0" smtClean="0"/>
              <a:t>Eigen </a:t>
            </a:r>
            <a:r>
              <a:rPr lang="nl-NL" sz="3000" dirty="0"/>
              <a:t>verantwoordelijkheid leidt tot denivellering van de kwaliteit van ontvangen </a:t>
            </a:r>
            <a:r>
              <a:rPr lang="nl-NL" sz="3000" dirty="0" smtClean="0"/>
              <a:t>zorg</a:t>
            </a:r>
            <a:endParaRPr lang="nl-NL" sz="3000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sz="1800" dirty="0" smtClean="0"/>
              <a:t>Dr. Hugo </a:t>
            </a:r>
            <a:r>
              <a:rPr lang="nl-NL" sz="1800" dirty="0" err="1" smtClean="0"/>
              <a:t>Velthuijsen</a:t>
            </a:r>
            <a:r>
              <a:rPr lang="nl-NL" sz="1800" dirty="0" smtClean="0"/>
              <a:t>, Lector New Business &amp; ICT, </a:t>
            </a:r>
            <a:r>
              <a:rPr lang="nl-NL" sz="1800" dirty="0" err="1" smtClean="0"/>
              <a:t>Quantified</a:t>
            </a:r>
            <a:r>
              <a:rPr lang="nl-NL" sz="1800" dirty="0" smtClean="0"/>
              <a:t> </a:t>
            </a:r>
            <a:r>
              <a:rPr lang="nl-NL" sz="1800" dirty="0" err="1" smtClean="0"/>
              <a:t>Self</a:t>
            </a:r>
            <a:r>
              <a:rPr lang="nl-NL" sz="1800" dirty="0" smtClean="0"/>
              <a:t> </a:t>
            </a:r>
            <a:r>
              <a:rPr lang="nl-NL" sz="1800" dirty="0" err="1" smtClean="0"/>
              <a:t>Institute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6613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/>
              <a:t>Stelling 2</a:t>
            </a:r>
            <a:endParaRPr lang="nl-NL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endParaRPr lang="nl-NL" sz="3000" dirty="0" smtClean="0"/>
          </a:p>
          <a:p>
            <a:pPr marL="0" lvl="0" indent="0" algn="ctr">
              <a:buNone/>
            </a:pPr>
            <a:r>
              <a:rPr lang="nl-NL" sz="3000" dirty="0" smtClean="0"/>
              <a:t>De </a:t>
            </a:r>
            <a:r>
              <a:rPr lang="nl-NL" sz="3000" dirty="0"/>
              <a:t>bevordering van zelfmanagement moet onderdeel zijn van het </a:t>
            </a:r>
            <a:r>
              <a:rPr lang="nl-NL" sz="3000" dirty="0" smtClean="0"/>
              <a:t>basispakket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sz="1600" i="1" dirty="0" smtClean="0"/>
              <a:t>Uit: Zorg </a:t>
            </a:r>
            <a:r>
              <a:rPr lang="nl-NL" sz="1600" i="1" dirty="0"/>
              <a:t>voor je gezondheid. Gedrag en gezondheid: de nieuwe ordening. Discussienota uitgebracht door de Raad voor de Volksgezondheid en Zorg Den Haag, april </a:t>
            </a:r>
            <a:r>
              <a:rPr lang="nl-NL" sz="1600" i="1" dirty="0" smtClean="0"/>
              <a:t>2010</a:t>
            </a:r>
            <a:endParaRPr lang="nl-NL" sz="1600" i="1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1800" dirty="0" smtClean="0"/>
              <a:t>Dr. Els </a:t>
            </a:r>
            <a:r>
              <a:rPr lang="nl-NL" sz="1800" dirty="0" err="1" smtClean="0"/>
              <a:t>Maeckelberghe</a:t>
            </a:r>
            <a:r>
              <a:rPr lang="nl-NL" sz="1800" dirty="0" smtClean="0"/>
              <a:t>, universitair docent Ethiek, Faculteit Medische Wetenschappen, RUG/UMCG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13704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/>
              <a:t>Stelling 3</a:t>
            </a:r>
            <a:endParaRPr lang="nl-NL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nl-NL" sz="3000" dirty="0" smtClean="0"/>
          </a:p>
          <a:p>
            <a:pPr marL="0" indent="0" algn="ctr">
              <a:buNone/>
            </a:pPr>
            <a:r>
              <a:rPr lang="nl-NL" sz="3000" dirty="0" smtClean="0"/>
              <a:t>Wie </a:t>
            </a:r>
            <a:r>
              <a:rPr lang="nl-NL" sz="3000" dirty="0"/>
              <a:t>ongezond leeft, moet </a:t>
            </a:r>
            <a:r>
              <a:rPr lang="nl-NL" sz="3000" dirty="0" smtClean="0"/>
              <a:t>meer (gezondheidszorg)premie betalen</a:t>
            </a:r>
          </a:p>
          <a:p>
            <a:pPr marL="0" indent="0" algn="ctr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1800" dirty="0" smtClean="0"/>
              <a:t>Dr. Donald van Tol, universitair docent/onderzoeker, Faculteit Gedrags- en Maatschappijwetenschappen, RUG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4221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/>
              <a:t>Stelling 4</a:t>
            </a:r>
            <a:endParaRPr lang="nl-NL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sz="3000" dirty="0" smtClean="0"/>
          </a:p>
          <a:p>
            <a:pPr marL="0" indent="0" algn="ctr">
              <a:buNone/>
            </a:pPr>
            <a:r>
              <a:rPr lang="nl-NL" sz="3000" dirty="0" smtClean="0"/>
              <a:t>Als ik mijn eigen gezondheidsdossier beheer, zal de zorg voor mij      efficiënter gaan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1800" dirty="0" smtClean="0"/>
              <a:t>Hille Meetsma, directeur van </a:t>
            </a:r>
            <a:r>
              <a:rPr lang="nl-NL" sz="1800" dirty="0" err="1" smtClean="0"/>
              <a:t>VitalinQ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87947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/>
              <a:t>Stelling 5</a:t>
            </a:r>
            <a:endParaRPr lang="nl-NL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nl-NL" sz="3000" dirty="0" smtClean="0"/>
          </a:p>
          <a:p>
            <a:pPr marL="0" indent="0" algn="ctr">
              <a:buNone/>
            </a:pPr>
            <a:r>
              <a:rPr lang="nl-NL" sz="3000" dirty="0" smtClean="0"/>
              <a:t>Bij preventie heeft het gezonder maken van de omgeving meer impact dan voorlichting van het individu</a:t>
            </a:r>
          </a:p>
          <a:p>
            <a:pPr marL="0" indent="0" algn="ctr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1800" dirty="0" smtClean="0"/>
              <a:t>Dr. ir. Gerda Feunekes, directeur van het Voedingscentrum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973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/>
              <a:t>Stelling 6</a:t>
            </a:r>
            <a:endParaRPr lang="nl-NL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sz="3000" dirty="0" smtClean="0"/>
              <a:t>Het gebruik van de term                 ‘</a:t>
            </a:r>
            <a:r>
              <a:rPr lang="nl-NL" sz="3000" dirty="0" err="1" smtClean="0"/>
              <a:t>zelf-management</a:t>
            </a:r>
            <a:r>
              <a:rPr lang="nl-NL" sz="3000" dirty="0" smtClean="0"/>
              <a:t>’ in de context van de gezondheidszorg is een oxymoron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Dr. Els </a:t>
            </a:r>
            <a:r>
              <a:rPr lang="nl-NL" dirty="0" err="1" smtClean="0"/>
              <a:t>Maeckelberghe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8420956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Design">
  <a:themeElements>
    <a:clrScheme name="Title Desig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9CEF"/>
      </a:accent1>
      <a:accent2>
        <a:srgbClr val="CC0000"/>
      </a:accent2>
      <a:accent3>
        <a:srgbClr val="FFFFFF"/>
      </a:accent3>
      <a:accent4>
        <a:srgbClr val="000000"/>
      </a:accent4>
      <a:accent5>
        <a:srgbClr val="AACBF6"/>
      </a:accent5>
      <a:accent6>
        <a:srgbClr val="B90000"/>
      </a:accent6>
      <a:hlink>
        <a:srgbClr val="000000"/>
      </a:hlink>
      <a:folHlink>
        <a:srgbClr val="772D6B"/>
      </a:folHlink>
    </a:clrScheme>
    <a:fontScheme name="Title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le Design 1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nd Design">
  <a:themeElements>
    <a:clrScheme name="E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d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d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</TotalTime>
  <Words>163</Words>
  <Application>Microsoft Office PowerPoint</Application>
  <PresentationFormat>On-screen Show (4:3)</PresentationFormat>
  <Paragraphs>34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Title Design</vt:lpstr>
      <vt:lpstr>Break Design</vt:lpstr>
      <vt:lpstr>End Design</vt:lpstr>
      <vt:lpstr>Debat - Hun gezondheid, hun verantwoordelijkheid?</vt:lpstr>
      <vt:lpstr>Stelling 1</vt:lpstr>
      <vt:lpstr>Stelling 2</vt:lpstr>
      <vt:lpstr>Stelling 3</vt:lpstr>
      <vt:lpstr>Stelling 4</vt:lpstr>
      <vt:lpstr>Stelling 5</vt:lpstr>
      <vt:lpstr>Stelling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J.B. Hemel</dc:creator>
  <cp:keywords>Version 2.1</cp:keywords>
  <cp:lastModifiedBy>P239192</cp:lastModifiedBy>
  <cp:revision>188</cp:revision>
  <dcterms:created xsi:type="dcterms:W3CDTF">2008-06-10T08:12:30Z</dcterms:created>
  <dcterms:modified xsi:type="dcterms:W3CDTF">2016-06-06T09:21:16Z</dcterms:modified>
  <dc:language>NL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ype">
    <vt:lpwstr>RUG</vt:lpwstr>
  </property>
  <property fmtid="{D5CDD505-2E9C-101B-9397-08002B2CF9AE}" pid="3" name="Sjabloonversie">
    <vt:lpwstr>5</vt:lpwstr>
  </property>
  <property fmtid="{D5CDD505-2E9C-101B-9397-08002B2CF9AE}" pid="4" name="Eco">
    <vt:lpwstr>JA</vt:lpwstr>
  </property>
  <property fmtid="{D5CDD505-2E9C-101B-9397-08002B2CF9AE}" pid="5" name="Logoformaat">
    <vt:lpwstr>GROOT</vt:lpwstr>
  </property>
  <property fmtid="{D5CDD505-2E9C-101B-9397-08002B2CF9AE}" pid="6" name="RodeLijn">
    <vt:lpwstr>JA</vt:lpwstr>
  </property>
  <property fmtid="{D5CDD505-2E9C-101B-9397-08002B2CF9AE}" pid="7" name="Datum">
    <vt:lpwstr>20-05-2016</vt:lpwstr>
  </property>
  <property fmtid="{D5CDD505-2E9C-101B-9397-08002B2CF9AE}" pid="8" name="txtDate">
    <vt:lpwstr>20-05-2016</vt:lpwstr>
  </property>
  <property fmtid="{D5CDD505-2E9C-101B-9397-08002B2CF9AE}" pid="9" name="AutoDatum">
    <vt:lpwstr>NEE</vt:lpwstr>
  </property>
  <property fmtid="{D5CDD505-2E9C-101B-9397-08002B2CF9AE}" pid="10" name="cboLanguage">
    <vt:lpwstr>Nederlands</vt:lpwstr>
  </property>
  <property fmtid="{D5CDD505-2E9C-101B-9397-08002B2CF9AE}" pid="11" name="cboFaculty">
    <vt:lpwstr>faculteit economie_x000d_
en bedrijfskunde</vt:lpwstr>
  </property>
  <property fmtid="{D5CDD505-2E9C-101B-9397-08002B2CF9AE}" pid="12" name="txtDepartment">
    <vt:lpwstr>healthwise</vt:lpwstr>
  </property>
  <property fmtid="{D5CDD505-2E9C-101B-9397-08002B2CF9AE}" pid="13" name="chbDatumAmerikaans">
    <vt:lpwstr>0</vt:lpwstr>
  </property>
  <property fmtid="{D5CDD505-2E9C-101B-9397-08002B2CF9AE}" pid="14" name="optBreed">
    <vt:lpwstr>0</vt:lpwstr>
  </property>
  <property fmtid="{D5CDD505-2E9C-101B-9397-08002B2CF9AE}" pid="15" name="optSmal">
    <vt:lpwstr>1</vt:lpwstr>
  </property>
  <property fmtid="{D5CDD505-2E9C-101B-9397-08002B2CF9AE}" pid="16" name="optLogoKlein">
    <vt:lpwstr>0</vt:lpwstr>
  </property>
  <property fmtid="{D5CDD505-2E9C-101B-9397-08002B2CF9AE}" pid="17" name="optLogoGroot">
    <vt:lpwstr>1</vt:lpwstr>
  </property>
  <property fmtid="{D5CDD505-2E9C-101B-9397-08002B2CF9AE}" pid="18" name="chkEco">
    <vt:lpwstr>1</vt:lpwstr>
  </property>
  <property fmtid="{D5CDD505-2E9C-101B-9397-08002B2CF9AE}" pid="19" name="chkLijn">
    <vt:lpwstr>1</vt:lpwstr>
  </property>
</Properties>
</file>