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9" r:id="rId3"/>
    <p:sldId id="257" r:id="rId4"/>
    <p:sldId id="258" r:id="rId5"/>
    <p:sldId id="259" r:id="rId6"/>
    <p:sldId id="268" r:id="rId7"/>
    <p:sldId id="260" r:id="rId8"/>
    <p:sldId id="270" r:id="rId9"/>
    <p:sldId id="263" r:id="rId10"/>
    <p:sldId id="280" r:id="rId11"/>
    <p:sldId id="278" r:id="rId12"/>
    <p:sldId id="274" r:id="rId13"/>
    <p:sldId id="275" r:id="rId14"/>
    <p:sldId id="276" r:id="rId15"/>
    <p:sldId id="271" r:id="rId16"/>
    <p:sldId id="272" r:id="rId17"/>
    <p:sldId id="273" r:id="rId18"/>
    <p:sldId id="264" r:id="rId19"/>
    <p:sldId id="266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0" autoAdjust="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363EC-E8C4-437F-94BD-B14A9CCF7AEA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C6C3F-D11A-4661-9101-E18B1D4C1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07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DD302-8CE5-45F9-9ABC-0C571982582F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F56D-8BE2-4C91-AB55-B5B070388C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597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561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948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847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011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D3E7C-42CB-4456-B608-07A51B517AB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297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183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D3E7C-42CB-4456-B608-07A51B517AB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4629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D3E7C-42CB-4456-B608-07A51B517AB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089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D3E7C-42CB-4456-B608-07A51B517AB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584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722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134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95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23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427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835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711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045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774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F56D-8BE2-4C91-AB55-B5B070388CD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36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white">
          <a:xfrm>
            <a:off x="0" y="0"/>
            <a:ext cx="9144000" cy="90805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5" name="Picture 64" descr="uoyo_alp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195513" y="111125"/>
            <a:ext cx="4752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7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221163"/>
            <a:ext cx="8642350" cy="1752600"/>
          </a:xfrm>
        </p:spPr>
        <p:txBody>
          <a:bodyPr anchorCtr="1"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847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250825" y="1125538"/>
            <a:ext cx="8569325" cy="2590800"/>
          </a:xfrm>
        </p:spPr>
        <p:txBody>
          <a:bodyPr anchor="b" anchorCtr="1"/>
          <a:lstStyle>
            <a:lvl1pPr algn="l">
              <a:defRPr sz="44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284913"/>
            <a:ext cx="2881313" cy="457200"/>
          </a:xfrm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284913"/>
            <a:ext cx="3959225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59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13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9575" y="115888"/>
            <a:ext cx="2168525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115888"/>
            <a:ext cx="635635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12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064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53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125538"/>
            <a:ext cx="4135438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8663" y="1125538"/>
            <a:ext cx="41370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44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784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84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77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79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26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7" name="Rectangle 59"/>
          <p:cNvSpPr>
            <a:spLocks noChangeArrowheads="1"/>
          </p:cNvSpPr>
          <p:nvPr/>
        </p:nvSpPr>
        <p:spPr bwMode="hidden">
          <a:xfrm>
            <a:off x="0" y="0"/>
            <a:ext cx="9144000" cy="908050"/>
          </a:xfrm>
          <a:prstGeom prst="rect">
            <a:avLst/>
          </a:prstGeom>
          <a:solidFill>
            <a:srgbClr val="006633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744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78563"/>
            <a:ext cx="2881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fld id="{D6D572F2-BC15-456C-98ED-91FB5E5F5FCC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1744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78563"/>
            <a:ext cx="395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1744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0288" y="6278563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fld id="{53953241-31E0-4703-A16E-5E45BF3795AA}" type="slidenum">
              <a:rPr lang="en-GB" smtClean="0"/>
              <a:t>‹#›</a:t>
            </a:fld>
            <a:endParaRPr lang="en-GB"/>
          </a:p>
        </p:txBody>
      </p:sp>
      <p:sp>
        <p:nvSpPr>
          <p:cNvPr id="6150" name="Rectangle 56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115888"/>
            <a:ext cx="61563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6151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25538"/>
            <a:ext cx="8424863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pic>
        <p:nvPicPr>
          <p:cNvPr id="6152" name="Picture 80" descr="uoyo_alph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179388" y="325438"/>
            <a:ext cx="24114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3000">
          <a:solidFill>
            <a:srgbClr val="000000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2800">
          <a:solidFill>
            <a:srgbClr val="000000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2600">
          <a:solidFill>
            <a:srgbClr val="000000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2400">
          <a:solidFill>
            <a:srgbClr val="000000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2400">
          <a:solidFill>
            <a:srgbClr val="000000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2400">
          <a:solidFill>
            <a:srgbClr val="000000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2400">
          <a:solidFill>
            <a:srgbClr val="000000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30000"/>
        </a:spcBef>
        <a:spcAft>
          <a:spcPct val="0"/>
        </a:spcAft>
        <a:buClr>
          <a:srgbClr val="18453B"/>
        </a:buClr>
        <a:buSzPct val="65000"/>
        <a:buFont typeface="Wingdings" pitchFamily="2" charset="2"/>
        <a:buChar char="n"/>
        <a:defRPr sz="2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 smtClean="0"/>
              <a:t>Simon Walker</a:t>
            </a:r>
          </a:p>
          <a:p>
            <a:pPr algn="ctr"/>
            <a:r>
              <a:rPr lang="en-GB" sz="2800" dirty="0" smtClean="0"/>
              <a:t>Centre for Health Economics,</a:t>
            </a:r>
          </a:p>
          <a:p>
            <a:pPr algn="ctr"/>
            <a:r>
              <a:rPr lang="en-GB" sz="2800" dirty="0" smtClean="0"/>
              <a:t>University of York</a:t>
            </a:r>
          </a:p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Appropriate perspectives for health care decisions</a:t>
            </a:r>
            <a:endParaRPr lang="en-GB" dirty="0"/>
          </a:p>
        </p:txBody>
      </p:sp>
      <p:pic>
        <p:nvPicPr>
          <p:cNvPr id="4" name="Picture 7" descr="CHE log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62825" y="5876925"/>
            <a:ext cx="1673225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794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sector example: Health and Wider social 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Consider a new health care intervention</a:t>
            </a:r>
          </a:p>
          <a:p>
            <a:r>
              <a:rPr lang="en-GB" dirty="0" smtClean="0"/>
              <a:t>Intervention will have:</a:t>
            </a:r>
          </a:p>
          <a:p>
            <a:pPr lvl="1"/>
            <a:r>
              <a:rPr lang="en-GB" dirty="0" smtClean="0"/>
              <a:t>Impact on health of patients</a:t>
            </a:r>
          </a:p>
          <a:p>
            <a:pPr lvl="1"/>
            <a:r>
              <a:rPr lang="en-GB" dirty="0" smtClean="0"/>
              <a:t>Impact on wider social benefits</a:t>
            </a:r>
          </a:p>
          <a:p>
            <a:pPr lvl="1"/>
            <a:r>
              <a:rPr lang="en-GB" dirty="0" smtClean="0"/>
              <a:t>Costs to the health care budget</a:t>
            </a:r>
          </a:p>
          <a:p>
            <a:r>
              <a:rPr lang="en-GB" dirty="0" smtClean="0"/>
              <a:t>2 questions</a:t>
            </a:r>
          </a:p>
          <a:p>
            <a:pPr lvl="1"/>
            <a:r>
              <a:rPr lang="en-GB" dirty="0" smtClean="0"/>
              <a:t>Question of value: What is our willingness to trade off health for wider social benefit</a:t>
            </a:r>
          </a:p>
          <a:p>
            <a:pPr lvl="1"/>
            <a:r>
              <a:rPr lang="en-GB" dirty="0" smtClean="0"/>
              <a:t>Question of fact: What will be displaced if we fund the new treatment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4948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The UK NHS- </a:t>
            </a:r>
            <a:r>
              <a:rPr lang="en-GB" sz="2800" dirty="0"/>
              <a:t>Health care costs displace other aspects of value too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much and what type of health and for whom?</a:t>
            </a:r>
          </a:p>
          <a:p>
            <a:pPr lvl="1"/>
            <a:r>
              <a:rPr lang="en-GB" dirty="0"/>
              <a:t>Life years and quality of life effects</a:t>
            </a:r>
          </a:p>
          <a:p>
            <a:pPr lvl="1"/>
            <a:r>
              <a:rPr lang="en-GB" dirty="0"/>
              <a:t>By age, gender and ICD code</a:t>
            </a:r>
          </a:p>
          <a:p>
            <a:r>
              <a:rPr lang="en-GB" dirty="0"/>
              <a:t>Wider social benefits</a:t>
            </a:r>
          </a:p>
          <a:p>
            <a:pPr lvl="1"/>
            <a:r>
              <a:rPr lang="en-GB" dirty="0"/>
              <a:t>Net production effects of a change in health</a:t>
            </a:r>
          </a:p>
          <a:p>
            <a:pPr lvl="1"/>
            <a:r>
              <a:rPr lang="en-GB" dirty="0"/>
              <a:t>Marketed and non market production </a:t>
            </a:r>
          </a:p>
          <a:p>
            <a:pPr lvl="1"/>
            <a:r>
              <a:rPr lang="en-GB" dirty="0"/>
              <a:t>Net of marketed and non marketed consumption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08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197768"/>
            <a:ext cx="8229600" cy="926976"/>
          </a:xfrm>
        </p:spPr>
        <p:txBody>
          <a:bodyPr/>
          <a:lstStyle/>
          <a:p>
            <a:r>
              <a:rPr lang="en-GB" dirty="0" smtClean="0"/>
              <a:t>Health care costs displace health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271809"/>
              </p:ext>
            </p:extLst>
          </p:nvPr>
        </p:nvGraphicFramePr>
        <p:xfrm>
          <a:off x="251520" y="1412776"/>
          <a:ext cx="8280920" cy="336839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65358"/>
                <a:gridCol w="1179046"/>
                <a:gridCol w="1363410"/>
                <a:gridCol w="1736553"/>
                <a:gridCol w="1736553"/>
              </a:tblGrid>
              <a:tr h="70925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Cost per death averted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Cost per life year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Cost per QALY </a:t>
                      </a:r>
                    </a:p>
                    <a:p>
                      <a:pPr algn="ctr"/>
                      <a:r>
                        <a:rPr lang="en-GB" sz="1600" dirty="0" smtClean="0"/>
                        <a:t>(mortality effects)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Cost per QALY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2917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Qol</a:t>
                      </a:r>
                      <a:r>
                        <a:rPr lang="en-GB" sz="1400" dirty="0" smtClean="0"/>
                        <a:t> associated with LYs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Norms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Based on</a:t>
                      </a:r>
                      <a:r>
                        <a:rPr lang="en-GB" sz="1400" baseline="0" dirty="0" smtClean="0"/>
                        <a:t> burden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81922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Qol</a:t>
                      </a:r>
                      <a:r>
                        <a:rPr lang="en-GB" sz="1400" dirty="0" smtClean="0"/>
                        <a:t> during disease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Based on burden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0668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YLL</a:t>
                      </a:r>
                      <a:r>
                        <a:rPr lang="en-GB" sz="1400" baseline="0" dirty="0" smtClean="0"/>
                        <a:t> per death averted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4.5 YLL</a:t>
                      </a:r>
                      <a:endParaRPr lang="en-GB" sz="1400" i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4.5 YLL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4.5 YLL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 marL="41521" marR="41521" marT="0" marB="0" anchor="b"/>
                </a:tc>
              </a:tr>
              <a:tr h="32462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QALYs per death averted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4.5 YLL</a:t>
                      </a:r>
                      <a:endParaRPr lang="en-GB" sz="1400" i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3.8 QALY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12.7 QALY</a:t>
                      </a:r>
                      <a:endParaRPr lang="en-GB" sz="1400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5416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11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dirty="0" smtClean="0"/>
                        <a:t>PBCs </a:t>
                      </a:r>
                    </a:p>
                    <a:p>
                      <a:r>
                        <a:rPr lang="en-GB" sz="1800" dirty="0" smtClean="0"/>
                        <a:t>(with mortality)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£105,872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£23,360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£28,045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£8,308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54169">
                <a:tc>
                  <a:txBody>
                    <a:bodyPr/>
                    <a:lstStyle/>
                    <a:p>
                      <a:endParaRPr lang="en-GB" sz="1800" dirty="0" smtClean="0"/>
                    </a:p>
                    <a:p>
                      <a:r>
                        <a:rPr lang="en-GB" sz="1800" dirty="0" smtClean="0"/>
                        <a:t>All 23 PBCs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£114,272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£25,214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£30,270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£12,936</a:t>
                      </a:r>
                      <a:endParaRPr lang="en-GB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501317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From Claxton et al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0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15816" y="0"/>
            <a:ext cx="6120680" cy="980356"/>
          </a:xfrm>
        </p:spPr>
        <p:txBody>
          <a:bodyPr>
            <a:noAutofit/>
          </a:bodyPr>
          <a:lstStyle/>
          <a:p>
            <a:r>
              <a:rPr lang="en-GB" sz="2800" dirty="0" smtClean="0"/>
              <a:t>What are the expected health consequences of £10m?</a:t>
            </a:r>
            <a:endParaRPr lang="en-GB" sz="2800" dirty="0">
              <a:latin typeface="Arial Narrow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1052736"/>
          <a:ext cx="8892483" cy="5544617"/>
        </p:xfrm>
        <a:graphic>
          <a:graphicData uri="http://schemas.openxmlformats.org/drawingml/2006/table">
            <a:tbl>
              <a:tblPr/>
              <a:tblGrid>
                <a:gridCol w="1080121"/>
                <a:gridCol w="1224135"/>
                <a:gridCol w="1296144"/>
                <a:gridCol w="864096"/>
                <a:gridCol w="1296144"/>
                <a:gridCol w="1728195"/>
                <a:gridCol w="1403648"/>
              </a:tblGrid>
              <a:tr h="3616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Change in spend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Additional deaths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LY lost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QALY lost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Due to premature death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Quality of life effects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89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 (£m)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773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623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Cancer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0.45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37.5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Circulatory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0.76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107.8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34.1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Respiratory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0.46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13.37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229.4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219.3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Gastro-intestinal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43.9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27.7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Infectious diseases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0.33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Endocrine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57.3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Neurological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0.60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109.1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104.8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Genito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-urinary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0.46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Trauma &amp; injuries*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0.77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Maternity &amp; neonates*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0.68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Disorders of Blood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Mental Health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1.79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Learning Disability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Problems of Vision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Problems of Hearing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0.09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Dental problems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0.29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Skin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Musculo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 skeletal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0.36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Poisoning and AE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0.09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Healthy Individuals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0.35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6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Social Care Needs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3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Other (GMS)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1.01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68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450044"/>
              </p:ext>
            </p:extLst>
          </p:nvPr>
        </p:nvGraphicFramePr>
        <p:xfrm>
          <a:off x="539552" y="1052743"/>
          <a:ext cx="8496943" cy="568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27648"/>
                <a:gridCol w="3319117"/>
                <a:gridCol w="3850178"/>
              </a:tblGrid>
              <a:tr h="287852">
                <a:tc gridSpan="3"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Wider Social</a:t>
                      </a:r>
                      <a:r>
                        <a:rPr lang="en-GB" sz="1100" baseline="0" dirty="0" smtClean="0"/>
                        <a:t> Benefits (net production)</a:t>
                      </a:r>
                      <a:endParaRPr lang="en-GB" sz="11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M05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Rheumatoid arthritis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£30,034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E11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Diabetes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£27,421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M45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Ankylosing spondylitis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£26,190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F30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Depression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£23,489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F20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Schizophrenia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£22,697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J45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Asthma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£20,100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M81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Osteoporosis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£17,910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G35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Multiple sclerosis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£15,482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J43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Emphysema and COPD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£14,525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G40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/>
                        <a:t>Epilepsy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£14,245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L40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Psoriasis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£11,890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99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solidFill>
                            <a:srgbClr val="FF0000"/>
                          </a:solidFill>
                        </a:rPr>
                        <a:t>Displaced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solidFill>
                            <a:srgbClr val="FF0000"/>
                          </a:solidFill>
                        </a:rPr>
                        <a:t>Average of displaced QALYs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</a:rPr>
                        <a:t>£11,611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E66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/>
                        <a:t>Obesity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£8,138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C53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Cervical cancer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£6,912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K50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Irritable Bowel Syndrome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£6,284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J30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/>
                        <a:t>Allergic rhinitis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£5,234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G20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Parkinson's disease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£3,102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C50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Breast cancer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£2,888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G30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Alzheimer's disease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£351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A40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Streptococcal septicaemia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-£513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F03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Dementia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-£2,430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I64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Stroke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-£6,949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C18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Colon cancer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-£8,061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C61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Prostate cancer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-£10,602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C64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Kidney cancer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-£13,211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I21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Acute myocardial infarction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-£14,395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I26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Embolisms, fibrillation, thrombosis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-£16,752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J10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Influenza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-£21,568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C90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Myeloma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-£23,382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C92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Myeloid leukaemia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-£24,813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C22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Liver cancer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-£32,709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C34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/>
                        <a:t>Lung cancer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-£36,067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29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/>
                        <a:t>C25</a:t>
                      </a:r>
                      <a:endParaRPr lang="en-GB" sz="900" b="0" i="0" u="none" strike="noStrike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/>
                        <a:t>Pancreatic cancer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/>
                        <a:t>-£53,860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2915816" y="-99392"/>
            <a:ext cx="6048672" cy="1008112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kern="0" dirty="0" smtClean="0"/>
              <a:t>Other aspects of value gained and displaced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73339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0622"/>
            <a:ext cx="8686800" cy="778098"/>
          </a:xfrm>
        </p:spPr>
        <p:txBody>
          <a:bodyPr>
            <a:noAutofit/>
          </a:bodyPr>
          <a:lstStyle/>
          <a:p>
            <a:r>
              <a:rPr lang="en-GB" dirty="0" smtClean="0"/>
              <a:t>An example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48464" cy="172819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Appraisal of </a:t>
            </a:r>
            <a:r>
              <a:rPr lang="en-GB" dirty="0" err="1" smtClean="0"/>
              <a:t>ranibizumab</a:t>
            </a:r>
            <a:r>
              <a:rPr lang="en-GB" dirty="0" smtClean="0"/>
              <a:t> (</a:t>
            </a:r>
            <a:r>
              <a:rPr lang="en-GB" dirty="0" err="1" smtClean="0"/>
              <a:t>Lucentis</a:t>
            </a:r>
            <a:r>
              <a:rPr lang="en-GB" dirty="0" smtClean="0"/>
              <a:t>) for diabetic macular oedema 2011 </a:t>
            </a:r>
          </a:p>
          <a:p>
            <a:pPr lvl="1"/>
            <a:r>
              <a:rPr lang="en-GB" sz="2100" dirty="0" smtClean="0"/>
              <a:t>Retinal thickness ≥ 400 subgroup before PAS</a:t>
            </a:r>
          </a:p>
          <a:p>
            <a:pPr lvl="1"/>
            <a:r>
              <a:rPr lang="en-GB" sz="2100" dirty="0" smtClean="0"/>
              <a:t>Additional costs = £3,506 per patient</a:t>
            </a:r>
          </a:p>
          <a:p>
            <a:pPr lvl="1"/>
            <a:r>
              <a:rPr lang="en-GB" sz="2100" dirty="0" smtClean="0"/>
              <a:t>Incremental cost-effectiveness = £25,000 per QALY</a:t>
            </a:r>
          </a:p>
          <a:p>
            <a:pPr lvl="1"/>
            <a:r>
              <a:rPr lang="en-GB" sz="2100" dirty="0" smtClean="0"/>
              <a:t>23,000 eligible patients each year</a:t>
            </a:r>
          </a:p>
          <a:p>
            <a:pPr>
              <a:buNone/>
            </a:pPr>
            <a:endParaRPr lang="en-GB" dirty="0" smtClean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349674"/>
              </p:ext>
            </p:extLst>
          </p:nvPr>
        </p:nvGraphicFramePr>
        <p:xfrm>
          <a:off x="251520" y="2633144"/>
          <a:ext cx="8496944" cy="38931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3373"/>
                <a:gridCol w="2825179"/>
                <a:gridCol w="1872208"/>
                <a:gridCol w="1656184"/>
              </a:tblGrid>
              <a:tr h="42139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Attributes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Investment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Disinvestment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Net effects</a:t>
                      </a:r>
                      <a:endParaRPr lang="en-GB" sz="1600" dirty="0"/>
                    </a:p>
                  </a:txBody>
                  <a:tcPr/>
                </a:tc>
              </a:tr>
              <a:tr h="698587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Lucentis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dirty="0" smtClean="0"/>
                        <a:t>for diabetic macular oedema (£80m</a:t>
                      </a:r>
                      <a:r>
                        <a:rPr lang="pt-BR" sz="1600" baseline="0" dirty="0" smtClean="0"/>
                        <a:t> pa)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Expected effects of £80m 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4652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Deaths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Tx/>
                        <a:buChar char="-"/>
                      </a:pPr>
                      <a:r>
                        <a:rPr lang="en-GB" sz="1600" dirty="0" smtClean="0"/>
                        <a:t>411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dirty="0" smtClean="0"/>
                        <a:t>411</a:t>
                      </a:r>
                    </a:p>
                  </a:txBody>
                  <a:tcPr/>
                </a:tc>
              </a:tr>
              <a:tr h="34652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Life years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- 1,864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-1,864</a:t>
                      </a:r>
                    </a:p>
                  </a:txBody>
                  <a:tcPr/>
                </a:tc>
              </a:tr>
              <a:tr h="34652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QALYs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3,225</a:t>
                      </a:r>
                      <a:r>
                        <a:rPr lang="en-GB" sz="1600" baseline="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- 6,184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-2,959 </a:t>
                      </a:r>
                      <a:endParaRPr lang="en-GB" sz="1600" dirty="0"/>
                    </a:p>
                  </a:txBody>
                  <a:tcPr/>
                </a:tc>
              </a:tr>
              <a:tr h="666825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Burden of disease </a:t>
                      </a:r>
                    </a:p>
                    <a:p>
                      <a:pPr algn="ctr"/>
                      <a:r>
                        <a:rPr lang="en-GB" sz="1600" dirty="0" smtClean="0"/>
                        <a:t>QALY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2.68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2.07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0.61</a:t>
                      </a:r>
                    </a:p>
                  </a:txBody>
                  <a:tcPr/>
                </a:tc>
              </a:tr>
              <a:tr h="86631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Wider</a:t>
                      </a:r>
                      <a:r>
                        <a:rPr lang="en-GB" sz="1600" baseline="0" dirty="0" smtClean="0"/>
                        <a:t> social benefits</a:t>
                      </a:r>
                    </a:p>
                    <a:p>
                      <a:pPr algn="ctr"/>
                      <a:r>
                        <a:rPr lang="en-GB" sz="1600" dirty="0" smtClean="0"/>
                        <a:t>Consumption</a:t>
                      </a:r>
                    </a:p>
                    <a:p>
                      <a:pPr algn="ctr"/>
                      <a:r>
                        <a:rPr lang="en-GB" sz="1600" dirty="0" smtClean="0"/>
                        <a:t>QALY</a:t>
                      </a:r>
                      <a:r>
                        <a:rPr lang="en-GB" sz="1600" baseline="0" dirty="0" smtClean="0"/>
                        <a:t> equivalent 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(£60,000 per QALY)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£85.2m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1,420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- £49.8m</a:t>
                      </a:r>
                    </a:p>
                    <a:p>
                      <a:pPr algn="ctr">
                        <a:buFontTx/>
                        <a:buChar char="-"/>
                      </a:pPr>
                      <a:r>
                        <a:rPr lang="en-GB" sz="1600" dirty="0" smtClean="0"/>
                        <a:t> 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Tx/>
                        <a:buChar char="-"/>
                      </a:pPr>
                      <a:endParaRPr lang="en-GB" sz="1600" dirty="0" smtClean="0"/>
                    </a:p>
                    <a:p>
                      <a:pPr algn="ctr">
                        <a:buFontTx/>
                        <a:buNone/>
                      </a:pPr>
                      <a:r>
                        <a:rPr lang="en-GB" sz="1600" dirty="0" smtClean="0"/>
                        <a:t>£35.4m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en-GB" sz="1600" dirty="0" smtClean="0"/>
                        <a:t>590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8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116632"/>
            <a:ext cx="7416824" cy="6477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Arial Narrow" pitchFamily="34" charset="0"/>
              </a:rPr>
              <a:t>How should we decide?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052736"/>
            <a:ext cx="8278688" cy="5472608"/>
          </a:xfrm>
        </p:spPr>
        <p:txBody>
          <a:bodyPr>
            <a:noAutofit/>
          </a:bodyPr>
          <a:lstStyle/>
          <a:p>
            <a:r>
              <a:rPr lang="en-GB" sz="2000" dirty="0" smtClean="0"/>
              <a:t>Restrict to health  and health care</a:t>
            </a:r>
          </a:p>
          <a:p>
            <a:pPr lvl="1"/>
            <a:r>
              <a:rPr lang="en-GB" sz="2000" dirty="0" smtClean="0"/>
              <a:t>Net health benefits = 3,225 – 6,184 = - 2,959 QALYs</a:t>
            </a:r>
          </a:p>
          <a:p>
            <a:r>
              <a:rPr lang="en-GB" sz="2000" dirty="0" smtClean="0"/>
              <a:t>A single societal perspective</a:t>
            </a:r>
          </a:p>
          <a:p>
            <a:pPr lvl="1"/>
            <a:r>
              <a:rPr lang="en-GB" sz="2000" dirty="0" smtClean="0"/>
              <a:t>Ignore the constraint </a:t>
            </a:r>
          </a:p>
          <a:p>
            <a:pPr lvl="2"/>
            <a:r>
              <a:rPr lang="en-GB" sz="2000" dirty="0" smtClean="0"/>
              <a:t>Net costs = £80m - £85.2m = - £5.2m</a:t>
            </a:r>
          </a:p>
          <a:p>
            <a:pPr lvl="1"/>
            <a:r>
              <a:rPr lang="en-GB" sz="2000" dirty="0" smtClean="0"/>
              <a:t>Account for the constraint (but not displaced WSB)</a:t>
            </a:r>
          </a:p>
          <a:p>
            <a:pPr lvl="2"/>
            <a:r>
              <a:rPr lang="en-GB" sz="2000" dirty="0" smtClean="0"/>
              <a:t>Net health loss = -2,959 QALYs</a:t>
            </a:r>
          </a:p>
          <a:p>
            <a:pPr lvl="2"/>
            <a:r>
              <a:rPr lang="en-GB" sz="2000" dirty="0" smtClean="0"/>
              <a:t>Wider social benefits = £85.2m</a:t>
            </a:r>
          </a:p>
          <a:p>
            <a:pPr lvl="2"/>
            <a:r>
              <a:rPr lang="en-GB" sz="2000" dirty="0" smtClean="0"/>
              <a:t>Worthwhile if consumption value of health &lt; £28,800 per QALY</a:t>
            </a:r>
          </a:p>
          <a:p>
            <a:pPr lvl="1"/>
            <a:r>
              <a:rPr lang="en-GB" sz="2000" dirty="0" smtClean="0"/>
              <a:t>Account for displaced wider social benefits</a:t>
            </a:r>
          </a:p>
          <a:p>
            <a:pPr lvl="2"/>
            <a:r>
              <a:rPr lang="en-GB" sz="2000" dirty="0" smtClean="0"/>
              <a:t>Net health loss = -2,959 QALYs</a:t>
            </a:r>
          </a:p>
          <a:p>
            <a:pPr lvl="2"/>
            <a:r>
              <a:rPr lang="en-GB" sz="2000" dirty="0" smtClean="0"/>
              <a:t>Net wider social benefits = £85.2m – £49.8m = £35.4m</a:t>
            </a:r>
          </a:p>
          <a:p>
            <a:pPr lvl="2"/>
            <a:r>
              <a:rPr lang="en-GB" sz="2000" dirty="0" smtClean="0"/>
              <a:t>Worthwhile if consumption value of health &lt; £11,900 per QALY</a:t>
            </a:r>
          </a:p>
          <a:p>
            <a:pPr lvl="1"/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42597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16632"/>
            <a:ext cx="7416824" cy="647700"/>
          </a:xfrm>
        </p:spPr>
        <p:txBody>
          <a:bodyPr>
            <a:normAutofit/>
          </a:bodyPr>
          <a:lstStyle/>
          <a:p>
            <a:r>
              <a:rPr lang="en-GB" dirty="0" smtClean="0"/>
              <a:t>Accountable deliberation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24744"/>
            <a:ext cx="8280920" cy="540060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Multi sectoral perspective</a:t>
            </a:r>
          </a:p>
          <a:p>
            <a:pPr lvl="1"/>
            <a:r>
              <a:rPr lang="en-GB" sz="2000" dirty="0" smtClean="0"/>
              <a:t>Identify where cost fall and benefits accrue</a:t>
            </a:r>
          </a:p>
          <a:p>
            <a:pPr lvl="1"/>
            <a:r>
              <a:rPr lang="en-GB" sz="2000" dirty="0" smtClean="0"/>
              <a:t>Any particular SWF will be disputed</a:t>
            </a:r>
          </a:p>
          <a:p>
            <a:pPr lvl="2"/>
            <a:r>
              <a:rPr lang="en-GB" sz="2000" dirty="0" smtClean="0"/>
              <a:t>e.g., use of market prices</a:t>
            </a:r>
          </a:p>
          <a:p>
            <a:pPr lvl="1"/>
            <a:r>
              <a:rPr lang="en-GB" sz="2000" dirty="0" smtClean="0"/>
              <a:t>Other arguments difficult to specify</a:t>
            </a:r>
          </a:p>
          <a:p>
            <a:r>
              <a:rPr lang="en-GB" sz="2400" dirty="0" smtClean="0"/>
              <a:t>Reflect the implications of current constraints</a:t>
            </a:r>
          </a:p>
          <a:p>
            <a:pPr lvl="1"/>
            <a:r>
              <a:rPr lang="en-GB" sz="2000" dirty="0" smtClean="0"/>
              <a:t>Where opportunity costs will actually fall</a:t>
            </a:r>
          </a:p>
          <a:p>
            <a:pPr lvl="1"/>
            <a:r>
              <a:rPr lang="en-GB" sz="2000" dirty="0" smtClean="0"/>
              <a:t>Social values implied by current arrangements</a:t>
            </a:r>
          </a:p>
          <a:p>
            <a:r>
              <a:rPr lang="en-GB" sz="2400" dirty="0" smtClean="0"/>
              <a:t>Account for other aspects of value displaced</a:t>
            </a:r>
          </a:p>
          <a:p>
            <a:pPr lvl="1"/>
            <a:r>
              <a:rPr lang="en-GB" sz="2000" dirty="0" smtClean="0"/>
              <a:t>Approve technologies that reduce health and wider social benefits</a:t>
            </a:r>
          </a:p>
          <a:p>
            <a:r>
              <a:rPr lang="en-GB" sz="2400" dirty="0" smtClean="0"/>
              <a:t>Health care perspective </a:t>
            </a:r>
          </a:p>
          <a:p>
            <a:pPr lvl="1"/>
            <a:r>
              <a:rPr lang="en-GB" sz="2000" dirty="0" smtClean="0"/>
              <a:t>Excludes some aspects of value</a:t>
            </a:r>
          </a:p>
          <a:p>
            <a:pPr lvl="1"/>
            <a:r>
              <a:rPr lang="en-GB" sz="2000" dirty="0" smtClean="0"/>
              <a:t>But also excludes the opportunity cost too</a:t>
            </a:r>
          </a:p>
          <a:p>
            <a:pPr lvl="1"/>
            <a:r>
              <a:rPr lang="en-GB" sz="2000" dirty="0" smtClean="0"/>
              <a:t>Could be zero sum or worse</a:t>
            </a:r>
          </a:p>
        </p:txBody>
      </p:sp>
    </p:spTree>
    <p:extLst>
      <p:ext uri="{BB962C8B-B14F-4D97-AF65-F5344CB8AC3E}">
        <p14:creationId xmlns:p14="http://schemas.microsoft.com/office/powerpoint/2010/main" val="13934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5" y="115888"/>
            <a:ext cx="6300316" cy="720725"/>
          </a:xfrm>
        </p:spPr>
        <p:txBody>
          <a:bodyPr/>
          <a:lstStyle/>
          <a:p>
            <a:r>
              <a:rPr lang="en-GB" sz="2800" dirty="0"/>
              <a:t>Policies </a:t>
            </a:r>
            <a:r>
              <a:rPr lang="en-GB" sz="2800" dirty="0" smtClean="0"/>
              <a:t>with multi sector impact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if another government sector is also impacted</a:t>
            </a:r>
          </a:p>
          <a:p>
            <a:r>
              <a:rPr lang="en-GB" dirty="0" smtClean="0"/>
              <a:t>Need to account for opportunity costs on their budget as well</a:t>
            </a:r>
          </a:p>
          <a:p>
            <a:r>
              <a:rPr lang="en-GB" dirty="0" smtClean="0"/>
              <a:t>For example, free school meals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12902"/>
              </p:ext>
            </p:extLst>
          </p:nvPr>
        </p:nvGraphicFramePr>
        <p:xfrm>
          <a:off x="1547664" y="4149080"/>
          <a:ext cx="6096000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Impact</a:t>
                      </a:r>
                      <a:r>
                        <a:rPr lang="en-GB" baseline="0" dirty="0" smtClean="0"/>
                        <a:t> of policy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 is displaced?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Better educational</a:t>
                      </a:r>
                      <a:r>
                        <a:rPr lang="en-GB" baseline="0" dirty="0" smtClean="0"/>
                        <a:t> performance?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Better educational</a:t>
                      </a:r>
                      <a:r>
                        <a:rPr lang="en-GB" baseline="0" dirty="0" smtClean="0"/>
                        <a:t> performance?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Better health?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Better health?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Wider social benefits?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Wider social benefits?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83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Conclusions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we gain and lose as a result of the introduction of a good are questions of fact:</a:t>
            </a:r>
          </a:p>
          <a:p>
            <a:pPr lvl="1"/>
            <a:r>
              <a:rPr lang="en-GB" dirty="0" smtClean="0"/>
              <a:t>Direct benefits of the good</a:t>
            </a:r>
          </a:p>
          <a:p>
            <a:pPr lvl="1"/>
            <a:r>
              <a:rPr lang="en-GB" dirty="0" smtClean="0"/>
              <a:t>Benefits of other things which are displaced</a:t>
            </a:r>
          </a:p>
          <a:p>
            <a:r>
              <a:rPr lang="en-GB" dirty="0" smtClean="0"/>
              <a:t>How we then go about valuing those benefits to see whether the introduction of the good is beneficial is much more challenging and controversial.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81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Karl Claxton</a:t>
            </a:r>
          </a:p>
          <a:p>
            <a:r>
              <a:rPr lang="en-GB" dirty="0" smtClean="0"/>
              <a:t>Susan Griffin</a:t>
            </a:r>
          </a:p>
          <a:p>
            <a:r>
              <a:rPr lang="en-GB" dirty="0" smtClean="0"/>
              <a:t>Stephen Palmer</a:t>
            </a:r>
          </a:p>
          <a:p>
            <a:r>
              <a:rPr lang="en-GB" dirty="0" smtClean="0"/>
              <a:t>Mark Sculpher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55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Overview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Allocation of resources</a:t>
            </a:r>
          </a:p>
          <a:p>
            <a:r>
              <a:rPr lang="en-GB" sz="2400" dirty="0" smtClean="0"/>
              <a:t>Public sector agency</a:t>
            </a:r>
          </a:p>
          <a:p>
            <a:r>
              <a:rPr lang="en-GB" sz="2400" dirty="0" smtClean="0"/>
              <a:t>Economic evaluation </a:t>
            </a:r>
          </a:p>
          <a:p>
            <a:r>
              <a:rPr lang="en-GB" sz="2400" dirty="0" smtClean="0"/>
              <a:t>Purpose of health care</a:t>
            </a:r>
          </a:p>
          <a:p>
            <a:r>
              <a:rPr lang="en-GB" sz="2400" dirty="0" smtClean="0"/>
              <a:t>Fixed budgets and opportunity costs</a:t>
            </a:r>
          </a:p>
          <a:p>
            <a:r>
              <a:rPr lang="en-GB" sz="2400" smtClean="0"/>
              <a:t>Health </a:t>
            </a:r>
            <a:r>
              <a:rPr lang="en-GB" sz="2400" dirty="0"/>
              <a:t>care costs displace other aspects of value too</a:t>
            </a:r>
            <a:endParaRPr lang="en-GB" sz="2400" dirty="0" smtClean="0"/>
          </a:p>
          <a:p>
            <a:r>
              <a:rPr lang="en-GB" sz="2400" dirty="0" smtClean="0"/>
              <a:t>An example: </a:t>
            </a:r>
            <a:r>
              <a:rPr lang="en-GB" sz="2400" dirty="0" err="1" smtClean="0"/>
              <a:t>Lucentis</a:t>
            </a:r>
            <a:r>
              <a:rPr lang="en-GB" sz="2400" dirty="0" smtClean="0"/>
              <a:t> for diabetic macular oedema</a:t>
            </a:r>
          </a:p>
          <a:p>
            <a:r>
              <a:rPr lang="en-GB" sz="2400" dirty="0"/>
              <a:t>Accountable </a:t>
            </a:r>
            <a:r>
              <a:rPr lang="en-GB" sz="2400" dirty="0" smtClean="0"/>
              <a:t>deliberation</a:t>
            </a:r>
          </a:p>
          <a:p>
            <a:r>
              <a:rPr lang="en-GB" sz="2400" dirty="0" smtClean="0"/>
              <a:t>Policies with </a:t>
            </a:r>
            <a:r>
              <a:rPr lang="en-GB" sz="2400" dirty="0" err="1" smtClean="0"/>
              <a:t>multisector</a:t>
            </a:r>
            <a:r>
              <a:rPr lang="en-GB" sz="2400" dirty="0" smtClean="0"/>
              <a:t> impact</a:t>
            </a:r>
          </a:p>
          <a:p>
            <a:r>
              <a:rPr lang="en-GB" sz="2400" dirty="0" smtClean="0"/>
              <a:t>Conclusions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3623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Allocation of resources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Basic economic problem: Resources scarce but wants infinite</a:t>
            </a:r>
          </a:p>
          <a:p>
            <a:r>
              <a:rPr lang="en-GB" sz="2800" dirty="0" smtClean="0"/>
              <a:t>Economics is the study of the allocation of these scarce resources</a:t>
            </a:r>
          </a:p>
          <a:p>
            <a:r>
              <a:rPr lang="en-GB" sz="2800" dirty="0" smtClean="0"/>
              <a:t>Market extolled as optimal method for allocation</a:t>
            </a:r>
          </a:p>
          <a:p>
            <a:r>
              <a:rPr lang="en-GB" sz="2800" dirty="0" smtClean="0"/>
              <a:t>However, most societies allocate a proportion of resources to be allocated by the public sector.</a:t>
            </a:r>
          </a:p>
          <a:p>
            <a:r>
              <a:rPr lang="en-GB" sz="2800" dirty="0" smtClean="0"/>
              <a:t>Key question- How should social choices about provision of goods in the public sector be made?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9241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Public sector </a:t>
            </a:r>
            <a:r>
              <a:rPr lang="en-GB" sz="2800" dirty="0" smtClean="0"/>
              <a:t>agency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424863" cy="5000625"/>
          </a:xfrm>
        </p:spPr>
        <p:txBody>
          <a:bodyPr/>
          <a:lstStyle/>
          <a:p>
            <a:r>
              <a:rPr lang="en-GB" sz="2600" dirty="0" smtClean="0"/>
              <a:t>Within public sector, responsibility for resource allocation typically split between different departments</a:t>
            </a:r>
          </a:p>
          <a:p>
            <a:r>
              <a:rPr lang="en-GB" sz="2600" dirty="0" smtClean="0"/>
              <a:t>Each department has a distinct budget and remit (set of objectives)</a:t>
            </a:r>
          </a:p>
          <a:p>
            <a:r>
              <a:rPr lang="en-GB" sz="2600" dirty="0" smtClean="0"/>
              <a:t>However, public policies and interventions often impact beyond the main focus of activity</a:t>
            </a:r>
          </a:p>
          <a:p>
            <a:r>
              <a:rPr lang="en-GB" sz="2600" dirty="0" smtClean="0"/>
              <a:t>Example 1: a new arthritis treatment which allows a patient to return to work has wider economic benefits</a:t>
            </a:r>
          </a:p>
          <a:p>
            <a:r>
              <a:rPr lang="en-GB" sz="2600" dirty="0" smtClean="0"/>
              <a:t>Example 2: a school meals programme has health benefits but imposes costs on the education system</a:t>
            </a:r>
          </a:p>
          <a:p>
            <a:r>
              <a:rPr lang="en-GB" sz="2600" dirty="0" smtClean="0"/>
              <a:t>Key- Impact on outcomes and costs which are beyond the remit of the decision maker involved</a:t>
            </a:r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600" dirty="0" smtClean="0"/>
          </a:p>
        </p:txBody>
      </p:sp>
    </p:spTree>
    <p:extLst>
      <p:ext uri="{BB962C8B-B14F-4D97-AF65-F5344CB8AC3E}">
        <p14:creationId xmlns:p14="http://schemas.microsoft.com/office/powerpoint/2010/main" val="14817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Economic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“The </a:t>
            </a:r>
            <a:r>
              <a:rPr lang="en-GB" sz="2800" dirty="0"/>
              <a:t>comparative analysis of alternative courses of action in terms of both their costs and consequences</a:t>
            </a:r>
            <a:r>
              <a:rPr lang="en-GB" sz="2800" dirty="0" smtClean="0"/>
              <a:t>” (Drummond et al)</a:t>
            </a:r>
          </a:p>
          <a:p>
            <a:r>
              <a:rPr lang="en-GB" sz="2800" dirty="0" smtClean="0"/>
              <a:t>Two core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What is of value? </a:t>
            </a:r>
          </a:p>
          <a:p>
            <a:pPr marL="914400" lvl="1" indent="-514350"/>
            <a:r>
              <a:rPr lang="en-GB" sz="2600" dirty="0" smtClean="0"/>
              <a:t>Normative- reflects what we consider to be “better” or “worse”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What is forgone?</a:t>
            </a:r>
          </a:p>
          <a:p>
            <a:pPr marL="914400" lvl="1" indent="-514350"/>
            <a:r>
              <a:rPr lang="en-GB" sz="2600" dirty="0" smtClean="0"/>
              <a:t>Fact- e.g. with a fixed budget if we fund a new more expensive treatment, something else must be displaced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05924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What is purpose of health care?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When considering value it is important to think about what is the purpose of the good being provided.</a:t>
            </a:r>
          </a:p>
          <a:p>
            <a:r>
              <a:rPr lang="en-GB" sz="2800" dirty="0" smtClean="0"/>
              <a:t>For health care, is it:</a:t>
            </a:r>
          </a:p>
          <a:p>
            <a:pPr lvl="1"/>
            <a:r>
              <a:rPr lang="en-GB" sz="2600" dirty="0" smtClean="0"/>
              <a:t>Health</a:t>
            </a:r>
          </a:p>
          <a:p>
            <a:pPr lvl="1"/>
            <a:r>
              <a:rPr lang="en-GB" sz="2600" dirty="0" smtClean="0"/>
              <a:t>Welfare based on individual preferences</a:t>
            </a:r>
          </a:p>
          <a:p>
            <a:pPr lvl="1"/>
            <a:r>
              <a:rPr lang="en-GB" sz="2600" dirty="0" smtClean="0"/>
              <a:t>Wider social welfare</a:t>
            </a:r>
          </a:p>
          <a:p>
            <a:pPr lvl="1"/>
            <a:endParaRPr lang="en-GB" sz="2600" dirty="0" smtClean="0"/>
          </a:p>
          <a:p>
            <a:pPr lvl="1"/>
            <a:endParaRPr lang="en-GB" sz="26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253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Moving beyond health care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24863" cy="5000625"/>
          </a:xfrm>
        </p:spPr>
        <p:txBody>
          <a:bodyPr/>
          <a:lstStyle/>
          <a:p>
            <a:r>
              <a:rPr lang="en-GB" sz="2600" dirty="0" smtClean="0"/>
              <a:t>If costs and benefits fall on different sectors, more outcomes than just health to consider</a:t>
            </a:r>
          </a:p>
          <a:p>
            <a:r>
              <a:rPr lang="en-GB" sz="2600" dirty="0" smtClean="0"/>
              <a:t>However</a:t>
            </a:r>
            <a:r>
              <a:rPr lang="en-GB" sz="2600" smtClean="0"/>
              <a:t>, there </a:t>
            </a:r>
            <a:r>
              <a:rPr lang="en-GB" sz="2600" dirty="0" smtClean="0"/>
              <a:t>is no consensus on how to trade off different arguments</a:t>
            </a:r>
          </a:p>
          <a:p>
            <a:pPr lvl="1"/>
            <a:r>
              <a:rPr lang="en-GB" sz="2600" dirty="0"/>
              <a:t>How much consumption would we give up for a unit of health?</a:t>
            </a:r>
          </a:p>
          <a:p>
            <a:pPr lvl="1"/>
            <a:r>
              <a:rPr lang="en-GB" sz="2600" dirty="0" smtClean="0"/>
              <a:t>How many units of health would we trade for a unit of education? </a:t>
            </a:r>
          </a:p>
          <a:p>
            <a:r>
              <a:rPr lang="en-GB" sz="2600" dirty="0" smtClean="0"/>
              <a:t>Could impose a social welfare function (a function which defines what is “better” or “worse” across all possible states)</a:t>
            </a:r>
          </a:p>
          <a:p>
            <a:r>
              <a:rPr lang="en-GB" sz="2600" dirty="0" smtClean="0"/>
              <a:t>But- possible that some important arguments cannot be specified.</a:t>
            </a:r>
          </a:p>
          <a:p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84857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Fixed budgets and opportunity </a:t>
            </a:r>
            <a:r>
              <a:rPr lang="en-GB" sz="2800" dirty="0" smtClean="0"/>
              <a:t>costs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sectors are subject to fixed budget constraints (at least in the short term)</a:t>
            </a:r>
          </a:p>
          <a:p>
            <a:r>
              <a:rPr lang="en-GB" dirty="0" smtClean="0"/>
              <a:t>These have implications for what we forgo if new demands are made on those budgets (i.e. the opportunity cost).</a:t>
            </a:r>
          </a:p>
          <a:p>
            <a:r>
              <a:rPr lang="en-GB" dirty="0" smtClean="0"/>
              <a:t>Cost-effectiveness thresholds are estimates of the cost at the margin of an output being displaced (question of fact)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6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versity of York">
  <a:themeElements>
    <a:clrScheme name="UofY_new_powerpoint_template-plain 4">
      <a:dk1>
        <a:srgbClr val="005A58"/>
      </a:dk1>
      <a:lt1>
        <a:srgbClr val="FFFFFF"/>
      </a:lt1>
      <a:dk2>
        <a:srgbClr val="00716E"/>
      </a:dk2>
      <a:lt2>
        <a:srgbClr val="FFFF99"/>
      </a:lt2>
      <a:accent1>
        <a:srgbClr val="2DB3B0"/>
      </a:accent1>
      <a:accent2>
        <a:srgbClr val="6D6FC7"/>
      </a:accent2>
      <a:accent3>
        <a:srgbClr val="AABBBA"/>
      </a:accent3>
      <a:accent4>
        <a:srgbClr val="DADADA"/>
      </a:accent4>
      <a:accent5>
        <a:srgbClr val="ADD6D4"/>
      </a:accent5>
      <a:accent6>
        <a:srgbClr val="6264B4"/>
      </a:accent6>
      <a:hlink>
        <a:srgbClr val="00FFFF"/>
      </a:hlink>
      <a:folHlink>
        <a:srgbClr val="00FF00"/>
      </a:folHlink>
    </a:clrScheme>
    <a:fontScheme name="UofY_new_powerpoint_template-plai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18453B"/>
          </a:buClr>
          <a:buSzPct val="65000"/>
          <a:buFont typeface="Wingdings" pitchFamily="2" charset="2"/>
          <a:buChar char="n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18453B"/>
          </a:buClr>
          <a:buSzPct val="65000"/>
          <a:buFont typeface="Wingdings" pitchFamily="2" charset="2"/>
          <a:buChar char="n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ofY_new_powerpoint_template-plain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fY_new_powerpoint_template-plain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fY_new_powerpoint_template-plain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fY_new_powerpoint_template-plain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fY_new_powerpoint_template-plain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fY_new_powerpoint_template-plain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fY_new_powerpoint_template-plain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fY_new_powerpoint_template-plain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fY_new_powerpoint_template-plain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University of York</Template>
  <TotalTime>9083</TotalTime>
  <Words>1548</Words>
  <Application>Microsoft Office PowerPoint</Application>
  <PresentationFormat>On-screen Show (4:3)</PresentationFormat>
  <Paragraphs>504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University of York</vt:lpstr>
      <vt:lpstr>Appropriate perspectives for health care decisions</vt:lpstr>
      <vt:lpstr>Acknowledgements</vt:lpstr>
      <vt:lpstr>Overview</vt:lpstr>
      <vt:lpstr>Allocation of resources</vt:lpstr>
      <vt:lpstr>Public sector agency</vt:lpstr>
      <vt:lpstr>Economic evaluation</vt:lpstr>
      <vt:lpstr>What is purpose of health care?</vt:lpstr>
      <vt:lpstr>Moving beyond health care</vt:lpstr>
      <vt:lpstr>Fixed budgets and opportunity costs</vt:lpstr>
      <vt:lpstr>Two sector example: Health and Wider social benefits</vt:lpstr>
      <vt:lpstr>The UK NHS- Health care costs displace other aspects of value too</vt:lpstr>
      <vt:lpstr>Health care costs displace health</vt:lpstr>
      <vt:lpstr>What are the expected health consequences of £10m?</vt:lpstr>
      <vt:lpstr>PowerPoint Presentation</vt:lpstr>
      <vt:lpstr>An example</vt:lpstr>
      <vt:lpstr>How should we decide?</vt:lpstr>
      <vt:lpstr>Accountable deliberation</vt:lpstr>
      <vt:lpstr>Policies with multi sector impact</vt:lpstr>
      <vt:lpstr>Conclusions</vt:lpstr>
    </vt:vector>
  </TitlesOfParts>
  <Company>The 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Appropriate perspectives for health care decisions</dc:title>
  <dc:creator>Simon Walker</dc:creator>
  <cp:lastModifiedBy>P239192</cp:lastModifiedBy>
  <cp:revision>33</cp:revision>
  <cp:lastPrinted>2015-05-27T14:38:33Z</cp:lastPrinted>
  <dcterms:created xsi:type="dcterms:W3CDTF">2015-05-21T08:18:51Z</dcterms:created>
  <dcterms:modified xsi:type="dcterms:W3CDTF">2015-06-01T12:29:55Z</dcterms:modified>
</cp:coreProperties>
</file>