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439" r:id="rId3"/>
    <p:sldId id="447" r:id="rId4"/>
    <p:sldId id="451" r:id="rId5"/>
    <p:sldId id="448" r:id="rId6"/>
    <p:sldId id="450" r:id="rId7"/>
    <p:sldId id="449" r:id="rId8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00" b="1" kern="1200">
        <a:solidFill>
          <a:schemeClr val="tx1"/>
        </a:solidFill>
        <a:latin typeface="Georgi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b="1" kern="1200">
        <a:solidFill>
          <a:schemeClr val="tx1"/>
        </a:solidFill>
        <a:latin typeface="Georgi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b="1" kern="1200">
        <a:solidFill>
          <a:schemeClr val="tx1"/>
        </a:solidFill>
        <a:latin typeface="Georgi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b="1" kern="1200">
        <a:solidFill>
          <a:schemeClr val="tx1"/>
        </a:solidFill>
        <a:latin typeface="Georgi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b="1" kern="1200">
        <a:solidFill>
          <a:schemeClr val="tx1"/>
        </a:solidFill>
        <a:latin typeface="Georgi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500" b="1" kern="1200">
        <a:solidFill>
          <a:schemeClr val="tx1"/>
        </a:solidFill>
        <a:latin typeface="Georgi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500" b="1" kern="1200">
        <a:solidFill>
          <a:schemeClr val="tx1"/>
        </a:solidFill>
        <a:latin typeface="Georgi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500" b="1" kern="1200">
        <a:solidFill>
          <a:schemeClr val="tx1"/>
        </a:solidFill>
        <a:latin typeface="Georgi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500" b="1" kern="1200">
        <a:solidFill>
          <a:schemeClr val="tx1"/>
        </a:solidFill>
        <a:latin typeface="Georgia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UG" initials="RUG" lastIdx="1" clrIdx="0"/>
  <p:cmAuthor id="1" name="Sonja" initials="SLB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000066"/>
    <a:srgbClr val="FFC2C2"/>
    <a:srgbClr val="FF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Stijl, donker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0341" autoAdjust="0"/>
    <p:restoredTop sz="87567" autoAdjust="0"/>
  </p:normalViewPr>
  <p:slideViewPr>
    <p:cSldViewPr>
      <p:cViewPr>
        <p:scale>
          <a:sx n="75" d="100"/>
          <a:sy n="75" d="100"/>
        </p:scale>
        <p:origin x="-353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89" d="100"/>
          <a:sy n="89" d="100"/>
        </p:scale>
        <p:origin x="-1812" y="660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08-30T16:03:43.453" idx="1">
    <p:pos x="10" y="10"/>
    <p:text>To set the date:
* &gt;Insert &gt;Date and Time
* At Fixed: fill the date in format mm-dd-yy
* &gt;Apply to All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30A61146-899E-4C7D-B4C5-265D3E2B7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76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fld id="{96625142-F511-443C-96DB-CE8D3742CD8C}" type="slidenum">
              <a:rPr lang="en-US" altLang="en-US" sz="1200" b="0" smtClean="0">
                <a:latin typeface="Arial" pitchFamily="34" charset="0"/>
              </a:rPr>
              <a:pPr/>
              <a:t>1</a:t>
            </a:fld>
            <a:endParaRPr lang="en-US" altLang="en-US" sz="1200" b="0" smtClean="0">
              <a:latin typeface="Arial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altLang="en-US" dirty="0" smtClean="0">
                <a:latin typeface="Arial" pitchFamily="34" charset="0"/>
                <a:ea typeface="ＭＳ Ｐゴシック" pitchFamily="34" charset="-128"/>
              </a:rPr>
              <a:t>Systemische spanning onderkennen</a:t>
            </a:r>
          </a:p>
          <a:p>
            <a:r>
              <a:rPr lang="nl-NL" altLang="en-US" dirty="0" smtClean="0">
                <a:latin typeface="Arial" pitchFamily="34" charset="0"/>
                <a:ea typeface="ＭＳ Ｐゴシック" pitchFamily="34" charset="-128"/>
              </a:rPr>
              <a:t>Als je begrip serieus neemt en doorredeneert dan kom je uit op een basisinkomen: Mentale ruimte en materiele resources</a:t>
            </a:r>
          </a:p>
          <a:p>
            <a:endParaRPr lang="nl-NL" altLang="en-US" dirty="0" smtClean="0">
              <a:latin typeface="Arial" pitchFamily="34" charset="0"/>
              <a:ea typeface="ＭＳ Ｐゴシック" pitchFamily="34" charset="-128"/>
            </a:endParaRPr>
          </a:p>
          <a:p>
            <a:r>
              <a:rPr lang="nl-NL" altLang="en-US" dirty="0" smtClean="0">
                <a:latin typeface="Arial" pitchFamily="34" charset="0"/>
                <a:ea typeface="ＭＳ Ｐゴシック" pitchFamily="34" charset="-128"/>
              </a:rPr>
              <a:t>Een van die tricks: </a:t>
            </a:r>
            <a:r>
              <a:rPr lang="nl-NL" altLang="en-US" dirty="0" err="1" smtClean="0">
                <a:latin typeface="Arial" pitchFamily="34" charset="0"/>
                <a:ea typeface="ＭＳ Ｐゴシック" pitchFamily="34" charset="-128"/>
              </a:rPr>
              <a:t>bridging</a:t>
            </a:r>
            <a:r>
              <a:rPr lang="nl-NL" altLang="en-US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nl-NL" altLang="en-US" dirty="0" err="1" smtClean="0">
                <a:latin typeface="Arial" pitchFamily="34" charset="0"/>
                <a:ea typeface="ＭＳ Ｐゴシック" pitchFamily="34" charset="-128"/>
              </a:rPr>
              <a:t>mechanosms</a:t>
            </a:r>
            <a:r>
              <a:rPr lang="nl-NL" altLang="en-US" dirty="0" smtClean="0">
                <a:latin typeface="Arial" pitchFamily="34" charset="0"/>
                <a:ea typeface="ＭＳ Ｐゴシック" pitchFamily="34" charset="-128"/>
              </a:rPr>
              <a:t>; dynamisch leiderschap, momentum vanaf blijven, eigen inkleuring </a:t>
            </a:r>
            <a:r>
              <a:rPr lang="nl-NL" altLang="en-US" dirty="0" err="1" smtClean="0">
                <a:latin typeface="Arial" pitchFamily="34" charset="0"/>
                <a:ea typeface="ＭＳ Ｐゴシック" pitchFamily="34" charset="-128"/>
              </a:rPr>
              <a:t>rspecteren</a:t>
            </a:r>
            <a:r>
              <a:rPr lang="nl-NL" altLang="en-US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nl-NL" altLang="en-US" baseline="0" dirty="0" err="1" smtClean="0">
                <a:latin typeface="Arial" pitchFamily="34" charset="0"/>
                <a:ea typeface="ＭＳ Ｐゴシック" pitchFamily="34" charset="-128"/>
              </a:rPr>
              <a:t>Soicaal</a:t>
            </a:r>
            <a:r>
              <a:rPr lang="nl-NL" altLang="en-US" baseline="0" dirty="0" smtClean="0">
                <a:latin typeface="Arial" pitchFamily="34" charset="0"/>
                <a:ea typeface="ＭＳ Ｐゴシック" pitchFamily="34" charset="-128"/>
              </a:rPr>
              <a:t> team…. </a:t>
            </a:r>
            <a:r>
              <a:rPr lang="nl-NL" altLang="en-US" baseline="0" dirty="0" err="1" smtClean="0">
                <a:latin typeface="Arial" pitchFamily="34" charset="0"/>
                <a:ea typeface="ＭＳ Ｐゴシック" pitchFamily="34" charset="-128"/>
              </a:rPr>
              <a:t>Planned</a:t>
            </a:r>
            <a:r>
              <a:rPr lang="nl-NL" altLang="en-US" baseline="0" dirty="0" smtClean="0">
                <a:latin typeface="Arial" pitchFamily="34" charset="0"/>
                <a:ea typeface="ＭＳ Ｐゴシック" pitchFamily="34" charset="-128"/>
              </a:rPr>
              <a:t> en </a:t>
            </a:r>
            <a:r>
              <a:rPr lang="nl-NL" altLang="en-US" baseline="0" dirty="0" err="1" smtClean="0">
                <a:latin typeface="Arial" pitchFamily="34" charset="0"/>
                <a:ea typeface="ＭＳ Ｐゴシック" pitchFamily="34" charset="-128"/>
              </a:rPr>
              <a:t>emergent</a:t>
            </a:r>
            <a:r>
              <a:rPr lang="nl-NL" altLang="en-US" baseline="0" dirty="0" smtClean="0">
                <a:latin typeface="Arial" pitchFamily="34" charset="0"/>
                <a:ea typeface="ＭＳ Ｐゴシック" pitchFamily="34" charset="-128"/>
              </a:rPr>
              <a:t>. Top down en </a:t>
            </a:r>
            <a:r>
              <a:rPr lang="nl-NL" altLang="en-US" baseline="0" dirty="0" err="1" smtClean="0">
                <a:latin typeface="Arial" pitchFamily="34" charset="0"/>
                <a:ea typeface="ＭＳ Ｐゴシック" pitchFamily="34" charset="-128"/>
              </a:rPr>
              <a:t>bottm</a:t>
            </a:r>
            <a:r>
              <a:rPr lang="nl-NL" altLang="en-US" baseline="0" dirty="0" smtClean="0">
                <a:latin typeface="Arial" pitchFamily="34" charset="0"/>
                <a:ea typeface="ＭＳ Ｐゴシック" pitchFamily="34" charset="-128"/>
              </a:rPr>
              <a:t> up</a:t>
            </a:r>
            <a:endParaRPr lang="nl-NL" alt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fld id="{9DCC9139-F2FE-4093-9A27-2873A273202D}" type="slidenum">
              <a:rPr lang="en-US" altLang="en-US" sz="1200" b="0" smtClean="0">
                <a:latin typeface="Arial" pitchFamily="34" charset="0"/>
              </a:rPr>
              <a:pPr/>
              <a:t>2</a:t>
            </a:fld>
            <a:endParaRPr lang="en-US" altLang="en-US" sz="1200" b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A61146-899E-4C7D-B4C5-265D3E2B709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/>
              <a:t>Mevrouw Jorritsma VNG</a:t>
            </a:r>
          </a:p>
          <a:p>
            <a:r>
              <a:rPr lang="nl-NL" dirty="0" smtClean="0"/>
              <a:t>Werkbare balans zoeken actief en passief, rechten en plichten, stem verheffen</a:t>
            </a:r>
            <a:r>
              <a:rPr lang="nl-NL" baseline="0" dirty="0" smtClean="0"/>
              <a:t> en luisteren, open staat voor elkaar en overheid /organisaties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4411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informele zorg: vrijwilligerswerk/mantelzorg/zelfzorg</a:t>
            </a:r>
          </a:p>
          <a:p>
            <a:r>
              <a:rPr lang="nl-NL" dirty="0" smtClean="0"/>
              <a:t>Info en </a:t>
            </a:r>
            <a:r>
              <a:rPr lang="nl-NL" dirty="0" err="1" smtClean="0"/>
              <a:t>comm</a:t>
            </a:r>
            <a:r>
              <a:rPr lang="nl-NL" dirty="0" smtClean="0"/>
              <a:t>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smtClean="0"/>
              <a:t>Experts on </a:t>
            </a:r>
            <a:r>
              <a:rPr lang="nl-NL" dirty="0" err="1" smtClean="0"/>
              <a:t>specific</a:t>
            </a:r>
            <a:r>
              <a:rPr lang="nl-NL" dirty="0" smtClean="0"/>
              <a:t> </a:t>
            </a:r>
            <a:r>
              <a:rPr lang="nl-NL" dirty="0" err="1" smtClean="0"/>
              <a:t>needs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dispositions</a:t>
            </a:r>
            <a:r>
              <a:rPr lang="nl-NL" dirty="0" smtClean="0"/>
              <a:t>: lokale</a:t>
            </a:r>
            <a:r>
              <a:rPr lang="nl-NL" baseline="0" dirty="0" smtClean="0"/>
              <a:t> expertise</a:t>
            </a:r>
          </a:p>
          <a:p>
            <a:r>
              <a:rPr lang="nl-NL" baseline="0" dirty="0" err="1" smtClean="0"/>
              <a:t>Subj</a:t>
            </a:r>
            <a:r>
              <a:rPr lang="nl-NL" baseline="0" dirty="0" smtClean="0"/>
              <a:t> welbevinden belangrijker om </a:t>
            </a:r>
            <a:r>
              <a:rPr lang="nl-NL" baseline="0" dirty="0" err="1" smtClean="0"/>
              <a:t>om</a:t>
            </a:r>
            <a:r>
              <a:rPr lang="nl-NL" baseline="0" dirty="0" smtClean="0"/>
              <a:t> te sturen dan objectief welbevinden</a:t>
            </a:r>
          </a:p>
          <a:p>
            <a:r>
              <a:rPr lang="nl-NL" baseline="0" dirty="0" smtClean="0"/>
              <a:t>Werkloosheid, </a:t>
            </a:r>
            <a:r>
              <a:rPr lang="nl-NL" baseline="0" dirty="0" err="1" smtClean="0"/>
              <a:t>poor</a:t>
            </a:r>
            <a:r>
              <a:rPr lang="nl-NL" baseline="0" dirty="0" smtClean="0"/>
              <a:t> health en weinig sociale contacten negatief effect </a:t>
            </a:r>
            <a:r>
              <a:rPr lang="nl-NL" baseline="0" dirty="0" err="1" smtClean="0"/>
              <a:t>subj</a:t>
            </a:r>
            <a:r>
              <a:rPr lang="nl-NL" baseline="0" dirty="0" smtClean="0"/>
              <a:t> welbevinden __. Empoweren, bij horen</a:t>
            </a:r>
          </a:p>
          <a:p>
            <a:r>
              <a:rPr lang="nl-NL" baseline="0" dirty="0" err="1" smtClean="0"/>
              <a:t>Vd</a:t>
            </a:r>
            <a:r>
              <a:rPr lang="nl-NL" baseline="0" dirty="0" smtClean="0"/>
              <a:t> Berg 2007 neg effect van tijd mantelzorg op </a:t>
            </a:r>
            <a:r>
              <a:rPr lang="nl-NL" baseline="0" dirty="0" err="1" smtClean="0"/>
              <a:t>subj</a:t>
            </a:r>
            <a:r>
              <a:rPr lang="nl-NL" baseline="0" dirty="0" smtClean="0"/>
              <a:t> welbevinden; voor vrijwilligers minder negatief; 2012 heel groot </a:t>
            </a:r>
            <a:r>
              <a:rPr lang="nl-NL" baseline="0" dirty="0" err="1" smtClean="0"/>
              <a:t>Austr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paneloz</a:t>
            </a:r>
            <a:r>
              <a:rPr lang="nl-NL" baseline="0" dirty="0" smtClean="0"/>
              <a:t> zelfde effect voor mantelzorg (gezin)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A61146-899E-4C7D-B4C5-265D3E2B709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34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informele zorg: vrijwilligerswerk/mantelzorg/zelfzorg</a:t>
            </a:r>
          </a:p>
          <a:p>
            <a:endParaRPr lang="nl-NL" dirty="0" smtClean="0"/>
          </a:p>
          <a:p>
            <a:r>
              <a:rPr lang="nl-NL" dirty="0" smtClean="0"/>
              <a:t>Experts on </a:t>
            </a:r>
            <a:r>
              <a:rPr lang="nl-NL" dirty="0" err="1" smtClean="0"/>
              <a:t>specific</a:t>
            </a:r>
            <a:r>
              <a:rPr lang="nl-NL" dirty="0" smtClean="0"/>
              <a:t> </a:t>
            </a:r>
            <a:r>
              <a:rPr lang="nl-NL" dirty="0" err="1" smtClean="0"/>
              <a:t>needs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dispositions</a:t>
            </a:r>
            <a:r>
              <a:rPr lang="nl-NL" dirty="0" smtClean="0"/>
              <a:t>: lokale</a:t>
            </a:r>
            <a:r>
              <a:rPr lang="nl-NL" baseline="0" dirty="0" smtClean="0"/>
              <a:t> expertise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A61146-899E-4C7D-B4C5-265D3E2B709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34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1. Niet alleen rationeel herverdeling taken en verantwoordelijken staat, markt, burger niet alleen,</a:t>
            </a:r>
            <a:r>
              <a:rPr lang="nl-NL" baseline="0" dirty="0" smtClean="0"/>
              <a:t> maar ook om respectvolle bejegening en  erkenning van die burger als ‘affectief burger’. Herziening verzorgingsstaat in NL </a:t>
            </a:r>
            <a:r>
              <a:rPr lang="nl-NL" baseline="0" dirty="0" err="1" smtClean="0"/>
              <a:t>gepaar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dmet</a:t>
            </a:r>
            <a:r>
              <a:rPr lang="nl-NL" baseline="0" dirty="0" smtClean="0"/>
              <a:t> intensivering schaamte en machteloosheid. Slechte marketing, UK beter.</a:t>
            </a:r>
            <a:endParaRPr lang="nl-NL" dirty="0" smtClean="0"/>
          </a:p>
          <a:p>
            <a:r>
              <a:rPr lang="nl-NL" dirty="0" smtClean="0"/>
              <a:t>2. Fragmentatie kost en bedreigt kwaliteit. </a:t>
            </a:r>
            <a:r>
              <a:rPr lang="nl-NL" dirty="0" err="1" smtClean="0"/>
              <a:t>Vermarkting</a:t>
            </a:r>
            <a:r>
              <a:rPr lang="nl-NL" dirty="0" smtClean="0"/>
              <a:t> en schaalvergroting, maken het voor de </a:t>
            </a:r>
            <a:r>
              <a:rPr lang="nl-NL" dirty="0" err="1" smtClean="0"/>
              <a:t>burge</a:t>
            </a:r>
            <a:r>
              <a:rPr lang="nl-NL" dirty="0" smtClean="0"/>
              <a:t> </a:t>
            </a:r>
            <a:r>
              <a:rPr lang="nl-NL" dirty="0" err="1" smtClean="0"/>
              <a:t>rniet</a:t>
            </a:r>
            <a:r>
              <a:rPr lang="nl-NL" dirty="0" smtClean="0"/>
              <a:t> makkelijker om plekje</a:t>
            </a:r>
            <a:r>
              <a:rPr lang="nl-NL" baseline="0" dirty="0" smtClean="0"/>
              <a:t> daarin goed te vervullen. Minder </a:t>
            </a:r>
            <a:r>
              <a:rPr lang="nl-NL" baseline="0" dirty="0" err="1" smtClean="0"/>
              <a:t>voide</a:t>
            </a:r>
            <a:r>
              <a:rPr lang="nl-NL" baseline="0" dirty="0" smtClean="0"/>
              <a:t>, meer exit.</a:t>
            </a:r>
            <a:endParaRPr lang="nl-NL" dirty="0" smtClean="0"/>
          </a:p>
          <a:p>
            <a:r>
              <a:rPr lang="nl-NL" dirty="0" smtClean="0"/>
              <a:t>3. Actief burgerschap komt met bloed, zweet en tranen</a:t>
            </a:r>
            <a:r>
              <a:rPr lang="nl-NL" baseline="0" dirty="0" smtClean="0"/>
              <a:t> ze Evelien Tonkens. Onbevlekt, spontaan burgerschap mythe, meestal niet.</a:t>
            </a:r>
          </a:p>
          <a:p>
            <a:r>
              <a:rPr lang="nl-NL" baseline="0" dirty="0" smtClean="0"/>
              <a:t>In interactie met bewust beleid kan het worden gemaakt en gebroken.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A61146-899E-4C7D-B4C5-265D3E2B709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84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een aantal Groningse dorpen een uniek project: De </a:t>
            </a:r>
            <a:r>
              <a:rPr lang="nl-NL" dirty="0" err="1" smtClean="0"/>
              <a:t>Verzoamelstee</a:t>
            </a:r>
            <a:r>
              <a:rPr lang="nl-NL" dirty="0" smtClean="0"/>
              <a:t>. De </a:t>
            </a:r>
            <a:r>
              <a:rPr lang="nl-NL" dirty="0" err="1" smtClean="0"/>
              <a:t>Verzoamelstee</a:t>
            </a:r>
            <a:r>
              <a:rPr lang="nl-NL" dirty="0" smtClean="0"/>
              <a:t> is bedoeld om ouderen de mogelijkheid te geven zo lang mogelijk in hun eigen dorp te blijven wonen, ook met behulp van computers, of beter gezegd: </a:t>
            </a:r>
            <a:r>
              <a:rPr lang="nl-NL" dirty="0" err="1" smtClean="0"/>
              <a:t>tablets</a:t>
            </a:r>
            <a:r>
              <a:rPr lang="nl-NL" dirty="0" smtClean="0"/>
              <a:t>. Deelnemende dorpen zijn </a:t>
            </a:r>
            <a:r>
              <a:rPr lang="nl-NL" dirty="0" err="1" smtClean="0"/>
              <a:t>Adorp</a:t>
            </a:r>
            <a:r>
              <a:rPr lang="nl-NL" dirty="0" smtClean="0"/>
              <a:t>; </a:t>
            </a:r>
            <a:r>
              <a:rPr lang="nl-NL" dirty="0" err="1" smtClean="0"/>
              <a:t>Onderdendam</a:t>
            </a:r>
            <a:r>
              <a:rPr lang="nl-NL" dirty="0" smtClean="0"/>
              <a:t> en </a:t>
            </a:r>
            <a:r>
              <a:rPr lang="nl-NL" dirty="0" err="1" smtClean="0"/>
              <a:t>Thesinge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err="1" smtClean="0"/>
              <a:t>Booster-effect</a:t>
            </a:r>
            <a:r>
              <a:rPr lang="nl-NL" dirty="0" smtClean="0"/>
              <a:t> als bijvoorbeeld alleen clicks of alleen </a:t>
            </a:r>
            <a:r>
              <a:rPr lang="nl-NL" dirty="0" err="1" smtClean="0"/>
              <a:t>fondesn</a:t>
            </a:r>
            <a:r>
              <a:rPr lang="nl-NL" dirty="0" smtClean="0"/>
              <a:t>/</a:t>
            </a:r>
            <a:r>
              <a:rPr lang="nl-NL" dirty="0" err="1" smtClean="0"/>
              <a:t>bricks</a:t>
            </a:r>
            <a:r>
              <a:rPr lang="nl-NL" dirty="0" smtClean="0"/>
              <a:t> – tricks in de zin van sociale</a:t>
            </a:r>
            <a:r>
              <a:rPr lang="nl-NL" baseline="0" dirty="0" smtClean="0"/>
              <a:t> professionals die </a:t>
            </a:r>
            <a:r>
              <a:rPr lang="nl-NL" baseline="0" dirty="0" err="1" smtClean="0"/>
              <a:t>gefocused</a:t>
            </a:r>
            <a:r>
              <a:rPr lang="nl-NL" baseline="0" dirty="0" smtClean="0"/>
              <a:t> zorgen dat interventies terecht waar bedoeld (mobieltjes vrouwen chronische ziekten statussymbool mannen). Soort-zoekt-soort door onbeholpenheid niet onwil, betere marketing nodig (UK).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Responsief, verantwoordelijk, fatsoenlijk </a:t>
            </a:r>
            <a:r>
              <a:rPr lang="nl-NL" baseline="0" dirty="0" err="1" smtClean="0"/>
              <a:t>orgs</a:t>
            </a:r>
            <a:r>
              <a:rPr lang="nl-NL" baseline="0" dirty="0" smtClean="0"/>
              <a:t> zegt Tonkens. Participatiemakelaar, </a:t>
            </a:r>
            <a:r>
              <a:rPr lang="nl-NL" baseline="0" dirty="0" err="1" smtClean="0"/>
              <a:t>onmtinkers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meitinkers</a:t>
            </a:r>
            <a:r>
              <a:rPr lang="nl-NL" baseline="0" dirty="0" smtClean="0"/>
              <a:t>, sociaal team – zolang vloeiend en tweezijdig praktijken, afstemmen, personen uitwisselen, gezamenlijke activiteiten  </a:t>
            </a:r>
          </a:p>
          <a:p>
            <a:r>
              <a:rPr lang="nl-NL" baseline="0" dirty="0" smtClean="0"/>
              <a:t>Professionele begeleiding van bewonersinitiatieven is effectief wanneer gericht op ontwikkeling sociaal netwerk, bureaucratische competenties, </a:t>
            </a:r>
            <a:r>
              <a:rPr lang="nl-NL" baseline="0" dirty="0" err="1" smtClean="0"/>
              <a:t>relfexiviteit</a:t>
            </a:r>
            <a:r>
              <a:rPr lang="nl-NL" baseline="0" dirty="0" smtClean="0"/>
              <a:t>, organisatie en stimulering sociaal kapitaal/emancipatie.</a:t>
            </a:r>
          </a:p>
          <a:p>
            <a:endParaRPr lang="nl-NL" baseline="0" dirty="0" smtClean="0"/>
          </a:p>
          <a:p>
            <a:r>
              <a:rPr lang="nl-NL" baseline="0" dirty="0" smtClean="0"/>
              <a:t>Kost teveel tijd, zet burger in rol consument, gebaseerd op wantrouwen/control terwijl vertrouwen </a:t>
            </a:r>
            <a:r>
              <a:rPr lang="nl-NL" baseline="0" dirty="0" err="1" smtClean="0"/>
              <a:t>committment</a:t>
            </a:r>
            <a:r>
              <a:rPr lang="nl-NL" baseline="0" dirty="0" smtClean="0"/>
              <a:t> genereert affectief burgerschap. </a:t>
            </a:r>
          </a:p>
          <a:p>
            <a:r>
              <a:rPr lang="nl-NL" baseline="0" dirty="0" smtClean="0"/>
              <a:t>Bij </a:t>
            </a:r>
            <a:r>
              <a:rPr lang="nl-NL" baseline="0" dirty="0" err="1" smtClean="0"/>
              <a:t>informal</a:t>
            </a:r>
            <a:r>
              <a:rPr lang="nl-NL" baseline="0" dirty="0" smtClean="0"/>
              <a:t> care proces utiliteit – hoe van belang. Democratisch gat verminderen (doen zonder inspraak).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A61146-899E-4C7D-B4C5-265D3E2B709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1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nl-NL" altLang="en-US"/>
          </a:p>
        </p:txBody>
      </p:sp>
      <p:sp>
        <p:nvSpPr>
          <p:cNvPr id="5" name="Rectangle 2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nl-NL" altLang="en-US"/>
          </a:p>
        </p:txBody>
      </p:sp>
      <p:sp>
        <p:nvSpPr>
          <p:cNvPr id="6" name="Rectangle 3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nl-NL" altLang="en-US"/>
          </a:p>
        </p:txBody>
      </p:sp>
      <p:pic>
        <p:nvPicPr>
          <p:cNvPr id="7" name="Picture 25" descr="RUGR_logoEN_rood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813"/>
            <a:ext cx="239395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DD69DB58-7D35-4E42-9B21-AD9420B4F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0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9B513B4E-E59E-4440-B418-60550EEDB6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9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10B5698B-B3D5-4E38-A8EC-26E76A4E5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1457D78D-9D85-488A-B805-BD5DF121DD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41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1468438"/>
            <a:ext cx="7934325" cy="6572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755650" y="2205038"/>
            <a:ext cx="7934325" cy="3887787"/>
          </a:xfrm>
        </p:spPr>
        <p:txBody>
          <a:bodyPr/>
          <a:lstStyle/>
          <a:p>
            <a:pPr lvl="0"/>
            <a:endParaRPr lang="nl-NL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159752C0-DD46-4C6F-A494-86D60148A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2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DE17539C-427B-4717-BC2F-7482CBD41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2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19E161B9-954C-4B83-B740-94F099A17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9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223B5974-0DAA-41FD-B0FB-23B4185396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8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A393D496-EBBB-4509-991E-E8E0933EF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1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1AF8943B-5744-435B-8729-68E5AF1A1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81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D3F728AC-02DD-4B77-86C3-10724574F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7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EA914818-F04C-4B97-94A9-BC24A40B8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45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8DEF88D1-78C7-464D-BAFE-9EB48474A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7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| </a:t>
            </a:r>
            <a:fld id="{4EA80FF3-1DE6-403A-BFF4-09F0F36D0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6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nl-NL" alt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1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nl-NL" altLang="en-US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nl-NL"/>
              <a:t>9-2-2010</a:t>
            </a:r>
            <a:endParaRPr lang="en-US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 | </a:t>
            </a:r>
            <a:fld id="{035C5E80-908D-4FE8-A055-66E3A144C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25" descr="RUGR_logoEN_rood_RGB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813"/>
            <a:ext cx="239395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  <p:sldLayoutId id="2147484039" r:id="rId13"/>
    <p:sldLayoutId id="2147484040" r:id="rId14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755650" y="4267200"/>
            <a:ext cx="79359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74625" indent="-174625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nl-NL" altLang="en-US" sz="2800" b="0" dirty="0" smtClean="0">
                <a:solidFill>
                  <a:srgbClr val="000066"/>
                </a:solidFill>
                <a:latin typeface="Verdana" pitchFamily="34" charset="0"/>
              </a:rPr>
              <a:t>Marjolein van </a:t>
            </a:r>
            <a:r>
              <a:rPr lang="nl-NL" altLang="en-US" sz="2800" b="0" dirty="0" err="1" smtClean="0">
                <a:solidFill>
                  <a:srgbClr val="000066"/>
                </a:solidFill>
                <a:latin typeface="Verdana" pitchFamily="34" charset="0"/>
              </a:rPr>
              <a:t>Offenbeek</a:t>
            </a:r>
            <a:endParaRPr lang="nl-NL" altLang="en-US" sz="2800" b="0" dirty="0" smtClean="0">
              <a:solidFill>
                <a:srgbClr val="000066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nl-NL" altLang="en-US" sz="2800" b="0" dirty="0" smtClean="0">
                <a:solidFill>
                  <a:srgbClr val="000066"/>
                </a:solidFill>
                <a:latin typeface="Verdana" pitchFamily="34" charset="0"/>
              </a:rPr>
              <a:t>Innovatiemanagement &amp; Strategie </a:t>
            </a:r>
            <a:r>
              <a:rPr lang="nl-NL" altLang="en-US" sz="2800" b="0" dirty="0" err="1" smtClean="0">
                <a:solidFill>
                  <a:srgbClr val="000066"/>
                </a:solidFill>
                <a:latin typeface="Verdana" pitchFamily="34" charset="0"/>
              </a:rPr>
              <a:t>Healthwise</a:t>
            </a:r>
            <a:endParaRPr lang="nl-NL" altLang="en-US" sz="2800" b="0" dirty="0">
              <a:solidFill>
                <a:srgbClr val="000066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nl-NL" altLang="en-US" sz="2800" b="0" dirty="0" smtClean="0">
                <a:solidFill>
                  <a:srgbClr val="000066"/>
                </a:solidFill>
                <a:latin typeface="Verdana" pitchFamily="34" charset="0"/>
              </a:rPr>
              <a:t>2015</a:t>
            </a:r>
            <a:endParaRPr lang="nl-NL" altLang="en-US" sz="2800" b="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55650" y="1268760"/>
            <a:ext cx="7935913" cy="657225"/>
          </a:xfrm>
        </p:spPr>
        <p:txBody>
          <a:bodyPr/>
          <a:lstStyle/>
          <a:p>
            <a:pPr eaLnBrk="1" hangingPunct="1"/>
            <a:r>
              <a:rPr lang="nl-NL" altLang="en-US" sz="3800" dirty="0" smtClean="0">
                <a:latin typeface="Verdana" pitchFamily="34" charset="0"/>
              </a:rPr>
              <a:t>Participatiesamenleving:</a:t>
            </a:r>
            <a:br>
              <a:rPr lang="nl-NL" altLang="en-US" sz="3800" dirty="0" smtClean="0">
                <a:latin typeface="Verdana" pitchFamily="34" charset="0"/>
              </a:rPr>
            </a:br>
            <a:endParaRPr lang="nl-NL" altLang="en-US" sz="3800" dirty="0" smtClean="0">
              <a:latin typeface="Verdana" pitchFamily="34" charset="0"/>
            </a:endParaRPr>
          </a:p>
        </p:txBody>
      </p:sp>
      <p:sp>
        <p:nvSpPr>
          <p:cNvPr id="4100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nl-NL" altLang="en-US" sz="2600" dirty="0" smtClean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nl-NL" altLang="en-US" sz="3200" dirty="0" smtClean="0">
                <a:latin typeface="Verdana" pitchFamily="34" charset="0"/>
              </a:rPr>
              <a:t>tussen politieke termen en wetenschappelijk inzichten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924944"/>
            <a:ext cx="8207375" cy="4495800"/>
          </a:xfrm>
        </p:spPr>
        <p:txBody>
          <a:bodyPr/>
          <a:lstStyle/>
          <a:p>
            <a:pPr marL="476250" indent="-476250" eaLnBrk="1" hangingPunct="1">
              <a:buFontTx/>
              <a:buAutoNum type="arabicPeriod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Een politieke term </a:t>
            </a:r>
          </a:p>
          <a:p>
            <a:pPr marL="0" indent="0" eaLnBrk="1" hangingPunct="1">
              <a:buNone/>
            </a:pPr>
            <a:endParaRPr lang="nl-NL" altLang="en-US" sz="2200" dirty="0" smtClean="0">
              <a:solidFill>
                <a:srgbClr val="000066"/>
              </a:solidFill>
              <a:latin typeface="Verdana" pitchFamily="34" charset="0"/>
            </a:endParaRPr>
          </a:p>
          <a:p>
            <a:pPr marL="476250" indent="-476250" eaLnBrk="1" hangingPunct="1">
              <a:buFont typeface="+mj-lt"/>
              <a:buAutoNum type="arabicPeriod" startAt="2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Kracht en zwakte informele zorg</a:t>
            </a:r>
          </a:p>
          <a:p>
            <a:pPr marL="476250" indent="-476250" eaLnBrk="1" hangingPunct="1">
              <a:buFontTx/>
              <a:buAutoNum type="arabicPeriod" startAt="2"/>
            </a:pPr>
            <a:endParaRPr lang="nl-NL" altLang="en-US" sz="2200" dirty="0" smtClean="0">
              <a:solidFill>
                <a:srgbClr val="000066"/>
              </a:solidFill>
              <a:latin typeface="Verdana" pitchFamily="34" charset="0"/>
            </a:endParaRPr>
          </a:p>
          <a:p>
            <a:pPr marL="476250" indent="-476250" eaLnBrk="1" hangingPunct="1">
              <a:buFont typeface="+mj-lt"/>
              <a:buAutoNum type="arabicPeriod" startAt="2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Organisatiekundig inrichtingsvraagstuk</a:t>
            </a:r>
          </a:p>
          <a:p>
            <a:pPr marL="476250" indent="-476250" eaLnBrk="1" hangingPunct="1">
              <a:buFont typeface="+mj-lt"/>
              <a:buAutoNum type="arabicPeriod" startAt="2"/>
            </a:pPr>
            <a:endParaRPr lang="nl-NL" altLang="en-US" sz="2200" dirty="0" smtClean="0">
              <a:solidFill>
                <a:srgbClr val="000066"/>
              </a:solidFill>
              <a:latin typeface="Verdana" pitchFamily="34" charset="0"/>
            </a:endParaRPr>
          </a:p>
          <a:p>
            <a:pPr marL="457200" indent="-457200" eaLnBrk="1" hangingPunct="1">
              <a:buFont typeface="+mj-lt"/>
              <a:buAutoNum type="arabicPeriod" startAt="2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Faciliteren </a:t>
            </a:r>
            <a:r>
              <a:rPr lang="nl-NL" altLang="en-US" sz="2200" dirty="0">
                <a:solidFill>
                  <a:srgbClr val="000066"/>
                </a:solidFill>
                <a:latin typeface="Verdana" pitchFamily="34" charset="0"/>
              </a:rPr>
              <a:t>en </a:t>
            </a: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stimuleren participatie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000" b="0" smtClean="0">
                <a:latin typeface="Verdana" pitchFamily="34" charset="0"/>
              </a:rPr>
              <a:t> | </a:t>
            </a:r>
            <a:fld id="{B6B85566-84C1-491A-AEF4-4A28AEBBE531}" type="slidenum">
              <a:rPr lang="en-US" altLang="en-US" sz="1000" b="0" smtClean="0">
                <a:latin typeface="Verdana" pitchFamily="34" charset="0"/>
              </a:rPr>
              <a:pPr/>
              <a:t>2</a:t>
            </a:fld>
            <a:endParaRPr lang="en-US" altLang="en-US" sz="1000" b="0" smtClean="0">
              <a:latin typeface="Verdana" pitchFamily="34" charset="0"/>
            </a:endParaRPr>
          </a:p>
        </p:txBody>
      </p:sp>
      <p:sp>
        <p:nvSpPr>
          <p:cNvPr id="2" name="Down Arrow 1"/>
          <p:cNvSpPr/>
          <p:nvPr/>
        </p:nvSpPr>
        <p:spPr bwMode="auto">
          <a:xfrm>
            <a:off x="3635896" y="4077072"/>
            <a:ext cx="360040" cy="432048"/>
          </a:xfrm>
          <a:prstGeom prst="downArrow">
            <a:avLst/>
          </a:prstGeom>
          <a:solidFill>
            <a:srgbClr val="C00000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3635896" y="4941168"/>
            <a:ext cx="360040" cy="432048"/>
          </a:xfrm>
          <a:prstGeom prst="downArrow">
            <a:avLst/>
          </a:prstGeom>
          <a:solidFill>
            <a:srgbClr val="C00000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70" y="908720"/>
            <a:ext cx="8757476" cy="1792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992888" cy="657225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  <a:latin typeface="Verdana" panose="020B0604030504040204" pitchFamily="34" charset="0"/>
              </a:rPr>
              <a:t>1. </a:t>
            </a:r>
            <a:r>
              <a:rPr lang="en-US" dirty="0" err="1" smtClean="0">
                <a:solidFill>
                  <a:schemeClr val="accent6"/>
                </a:solidFill>
                <a:latin typeface="Verdana" panose="020B0604030504040204" pitchFamily="34" charset="0"/>
              </a:rPr>
              <a:t>Participatiesamenleving</a:t>
            </a:r>
            <a:r>
              <a:rPr lang="en-US" dirty="0" smtClean="0">
                <a:solidFill>
                  <a:schemeClr val="accent6"/>
                </a:solidFill>
                <a:latin typeface="Verdana" panose="020B0604030504040204" pitchFamily="34" charset="0"/>
              </a:rPr>
              <a:t>, </a:t>
            </a:r>
            <a:br>
              <a:rPr lang="en-US" dirty="0" smtClean="0">
                <a:solidFill>
                  <a:schemeClr val="accent6"/>
                </a:solidFill>
                <a:latin typeface="Verdana" panose="020B0604030504040204" pitchFamily="34" charset="0"/>
              </a:rPr>
            </a:br>
            <a:r>
              <a:rPr lang="en-US" dirty="0">
                <a:solidFill>
                  <a:schemeClr val="accent6"/>
                </a:solidFill>
                <a:latin typeface="Verdana" panose="020B0604030504040204" pitchFamily="34" charset="0"/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Verdana" panose="020B0604030504040204" pitchFamily="34" charset="0"/>
              </a:rPr>
              <a:t>   </a:t>
            </a:r>
            <a:r>
              <a:rPr lang="en-US" dirty="0" err="1" smtClean="0">
                <a:solidFill>
                  <a:schemeClr val="accent6"/>
                </a:solidFill>
                <a:latin typeface="Verdana" panose="020B0604030504040204" pitchFamily="34" charset="0"/>
              </a:rPr>
              <a:t>politieke</a:t>
            </a:r>
            <a:r>
              <a:rPr lang="en-US" dirty="0" smtClean="0">
                <a:solidFill>
                  <a:schemeClr val="accent6"/>
                </a:solidFill>
                <a:latin typeface="Verdana" panose="020B0604030504040204" pitchFamily="34" charset="0"/>
              </a:rPr>
              <a:t> term</a:t>
            </a:r>
            <a:endParaRPr lang="en-US" dirty="0">
              <a:solidFill>
                <a:schemeClr val="accent6"/>
              </a:solidFill>
              <a:latin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420888"/>
            <a:ext cx="8568952" cy="3887787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Taalkundig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Een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pleonasme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endParaRPr lang="en-AU" sz="2400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Normatieve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boodschap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t.a.v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.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verzorgingsstaat</a:t>
            </a:r>
            <a:endParaRPr lang="en-AU" sz="2400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Eufemisme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-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afbreken</a:t>
            </a:r>
            <a:endParaRPr lang="en-AU" sz="2400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Idealistisch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streven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-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overbodig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maken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</a:p>
          <a:p>
            <a:pPr marL="914400" lvl="2" indent="0">
              <a:buNone/>
            </a:pP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  <a:sym typeface="Wingdings" pitchFamily="2" charset="2"/>
              </a:rPr>
              <a:t>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Strategisch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pragmatisme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- </a:t>
            </a:r>
            <a:r>
              <a:rPr lang="en-AU" sz="24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omvormen</a:t>
            </a:r>
            <a:r>
              <a:rPr lang="en-AU" sz="2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endParaRPr lang="en-AU" sz="24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lvl="2">
              <a:buFont typeface="Wingdings" pitchFamily="2" charset="2"/>
              <a:buChar char="ü"/>
            </a:pPr>
            <a:endParaRPr lang="en-AU" sz="2400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en-AU" sz="20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>
          <a:xfrm>
            <a:off x="8496300" y="1009650"/>
            <a:ext cx="647700" cy="261938"/>
          </a:xfrm>
        </p:spPr>
        <p:txBody>
          <a:bodyPr/>
          <a:lstStyle/>
          <a:p>
            <a:pPr>
              <a:defRPr/>
            </a:pPr>
            <a:r>
              <a:rPr lang="en-US" smtClean="0"/>
              <a:t> | </a:t>
            </a:r>
            <a:fld id="{9F6BE113-861D-4176-8E26-90ABE8FDFD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1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934325" cy="657225"/>
          </a:xfrm>
        </p:spPr>
        <p:txBody>
          <a:bodyPr/>
          <a:lstStyle/>
          <a:p>
            <a:r>
              <a:rPr lang="nl-NL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Informele zorg </a:t>
            </a:r>
            <a:r>
              <a:rPr lang="nl-NL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(&gt; Taylor </a:t>
            </a:r>
            <a:r>
              <a:rPr lang="nl-NL" sz="2000" dirty="0" err="1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Hawley</a:t>
            </a:r>
            <a:r>
              <a:rPr lang="nl-NL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2010)</a:t>
            </a:r>
            <a:endParaRPr lang="nl-NL" sz="20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576" y="2060848"/>
            <a:ext cx="3890963" cy="3887787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 smtClean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Kracht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Laagdrempelig 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Gefocuste, intrinsieke betrokkenheid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Informatie en communicatie 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Culturele sensitiviteit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Empowerment vrijwilliger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88024" y="2060848"/>
            <a:ext cx="3890962" cy="3887787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 smtClean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Zwakte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Gebrek aan middelen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Toegankelijkheid niet te garanderen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Kwaliteitsbewaking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Continuïteit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korte en lange termijn</a:t>
            </a:r>
          </a:p>
          <a:p>
            <a:pPr>
              <a:buFont typeface="Wingdings" pitchFamily="2" charset="2"/>
              <a:buChar char="v"/>
            </a:pPr>
            <a:r>
              <a:rPr lang="nl-NL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Meer mantelzorg gespannen voet subjectief welbevinden</a:t>
            </a:r>
            <a:endParaRPr lang="nl-NL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9-2-2010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| </a:t>
            </a:r>
            <a:fld id="{19E161B9-954C-4B83-B740-94F099A17F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74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934325" cy="657225"/>
          </a:xfrm>
        </p:spPr>
        <p:txBody>
          <a:bodyPr/>
          <a:lstStyle/>
          <a:p>
            <a:r>
              <a:rPr lang="nl-NL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Informele zorg </a:t>
            </a:r>
            <a:r>
              <a:rPr lang="nl-NL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nl-NL" sz="20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nl-NL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aylor </a:t>
            </a:r>
            <a:r>
              <a:rPr lang="nl-NL" sz="2000" dirty="0" err="1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Hawley</a:t>
            </a:r>
            <a:r>
              <a:rPr lang="nl-NL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2010)</a:t>
            </a:r>
            <a:endParaRPr lang="nl-NL" sz="20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576" y="2060848"/>
            <a:ext cx="3890963" cy="3887787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 smtClean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Kracht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Laagdrempelig 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Gefocuste, intrinsieke betrokkenheid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Informatie en communicatie 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Culturele sensitiviteit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Empowerment vrijwilliger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88024" y="2060848"/>
            <a:ext cx="3890962" cy="3887787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 smtClean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Zwakte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Gebrek aan middelen</a:t>
            </a: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Toegankelijkheid niet te garanderen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Kwaliteitsbewaking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Continuïteit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korte en lange termijn</a:t>
            </a:r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9-2-2010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| </a:t>
            </a:r>
            <a:fld id="{19E161B9-954C-4B83-B740-94F099A17F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63888" y="5157192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0" dirty="0" smtClean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Onder welke voorwaarden wegen </a:t>
            </a:r>
            <a:r>
              <a:rPr lang="nl-NL" sz="2400" b="0" i="1" dirty="0" smtClean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voordelen</a:t>
            </a:r>
            <a:r>
              <a:rPr lang="nl-NL" sz="2400" b="0" dirty="0" smtClean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op tegen </a:t>
            </a:r>
            <a:r>
              <a:rPr lang="nl-NL" sz="2400" b="0" i="1" dirty="0" smtClean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nadelen</a:t>
            </a:r>
            <a:r>
              <a:rPr lang="nl-NL" sz="2400" b="0" dirty="0" smtClean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 hoe organiseer je die?</a:t>
            </a:r>
            <a:endParaRPr lang="nl-NL" sz="2400" b="0" dirty="0">
              <a:solidFill>
                <a:srgbClr val="00006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2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55576" y="1340768"/>
            <a:ext cx="7934325" cy="657225"/>
          </a:xfrm>
        </p:spPr>
        <p:txBody>
          <a:bodyPr/>
          <a:lstStyle/>
          <a:p>
            <a:r>
              <a:rPr lang="nl-NL" altLang="en-US" sz="2800" dirty="0" smtClean="0">
                <a:solidFill>
                  <a:schemeClr val="accent6"/>
                </a:solidFill>
                <a:latin typeface="Verdana" pitchFamily="34" charset="0"/>
              </a:rPr>
              <a:t>3. Organisatiekundig </a:t>
            </a:r>
            <a:r>
              <a:rPr lang="nl-NL" altLang="en-US" sz="2800" dirty="0">
                <a:solidFill>
                  <a:schemeClr val="accent6"/>
                </a:solidFill>
                <a:latin typeface="Verdana" pitchFamily="34" charset="0"/>
              </a:rPr>
              <a:t>inrichtingsvraagstuk</a:t>
            </a:r>
            <a:r>
              <a:rPr lang="nl-NL" altLang="en-US" sz="2800" dirty="0">
                <a:solidFill>
                  <a:srgbClr val="000066"/>
                </a:solidFill>
                <a:latin typeface="Verdana" pitchFamily="34" charset="0"/>
              </a:rPr>
              <a:t/>
            </a:r>
            <a:br>
              <a:rPr lang="nl-NL" altLang="en-US" sz="2800" dirty="0">
                <a:solidFill>
                  <a:srgbClr val="000066"/>
                </a:solidFill>
                <a:latin typeface="Verdana" pitchFamily="34" charset="0"/>
              </a:rPr>
            </a:br>
            <a:endParaRPr lang="nl-NL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76300" lvl="1" indent="-476250" eaLnBrk="1" hangingPunct="1">
              <a:buFont typeface="+mj-lt"/>
              <a:buAutoNum type="alphaLcPeriod"/>
            </a:pPr>
            <a:r>
              <a:rPr lang="nl-NL" altLang="en-US" sz="2200" i="1" dirty="0" smtClean="0">
                <a:solidFill>
                  <a:srgbClr val="C00000"/>
                </a:solidFill>
                <a:latin typeface="Verdana" pitchFamily="34" charset="0"/>
              </a:rPr>
              <a:t>Huilende Maartje</a:t>
            </a:r>
            <a:endParaRPr lang="nl-NL" altLang="en-US" sz="2200" dirty="0">
              <a:solidFill>
                <a:srgbClr val="C00000"/>
              </a:solidFill>
              <a:latin typeface="Verdana" pitchFamily="34" charset="0"/>
            </a:endParaRPr>
          </a:p>
          <a:p>
            <a:pPr marL="1276350" lvl="2" indent="-476250" eaLnBrk="1" hangingPunct="1">
              <a:buFont typeface="Wingdings" pitchFamily="2" charset="2"/>
              <a:buChar char="ü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HR control </a:t>
            </a:r>
            <a:r>
              <a:rPr lang="nl-NL" altLang="en-US" sz="2200" dirty="0">
                <a:solidFill>
                  <a:srgbClr val="000066"/>
                </a:solidFill>
                <a:latin typeface="Verdana" pitchFamily="34" charset="0"/>
              </a:rPr>
              <a:t>versus </a:t>
            </a: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commitment</a:t>
            </a:r>
          </a:p>
          <a:p>
            <a:pPr marL="800100" lvl="2" indent="0" eaLnBrk="1" hangingPunct="1">
              <a:buNone/>
            </a:pPr>
            <a:endParaRPr lang="nl-NL" altLang="en-US" sz="2200" dirty="0">
              <a:solidFill>
                <a:srgbClr val="000066"/>
              </a:solidFill>
              <a:latin typeface="Verdana" pitchFamily="34" charset="0"/>
            </a:endParaRPr>
          </a:p>
          <a:p>
            <a:pPr marL="876300" lvl="1" indent="-476250" eaLnBrk="1" hangingPunct="1">
              <a:buFont typeface="+mj-lt"/>
              <a:buAutoNum type="alphaLcPeriod" startAt="2"/>
            </a:pPr>
            <a:r>
              <a:rPr lang="nl-NL" altLang="en-US" sz="2200" i="1" dirty="0" err="1" smtClean="0">
                <a:solidFill>
                  <a:srgbClr val="C00000"/>
                </a:solidFill>
                <a:latin typeface="Verdana" pitchFamily="34" charset="0"/>
              </a:rPr>
              <a:t>Wim’s</a:t>
            </a:r>
            <a:r>
              <a:rPr lang="nl-NL" altLang="en-US" sz="2200" i="1" dirty="0" smtClean="0">
                <a:solidFill>
                  <a:srgbClr val="C00000"/>
                </a:solidFill>
                <a:latin typeface="Verdana" pitchFamily="34" charset="0"/>
              </a:rPr>
              <a:t> opschrijfboekje</a:t>
            </a:r>
            <a:endParaRPr lang="nl-NL" altLang="en-US" sz="2200" i="1" dirty="0">
              <a:solidFill>
                <a:srgbClr val="C00000"/>
              </a:solidFill>
              <a:latin typeface="Verdana" pitchFamily="34" charset="0"/>
            </a:endParaRPr>
          </a:p>
          <a:p>
            <a:pPr marL="1276350" lvl="2" indent="-476250" eaLnBrk="1" hangingPunct="1">
              <a:buFont typeface="Wingdings" pitchFamily="2" charset="2"/>
              <a:buChar char="ü"/>
            </a:pPr>
            <a:r>
              <a:rPr lang="nl-NL" altLang="en-US" sz="2200" dirty="0">
                <a:solidFill>
                  <a:srgbClr val="000066"/>
                </a:solidFill>
                <a:latin typeface="Verdana" pitchFamily="34" charset="0"/>
              </a:rPr>
              <a:t>Integratie versus differentiatie </a:t>
            </a:r>
            <a:endParaRPr lang="nl-NL" altLang="en-US" sz="2200" dirty="0" smtClean="0">
              <a:solidFill>
                <a:srgbClr val="000066"/>
              </a:solidFill>
              <a:latin typeface="Verdana" pitchFamily="34" charset="0"/>
            </a:endParaRPr>
          </a:p>
          <a:p>
            <a:pPr marL="800100" lvl="2" indent="0" eaLnBrk="1" hangingPunct="1">
              <a:buNone/>
            </a:pPr>
            <a:endParaRPr lang="nl-NL" altLang="en-US" sz="2200" dirty="0">
              <a:solidFill>
                <a:srgbClr val="000066"/>
              </a:solidFill>
              <a:latin typeface="Verdana" pitchFamily="34" charset="0"/>
            </a:endParaRPr>
          </a:p>
          <a:p>
            <a:pPr marL="876300" lvl="1" indent="-476250" eaLnBrk="1" hangingPunct="1">
              <a:buFont typeface="+mj-lt"/>
              <a:buAutoNum type="alphaLcPeriod" startAt="3"/>
            </a:pPr>
            <a:r>
              <a:rPr lang="nl-NL" altLang="en-US" sz="2200" i="1" dirty="0" smtClean="0">
                <a:solidFill>
                  <a:schemeClr val="accent6"/>
                </a:solidFill>
                <a:latin typeface="Verdana" pitchFamily="34" charset="0"/>
              </a:rPr>
              <a:t>Holle bolle Thijs</a:t>
            </a:r>
          </a:p>
          <a:p>
            <a:pPr marL="1276350" lvl="2" indent="-476250" eaLnBrk="1" hangingPunct="1">
              <a:buFont typeface="Wingdings" panose="05000000000000000000" pitchFamily="2" charset="2"/>
              <a:buChar char="ü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Kosten participatie en sociaal kapitaal: ‘sociaal doe-het-zelven’ niet vanzelf</a:t>
            </a:r>
            <a:endParaRPr lang="nl-NL" altLang="en-US" sz="2200" dirty="0">
              <a:solidFill>
                <a:srgbClr val="B90000"/>
              </a:solidFill>
              <a:latin typeface="Verdana" pitchFamily="34" charset="0"/>
            </a:endParaRPr>
          </a:p>
          <a:p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9-2-2010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| </a:t>
            </a:r>
            <a:fld id="{1AF8943B-5744-435B-8729-68E5AF1A145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47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8208912" cy="657225"/>
          </a:xfrm>
        </p:spPr>
        <p:txBody>
          <a:bodyPr/>
          <a:lstStyle/>
          <a:p>
            <a:r>
              <a:rPr lang="nl-NL" altLang="en-US" dirty="0">
                <a:solidFill>
                  <a:srgbClr val="B90000"/>
                </a:solidFill>
                <a:latin typeface="Verdana" pitchFamily="34" charset="0"/>
              </a:rPr>
              <a:t>4</a:t>
            </a:r>
            <a:r>
              <a:rPr lang="nl-NL" altLang="en-US" dirty="0" smtClean="0">
                <a:solidFill>
                  <a:srgbClr val="B90000"/>
                </a:solidFill>
                <a:latin typeface="Verdana" pitchFamily="34" charset="0"/>
              </a:rPr>
              <a:t>. Faciliteren </a:t>
            </a:r>
            <a:r>
              <a:rPr lang="nl-NL" altLang="en-US" dirty="0">
                <a:solidFill>
                  <a:srgbClr val="B90000"/>
                </a:solidFill>
                <a:latin typeface="Verdana" pitchFamily="34" charset="0"/>
              </a:rPr>
              <a:t>en </a:t>
            </a:r>
            <a:r>
              <a:rPr lang="nl-NL" altLang="en-US" dirty="0" smtClean="0">
                <a:solidFill>
                  <a:srgbClr val="B90000"/>
                </a:solidFill>
                <a:latin typeface="Verdana" pitchFamily="34" charset="0"/>
              </a:rPr>
              <a:t>stimuleren participatie </a:t>
            </a:r>
            <a:r>
              <a:rPr lang="nl-NL" altLang="en-US" dirty="0">
                <a:solidFill>
                  <a:srgbClr val="000066"/>
                </a:solidFill>
                <a:latin typeface="Verdana" pitchFamily="34" charset="0"/>
              </a:rPr>
              <a:t/>
            </a:r>
            <a:br>
              <a:rPr lang="nl-NL" altLang="en-US" dirty="0">
                <a:solidFill>
                  <a:srgbClr val="000066"/>
                </a:solidFill>
                <a:latin typeface="Verdana" pitchFamily="34" charset="0"/>
              </a:rPr>
            </a:b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2205038"/>
            <a:ext cx="8136830" cy="3887787"/>
          </a:xfrm>
        </p:spPr>
        <p:txBody>
          <a:bodyPr/>
          <a:lstStyle/>
          <a:p>
            <a:pPr lvl="1" eaLnBrk="1" hangingPunct="1">
              <a:buClr>
                <a:srgbClr val="C00000"/>
              </a:buClr>
              <a:buFont typeface="Verdana" pitchFamily="34" charset="0"/>
              <a:buChar char="X"/>
            </a:pPr>
            <a:r>
              <a:rPr lang="nl-NL" altLang="en-US" sz="2200" dirty="0" smtClean="0">
                <a:solidFill>
                  <a:srgbClr val="002060"/>
                </a:solidFill>
                <a:latin typeface="Verdana" pitchFamily="34" charset="0"/>
              </a:rPr>
              <a:t>Pandora’s </a:t>
            </a:r>
            <a:r>
              <a:rPr lang="nl-NL" altLang="en-US" sz="2200" dirty="0" err="1" smtClean="0">
                <a:solidFill>
                  <a:srgbClr val="002060"/>
                </a:solidFill>
                <a:latin typeface="Verdana" pitchFamily="34" charset="0"/>
              </a:rPr>
              <a:t>Toolbox</a:t>
            </a:r>
            <a:r>
              <a:rPr lang="nl-NL" altLang="en-US" sz="22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</a:p>
          <a:p>
            <a:pPr lvl="1" eaLnBrk="1" hangingPunct="1">
              <a:buFont typeface="Wingdings" pitchFamily="2" charset="2"/>
              <a:buChar char="ü"/>
            </a:pPr>
            <a:endParaRPr lang="nl-NL" altLang="en-US" sz="2200" dirty="0" smtClean="0">
              <a:solidFill>
                <a:srgbClr val="000066"/>
              </a:solidFill>
              <a:latin typeface="Verdana" pitchFamily="34" charset="0"/>
            </a:endParaRPr>
          </a:p>
          <a:p>
            <a:pPr lvl="1" eaLnBrk="1" hangingPunct="1">
              <a:buFont typeface="Wingdings" pitchFamily="2" charset="2"/>
              <a:buChar char="ü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Samengaan van ‘Clicks</a:t>
            </a:r>
            <a:r>
              <a:rPr lang="nl-NL" altLang="en-US" sz="2200" dirty="0">
                <a:solidFill>
                  <a:srgbClr val="000066"/>
                </a:solidFill>
                <a:latin typeface="Verdana" pitchFamily="34" charset="0"/>
              </a:rPr>
              <a:t>, </a:t>
            </a:r>
            <a:r>
              <a:rPr lang="nl-NL" altLang="en-US" sz="2200" dirty="0" err="1">
                <a:solidFill>
                  <a:srgbClr val="000066"/>
                </a:solidFill>
                <a:latin typeface="Verdana" pitchFamily="34" charset="0"/>
              </a:rPr>
              <a:t>Bricks</a:t>
            </a:r>
            <a:r>
              <a:rPr lang="nl-NL" altLang="en-US" sz="2200" dirty="0">
                <a:solidFill>
                  <a:srgbClr val="000066"/>
                </a:solidFill>
                <a:latin typeface="Verdana" pitchFamily="34" charset="0"/>
              </a:rPr>
              <a:t> en </a:t>
            </a: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Tricks’</a:t>
            </a:r>
          </a:p>
          <a:p>
            <a:pPr marL="514350" lvl="1" indent="0" eaLnBrk="1" hangingPunct="1">
              <a:buNone/>
            </a:pPr>
            <a:endParaRPr lang="nl-NL" altLang="en-US" sz="2200" dirty="0">
              <a:solidFill>
                <a:srgbClr val="000066"/>
              </a:solidFill>
              <a:latin typeface="Verdana" pitchFamily="34" charset="0"/>
            </a:endParaRPr>
          </a:p>
          <a:p>
            <a:pPr lvl="1" eaLnBrk="1" hangingPunct="1">
              <a:buFont typeface="Wingdings" pitchFamily="2" charset="2"/>
              <a:buChar char="ü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 ‘</a:t>
            </a:r>
            <a:r>
              <a:rPr lang="nl-NL" altLang="en-US" sz="2200" dirty="0" err="1" smtClean="0">
                <a:solidFill>
                  <a:srgbClr val="000066"/>
                </a:solidFill>
                <a:latin typeface="Verdana" pitchFamily="34" charset="0"/>
              </a:rPr>
              <a:t>Bridging</a:t>
            </a: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 </a:t>
            </a:r>
            <a:r>
              <a:rPr lang="nl-NL" altLang="en-US" sz="2200" dirty="0" err="1" smtClean="0">
                <a:solidFill>
                  <a:srgbClr val="000066"/>
                </a:solidFill>
                <a:latin typeface="Verdana" pitchFamily="34" charset="0"/>
              </a:rPr>
              <a:t>mechanisms</a:t>
            </a: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’ tussen formeel </a:t>
            </a:r>
            <a:r>
              <a:rPr lang="nl-NL" altLang="en-US" sz="2200" dirty="0">
                <a:solidFill>
                  <a:srgbClr val="000066"/>
                </a:solidFill>
                <a:latin typeface="Verdana" pitchFamily="34" charset="0"/>
              </a:rPr>
              <a:t>en </a:t>
            </a: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informeel</a:t>
            </a:r>
          </a:p>
          <a:p>
            <a:pPr lvl="1" eaLnBrk="1" hangingPunct="1">
              <a:buFont typeface="Wingdings" pitchFamily="2" charset="2"/>
              <a:buChar char="ü"/>
            </a:pPr>
            <a:endParaRPr lang="nl-NL" altLang="en-US" sz="2200" dirty="0">
              <a:solidFill>
                <a:srgbClr val="000066"/>
              </a:solidFill>
              <a:latin typeface="Verdana" pitchFamily="34" charset="0"/>
            </a:endParaRPr>
          </a:p>
          <a:p>
            <a:pPr lvl="1" eaLnBrk="1" hangingPunct="1">
              <a:buFont typeface="Wingdings" pitchFamily="2" charset="2"/>
              <a:buChar char="ü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Procesgerichte transparantie </a:t>
            </a:r>
            <a:r>
              <a:rPr lang="nl-NL" altLang="en-US" sz="2200" dirty="0" err="1" smtClean="0">
                <a:solidFill>
                  <a:srgbClr val="000066"/>
                </a:solidFill>
                <a:latin typeface="Verdana" pitchFamily="34" charset="0"/>
              </a:rPr>
              <a:t>ipv</a:t>
            </a: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 ‘registratiegekte’</a:t>
            </a:r>
          </a:p>
          <a:p>
            <a:pPr lvl="1" eaLnBrk="1" hangingPunct="1">
              <a:buFont typeface="Wingdings" pitchFamily="2" charset="2"/>
              <a:buChar char="ü"/>
            </a:pPr>
            <a:endParaRPr lang="nl-NL" altLang="en-US" sz="2200" dirty="0" smtClean="0">
              <a:solidFill>
                <a:srgbClr val="000066"/>
              </a:solidFill>
              <a:latin typeface="Verdana" pitchFamily="34" charset="0"/>
            </a:endParaRPr>
          </a:p>
          <a:p>
            <a:pPr lvl="1" eaLnBrk="1" hangingPunct="1">
              <a:buFont typeface="Wingdings" pitchFamily="2" charset="2"/>
              <a:buChar char="ü"/>
            </a:pP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 </a:t>
            </a:r>
            <a:r>
              <a:rPr lang="nl-NL" altLang="en-US" sz="2200" dirty="0" smtClean="0">
                <a:solidFill>
                  <a:srgbClr val="C00000"/>
                </a:solidFill>
                <a:latin typeface="Verdana" pitchFamily="34" charset="0"/>
              </a:rPr>
              <a:t>(</a:t>
            </a: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Toch naar </a:t>
            </a:r>
            <a:r>
              <a:rPr lang="nl-NL" altLang="en-US" sz="2200" dirty="0">
                <a:solidFill>
                  <a:srgbClr val="000066"/>
                </a:solidFill>
                <a:latin typeface="Verdana" pitchFamily="34" charset="0"/>
              </a:rPr>
              <a:t>een basisinkomen</a:t>
            </a:r>
            <a:r>
              <a:rPr lang="nl-NL" altLang="en-US" sz="2200" dirty="0" smtClean="0">
                <a:solidFill>
                  <a:srgbClr val="000066"/>
                </a:solidFill>
                <a:latin typeface="Verdana" pitchFamily="34" charset="0"/>
              </a:rPr>
              <a:t>…?</a:t>
            </a:r>
            <a:r>
              <a:rPr lang="nl-NL" altLang="en-US" sz="2200" dirty="0" smtClean="0">
                <a:solidFill>
                  <a:srgbClr val="C00000"/>
                </a:solidFill>
                <a:latin typeface="Verdana" pitchFamily="34" charset="0"/>
              </a:rPr>
              <a:t>)</a:t>
            </a:r>
            <a:endParaRPr lang="nl-NL" altLang="en-US" sz="2200" dirty="0">
              <a:solidFill>
                <a:srgbClr val="C00000"/>
              </a:solidFill>
              <a:latin typeface="Verdana" pitchFamily="34" charset="0"/>
            </a:endParaRPr>
          </a:p>
          <a:p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9-2-2010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| </a:t>
            </a:r>
            <a:fld id="{19E161B9-954C-4B83-B740-94F099A17F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66712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11960" y="125780"/>
            <a:ext cx="1152128" cy="477054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nl-NL" b="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o.a.:</a:t>
            </a:r>
            <a:endParaRPr lang="nl-NL" b="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104990"/>
      </p:ext>
    </p:extLst>
  </p:cSld>
  <p:clrMapOvr>
    <a:masterClrMapping/>
  </p:clrMapOvr>
</p:sld>
</file>

<file path=ppt/theme/theme1.xml><?xml version="1.0" encoding="utf-8"?>
<a:theme xmlns:a="http://schemas.openxmlformats.org/drawingml/2006/main" name="RUG template basic NL">
  <a:themeElements>
    <a:clrScheme name="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  <a:ea typeface="ＭＳ Ｐゴシック" pitchFamily="1" charset="-128"/>
          </a:defRPr>
        </a:defPPr>
      </a:lstStyle>
    </a:lnDef>
  </a:objectDefaults>
  <a:extraClrSchemeLst>
    <a:extraClrScheme>
      <a:clrScheme name="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7682</TotalTime>
  <Words>725</Words>
  <Application>Microsoft Office PowerPoint</Application>
  <PresentationFormat>On-screen Show (4:3)</PresentationFormat>
  <Paragraphs>113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RUG template basic NL</vt:lpstr>
      <vt:lpstr>Participatiesamenleving: </vt:lpstr>
      <vt:lpstr>PowerPoint Presentation</vt:lpstr>
      <vt:lpstr>1. Participatiesamenleving,      politieke term</vt:lpstr>
      <vt:lpstr>2. Informele zorg (&gt; Taylor and Hawley, 2010)</vt:lpstr>
      <vt:lpstr>2. Informele zorg (Taylor and Hawley, 2010)</vt:lpstr>
      <vt:lpstr>3. Organisatiekundig inrichtingsvraagstuk </vt:lpstr>
      <vt:lpstr>4. Faciliteren en stimuleren participatie  </vt:lpstr>
    </vt:vector>
  </TitlesOfParts>
  <Company>G2K designers / Orange Pepper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RUG - Template basic ENG</dc:title>
  <dc:creator>Snel</dc:creator>
  <cp:lastModifiedBy>P239192</cp:lastModifiedBy>
  <cp:revision>410</cp:revision>
  <cp:lastPrinted>2013-11-26T13:32:23Z</cp:lastPrinted>
  <dcterms:created xsi:type="dcterms:W3CDTF">2007-08-22T10:18:55Z</dcterms:created>
  <dcterms:modified xsi:type="dcterms:W3CDTF">2015-06-01T08:19:40Z</dcterms:modified>
</cp:coreProperties>
</file>