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3" r:id="rId1"/>
    <p:sldMasterId id="2147483737" r:id="rId2"/>
    <p:sldMasterId id="2147483761" r:id="rId3"/>
    <p:sldMasterId id="2147484830" r:id="rId4"/>
  </p:sldMasterIdLst>
  <p:notesMasterIdLst>
    <p:notesMasterId r:id="rId22"/>
  </p:notesMasterIdLst>
  <p:handoutMasterIdLst>
    <p:handoutMasterId r:id="rId23"/>
  </p:handoutMasterIdLst>
  <p:sldIdLst>
    <p:sldId id="301" r:id="rId5"/>
    <p:sldId id="475" r:id="rId6"/>
    <p:sldId id="495" r:id="rId7"/>
    <p:sldId id="503" r:id="rId8"/>
    <p:sldId id="502" r:id="rId9"/>
    <p:sldId id="504" r:id="rId10"/>
    <p:sldId id="505" r:id="rId11"/>
    <p:sldId id="501" r:id="rId12"/>
    <p:sldId id="510" r:id="rId13"/>
    <p:sldId id="506" r:id="rId14"/>
    <p:sldId id="507" r:id="rId15"/>
    <p:sldId id="512" r:id="rId16"/>
    <p:sldId id="508" r:id="rId17"/>
    <p:sldId id="509" r:id="rId18"/>
    <p:sldId id="511" r:id="rId19"/>
    <p:sldId id="500" r:id="rId20"/>
    <p:sldId id="293" r:id="rId2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7964B9-03CF-4C7F-AEC3-218845E20432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9C8913-AC40-4588-932F-84D9154EE64A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02196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D68536D-816C-48EE-8E93-4096EFC88D4F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F09BA67-7D14-4D70-AE5F-402753543711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31768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3D19F3A-5F2F-4EA9-9090-0228EEB36852}" type="slidenum">
              <a:rPr lang="en-US" altLang="nl-NL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nl-NL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nl-NL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17579AF-BB52-41DD-8303-83C08D16BEAB}" type="slidenum">
              <a:rPr lang="nl-NL" altLang="nl-NL" smtClean="0">
                <a:ea typeface="MS PGothic" pitchFamily="34" charset="-128"/>
              </a:rPr>
              <a:pPr eaLnBrk="1" hangingPunct="1">
                <a:spcBef>
                  <a:spcPct val="0"/>
                </a:spcBef>
              </a:pPr>
              <a:t>4</a:t>
            </a:fld>
            <a:endParaRPr lang="nl-NL" altLang="nl-NL" smtClean="0"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nl-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Wordt</a:t>
            </a:r>
            <a:r>
              <a:rPr lang="nl-NL" baseline="0" dirty="0" smtClean="0"/>
              <a:t> ook wel </a:t>
            </a:r>
            <a:r>
              <a:rPr lang="nl-NL" baseline="0" dirty="0" err="1" smtClean="0"/>
              <a:t>development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funnel</a:t>
            </a:r>
            <a:r>
              <a:rPr lang="nl-NL" baseline="0" dirty="0" smtClean="0"/>
              <a:t> genoemd, de ontwikkelingstrechter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841D5-88CD-47F2-B3B6-D0E9397848D9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912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Wordt</a:t>
            </a:r>
            <a:r>
              <a:rPr lang="nl-NL" baseline="0" dirty="0" smtClean="0"/>
              <a:t> ook wel </a:t>
            </a:r>
            <a:r>
              <a:rPr lang="nl-NL" baseline="0" dirty="0" err="1" smtClean="0"/>
              <a:t>development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funnel</a:t>
            </a:r>
            <a:r>
              <a:rPr lang="nl-NL" baseline="0" dirty="0" smtClean="0"/>
              <a:t> genoemd, de ontwikkelingstrechter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841D5-88CD-47F2-B3B6-D0E9397848D9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912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Wordt</a:t>
            </a:r>
            <a:r>
              <a:rPr lang="nl-NL" baseline="0" dirty="0" smtClean="0"/>
              <a:t> ook wel </a:t>
            </a:r>
            <a:r>
              <a:rPr lang="nl-NL" baseline="0" dirty="0" err="1" smtClean="0"/>
              <a:t>development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funnel</a:t>
            </a:r>
            <a:r>
              <a:rPr lang="nl-NL" baseline="0" dirty="0" smtClean="0"/>
              <a:t> genoemd, de ontwikkelingstrechter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841D5-88CD-47F2-B3B6-D0E9397848D9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912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>
              <a:latin typeface="Arial" pitchFamily="34" charset="0"/>
            </a:endParaRPr>
          </a:p>
        </p:txBody>
      </p:sp>
      <p:sp>
        <p:nvSpPr>
          <p:cNvPr id="24580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EBCB4C-606D-48AD-817D-E660AE1E2D5B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639375B-B923-445C-88CA-D3FCAAC3A888}" type="slidenum">
              <a:rPr lang="en-US" altLang="nl-NL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nl-NL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nl-NL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211D7-C687-4AC0-A334-AD7B1C393E73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BCEEF-2588-4016-AAF7-E21EEF720E1D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0569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2F7E-BCA4-4187-8578-FEDFF25C9486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79C9-8013-499E-8B33-839C966CDE2A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3533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619F0-265A-4B60-86E1-5A82B400A7F6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CC214-F434-4D87-8F78-B0EB5F173AF6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22572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EN_bovenba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6" name="Rectangle 3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7" name="Picture 27" descr="RUGR_logoEN_rood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779FA-AD67-48BF-9128-41098238366B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529F197B-D50A-45DB-8011-7E865B633364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702173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8BB5E7EC-0F33-4D6B-914C-4996B2708E24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7114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F85906E0-24F9-4C44-A396-72C658834919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673181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8204D2A7-5D79-4BC1-920F-C344AB092BCD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805202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94F48470-D99B-4BFC-B877-47B4F9FFBDF3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496074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28225F17-6132-436F-BC2D-EFFA22F66F83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33582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49D0C807-025A-46AC-9223-87740CCFDE96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643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027557AF-C6A0-4854-8CA7-A56C39AABE40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23914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4AEAA-3E94-4D4C-99E6-B1F9D49DFC63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2090-932E-4847-9712-D15900FD02E3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61790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dirty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C16AFB3B-4315-412A-BCC6-96E380EC8491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456414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91FBB53B-5DFD-4DD5-A82D-25F20213A422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700883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53D9CC58-B7C7-4B87-978F-F435894A3A11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732371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74E842DF-D7ED-4C51-A4F4-18AB56A60B35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4839222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C00FF6F2-49D7-4F32-A232-D4C2413BC1F0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306117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1A956B32-F152-43CE-9EC2-F0482803902A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8250270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41749F68-74E9-4D28-AB9C-02C451ABA509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278094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4232C42E-E131-4361-B2BF-A3F01B7AFB66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8612768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79721388-8292-45CD-BCDE-FB6D482D7DAD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107086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98D08EB6-6C85-4E5E-A459-C51FAB2E9508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3624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43DF2-0373-40CA-9A33-AA8960D97D0C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19BBE-1EA9-4BFE-A506-E46706CF6035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036868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A31BC8D9-48E2-4CCA-8378-6FD7C0D02A3A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3187684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C13F4D2D-4099-42B8-8DDC-24118C12D527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45712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1FD49652-2CB1-41BD-8C2B-D00BEFD7E89D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150398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32575" y="1468438"/>
            <a:ext cx="2057400" cy="46577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68438"/>
            <a:ext cx="6022975" cy="465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nl-NL"/>
              <a:t> | </a:t>
            </a:r>
            <a:fld id="{B20DB620-66FC-44E6-9322-C0D5D6D5DDB6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2254627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latin typeface="Georgia" pitchFamily="18" charset="0"/>
            </a:endParaRPr>
          </a:p>
        </p:txBody>
      </p:sp>
      <p:sp>
        <p:nvSpPr>
          <p:cNvPr id="5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latin typeface="Georgia" pitchFamily="18" charset="0"/>
            </a:endParaRPr>
          </a:p>
        </p:txBody>
      </p:sp>
      <p:sp>
        <p:nvSpPr>
          <p:cNvPr id="6" name="Rectangle 3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latin typeface="Georgia" pitchFamily="18" charset="0"/>
            </a:endParaRPr>
          </a:p>
        </p:txBody>
      </p:sp>
      <p:pic>
        <p:nvPicPr>
          <p:cNvPr id="7" name="Picture 24" descr="RUGR_logoNL_rood_RGB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68283-33F6-487E-A0AA-AA5DF8B37B65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999AF344-55B6-410D-BF6C-B8D5673FDE46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085505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BE3BC0B2-5FAB-4913-9044-902BFB9DCA15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507630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6" descr="Lichte diagonaal omhoog"/>
          <p:cNvSpPr>
            <a:spLocks noChangeArrowheads="1"/>
          </p:cNvSpPr>
          <p:nvPr/>
        </p:nvSpPr>
        <p:spPr bwMode="auto">
          <a:xfrm>
            <a:off x="0" y="1000125"/>
            <a:ext cx="9144000" cy="285750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nl-NL" altLang="nl-NL" sz="2500" smtClean="0">
              <a:latin typeface="Georgia" pitchFamily="18" charset="0"/>
            </a:endParaRPr>
          </a:p>
        </p:txBody>
      </p:sp>
      <p:sp>
        <p:nvSpPr>
          <p:cNvPr id="6" name="Rectangle 125"/>
          <p:cNvSpPr>
            <a:spLocks noChangeArrowheads="1"/>
          </p:cNvSpPr>
          <p:nvPr/>
        </p:nvSpPr>
        <p:spPr bwMode="auto">
          <a:xfrm>
            <a:off x="3214688" y="293688"/>
            <a:ext cx="1214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800" b="1" kern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ea typeface="+mn-ea"/>
                <a:cs typeface="Arial" charset="0"/>
              </a:rPr>
              <a:t>I</a:t>
            </a:r>
            <a:r>
              <a:rPr lang="nl-NL" sz="2800" b="1" kern="0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ea typeface="+mn-ea"/>
                <a:cs typeface="Arial" charset="0"/>
              </a:rPr>
              <a:t>2</a:t>
            </a:r>
            <a:r>
              <a:rPr lang="nl-NL" sz="2800" b="1" kern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ea typeface="+mn-ea"/>
                <a:cs typeface="Arial" charset="0"/>
              </a:rPr>
              <a:t>Care</a:t>
            </a:r>
            <a:endParaRPr lang="en-GB" sz="2800" b="1" kern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  <a:ea typeface="+mn-ea"/>
              <a:cs typeface="Arial" charset="0"/>
            </a:endParaRPr>
          </a:p>
        </p:txBody>
      </p:sp>
      <p:pic>
        <p:nvPicPr>
          <p:cNvPr id="7" name="Afbeelding 3" descr="RUGR_logoNL_rood_RGB.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84150"/>
            <a:ext cx="278606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101E7-D017-42B1-BB6A-132C7CDEF0EA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FE47263A-D9DC-4C37-B37E-343577D9B5E6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441109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28CCD7A5-6B6D-4E7B-B155-7BB8E61F3CE2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395855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EDFEA50A-1FCB-4593-9BAB-24E26FCB3554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056713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4EEFB6C2-0837-4A9D-AFF2-A3150064BEDF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3856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ADECA-B038-4B2C-8B9B-4D87BDDD9525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752C9-4F04-4448-94C3-1D7E7BC74783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628300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4203809D-828C-4F08-A2E2-DB60FCCCCCF7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876171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dirty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92D615AD-C739-4363-AB60-1B5F155D7974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413331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14D2AA01-7CB1-4D0A-BDED-80B8F6B00F84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531563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CE555EC5-65D0-4301-AC70-EAA00C3C419E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116125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1468438"/>
            <a:ext cx="7934325" cy="6572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650" y="2205038"/>
            <a:ext cx="7934325" cy="38877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nl-NL"/>
              <a:t> | </a:t>
            </a:r>
            <a:fld id="{5CC06AC2-2F44-468A-86FA-418AA48F545C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08958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3365-773D-45DB-A7F9-B3F8F0466016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945E3-6441-4659-A722-F60E2973E80D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3942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A8B1E-7AB5-4876-9BAA-7558E44E9FCE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6FE92-5027-4F55-B7ED-7A291B61CE9E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9677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9C7C0-AE55-4D28-815E-F924E9A4C5CE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6002-FEC8-4E77-B719-0641C4C27213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573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A3A1B-EBB0-4DDD-897F-8D31269C913F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6FD7-4817-4FD4-8A40-35ECD0240B49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9238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5FAD-6F1C-4881-A140-3B25CE4F9BD7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60D3E-1A79-4374-A426-2103DBF8D68E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9117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42E96-7166-4794-948D-FC15F2C02D89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F3002-896E-4740-A4E6-1EC7C05DA333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6691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23CA98-E20A-48AA-8403-8447FC1E33CE}" type="datetimeFigureOut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4D1E6E-1E81-4F75-AA02-66C27113CFEA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56" r:id="rId1"/>
    <p:sldLayoutId id="2147485957" r:id="rId2"/>
    <p:sldLayoutId id="2147485958" r:id="rId3"/>
    <p:sldLayoutId id="2147485959" r:id="rId4"/>
    <p:sldLayoutId id="2147485960" r:id="rId5"/>
    <p:sldLayoutId id="2147485961" r:id="rId6"/>
    <p:sldLayoutId id="2147485962" r:id="rId7"/>
    <p:sldLayoutId id="2147485963" r:id="rId8"/>
    <p:sldLayoutId id="2147485964" r:id="rId9"/>
    <p:sldLayoutId id="2147485965" r:id="rId10"/>
    <p:sldLayoutId id="21474859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6" descr="EN_bovenbal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  <a:endParaRPr lang="en-US" altLang="nl-NL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  <a:endParaRPr lang="en-US" altLang="nl-NL" smtClean="0"/>
          </a:p>
        </p:txBody>
      </p:sp>
      <p:sp>
        <p:nvSpPr>
          <p:cNvPr id="13317" name="Rectangle 1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2054" name="Picture 27" descr="RUGR_logoEN_rood_RG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1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fld id="{1ECF7AB7-83C8-48EB-B2D3-84816C25C6D1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altLang="nl-NL"/>
              <a:t> | </a:t>
            </a:r>
            <a:fld id="{BB173937-AA9F-41CF-BB8F-811CBDB7D59C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97" r:id="rId1"/>
    <p:sldLayoutId id="2147485967" r:id="rId2"/>
    <p:sldLayoutId id="2147485968" r:id="rId3"/>
    <p:sldLayoutId id="2147485969" r:id="rId4"/>
    <p:sldLayoutId id="2147485970" r:id="rId5"/>
    <p:sldLayoutId id="2147485971" r:id="rId6"/>
    <p:sldLayoutId id="2147485972" r:id="rId7"/>
    <p:sldLayoutId id="2147485973" r:id="rId8"/>
    <p:sldLayoutId id="2147485974" r:id="rId9"/>
    <p:sldLayoutId id="2147485975" r:id="rId10"/>
    <p:sldLayoutId id="2147485976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EN_sluit_bovenbal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EN_sluit_middenbal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5238"/>
            <a:ext cx="9140825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1281113"/>
            <a:ext cx="91408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25605" name="Rectangle 6" descr="Dark upward diagonal"/>
          <p:cNvSpPr>
            <a:spLocks noChangeArrowheads="1"/>
          </p:cNvSpPr>
          <p:nvPr/>
        </p:nvSpPr>
        <p:spPr bwMode="auto">
          <a:xfrm>
            <a:off x="0" y="6210300"/>
            <a:ext cx="9144000" cy="64135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pic>
        <p:nvPicPr>
          <p:cNvPr id="3078" name="Picture 9" descr="RUGR_logoEN_rood_RGB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393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</a:p>
        </p:txBody>
      </p:sp>
      <p:sp>
        <p:nvSpPr>
          <p:cNvPr id="25608" name="Rectangle 5" descr="Light upward diagonal"/>
          <p:cNvSpPr>
            <a:spLocks noChangeArrowheads="1"/>
          </p:cNvSpPr>
          <p:nvPr/>
        </p:nvSpPr>
        <p:spPr bwMode="auto">
          <a:xfrm>
            <a:off x="0" y="1011238"/>
            <a:ext cx="9144000" cy="261937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11238"/>
            <a:ext cx="1905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fld id="{B787B973-5AAA-47FE-AB17-F7227208930A}" type="datetime5">
              <a:rPr lang="en-US" altLang="nl-NL"/>
              <a:pPr>
                <a:defRPr/>
              </a:pPr>
              <a:t>1-Jun-15</a:t>
            </a:fld>
            <a:endParaRPr lang="en-US" altLang="nl-NL"/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11238"/>
            <a:ext cx="6477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altLang="nl-NL"/>
              <a:t> | </a:t>
            </a:r>
            <a:fld id="{D0AD2857-3350-4F6E-9709-AE636F4702DD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77" r:id="rId1"/>
    <p:sldLayoutId id="2147485978" r:id="rId2"/>
    <p:sldLayoutId id="2147485979" r:id="rId3"/>
    <p:sldLayoutId id="2147485980" r:id="rId4"/>
    <p:sldLayoutId id="2147485981" r:id="rId5"/>
    <p:sldLayoutId id="2147485982" r:id="rId6"/>
    <p:sldLayoutId id="2147485983" r:id="rId7"/>
    <p:sldLayoutId id="2147485984" r:id="rId8"/>
    <p:sldLayoutId id="2147485985" r:id="rId9"/>
    <p:sldLayoutId id="2147485986" r:id="rId10"/>
    <p:sldLayoutId id="2147485987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nl-NL" altLang="nl-NL" sz="1800" smtClean="0">
              <a:latin typeface="Georgia" pitchFamily="18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fld id="{18C38F3F-3CBB-444B-8F81-7E57D8D3C5AB}" type="datetime1">
              <a:rPr lang="nl-NL" altLang="nl-NL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nl-NL" altLang="nl-NL"/>
              <a:t> | </a:t>
            </a:r>
            <a:fld id="{652D7CAA-5EA2-4869-9FED-904CF0F88F2A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  <p:pic>
        <p:nvPicPr>
          <p:cNvPr id="4103" name="Picture 24" descr="RUGR_logoNL_rood_RGB"/>
          <p:cNvPicPr preferRelativeResize="0"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98" r:id="rId1"/>
    <p:sldLayoutId id="2147485988" r:id="rId2"/>
    <p:sldLayoutId id="2147485999" r:id="rId3"/>
    <p:sldLayoutId id="2147485989" r:id="rId4"/>
    <p:sldLayoutId id="2147485990" r:id="rId5"/>
    <p:sldLayoutId id="2147485991" r:id="rId6"/>
    <p:sldLayoutId id="2147485992" r:id="rId7"/>
    <p:sldLayoutId id="2147485993" r:id="rId8"/>
    <p:sldLayoutId id="2147485994" r:id="rId9"/>
    <p:sldLayoutId id="2147485995" r:id="rId10"/>
    <p:sldLayoutId id="2147485996" r:id="rId11"/>
    <p:sldLayoutId id="2147486000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395536" y="4365625"/>
            <a:ext cx="8296027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har char="›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b="1" dirty="0">
                <a:solidFill>
                  <a:schemeClr val="bg2"/>
                </a:solidFill>
                <a:latin typeface="Arial" pitchFamily="34" charset="0"/>
              </a:rPr>
              <a:t>Hans </a:t>
            </a:r>
            <a:r>
              <a:rPr lang="nl-NL" altLang="nl-NL" sz="2400" b="1" dirty="0" err="1">
                <a:solidFill>
                  <a:schemeClr val="bg2"/>
                </a:solidFill>
                <a:latin typeface="Arial" pitchFamily="34" charset="0"/>
              </a:rPr>
              <a:t>Wortmann</a:t>
            </a:r>
            <a:endParaRPr lang="nl-NL" altLang="nl-NL" sz="2400" b="1" dirty="0">
              <a:solidFill>
                <a:schemeClr val="bg2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 b="1" dirty="0">
              <a:solidFill>
                <a:schemeClr val="bg2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b="1" i="1" dirty="0" err="1" smtClean="0">
                <a:solidFill>
                  <a:schemeClr val="bg2"/>
                </a:solidFill>
                <a:latin typeface="Arial" pitchFamily="34" charset="0"/>
              </a:rPr>
              <a:t>Healthwise</a:t>
            </a:r>
            <a:r>
              <a:rPr lang="nl-NL" altLang="nl-NL" sz="2400" b="1" i="1" dirty="0" smtClean="0">
                <a:solidFill>
                  <a:schemeClr val="bg2"/>
                </a:solidFill>
                <a:latin typeface="Arial" pitchFamily="34" charset="0"/>
              </a:rPr>
              <a:t> Voorjaarssymposium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b="1" i="1" dirty="0" smtClean="0">
                <a:solidFill>
                  <a:schemeClr val="bg2"/>
                </a:solidFill>
                <a:latin typeface="Arial" pitchFamily="34" charset="0"/>
              </a:rPr>
              <a:t>Parallel sessie over business cases voor zorginnovatie</a:t>
            </a:r>
            <a:endParaRPr lang="nl-NL" altLang="nl-NL" sz="2400" b="1" i="1" dirty="0">
              <a:solidFill>
                <a:schemeClr val="bg2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 b="1" dirty="0">
              <a:solidFill>
                <a:schemeClr val="bg2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b="1" dirty="0" smtClean="0">
                <a:solidFill>
                  <a:schemeClr val="bg2"/>
                </a:solidFill>
                <a:latin typeface="Arial" pitchFamily="34" charset="0"/>
              </a:rPr>
              <a:t>29 mei </a:t>
            </a:r>
            <a:r>
              <a:rPr lang="nl-NL" altLang="nl-NL" sz="2400" b="1" dirty="0">
                <a:solidFill>
                  <a:schemeClr val="bg2"/>
                </a:solidFill>
                <a:latin typeface="Arial" pitchFamily="34" charset="0"/>
              </a:rPr>
              <a:t>2015 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79388" y="1628775"/>
            <a:ext cx="8964612" cy="1800225"/>
          </a:xfrm>
        </p:spPr>
        <p:txBody>
          <a:bodyPr/>
          <a:lstStyle/>
          <a:p>
            <a:pPr algn="ctr" eaLnBrk="1" hangingPunct="1"/>
            <a:r>
              <a:rPr lang="nl-NL" altLang="nl-NL" sz="3400" dirty="0" smtClean="0"/>
              <a:t>Business case voor zorg-innovatie:</a:t>
            </a:r>
            <a:br>
              <a:rPr lang="nl-NL" altLang="nl-NL" sz="3400" dirty="0" smtClean="0"/>
            </a:br>
            <a:r>
              <a:rPr lang="nl-NL" altLang="nl-NL" sz="3400" dirty="0" smtClean="0"/>
              <a:t>de theorie </a:t>
            </a:r>
            <a:r>
              <a:rPr lang="nl-NL" altLang="nl-NL" sz="2800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7864" y="548680"/>
            <a:ext cx="6336630" cy="657225"/>
          </a:xfrm>
        </p:spPr>
        <p:txBody>
          <a:bodyPr/>
          <a:lstStyle/>
          <a:p>
            <a:r>
              <a:rPr lang="nl-NL" dirty="0" smtClean="0"/>
              <a:t>Subsidies voor zorg innovatie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8352928" cy="4824536"/>
          </a:xfrm>
        </p:spPr>
        <p:txBody>
          <a:bodyPr/>
          <a:lstStyle/>
          <a:p>
            <a:r>
              <a:rPr lang="nl-NL" dirty="0" smtClean="0"/>
              <a:t>Bij zorg innovatie wordt door professionals al snel gedacht aan subsidies</a:t>
            </a:r>
          </a:p>
          <a:p>
            <a:pPr lvl="1"/>
            <a:r>
              <a:rPr lang="nl-NL" dirty="0" smtClean="0"/>
              <a:t>Uitzondering: farmacie en </a:t>
            </a:r>
            <a:r>
              <a:rPr lang="nl-NL" dirty="0" err="1" smtClean="0"/>
              <a:t>medical</a:t>
            </a:r>
            <a:r>
              <a:rPr lang="nl-NL" dirty="0" smtClean="0"/>
              <a:t> equipment</a:t>
            </a:r>
            <a:endParaRPr lang="nl-NL" dirty="0"/>
          </a:p>
          <a:p>
            <a:r>
              <a:rPr lang="nl-NL" dirty="0" smtClean="0"/>
              <a:t>Overheidssubsidies: primair in het gebied van Research </a:t>
            </a:r>
          </a:p>
          <a:p>
            <a:r>
              <a:rPr lang="nl-NL" dirty="0" smtClean="0"/>
              <a:t>Subsidies zijn vaak geen oplossing in Development</a:t>
            </a:r>
            <a:endParaRPr lang="nl-NL" dirty="0"/>
          </a:p>
          <a:p>
            <a:r>
              <a:rPr lang="nl-NL" dirty="0" smtClean="0"/>
              <a:t>Vanaf Development moet men eerder denken aan business cases</a:t>
            </a:r>
          </a:p>
          <a:p>
            <a:r>
              <a:rPr lang="nl-NL" dirty="0" smtClean="0"/>
              <a:t>Een business case moet over de tijd uiteindelijk een positieve cashflow geven</a:t>
            </a:r>
          </a:p>
          <a:p>
            <a:r>
              <a:rPr lang="nl-NL" dirty="0"/>
              <a:t>S</a:t>
            </a:r>
            <a:r>
              <a:rPr lang="nl-NL" dirty="0" smtClean="0"/>
              <a:t>ubsidie is hooguit wenselijk als investering te hoog is</a:t>
            </a:r>
          </a:p>
          <a:p>
            <a:r>
              <a:rPr lang="nl-NL" dirty="0" err="1" smtClean="0"/>
              <a:t>Subsidie-verstrekkers</a:t>
            </a:r>
            <a:r>
              <a:rPr lang="nl-NL" dirty="0" smtClean="0"/>
              <a:t> voor research moeten niet vragen om valorisatie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EECDB2-7756-4DEC-9930-66D6A7DB4D17}" type="datetime1">
              <a:rPr lang="nl-NL" altLang="nl-NL" smtClean="0"/>
              <a:t>1-6-2015</a:t>
            </a:fld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945E3-6441-4659-A722-F60E2973E80D}" type="slidenum">
              <a:rPr lang="nl-NL" altLang="nl-NL" smtClean="0"/>
              <a:pPr>
                <a:defRPr/>
              </a:pPr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351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0252" y="260648"/>
            <a:ext cx="4457094" cy="657225"/>
          </a:xfrm>
        </p:spPr>
        <p:txBody>
          <a:bodyPr/>
          <a:lstStyle/>
          <a:p>
            <a:r>
              <a:rPr lang="nl-NL" dirty="0" smtClean="0"/>
              <a:t>Proces van innovatie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8558-C25E-495B-B3E3-6CE117D7299E}" type="slidenum">
              <a:rPr lang="nl-NL" smtClean="0"/>
              <a:pPr/>
              <a:t>11</a:t>
            </a:fld>
            <a:endParaRPr lang="nl-NL"/>
          </a:p>
        </p:txBody>
      </p:sp>
      <p:grpSp>
        <p:nvGrpSpPr>
          <p:cNvPr id="5" name="Group 54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-103332" y="1725892"/>
            <a:ext cx="9134343" cy="5412358"/>
            <a:chOff x="620" y="683"/>
            <a:chExt cx="4401" cy="2995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294" y="866"/>
              <a:ext cx="1798" cy="2433"/>
            </a:xfrm>
            <a:custGeom>
              <a:avLst/>
              <a:gdLst>
                <a:gd name="T0" fmla="*/ 1798 w 1798"/>
                <a:gd name="T1" fmla="*/ 2433 h 2433"/>
                <a:gd name="T2" fmla="*/ 1751 w 1798"/>
                <a:gd name="T3" fmla="*/ 2432 h 2433"/>
                <a:gd name="T4" fmla="*/ 1706 w 1798"/>
                <a:gd name="T5" fmla="*/ 2431 h 2433"/>
                <a:gd name="T6" fmla="*/ 1660 w 1798"/>
                <a:gd name="T7" fmla="*/ 2426 h 2433"/>
                <a:gd name="T8" fmla="*/ 1614 w 1798"/>
                <a:gd name="T9" fmla="*/ 2420 h 2433"/>
                <a:gd name="T10" fmla="*/ 1570 w 1798"/>
                <a:gd name="T11" fmla="*/ 2414 h 2433"/>
                <a:gd name="T12" fmla="*/ 1524 w 1798"/>
                <a:gd name="T13" fmla="*/ 2405 h 2433"/>
                <a:gd name="T14" fmla="*/ 1480 w 1798"/>
                <a:gd name="T15" fmla="*/ 2395 h 2433"/>
                <a:gd name="T16" fmla="*/ 1436 w 1798"/>
                <a:gd name="T17" fmla="*/ 2384 h 2433"/>
                <a:gd name="T18" fmla="*/ 1392 w 1798"/>
                <a:gd name="T19" fmla="*/ 2371 h 2433"/>
                <a:gd name="T20" fmla="*/ 1349 w 1798"/>
                <a:gd name="T21" fmla="*/ 2357 h 2433"/>
                <a:gd name="T22" fmla="*/ 1306 w 1798"/>
                <a:gd name="T23" fmla="*/ 2341 h 2433"/>
                <a:gd name="T24" fmla="*/ 1263 w 1798"/>
                <a:gd name="T25" fmla="*/ 2324 h 2433"/>
                <a:gd name="T26" fmla="*/ 1222 w 1798"/>
                <a:gd name="T27" fmla="*/ 2305 h 2433"/>
                <a:gd name="T28" fmla="*/ 1180 w 1798"/>
                <a:gd name="T29" fmla="*/ 2286 h 2433"/>
                <a:gd name="T30" fmla="*/ 1139 w 1798"/>
                <a:gd name="T31" fmla="*/ 2265 h 2433"/>
                <a:gd name="T32" fmla="*/ 1098 w 1798"/>
                <a:gd name="T33" fmla="*/ 2242 h 2433"/>
                <a:gd name="T34" fmla="*/ 1058 w 1798"/>
                <a:gd name="T35" fmla="*/ 2218 h 2433"/>
                <a:gd name="T36" fmla="*/ 1019 w 1798"/>
                <a:gd name="T37" fmla="*/ 2194 h 2433"/>
                <a:gd name="T38" fmla="*/ 941 w 1798"/>
                <a:gd name="T39" fmla="*/ 2139 h 2433"/>
                <a:gd name="T40" fmla="*/ 866 w 1798"/>
                <a:gd name="T41" fmla="*/ 2081 h 2433"/>
                <a:gd name="T42" fmla="*/ 793 w 1798"/>
                <a:gd name="T43" fmla="*/ 2017 h 2433"/>
                <a:gd name="T44" fmla="*/ 722 w 1798"/>
                <a:gd name="T45" fmla="*/ 1950 h 2433"/>
                <a:gd name="T46" fmla="*/ 654 w 1798"/>
                <a:gd name="T47" fmla="*/ 1878 h 2433"/>
                <a:gd name="T48" fmla="*/ 589 w 1798"/>
                <a:gd name="T49" fmla="*/ 1801 h 2433"/>
                <a:gd name="T50" fmla="*/ 527 w 1798"/>
                <a:gd name="T51" fmla="*/ 1721 h 2433"/>
                <a:gd name="T52" fmla="*/ 467 w 1798"/>
                <a:gd name="T53" fmla="*/ 1636 h 2433"/>
                <a:gd name="T54" fmla="*/ 411 w 1798"/>
                <a:gd name="T55" fmla="*/ 1547 h 2433"/>
                <a:gd name="T56" fmla="*/ 357 w 1798"/>
                <a:gd name="T57" fmla="*/ 1456 h 2433"/>
                <a:gd name="T58" fmla="*/ 307 w 1798"/>
                <a:gd name="T59" fmla="*/ 1360 h 2433"/>
                <a:gd name="T60" fmla="*/ 261 w 1798"/>
                <a:gd name="T61" fmla="*/ 1262 h 2433"/>
                <a:gd name="T62" fmla="*/ 218 w 1798"/>
                <a:gd name="T63" fmla="*/ 1159 h 2433"/>
                <a:gd name="T64" fmla="*/ 178 w 1798"/>
                <a:gd name="T65" fmla="*/ 1054 h 2433"/>
                <a:gd name="T66" fmla="*/ 142 w 1798"/>
                <a:gd name="T67" fmla="*/ 946 h 2433"/>
                <a:gd name="T68" fmla="*/ 109 w 1798"/>
                <a:gd name="T69" fmla="*/ 836 h 2433"/>
                <a:gd name="T70" fmla="*/ 81 w 1798"/>
                <a:gd name="T71" fmla="*/ 723 h 2433"/>
                <a:gd name="T72" fmla="*/ 56 w 1798"/>
                <a:gd name="T73" fmla="*/ 608 h 2433"/>
                <a:gd name="T74" fmla="*/ 36 w 1798"/>
                <a:gd name="T75" fmla="*/ 490 h 2433"/>
                <a:gd name="T76" fmla="*/ 21 w 1798"/>
                <a:gd name="T77" fmla="*/ 370 h 2433"/>
                <a:gd name="T78" fmla="*/ 10 w 1798"/>
                <a:gd name="T79" fmla="*/ 248 h 2433"/>
                <a:gd name="T80" fmla="*/ 3 w 1798"/>
                <a:gd name="T81" fmla="*/ 125 h 2433"/>
                <a:gd name="T82" fmla="*/ 1 w 1798"/>
                <a:gd name="T83" fmla="*/ 63 h 2433"/>
                <a:gd name="T84" fmla="*/ 0 w 1798"/>
                <a:gd name="T85" fmla="*/ 0 h 24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98" h="2433">
                  <a:moveTo>
                    <a:pt x="1798" y="2433"/>
                  </a:moveTo>
                  <a:lnTo>
                    <a:pt x="1751" y="2432"/>
                  </a:lnTo>
                  <a:lnTo>
                    <a:pt x="1706" y="2431"/>
                  </a:lnTo>
                  <a:lnTo>
                    <a:pt x="1660" y="2426"/>
                  </a:lnTo>
                  <a:lnTo>
                    <a:pt x="1614" y="2420"/>
                  </a:lnTo>
                  <a:lnTo>
                    <a:pt x="1570" y="2414"/>
                  </a:lnTo>
                  <a:lnTo>
                    <a:pt x="1524" y="2405"/>
                  </a:lnTo>
                  <a:lnTo>
                    <a:pt x="1480" y="2395"/>
                  </a:lnTo>
                  <a:lnTo>
                    <a:pt x="1436" y="2384"/>
                  </a:lnTo>
                  <a:lnTo>
                    <a:pt x="1392" y="2371"/>
                  </a:lnTo>
                  <a:lnTo>
                    <a:pt x="1349" y="2357"/>
                  </a:lnTo>
                  <a:lnTo>
                    <a:pt x="1306" y="2341"/>
                  </a:lnTo>
                  <a:lnTo>
                    <a:pt x="1263" y="2324"/>
                  </a:lnTo>
                  <a:lnTo>
                    <a:pt x="1222" y="2305"/>
                  </a:lnTo>
                  <a:lnTo>
                    <a:pt x="1180" y="2286"/>
                  </a:lnTo>
                  <a:lnTo>
                    <a:pt x="1139" y="2265"/>
                  </a:lnTo>
                  <a:lnTo>
                    <a:pt x="1098" y="2242"/>
                  </a:lnTo>
                  <a:lnTo>
                    <a:pt x="1058" y="2218"/>
                  </a:lnTo>
                  <a:lnTo>
                    <a:pt x="1019" y="2194"/>
                  </a:lnTo>
                  <a:lnTo>
                    <a:pt x="941" y="2139"/>
                  </a:lnTo>
                  <a:lnTo>
                    <a:pt x="866" y="2081"/>
                  </a:lnTo>
                  <a:lnTo>
                    <a:pt x="793" y="2017"/>
                  </a:lnTo>
                  <a:lnTo>
                    <a:pt x="722" y="1950"/>
                  </a:lnTo>
                  <a:lnTo>
                    <a:pt x="654" y="1878"/>
                  </a:lnTo>
                  <a:lnTo>
                    <a:pt x="589" y="1801"/>
                  </a:lnTo>
                  <a:lnTo>
                    <a:pt x="527" y="1721"/>
                  </a:lnTo>
                  <a:lnTo>
                    <a:pt x="467" y="1636"/>
                  </a:lnTo>
                  <a:lnTo>
                    <a:pt x="411" y="1547"/>
                  </a:lnTo>
                  <a:lnTo>
                    <a:pt x="357" y="1456"/>
                  </a:lnTo>
                  <a:lnTo>
                    <a:pt x="307" y="1360"/>
                  </a:lnTo>
                  <a:lnTo>
                    <a:pt x="261" y="1262"/>
                  </a:lnTo>
                  <a:lnTo>
                    <a:pt x="218" y="1159"/>
                  </a:lnTo>
                  <a:lnTo>
                    <a:pt x="178" y="1054"/>
                  </a:lnTo>
                  <a:lnTo>
                    <a:pt x="142" y="946"/>
                  </a:lnTo>
                  <a:lnTo>
                    <a:pt x="109" y="836"/>
                  </a:lnTo>
                  <a:lnTo>
                    <a:pt x="81" y="723"/>
                  </a:lnTo>
                  <a:lnTo>
                    <a:pt x="56" y="608"/>
                  </a:lnTo>
                  <a:lnTo>
                    <a:pt x="36" y="490"/>
                  </a:lnTo>
                  <a:lnTo>
                    <a:pt x="21" y="370"/>
                  </a:lnTo>
                  <a:lnTo>
                    <a:pt x="10" y="248"/>
                  </a:lnTo>
                  <a:lnTo>
                    <a:pt x="3" y="125"/>
                  </a:lnTo>
                  <a:lnTo>
                    <a:pt x="1" y="63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3036" y="3299"/>
              <a:ext cx="1236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38" y="683"/>
              <a:ext cx="1" cy="27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238" y="3421"/>
              <a:ext cx="303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788" y="3482"/>
              <a:ext cx="1484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20" y="1096"/>
              <a:ext cx="55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88" y="1141"/>
              <a:ext cx="41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Number</a:t>
              </a:r>
              <a:endParaRPr lang="en-GB" altLang="en-US" sz="200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88" y="1262"/>
              <a:ext cx="57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research</a:t>
              </a:r>
              <a:endParaRPr lang="en-GB" altLang="en-US" sz="20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88" y="1384"/>
              <a:ext cx="27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ideas</a:t>
              </a:r>
              <a:endParaRPr lang="en-GB" altLang="en-US" sz="2000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631" y="2265"/>
              <a:ext cx="1" cy="11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1968" y="2752"/>
              <a:ext cx="1" cy="66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418" y="3117"/>
              <a:ext cx="1" cy="3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3036" y="3299"/>
              <a:ext cx="1" cy="12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3710" y="3360"/>
              <a:ext cx="1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316" y="3177"/>
              <a:ext cx="594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384" y="3222"/>
              <a:ext cx="63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 successful</a:t>
              </a:r>
              <a:endParaRPr lang="en-GB" altLang="en-US" sz="200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384" y="3344"/>
              <a:ext cx="38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product</a:t>
              </a:r>
              <a:endParaRPr lang="en-GB" altLang="en-US" sz="2000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991" y="2861"/>
              <a:ext cx="530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059" y="2905"/>
              <a:ext cx="54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 dirty="0">
                  <a:solidFill>
                    <a:srgbClr val="000000"/>
                  </a:solidFill>
                </a:rPr>
                <a:t>2 products</a:t>
              </a:r>
              <a:endParaRPr lang="en-GB" altLang="en-US" sz="2000" dirty="0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059" y="3027"/>
              <a:ext cx="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launched</a:t>
              </a:r>
              <a:endParaRPr lang="en-GB" altLang="en-US" sz="200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092" y="2556"/>
              <a:ext cx="1123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160" y="2601"/>
              <a:ext cx="132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3 prototypes for technical </a:t>
              </a:r>
              <a:endParaRPr lang="en-GB" altLang="en-US" sz="2000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160" y="2722"/>
              <a:ext cx="83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&amp; market testing</a:t>
              </a:r>
              <a:endParaRPr lang="en-GB" altLang="en-US" sz="2000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755" y="2131"/>
              <a:ext cx="142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2823" y="2175"/>
              <a:ext cx="141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6 potential products worthy </a:t>
              </a:r>
              <a:endParaRPr lang="en-GB" altLang="en-US" sz="2000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2823" y="2297"/>
              <a:ext cx="171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further development &amp; analysis</a:t>
              </a:r>
              <a:endParaRPr lang="en-GB" altLang="en-US" sz="200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137" y="1765"/>
              <a:ext cx="1966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205" y="1810"/>
              <a:ext cx="195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12 ideas worthy of evaluation through:</a:t>
              </a:r>
              <a:endParaRPr lang="en-GB" altLang="en-US" sz="200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205" y="1932"/>
              <a:ext cx="2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Technical evaluation &amp; market research analysis</a:t>
              </a:r>
              <a:endParaRPr lang="en-GB" altLang="en-US" sz="200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575" y="975"/>
              <a:ext cx="1130" cy="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643" y="1019"/>
              <a:ext cx="13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 dirty="0">
                  <a:solidFill>
                    <a:srgbClr val="000000"/>
                  </a:solidFill>
                </a:rPr>
                <a:t>60 ideas are evaluated for:</a:t>
              </a:r>
              <a:endParaRPr lang="en-GB" altLang="en-US" sz="2000" dirty="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43" y="1141"/>
              <a:ext cx="111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50825" indent="-250825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Technical feasibility</a:t>
              </a:r>
              <a:endParaRPr lang="en-GB" altLang="en-US" sz="200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643" y="1262"/>
              <a:ext cx="110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Financial feasibility</a:t>
              </a:r>
              <a:endParaRPr lang="en-GB" altLang="en-US" sz="200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643" y="1384"/>
              <a:ext cx="63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Suitability</a:t>
              </a:r>
              <a:endParaRPr lang="en-GB" altLang="en-US" sz="2000"/>
            </a:p>
          </p:txBody>
        </p:sp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1350" y="1048"/>
              <a:ext cx="169" cy="183"/>
              <a:chOff x="1350" y="1048"/>
              <a:chExt cx="169" cy="183"/>
            </a:xfrm>
          </p:grpSpPr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 flipH="1">
                <a:off x="1400" y="1048"/>
                <a:ext cx="119" cy="12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1350" y="1147"/>
                <a:ext cx="79" cy="84"/>
              </a:xfrm>
              <a:custGeom>
                <a:avLst/>
                <a:gdLst>
                  <a:gd name="T0" fmla="*/ 27 w 79"/>
                  <a:gd name="T1" fmla="*/ 0 h 84"/>
                  <a:gd name="T2" fmla="*/ 0 w 79"/>
                  <a:gd name="T3" fmla="*/ 84 h 84"/>
                  <a:gd name="T4" fmla="*/ 79 w 79"/>
                  <a:gd name="T5" fmla="*/ 56 h 84"/>
                  <a:gd name="T6" fmla="*/ 27 w 79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9" h="84">
                    <a:moveTo>
                      <a:pt x="27" y="0"/>
                    </a:moveTo>
                    <a:lnTo>
                      <a:pt x="0" y="84"/>
                    </a:lnTo>
                    <a:lnTo>
                      <a:pt x="79" y="5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2" name="Group 44"/>
            <p:cNvGrpSpPr>
              <a:grpSpLocks/>
            </p:cNvGrpSpPr>
            <p:nvPr/>
          </p:nvGrpSpPr>
          <p:grpSpPr bwMode="auto">
            <a:xfrm>
              <a:off x="1800" y="1961"/>
              <a:ext cx="337" cy="547"/>
              <a:chOff x="1800" y="1961"/>
              <a:chExt cx="337" cy="547"/>
            </a:xfrm>
          </p:grpSpPr>
          <p:sp>
            <p:nvSpPr>
              <p:cNvPr id="52" name="Line 42"/>
              <p:cNvSpPr>
                <a:spLocks noChangeShapeType="1"/>
              </p:cNvSpPr>
              <p:nvPr/>
            </p:nvSpPr>
            <p:spPr bwMode="auto">
              <a:xfrm flipH="1">
                <a:off x="1837" y="1961"/>
                <a:ext cx="300" cy="484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1800" y="2421"/>
                <a:ext cx="71" cy="87"/>
              </a:xfrm>
              <a:custGeom>
                <a:avLst/>
                <a:gdLst>
                  <a:gd name="T0" fmla="*/ 10 w 71"/>
                  <a:gd name="T1" fmla="*/ 0 h 87"/>
                  <a:gd name="T2" fmla="*/ 0 w 71"/>
                  <a:gd name="T3" fmla="*/ 87 h 87"/>
                  <a:gd name="T4" fmla="*/ 71 w 71"/>
                  <a:gd name="T5" fmla="*/ 43 h 87"/>
                  <a:gd name="T6" fmla="*/ 10 w 71"/>
                  <a:gd name="T7" fmla="*/ 0 h 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1" h="87">
                    <a:moveTo>
                      <a:pt x="10" y="0"/>
                    </a:moveTo>
                    <a:lnTo>
                      <a:pt x="0" y="87"/>
                    </a:lnTo>
                    <a:lnTo>
                      <a:pt x="71" y="4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3" name="Group 47"/>
            <p:cNvGrpSpPr>
              <a:grpSpLocks/>
            </p:cNvGrpSpPr>
            <p:nvPr/>
          </p:nvGrpSpPr>
          <p:grpSpPr bwMode="auto">
            <a:xfrm>
              <a:off x="2193" y="2265"/>
              <a:ext cx="562" cy="669"/>
              <a:chOff x="2193" y="2265"/>
              <a:chExt cx="562" cy="669"/>
            </a:xfrm>
          </p:grpSpPr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H="1">
                <a:off x="2240" y="2265"/>
                <a:ext cx="515" cy="6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2193" y="2849"/>
                <a:ext cx="77" cy="85"/>
              </a:xfrm>
              <a:custGeom>
                <a:avLst/>
                <a:gdLst>
                  <a:gd name="T0" fmla="*/ 24 w 77"/>
                  <a:gd name="T1" fmla="*/ 0 h 85"/>
                  <a:gd name="T2" fmla="*/ 0 w 77"/>
                  <a:gd name="T3" fmla="*/ 85 h 85"/>
                  <a:gd name="T4" fmla="*/ 77 w 77"/>
                  <a:gd name="T5" fmla="*/ 53 h 85"/>
                  <a:gd name="T6" fmla="*/ 24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4" y="0"/>
                    </a:moveTo>
                    <a:lnTo>
                      <a:pt x="0" y="85"/>
                    </a:lnTo>
                    <a:lnTo>
                      <a:pt x="77" y="5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4" name="Group 50"/>
            <p:cNvGrpSpPr>
              <a:grpSpLocks/>
            </p:cNvGrpSpPr>
            <p:nvPr/>
          </p:nvGrpSpPr>
          <p:grpSpPr bwMode="auto">
            <a:xfrm>
              <a:off x="2699" y="2691"/>
              <a:ext cx="449" cy="547"/>
              <a:chOff x="2699" y="2691"/>
              <a:chExt cx="449" cy="547"/>
            </a:xfrm>
          </p:grpSpPr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 flipH="1">
                <a:off x="2744" y="2691"/>
                <a:ext cx="404" cy="49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2699" y="3153"/>
                <a:ext cx="77" cy="85"/>
              </a:xfrm>
              <a:custGeom>
                <a:avLst/>
                <a:gdLst>
                  <a:gd name="T0" fmla="*/ 22 w 77"/>
                  <a:gd name="T1" fmla="*/ 0 h 85"/>
                  <a:gd name="T2" fmla="*/ 0 w 77"/>
                  <a:gd name="T3" fmla="*/ 85 h 85"/>
                  <a:gd name="T4" fmla="*/ 77 w 77"/>
                  <a:gd name="T5" fmla="*/ 52 h 85"/>
                  <a:gd name="T6" fmla="*/ 22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2" y="0"/>
                    </a:moveTo>
                    <a:lnTo>
                      <a:pt x="0" y="85"/>
                    </a:lnTo>
                    <a:lnTo>
                      <a:pt x="77" y="52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5" name="Group 53"/>
            <p:cNvGrpSpPr>
              <a:grpSpLocks/>
            </p:cNvGrpSpPr>
            <p:nvPr/>
          </p:nvGrpSpPr>
          <p:grpSpPr bwMode="auto">
            <a:xfrm>
              <a:off x="3429" y="2995"/>
              <a:ext cx="618" cy="308"/>
              <a:chOff x="3429" y="2995"/>
              <a:chExt cx="618" cy="308"/>
            </a:xfrm>
          </p:grpSpPr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H="1">
                <a:off x="3492" y="2995"/>
                <a:ext cx="555" cy="27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7" name="Freeform 52"/>
              <p:cNvSpPr>
                <a:spLocks/>
              </p:cNvSpPr>
              <p:nvPr/>
            </p:nvSpPr>
            <p:spPr bwMode="auto">
              <a:xfrm>
                <a:off x="3429" y="3229"/>
                <a:ext cx="83" cy="74"/>
              </a:xfrm>
              <a:custGeom>
                <a:avLst/>
                <a:gdLst>
                  <a:gd name="T0" fmla="*/ 52 w 83"/>
                  <a:gd name="T1" fmla="*/ 0 h 74"/>
                  <a:gd name="T2" fmla="*/ 0 w 83"/>
                  <a:gd name="T3" fmla="*/ 70 h 74"/>
                  <a:gd name="T4" fmla="*/ 83 w 83"/>
                  <a:gd name="T5" fmla="*/ 74 h 74"/>
                  <a:gd name="T6" fmla="*/ 52 w 8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74">
                    <a:moveTo>
                      <a:pt x="52" y="0"/>
                    </a:moveTo>
                    <a:lnTo>
                      <a:pt x="0" y="70"/>
                    </a:lnTo>
                    <a:lnTo>
                      <a:pt x="83" y="7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</p:grpSp>
      <p:sp>
        <p:nvSpPr>
          <p:cNvPr id="5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2588" y="6577201"/>
            <a:ext cx="1455527" cy="13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30000"/>
              </a:spcBef>
              <a:buSzPct val="115000"/>
              <a:buFont typeface="Symbol" pitchFamily="18" charset="2"/>
              <a:buNone/>
            </a:pPr>
            <a:r>
              <a:rPr lang="en-GB" altLang="en-US" sz="900" dirty="0" err="1" smtClean="0"/>
              <a:t>Bron</a:t>
            </a:r>
            <a:r>
              <a:rPr lang="en-GB" altLang="en-US" sz="900" dirty="0" smtClean="0"/>
              <a:t>: </a:t>
            </a:r>
            <a:r>
              <a:rPr lang="en-GB" altLang="en-US" sz="900" dirty="0" err="1" smtClean="0"/>
              <a:t>Tidd</a:t>
            </a:r>
            <a:r>
              <a:rPr lang="en-GB" altLang="en-US" sz="900" dirty="0" smtClean="0"/>
              <a:t> &amp; </a:t>
            </a:r>
            <a:r>
              <a:rPr lang="en-GB" altLang="en-US" sz="900" dirty="0" err="1" smtClean="0"/>
              <a:t>Bessant</a:t>
            </a:r>
            <a:r>
              <a:rPr lang="en-GB" altLang="en-US" sz="900" dirty="0" smtClean="0"/>
              <a:t> </a:t>
            </a:r>
            <a:r>
              <a:rPr lang="en-GB" altLang="en-US" sz="900" dirty="0"/>
              <a:t>(2009)</a:t>
            </a:r>
          </a:p>
        </p:txBody>
      </p:sp>
      <p:sp>
        <p:nvSpPr>
          <p:cNvPr id="59" name="PIJL-LINKS en -RECHTS 58"/>
          <p:cNvSpPr/>
          <p:nvPr/>
        </p:nvSpPr>
        <p:spPr bwMode="auto">
          <a:xfrm>
            <a:off x="2388629" y="1252068"/>
            <a:ext cx="6394662" cy="947648"/>
          </a:xfrm>
          <a:prstGeom prst="left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500" dirty="0" smtClean="0">
                <a:solidFill>
                  <a:srgbClr val="FF0000"/>
                </a:solidFill>
                <a:latin typeface="Georgia" pitchFamily="18" charset="0"/>
                <a:ea typeface="ＭＳ Ｐゴシック" pitchFamily="1" charset="-128"/>
              </a:rPr>
              <a:t>Business Case</a:t>
            </a:r>
            <a:endParaRPr kumimoji="0" lang="nl-NL" sz="2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60" name="PIJL-LINKS en -RECHTS 59"/>
          <p:cNvSpPr/>
          <p:nvPr/>
        </p:nvSpPr>
        <p:spPr bwMode="auto">
          <a:xfrm>
            <a:off x="37803" y="1241870"/>
            <a:ext cx="2372160" cy="947648"/>
          </a:xfrm>
          <a:prstGeom prst="left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500" dirty="0" smtClean="0">
                <a:solidFill>
                  <a:srgbClr val="FF0000"/>
                </a:solidFill>
                <a:latin typeface="Georgia" pitchFamily="18" charset="0"/>
                <a:ea typeface="ＭＳ Ｐゴシック" pitchFamily="1" charset="-128"/>
              </a:rPr>
              <a:t>Subsidie</a:t>
            </a:r>
            <a:endParaRPr kumimoji="0" lang="nl-NL" sz="2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6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4"/>
          <p:cNvSpPr>
            <a:spLocks noGrp="1"/>
          </p:cNvSpPr>
          <p:nvPr>
            <p:ph type="title"/>
          </p:nvPr>
        </p:nvSpPr>
        <p:spPr>
          <a:xfrm>
            <a:off x="4283968" y="404664"/>
            <a:ext cx="3816350" cy="657225"/>
          </a:xfrm>
        </p:spPr>
        <p:txBody>
          <a:bodyPr/>
          <a:lstStyle/>
          <a:p>
            <a:pPr eaLnBrk="1" hangingPunct="1"/>
            <a:r>
              <a:rPr lang="en-US" altLang="nl-NL" dirty="0" smtClean="0"/>
              <a:t>Basic Business Case</a:t>
            </a:r>
          </a:p>
        </p:txBody>
      </p:sp>
      <p:sp>
        <p:nvSpPr>
          <p:cNvPr id="12291" name="Tijdelijke aanduiding voor datum 2"/>
          <p:cNvSpPr>
            <a:spLocks noGrp="1"/>
          </p:cNvSpPr>
          <p:nvPr>
            <p:ph type="dt" sz="quarter" idx="4294967295"/>
          </p:nvPr>
        </p:nvSpPr>
        <p:spPr bwMode="auto">
          <a:xfrm>
            <a:off x="8316913" y="6453188"/>
            <a:ext cx="647700" cy="2619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0" hangingPunct="0">
              <a:defRPr/>
            </a:pPr>
            <a:fld id="{8526013A-5F94-4EB3-959E-63E7A0C43EF3}" type="datetime5">
              <a:rPr lang="en-US" sz="1000">
                <a:latin typeface="+mn-lt"/>
                <a:ea typeface="+mn-ea"/>
              </a:rPr>
              <a:pPr eaLnBrk="0" hangingPunct="0">
                <a:defRPr/>
              </a:pPr>
              <a:t>1-Jun-15</a:t>
            </a:fld>
            <a:endParaRPr lang="en-US" sz="1000">
              <a:latin typeface="+mn-lt"/>
              <a:ea typeface="+mn-ea"/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933450" y="2338388"/>
            <a:ext cx="0" cy="39893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989012" y="4730749"/>
            <a:ext cx="7255395" cy="2392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303" name="Text Box 7"/>
          <p:cNvSpPr txBox="1">
            <a:spLocks noChangeArrowheads="1"/>
          </p:cNvSpPr>
          <p:nvPr/>
        </p:nvSpPr>
        <p:spPr bwMode="auto">
          <a:xfrm>
            <a:off x="8244408" y="4581178"/>
            <a:ext cx="782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nl-NL" sz="1800" dirty="0"/>
              <a:t>TIME</a:t>
            </a:r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2222500" y="2166938"/>
            <a:ext cx="5261866" cy="2563812"/>
            <a:chOff x="2222035" y="2167174"/>
            <a:chExt cx="5261559" cy="2564289"/>
          </a:xfrm>
        </p:grpSpPr>
        <p:sp>
          <p:nvSpPr>
            <p:cNvPr id="5151" name="Freeform 9"/>
            <p:cNvSpPr>
              <a:spLocks/>
            </p:cNvSpPr>
            <p:nvPr/>
          </p:nvSpPr>
          <p:spPr bwMode="auto">
            <a:xfrm>
              <a:off x="2222035" y="2338042"/>
              <a:ext cx="3532437" cy="2393421"/>
            </a:xfrm>
            <a:custGeom>
              <a:avLst/>
              <a:gdLst>
                <a:gd name="T0" fmla="*/ 0 w 2858"/>
                <a:gd name="T1" fmla="*/ 2393421 h 1905"/>
                <a:gd name="T2" fmla="*/ 1065417 w 2858"/>
                <a:gd name="T3" fmla="*/ 1879558 h 1905"/>
                <a:gd name="T4" fmla="*/ 2018359 w 2858"/>
                <a:gd name="T5" fmla="*/ 854345 h 1905"/>
                <a:gd name="T6" fmla="*/ 2635114 w 2858"/>
                <a:gd name="T7" fmla="*/ 283944 h 1905"/>
                <a:gd name="T8" fmla="*/ 3532437 w 2858"/>
                <a:gd name="T9" fmla="*/ 0 h 19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8"/>
                <a:gd name="T16" fmla="*/ 0 h 1905"/>
                <a:gd name="T17" fmla="*/ 2858 w 2858"/>
                <a:gd name="T18" fmla="*/ 1905 h 19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8" h="1905">
                  <a:moveTo>
                    <a:pt x="0" y="1905"/>
                  </a:moveTo>
                  <a:cubicBezTo>
                    <a:pt x="295" y="1802"/>
                    <a:pt x="590" y="1700"/>
                    <a:pt x="862" y="1496"/>
                  </a:cubicBezTo>
                  <a:cubicBezTo>
                    <a:pt x="1134" y="1292"/>
                    <a:pt x="1421" y="892"/>
                    <a:pt x="1633" y="680"/>
                  </a:cubicBezTo>
                  <a:cubicBezTo>
                    <a:pt x="1845" y="468"/>
                    <a:pt x="1928" y="339"/>
                    <a:pt x="2132" y="226"/>
                  </a:cubicBezTo>
                  <a:cubicBezTo>
                    <a:pt x="2336" y="113"/>
                    <a:pt x="2737" y="38"/>
                    <a:pt x="2858" y="0"/>
                  </a:cubicBezTo>
                </a:path>
              </a:pathLst>
            </a:custGeom>
            <a:noFill/>
            <a:ln w="76200" cap="rnd">
              <a:solidFill>
                <a:srgbClr val="00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52" name="Text Box 10"/>
            <p:cNvSpPr txBox="1">
              <a:spLocks noChangeArrowheads="1"/>
            </p:cNvSpPr>
            <p:nvPr/>
          </p:nvSpPr>
          <p:spPr bwMode="auto">
            <a:xfrm>
              <a:off x="5810092" y="2167174"/>
              <a:ext cx="1673502" cy="400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2000" dirty="0"/>
                <a:t>Sales Revenue</a:t>
              </a: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933450" y="4730751"/>
            <a:ext cx="6979606" cy="412074"/>
            <a:chOff x="932906" y="4731464"/>
            <a:chExt cx="6980153" cy="411463"/>
          </a:xfrm>
        </p:grpSpPr>
        <p:sp>
          <p:nvSpPr>
            <p:cNvPr id="5149" name="Freeform 11"/>
            <p:cNvSpPr>
              <a:spLocks/>
            </p:cNvSpPr>
            <p:nvPr/>
          </p:nvSpPr>
          <p:spPr bwMode="auto">
            <a:xfrm>
              <a:off x="932906" y="4731464"/>
              <a:ext cx="4764711" cy="351789"/>
            </a:xfrm>
            <a:custGeom>
              <a:avLst/>
              <a:gdLst>
                <a:gd name="T0" fmla="*/ 0 w 3855"/>
                <a:gd name="T1" fmla="*/ 0 h 280"/>
                <a:gd name="T2" fmla="*/ 1457223 w 3855"/>
                <a:gd name="T3" fmla="*/ 283944 h 280"/>
                <a:gd name="T4" fmla="*/ 3699294 w 3855"/>
                <a:gd name="T5" fmla="*/ 341738 h 280"/>
                <a:gd name="T6" fmla="*/ 4764711 w 3855"/>
                <a:gd name="T7" fmla="*/ 341738 h 2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55"/>
                <a:gd name="T13" fmla="*/ 0 h 280"/>
                <a:gd name="T14" fmla="*/ 3855 w 3855"/>
                <a:gd name="T15" fmla="*/ 280 h 2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55" h="280">
                  <a:moveTo>
                    <a:pt x="0" y="0"/>
                  </a:moveTo>
                  <a:cubicBezTo>
                    <a:pt x="340" y="90"/>
                    <a:pt x="680" y="181"/>
                    <a:pt x="1179" y="226"/>
                  </a:cubicBezTo>
                  <a:cubicBezTo>
                    <a:pt x="1678" y="271"/>
                    <a:pt x="2547" y="264"/>
                    <a:pt x="2993" y="272"/>
                  </a:cubicBezTo>
                  <a:cubicBezTo>
                    <a:pt x="3439" y="280"/>
                    <a:pt x="3711" y="280"/>
                    <a:pt x="3855" y="272"/>
                  </a:cubicBezTo>
                </a:path>
              </a:pathLst>
            </a:custGeom>
            <a:noFill/>
            <a:ln w="57150">
              <a:solidFill>
                <a:srgbClr val="9966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50" name="Text Box 12"/>
            <p:cNvSpPr txBox="1">
              <a:spLocks noChangeArrowheads="1"/>
            </p:cNvSpPr>
            <p:nvPr/>
          </p:nvSpPr>
          <p:spPr bwMode="auto">
            <a:xfrm>
              <a:off x="5808856" y="4743410"/>
              <a:ext cx="2104203" cy="399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2000" dirty="0"/>
                <a:t>Development Cost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73238" y="4730750"/>
            <a:ext cx="7027775" cy="732098"/>
            <a:chOff x="1773374" y="4731464"/>
            <a:chExt cx="7027195" cy="731287"/>
          </a:xfrm>
        </p:grpSpPr>
        <p:sp>
          <p:nvSpPr>
            <p:cNvPr id="5147" name="Freeform 13"/>
            <p:cNvSpPr>
              <a:spLocks/>
            </p:cNvSpPr>
            <p:nvPr/>
          </p:nvSpPr>
          <p:spPr bwMode="auto">
            <a:xfrm>
              <a:off x="1773374" y="4731464"/>
              <a:ext cx="3924244" cy="531453"/>
            </a:xfrm>
            <a:custGeom>
              <a:avLst/>
              <a:gdLst>
                <a:gd name="T0" fmla="*/ 0 w 3175"/>
                <a:gd name="T1" fmla="*/ 0 h 423"/>
                <a:gd name="T2" fmla="*/ 280568 w 3175"/>
                <a:gd name="T3" fmla="*/ 227407 h 423"/>
                <a:gd name="T4" fmla="*/ 729230 w 3175"/>
                <a:gd name="T5" fmla="*/ 398276 h 423"/>
                <a:gd name="T6" fmla="*/ 2298927 w 3175"/>
                <a:gd name="T7" fmla="*/ 512607 h 423"/>
                <a:gd name="T8" fmla="*/ 3924244 w 3175"/>
                <a:gd name="T9" fmla="*/ 512607 h 4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23"/>
                <a:gd name="T17" fmla="*/ 3175 w 3175"/>
                <a:gd name="T18" fmla="*/ 423 h 4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23">
                  <a:moveTo>
                    <a:pt x="0" y="0"/>
                  </a:moveTo>
                  <a:cubicBezTo>
                    <a:pt x="64" y="64"/>
                    <a:pt x="129" y="128"/>
                    <a:pt x="227" y="181"/>
                  </a:cubicBezTo>
                  <a:cubicBezTo>
                    <a:pt x="325" y="234"/>
                    <a:pt x="318" y="279"/>
                    <a:pt x="590" y="317"/>
                  </a:cubicBezTo>
                  <a:cubicBezTo>
                    <a:pt x="862" y="355"/>
                    <a:pt x="1429" y="393"/>
                    <a:pt x="1860" y="408"/>
                  </a:cubicBezTo>
                  <a:cubicBezTo>
                    <a:pt x="2291" y="423"/>
                    <a:pt x="2956" y="416"/>
                    <a:pt x="3175" y="408"/>
                  </a:cubicBezTo>
                </a:path>
              </a:pathLst>
            </a:custGeom>
            <a:noFill/>
            <a:ln w="571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48" name="Text Box 14"/>
            <p:cNvSpPr txBox="1">
              <a:spLocks noChangeArrowheads="1"/>
            </p:cNvSpPr>
            <p:nvPr/>
          </p:nvSpPr>
          <p:spPr bwMode="auto">
            <a:xfrm>
              <a:off x="5820191" y="5063084"/>
              <a:ext cx="2980378" cy="399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2000" dirty="0" smtClean="0"/>
                <a:t>Launch and Ramp </a:t>
              </a:r>
              <a:r>
                <a:rPr lang="en-US" altLang="nl-NL" sz="2000" dirty="0"/>
                <a:t>up Costs</a:t>
              </a: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1941513" y="4730751"/>
            <a:ext cx="6859500" cy="1019686"/>
            <a:chOff x="1941467" y="4731464"/>
            <a:chExt cx="6859028" cy="1019396"/>
          </a:xfrm>
        </p:grpSpPr>
        <p:sp>
          <p:nvSpPr>
            <p:cNvPr id="5145" name="Freeform 15"/>
            <p:cNvSpPr>
              <a:spLocks/>
            </p:cNvSpPr>
            <p:nvPr/>
          </p:nvSpPr>
          <p:spPr bwMode="auto">
            <a:xfrm>
              <a:off x="1941467" y="4731464"/>
              <a:ext cx="3700531" cy="826704"/>
            </a:xfrm>
            <a:custGeom>
              <a:avLst/>
              <a:gdLst>
                <a:gd name="T0" fmla="*/ 0 w 3145"/>
                <a:gd name="T1" fmla="*/ 0 h 658"/>
                <a:gd name="T2" fmla="*/ 322399 w 3145"/>
                <a:gd name="T3" fmla="*/ 227406 h 658"/>
                <a:gd name="T4" fmla="*/ 829531 w 3145"/>
                <a:gd name="T5" fmla="*/ 454813 h 658"/>
                <a:gd name="T6" fmla="*/ 1566107 w 3145"/>
                <a:gd name="T7" fmla="*/ 626938 h 658"/>
                <a:gd name="T8" fmla="*/ 2947482 w 3145"/>
                <a:gd name="T9" fmla="*/ 797807 h 658"/>
                <a:gd name="T10" fmla="*/ 3039260 w 3145"/>
                <a:gd name="T11" fmla="*/ 797807 h 6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45"/>
                <a:gd name="T19" fmla="*/ 0 h 658"/>
                <a:gd name="T20" fmla="*/ 3145 w 3145"/>
                <a:gd name="T21" fmla="*/ 658 h 6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45" h="658">
                  <a:moveTo>
                    <a:pt x="0" y="0"/>
                  </a:moveTo>
                  <a:cubicBezTo>
                    <a:pt x="91" y="60"/>
                    <a:pt x="182" y="121"/>
                    <a:pt x="318" y="181"/>
                  </a:cubicBezTo>
                  <a:cubicBezTo>
                    <a:pt x="454" y="241"/>
                    <a:pt x="613" y="309"/>
                    <a:pt x="817" y="362"/>
                  </a:cubicBezTo>
                  <a:cubicBezTo>
                    <a:pt x="1021" y="415"/>
                    <a:pt x="1194" y="454"/>
                    <a:pt x="1542" y="499"/>
                  </a:cubicBezTo>
                  <a:cubicBezTo>
                    <a:pt x="1890" y="544"/>
                    <a:pt x="2661" y="612"/>
                    <a:pt x="2903" y="635"/>
                  </a:cubicBezTo>
                  <a:cubicBezTo>
                    <a:pt x="3145" y="658"/>
                    <a:pt x="3069" y="646"/>
                    <a:pt x="2994" y="635"/>
                  </a:cubicBezTo>
                </a:path>
              </a:pathLst>
            </a:custGeom>
            <a:noFill/>
            <a:ln w="57150">
              <a:solidFill>
                <a:srgbClr val="FF66FF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46" name="Text Box 16"/>
            <p:cNvSpPr txBox="1">
              <a:spLocks noChangeArrowheads="1"/>
            </p:cNvSpPr>
            <p:nvPr/>
          </p:nvSpPr>
          <p:spPr bwMode="auto">
            <a:xfrm>
              <a:off x="5808856" y="5350864"/>
              <a:ext cx="2991639" cy="39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2000" dirty="0"/>
                <a:t>Marketing &amp; Support Costs</a:t>
              </a: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2166938" y="4730749"/>
            <a:ext cx="5677487" cy="1597264"/>
            <a:chOff x="2166416" y="4731464"/>
            <a:chExt cx="5677784" cy="1595834"/>
          </a:xfrm>
        </p:grpSpPr>
        <p:sp>
          <p:nvSpPr>
            <p:cNvPr id="5143" name="Freeform 17"/>
            <p:cNvSpPr>
              <a:spLocks/>
            </p:cNvSpPr>
            <p:nvPr/>
          </p:nvSpPr>
          <p:spPr bwMode="auto">
            <a:xfrm>
              <a:off x="2166416" y="4731464"/>
              <a:ext cx="3419963" cy="1310414"/>
            </a:xfrm>
            <a:custGeom>
              <a:avLst/>
              <a:gdLst>
                <a:gd name="T0" fmla="*/ 0 w 2767"/>
                <a:gd name="T1" fmla="*/ 0 h 1043"/>
                <a:gd name="T2" fmla="*/ 672374 w 2767"/>
                <a:gd name="T3" fmla="*/ 170869 h 1043"/>
                <a:gd name="T4" fmla="*/ 1233510 w 2767"/>
                <a:gd name="T5" fmla="*/ 454813 h 1043"/>
                <a:gd name="T6" fmla="*/ 1625317 w 2767"/>
                <a:gd name="T7" fmla="*/ 854345 h 1043"/>
                <a:gd name="T8" fmla="*/ 2522640 w 2767"/>
                <a:gd name="T9" fmla="*/ 1139545 h 1043"/>
                <a:gd name="T10" fmla="*/ 3419963 w 2767"/>
                <a:gd name="T11" fmla="*/ 1310414 h 10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67"/>
                <a:gd name="T19" fmla="*/ 0 h 1043"/>
                <a:gd name="T20" fmla="*/ 2767 w 2767"/>
                <a:gd name="T21" fmla="*/ 1043 h 10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67" h="1043">
                  <a:moveTo>
                    <a:pt x="0" y="0"/>
                  </a:moveTo>
                  <a:cubicBezTo>
                    <a:pt x="189" y="38"/>
                    <a:pt x="378" y="76"/>
                    <a:pt x="544" y="136"/>
                  </a:cubicBezTo>
                  <a:cubicBezTo>
                    <a:pt x="710" y="196"/>
                    <a:pt x="869" y="271"/>
                    <a:pt x="998" y="362"/>
                  </a:cubicBezTo>
                  <a:cubicBezTo>
                    <a:pt x="1127" y="453"/>
                    <a:pt x="1141" y="589"/>
                    <a:pt x="1315" y="680"/>
                  </a:cubicBezTo>
                  <a:cubicBezTo>
                    <a:pt x="1489" y="771"/>
                    <a:pt x="1799" y="847"/>
                    <a:pt x="2041" y="907"/>
                  </a:cubicBezTo>
                  <a:cubicBezTo>
                    <a:pt x="2283" y="967"/>
                    <a:pt x="2639" y="1020"/>
                    <a:pt x="2767" y="1043"/>
                  </a:cubicBezTo>
                </a:path>
              </a:pathLst>
            </a:custGeom>
            <a:noFill/>
            <a:ln w="57150">
              <a:solidFill>
                <a:srgbClr val="6699FF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44" name="Text Box 18"/>
            <p:cNvSpPr txBox="1">
              <a:spLocks noChangeArrowheads="1"/>
            </p:cNvSpPr>
            <p:nvPr/>
          </p:nvSpPr>
          <p:spPr bwMode="auto">
            <a:xfrm>
              <a:off x="5808856" y="5927546"/>
              <a:ext cx="2035344" cy="399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2000" dirty="0"/>
                <a:t>Operational Costs</a:t>
              </a:r>
            </a:p>
          </p:txBody>
        </p:sp>
      </p:grpSp>
      <p:sp>
        <p:nvSpPr>
          <p:cNvPr id="5133" name="Text Box 19"/>
          <p:cNvSpPr txBox="1">
            <a:spLocks noChangeArrowheads="1"/>
          </p:cNvSpPr>
          <p:nvPr/>
        </p:nvSpPr>
        <p:spPr bwMode="auto">
          <a:xfrm rot="5400000">
            <a:off x="277930" y="3515489"/>
            <a:ext cx="1820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nl-NL" sz="2000" dirty="0"/>
              <a:t>Fuzzy Front End</a:t>
            </a:r>
          </a:p>
        </p:txBody>
      </p:sp>
      <p:sp>
        <p:nvSpPr>
          <p:cNvPr id="5134" name="Text Box 20"/>
          <p:cNvSpPr txBox="1">
            <a:spLocks noChangeArrowheads="1"/>
          </p:cNvSpPr>
          <p:nvPr/>
        </p:nvSpPr>
        <p:spPr bwMode="auto">
          <a:xfrm rot="5400000">
            <a:off x="747712" y="3447227"/>
            <a:ext cx="1744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nl-NL" sz="2000" dirty="0"/>
              <a:t>Murky Middle</a:t>
            </a:r>
          </a:p>
        </p:txBody>
      </p:sp>
      <p:sp>
        <p:nvSpPr>
          <p:cNvPr id="5135" name="Text Box 21"/>
          <p:cNvSpPr txBox="1">
            <a:spLocks noChangeArrowheads="1"/>
          </p:cNvSpPr>
          <p:nvPr/>
        </p:nvSpPr>
        <p:spPr bwMode="auto">
          <a:xfrm rot="5400000">
            <a:off x="1185420" y="3471039"/>
            <a:ext cx="17328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nl-NL" sz="2000" dirty="0"/>
              <a:t>Hairy Back End</a:t>
            </a:r>
          </a:p>
        </p:txBody>
      </p:sp>
      <p:sp>
        <p:nvSpPr>
          <p:cNvPr id="5136" name="Line 22"/>
          <p:cNvSpPr>
            <a:spLocks noChangeShapeType="1"/>
          </p:cNvSpPr>
          <p:nvPr/>
        </p:nvSpPr>
        <p:spPr bwMode="auto">
          <a:xfrm>
            <a:off x="1363663" y="2693988"/>
            <a:ext cx="0" cy="28797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37" name="Line 23"/>
          <p:cNvSpPr>
            <a:spLocks noChangeShapeType="1"/>
          </p:cNvSpPr>
          <p:nvPr/>
        </p:nvSpPr>
        <p:spPr bwMode="auto">
          <a:xfrm>
            <a:off x="1868488" y="2693988"/>
            <a:ext cx="0" cy="28797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7" name="Left Arrow 26"/>
          <p:cNvSpPr>
            <a:spLocks noChangeArrowheads="1"/>
          </p:cNvSpPr>
          <p:nvPr/>
        </p:nvSpPr>
        <p:spPr bwMode="auto">
          <a:xfrm>
            <a:off x="6253858" y="2924944"/>
            <a:ext cx="2890142" cy="947648"/>
          </a:xfrm>
          <a:prstGeom prst="leftArrow">
            <a:avLst>
              <a:gd name="adj1" fmla="val 50000"/>
              <a:gd name="adj2" fmla="val 50001"/>
            </a:avLst>
          </a:prstGeom>
          <a:solidFill>
            <a:schemeClr val="accent2"/>
          </a:solidFill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nl-NL" sz="2500" dirty="0" smtClean="0">
                <a:solidFill>
                  <a:schemeClr val="bg1"/>
                </a:solidFill>
                <a:latin typeface="Georgia" pitchFamily="18" charset="0"/>
              </a:rPr>
              <a:t>Revenue &gt; costs?</a:t>
            </a:r>
            <a:endParaRPr lang="en-US" altLang="nl-NL" sz="2500" dirty="0">
              <a:solidFill>
                <a:schemeClr val="bg1"/>
              </a:solidFill>
              <a:latin typeface="Georgia" pitchFamily="18" charset="0"/>
            </a:endParaRPr>
          </a:p>
        </p:txBody>
      </p: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428625" y="2071688"/>
            <a:ext cx="1285875" cy="4649225"/>
            <a:chOff x="428625" y="2071688"/>
            <a:chExt cx="1285422" cy="4649225"/>
          </a:xfrm>
        </p:grpSpPr>
        <p:sp>
          <p:nvSpPr>
            <p:cNvPr id="5140" name="Text Box 6"/>
            <p:cNvSpPr txBox="1">
              <a:spLocks noChangeArrowheads="1"/>
            </p:cNvSpPr>
            <p:nvPr/>
          </p:nvSpPr>
          <p:spPr bwMode="auto">
            <a:xfrm>
              <a:off x="539863" y="2071688"/>
              <a:ext cx="9446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1800" dirty="0"/>
                <a:t>INFLOW</a:t>
              </a:r>
            </a:p>
          </p:txBody>
        </p:sp>
        <p:sp>
          <p:nvSpPr>
            <p:cNvPr id="5141" name="Text Box 8"/>
            <p:cNvSpPr txBox="1">
              <a:spLocks noChangeArrowheads="1"/>
            </p:cNvSpPr>
            <p:nvPr/>
          </p:nvSpPr>
          <p:spPr bwMode="auto">
            <a:xfrm>
              <a:off x="428625" y="6382359"/>
              <a:ext cx="12854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1600" dirty="0"/>
                <a:t>OUTFLOW</a:t>
              </a:r>
            </a:p>
          </p:txBody>
        </p:sp>
        <p:sp>
          <p:nvSpPr>
            <p:cNvPr id="5142" name="Text Box 7"/>
            <p:cNvSpPr txBox="1">
              <a:spLocks noChangeArrowheads="1"/>
            </p:cNvSpPr>
            <p:nvPr/>
          </p:nvSpPr>
          <p:spPr bwMode="auto">
            <a:xfrm rot="-5400000">
              <a:off x="249696" y="4570011"/>
              <a:ext cx="8050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nl-NL" sz="1800"/>
                <a:t>CASH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911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" grpId="0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52" y="116632"/>
            <a:ext cx="4536430" cy="657225"/>
          </a:xfrm>
        </p:spPr>
        <p:txBody>
          <a:bodyPr/>
          <a:lstStyle/>
          <a:p>
            <a:r>
              <a:rPr lang="nl-NL" dirty="0" smtClean="0"/>
              <a:t>Wat is een business case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38455" cy="4680049"/>
          </a:xfrm>
        </p:spPr>
        <p:txBody>
          <a:bodyPr/>
          <a:lstStyle/>
          <a:p>
            <a:r>
              <a:rPr lang="nl-NL" i="1" dirty="0" smtClean="0"/>
              <a:t>Binnen de context van een onderneming en een charter</a:t>
            </a:r>
            <a:r>
              <a:rPr lang="nl-NL" dirty="0" smtClean="0"/>
              <a:t>:</a:t>
            </a:r>
          </a:p>
          <a:p>
            <a:r>
              <a:rPr lang="nl-NL" dirty="0" smtClean="0"/>
              <a:t>Een concept voor een doelgroep</a:t>
            </a:r>
          </a:p>
          <a:p>
            <a:r>
              <a:rPr lang="nl-NL" dirty="0" smtClean="0"/>
              <a:t>Een manier van marketing, levering, service, betaling</a:t>
            </a:r>
          </a:p>
          <a:p>
            <a:r>
              <a:rPr lang="nl-NL" dirty="0" smtClean="0"/>
              <a:t>Een inschatting van afzet, inkomsten; over de tijd</a:t>
            </a:r>
          </a:p>
          <a:p>
            <a:r>
              <a:rPr lang="nl-NL" dirty="0" smtClean="0"/>
              <a:t>Een marge voor marketing, levering, service</a:t>
            </a:r>
          </a:p>
          <a:p>
            <a:r>
              <a:rPr lang="nl-NL" dirty="0" smtClean="0"/>
              <a:t>Een doel-kostprijs</a:t>
            </a:r>
          </a:p>
          <a:p>
            <a:r>
              <a:rPr lang="nl-NL" dirty="0" smtClean="0"/>
              <a:t>Een geplande stroom netto inkomsten</a:t>
            </a:r>
          </a:p>
          <a:p>
            <a:r>
              <a:rPr lang="nl-NL" dirty="0" smtClean="0"/>
              <a:t>Een investeringsprogramma voor product ontwikkeling</a:t>
            </a:r>
          </a:p>
          <a:p>
            <a:r>
              <a:rPr lang="nl-NL" dirty="0" smtClean="0"/>
              <a:t>Inclusief inkoop en productie opstarten </a:t>
            </a:r>
          </a:p>
          <a:p>
            <a:r>
              <a:rPr lang="nl-NL" dirty="0" smtClean="0"/>
              <a:t>En de kosten van een </a:t>
            </a:r>
            <a:r>
              <a:rPr lang="nl-NL" dirty="0" err="1" smtClean="0"/>
              <a:t>launch</a:t>
            </a:r>
            <a:r>
              <a:rPr lang="nl-NL" dirty="0" smtClean="0"/>
              <a:t> </a:t>
            </a:r>
          </a:p>
          <a:p>
            <a:r>
              <a:rPr lang="nl-NL" dirty="0" smtClean="0"/>
              <a:t>Financiële projectie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B5198-02B5-43B0-8266-E3C12EA768B7}" type="datetime1">
              <a:rPr lang="nl-NL" altLang="nl-NL" smtClean="0"/>
              <a:t>1-6-2015</a:t>
            </a:fld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945E3-6441-4659-A722-F60E2973E80D}" type="slidenum">
              <a:rPr lang="nl-NL" altLang="nl-NL" smtClean="0"/>
              <a:pPr>
                <a:defRPr/>
              </a:pPr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7413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07904" y="0"/>
            <a:ext cx="5688632" cy="657225"/>
          </a:xfrm>
        </p:spPr>
        <p:txBody>
          <a:bodyPr/>
          <a:lstStyle/>
          <a:p>
            <a:r>
              <a:rPr lang="nl-NL" dirty="0" smtClean="0"/>
              <a:t>Wat blijkt uit onderzoek</a:t>
            </a:r>
            <a:br>
              <a:rPr lang="nl-NL" dirty="0" smtClean="0"/>
            </a:br>
            <a:r>
              <a:rPr lang="nl-NL" dirty="0" smtClean="0"/>
              <a:t> naar zorg innovatie?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8510463" cy="4680049"/>
          </a:xfrm>
        </p:spPr>
        <p:txBody>
          <a:bodyPr/>
          <a:lstStyle/>
          <a:p>
            <a:r>
              <a:rPr lang="nl-NL" dirty="0" smtClean="0"/>
              <a:t>Men weet niet, in welke innovatie fase men zit</a:t>
            </a:r>
          </a:p>
          <a:p>
            <a:r>
              <a:rPr lang="nl-NL" dirty="0" smtClean="0"/>
              <a:t>of men schat de innovatie fase fout in</a:t>
            </a:r>
          </a:p>
          <a:p>
            <a:r>
              <a:rPr lang="nl-NL" dirty="0" smtClean="0"/>
              <a:t>Men maakt geen business case </a:t>
            </a:r>
            <a:r>
              <a:rPr lang="nl-NL" dirty="0" err="1" smtClean="0"/>
              <a:t>vòòr</a:t>
            </a:r>
            <a:r>
              <a:rPr lang="nl-NL" dirty="0" smtClean="0"/>
              <a:t> men gaat ontwikkelen</a:t>
            </a:r>
          </a:p>
          <a:p>
            <a:r>
              <a:rPr lang="nl-NL" dirty="0" smtClean="0"/>
              <a:t>Men berekent een ROI voor de BV Nederland, maar:</a:t>
            </a:r>
          </a:p>
          <a:p>
            <a:r>
              <a:rPr lang="nl-NL" dirty="0" smtClean="0"/>
              <a:t>De kosten vallen meestal ergens anders dan de baten</a:t>
            </a:r>
          </a:p>
          <a:p>
            <a:r>
              <a:rPr lang="nl-NL" dirty="0" smtClean="0"/>
              <a:t>Men vraagt zich niet af, hoe de geldstromen zich gaan verleggen met deze innovatie</a:t>
            </a:r>
          </a:p>
          <a:p>
            <a:r>
              <a:rPr lang="nl-NL" dirty="0" smtClean="0"/>
              <a:t>Vaak worden wel kosten toegevoegd, maar:</a:t>
            </a:r>
          </a:p>
          <a:p>
            <a:r>
              <a:rPr lang="nl-NL" dirty="0" smtClean="0"/>
              <a:t>Men vergeet, de baten te managen en echt te incasseren</a:t>
            </a:r>
          </a:p>
          <a:p>
            <a:r>
              <a:rPr lang="nl-NL" dirty="0" smtClean="0"/>
              <a:t>Men voegt de innovatie niet in bestaande faciliteiten voor </a:t>
            </a:r>
            <a:r>
              <a:rPr lang="nl-NL" dirty="0" err="1" smtClean="0"/>
              <a:t>planbare</a:t>
            </a:r>
            <a:r>
              <a:rPr lang="nl-NL" dirty="0" smtClean="0"/>
              <a:t> of acute zorg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A737C9-82D5-48BC-8FEC-1881B8CA87FF}" type="datetime1">
              <a:rPr lang="nl-NL" altLang="nl-NL" smtClean="0"/>
              <a:t>1-6-2015</a:t>
            </a:fld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945E3-6441-4659-A722-F60E2973E80D}" type="slidenum">
              <a:rPr lang="nl-NL" altLang="nl-NL" smtClean="0"/>
              <a:pPr>
                <a:defRPr/>
              </a:pPr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0645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5936" y="0"/>
            <a:ext cx="5040486" cy="1096466"/>
          </a:xfrm>
        </p:spPr>
        <p:txBody>
          <a:bodyPr/>
          <a:lstStyle/>
          <a:p>
            <a:r>
              <a:rPr lang="nl-NL" dirty="0" smtClean="0"/>
              <a:t>Theorie van </a:t>
            </a:r>
            <a:r>
              <a:rPr lang="nl-NL" dirty="0" err="1" smtClean="0"/>
              <a:t>Christensen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over </a:t>
            </a:r>
            <a:r>
              <a:rPr lang="nl-NL" dirty="0" err="1" smtClean="0"/>
              <a:t>disruptive</a:t>
            </a:r>
            <a:r>
              <a:rPr lang="nl-NL" dirty="0" smtClean="0"/>
              <a:t> </a:t>
            </a:r>
            <a:r>
              <a:rPr lang="nl-NL" dirty="0" err="1" smtClean="0"/>
              <a:t>innovation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436927" y="980728"/>
            <a:ext cx="1905000" cy="261938"/>
          </a:xfrm>
        </p:spPr>
        <p:txBody>
          <a:bodyPr/>
          <a:lstStyle/>
          <a:p>
            <a:pPr>
              <a:defRPr/>
            </a:pPr>
            <a:fld id="{18C38F3F-3CBB-444B-8F81-7E57D8D3C5AB}" type="datetime1">
              <a:rPr lang="nl-NL" altLang="nl-NL" smtClean="0"/>
              <a:pPr>
                <a:defRPr/>
              </a:pPr>
              <a:t>1-6-2015</a:t>
            </a:fld>
            <a:endParaRPr lang="nl-NL" alt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529730" y="980728"/>
            <a:ext cx="647700" cy="261938"/>
          </a:xfrm>
        </p:spPr>
        <p:txBody>
          <a:bodyPr/>
          <a:lstStyle/>
          <a:p>
            <a:pPr>
              <a:defRPr/>
            </a:pPr>
            <a:r>
              <a:rPr lang="nl-NL" altLang="nl-NL" dirty="0" smtClean="0"/>
              <a:t> | </a:t>
            </a:r>
            <a:fld id="{EDFEA50A-1FCB-4593-9BAB-24E26FCB3554}" type="slidenum">
              <a:rPr lang="nl-NL" altLang="nl-NL" smtClean="0"/>
              <a:pPr>
                <a:defRPr/>
              </a:pPr>
              <a:t>15</a:t>
            </a:fld>
            <a:endParaRPr lang="nl-NL" altLang="nl-NL" dirty="0"/>
          </a:p>
        </p:txBody>
      </p:sp>
      <p:sp>
        <p:nvSpPr>
          <p:cNvPr id="11" name="PIJL-RECHTS 10"/>
          <p:cNvSpPr/>
          <p:nvPr/>
        </p:nvSpPr>
        <p:spPr bwMode="auto">
          <a:xfrm>
            <a:off x="4716015" y="2480530"/>
            <a:ext cx="4572000" cy="947648"/>
          </a:xfrm>
          <a:prstGeom prst="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dirty="0" smtClean="0">
                <a:latin typeface="Georgia" pitchFamily="18" charset="0"/>
                <a:ea typeface="ＭＳ Ｐゴシック" pitchFamily="1" charset="-128"/>
              </a:rPr>
              <a:t>Goed gedefinieerde problemen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2" name="PIJL-LINKS 11"/>
          <p:cNvSpPr/>
          <p:nvPr/>
        </p:nvSpPr>
        <p:spPr bwMode="auto">
          <a:xfrm>
            <a:off x="-223254" y="2508913"/>
            <a:ext cx="4939269" cy="917079"/>
          </a:xfrm>
          <a:prstGeom prst="lef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Slecht-gedefinieerde</a:t>
            </a:r>
            <a:r>
              <a:rPr kumimoji="0" lang="nl-NL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 problemen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4" name="Gekromde PIJL-OMHOOG 13"/>
          <p:cNvSpPr/>
          <p:nvPr/>
        </p:nvSpPr>
        <p:spPr bwMode="auto">
          <a:xfrm>
            <a:off x="3970884" y="3659010"/>
            <a:ext cx="1656184" cy="1152128"/>
          </a:xfrm>
          <a:prstGeom prst="curvedUp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1529241" y="1499592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rgbClr val="0070C0"/>
                </a:solidFill>
              </a:rPr>
              <a:t>Solution Shop:</a:t>
            </a:r>
          </a:p>
          <a:p>
            <a:r>
              <a:rPr lang="nl-NL" sz="2000" dirty="0" smtClean="0">
                <a:solidFill>
                  <a:srgbClr val="0070C0"/>
                </a:solidFill>
              </a:rPr>
              <a:t>Klant-specifiek</a:t>
            </a:r>
            <a:endParaRPr lang="nl-NL" sz="2000" dirty="0">
              <a:solidFill>
                <a:srgbClr val="0070C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220072" y="1499592"/>
            <a:ext cx="3517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rgbClr val="0070C0"/>
                </a:solidFill>
              </a:rPr>
              <a:t>Value-</a:t>
            </a:r>
            <a:r>
              <a:rPr lang="nl-NL" sz="2000" dirty="0" err="1" smtClean="0">
                <a:solidFill>
                  <a:srgbClr val="0070C0"/>
                </a:solidFill>
              </a:rPr>
              <a:t>Adding</a:t>
            </a:r>
            <a:r>
              <a:rPr lang="nl-NL" sz="2000" dirty="0" smtClean="0">
                <a:solidFill>
                  <a:srgbClr val="0070C0"/>
                </a:solidFill>
              </a:rPr>
              <a:t> </a:t>
            </a:r>
            <a:r>
              <a:rPr lang="nl-NL" sz="2000" dirty="0" err="1">
                <a:solidFill>
                  <a:srgbClr val="0070C0"/>
                </a:solidFill>
              </a:rPr>
              <a:t>P</a:t>
            </a:r>
            <a:r>
              <a:rPr lang="nl-NL" sz="2000" dirty="0" err="1" smtClean="0">
                <a:solidFill>
                  <a:srgbClr val="0070C0"/>
                </a:solidFill>
              </a:rPr>
              <a:t>rocess</a:t>
            </a:r>
            <a:r>
              <a:rPr lang="nl-NL" sz="2000" dirty="0" smtClean="0">
                <a:solidFill>
                  <a:srgbClr val="0070C0"/>
                </a:solidFill>
              </a:rPr>
              <a:t> Chain:</a:t>
            </a:r>
          </a:p>
          <a:p>
            <a:pPr algn="ctr"/>
            <a:r>
              <a:rPr lang="nl-NL" sz="2000" dirty="0" smtClean="0">
                <a:solidFill>
                  <a:srgbClr val="0070C0"/>
                </a:solidFill>
              </a:rPr>
              <a:t>Repeterend </a:t>
            </a:r>
            <a:endParaRPr lang="nl-NL" sz="2000" dirty="0">
              <a:solidFill>
                <a:srgbClr val="0070C0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899592" y="4004242"/>
            <a:ext cx="2898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2"/>
                </a:solidFill>
              </a:rPr>
              <a:t>“gewone” innovatie</a:t>
            </a:r>
            <a:endParaRPr lang="nl-NL" sz="2400" dirty="0">
              <a:solidFill>
                <a:schemeClr val="accent2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940152" y="4042920"/>
            <a:ext cx="2898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2"/>
                </a:solidFill>
              </a:rPr>
              <a:t>“gewone” innovatie</a:t>
            </a:r>
            <a:endParaRPr lang="nl-NL" sz="2400" dirty="0">
              <a:solidFill>
                <a:schemeClr val="accent2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3382633" y="5043697"/>
            <a:ext cx="304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>
                <a:solidFill>
                  <a:schemeClr val="accent2"/>
                </a:solidFill>
              </a:rPr>
              <a:t>Disruptive</a:t>
            </a:r>
            <a:r>
              <a:rPr lang="nl-NL" sz="2400" dirty="0" smtClean="0">
                <a:solidFill>
                  <a:schemeClr val="accent2"/>
                </a:solidFill>
              </a:rPr>
              <a:t> </a:t>
            </a:r>
            <a:r>
              <a:rPr lang="nl-NL" sz="2400" dirty="0" err="1" smtClean="0">
                <a:solidFill>
                  <a:schemeClr val="accent2"/>
                </a:solidFill>
              </a:rPr>
              <a:t>innovation</a:t>
            </a:r>
            <a:endParaRPr lang="nl-NL" sz="2400" dirty="0">
              <a:solidFill>
                <a:schemeClr val="accent2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2453122" y="6124014"/>
            <a:ext cx="518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i="1" dirty="0" smtClean="0">
                <a:solidFill>
                  <a:schemeClr val="bg2"/>
                </a:solidFill>
              </a:rPr>
              <a:t>Leidt tot heel andere business cases</a:t>
            </a:r>
            <a:endParaRPr lang="nl-NL" sz="2400" i="1" dirty="0">
              <a:solidFill>
                <a:schemeClr val="bg2"/>
              </a:solidFill>
            </a:endParaRPr>
          </a:p>
        </p:txBody>
      </p:sp>
      <p:cxnSp>
        <p:nvCxnSpPr>
          <p:cNvPr id="22" name="Rechte verbindingslijn met pijl 21"/>
          <p:cNvCxnSpPr/>
          <p:nvPr/>
        </p:nvCxnSpPr>
        <p:spPr bwMode="auto">
          <a:xfrm flipH="1" flipV="1">
            <a:off x="2348867" y="5218192"/>
            <a:ext cx="566949" cy="803096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Rechte verbindingslijn met pijl 23"/>
          <p:cNvCxnSpPr/>
          <p:nvPr/>
        </p:nvCxnSpPr>
        <p:spPr bwMode="auto">
          <a:xfrm flipV="1">
            <a:off x="5042687" y="5850572"/>
            <a:ext cx="0" cy="341431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Rechte verbindingslijn met pijl 25"/>
          <p:cNvCxnSpPr/>
          <p:nvPr/>
        </p:nvCxnSpPr>
        <p:spPr bwMode="auto">
          <a:xfrm flipV="1">
            <a:off x="6978822" y="5157192"/>
            <a:ext cx="410605" cy="693380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0878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7944" y="404664"/>
            <a:ext cx="2448272" cy="657225"/>
          </a:xfrm>
        </p:spPr>
        <p:txBody>
          <a:bodyPr/>
          <a:lstStyle/>
          <a:p>
            <a:r>
              <a:rPr lang="nl-NL" dirty="0" smtClean="0"/>
              <a:t>Conclusies 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7504" y="1340768"/>
            <a:ext cx="9036496" cy="5184576"/>
          </a:xfrm>
        </p:spPr>
        <p:txBody>
          <a:bodyPr/>
          <a:lstStyle/>
          <a:p>
            <a:r>
              <a:rPr lang="nl-NL" sz="2400" dirty="0" smtClean="0"/>
              <a:t>Gebruik subsidie voor research, niet voor ontwikkeling</a:t>
            </a:r>
          </a:p>
          <a:p>
            <a:endParaRPr lang="nl-NL" sz="1800" dirty="0"/>
          </a:p>
          <a:p>
            <a:r>
              <a:rPr lang="nl-NL" sz="2400" dirty="0" smtClean="0"/>
              <a:t>Definieer een nieuw concept tegelijk met een business case</a:t>
            </a:r>
          </a:p>
          <a:p>
            <a:endParaRPr lang="nl-NL" sz="1800" dirty="0"/>
          </a:p>
          <a:p>
            <a:r>
              <a:rPr lang="nl-NL" sz="2400" dirty="0" smtClean="0"/>
              <a:t>Een business case voor Solution Shop verschilt van VAPC</a:t>
            </a:r>
          </a:p>
          <a:p>
            <a:endParaRPr lang="nl-NL" sz="1600" dirty="0"/>
          </a:p>
          <a:p>
            <a:r>
              <a:rPr lang="nl-NL" sz="2400" dirty="0" smtClean="0"/>
              <a:t>Investeer pas in ontwikkeling als de business case goed is</a:t>
            </a:r>
          </a:p>
          <a:p>
            <a:endParaRPr lang="nl-NL" sz="1800" dirty="0"/>
          </a:p>
          <a:p>
            <a:r>
              <a:rPr lang="nl-NL" sz="2400" dirty="0" smtClean="0"/>
              <a:t>Weet dat investeren in innovatie zeer risicovol is</a:t>
            </a:r>
          </a:p>
          <a:p>
            <a:endParaRPr lang="nl-NL" sz="1800" dirty="0"/>
          </a:p>
          <a:p>
            <a:r>
              <a:rPr lang="nl-NL" sz="2400" dirty="0" smtClean="0"/>
              <a:t>Beheers uitgaven ontwikkeling (en marketing, sales, ramp up)</a:t>
            </a:r>
          </a:p>
          <a:p>
            <a:endParaRPr lang="nl-NL" sz="1800" dirty="0" smtClean="0"/>
          </a:p>
          <a:p>
            <a:r>
              <a:rPr lang="nl-NL" sz="2400" dirty="0" smtClean="0"/>
              <a:t>Manage de inkomsten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FE7BE3-6D4C-4D75-B540-47CD7ED5430D}" type="datetime1">
              <a:rPr lang="nl-NL" altLang="nl-NL" smtClean="0"/>
              <a:t>1-6-2015</a:t>
            </a:fld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945E3-6441-4659-A722-F60E2973E80D}" type="slidenum">
              <a:rPr lang="nl-NL" altLang="nl-NL" smtClean="0"/>
              <a:pPr>
                <a:defRPr/>
              </a:pPr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9569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1050" y="2128838"/>
            <a:ext cx="7934325" cy="657225"/>
          </a:xfrm>
        </p:spPr>
        <p:txBody>
          <a:bodyPr/>
          <a:lstStyle/>
          <a:p>
            <a:pPr eaLnBrk="1" hangingPunct="1"/>
            <a:r>
              <a:rPr lang="nl-NL" altLang="nl-NL" sz="3800" smtClean="0"/>
              <a:t>Dank !</a:t>
            </a:r>
          </a:p>
        </p:txBody>
      </p:sp>
      <p:sp>
        <p:nvSpPr>
          <p:cNvPr id="18435" name="Tijdelijke aanduiding voor datum 3"/>
          <p:cNvSpPr>
            <a:spLocks noGrp="1"/>
          </p:cNvSpPr>
          <p:nvPr>
            <p:ph type="dt" sz="quarter" idx="10"/>
          </p:nvPr>
        </p:nvSpPr>
        <p:spPr>
          <a:xfrm>
            <a:off x="6589713" y="1009650"/>
            <a:ext cx="1905000" cy="261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A9F3E9A-449C-4D71-A600-70D6432B9F2D}" type="datetime1">
              <a:rPr lang="en-GB" altLang="nl-NL" smtClean="0">
                <a:latin typeface="Verdana" pitchFamily="34" charset="0"/>
              </a:rPr>
              <a:pPr/>
              <a:t>01/06/2015</a:t>
            </a:fld>
            <a:endParaRPr lang="nl-NL" altLang="nl-NL" smtClean="0">
              <a:latin typeface="Verdana" pitchFamily="34" charset="0"/>
            </a:endParaRPr>
          </a:p>
        </p:txBody>
      </p:sp>
      <p:sp>
        <p:nvSpPr>
          <p:cNvPr id="18436" name="Tijdelijke aanduiding voor dianummer 4"/>
          <p:cNvSpPr>
            <a:spLocks noGrp="1"/>
          </p:cNvSpPr>
          <p:nvPr>
            <p:ph type="sldNum" sz="quarter" idx="11"/>
          </p:nvPr>
        </p:nvSpPr>
        <p:spPr>
          <a:xfrm>
            <a:off x="8496300" y="1009650"/>
            <a:ext cx="647700" cy="261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nl-NL" altLang="nl-NL" smtClean="0">
                <a:latin typeface="Verdana" pitchFamily="34" charset="0"/>
              </a:rPr>
              <a:t> | </a:t>
            </a:r>
            <a:fld id="{B3EC35E5-1D29-45D1-8207-52BA00047F31}" type="slidenum">
              <a:rPr lang="nl-NL" altLang="nl-NL" smtClean="0">
                <a:latin typeface="Verdana" pitchFamily="34" charset="0"/>
              </a:rPr>
              <a:pPr/>
              <a:t>17</a:t>
            </a:fld>
            <a:endParaRPr lang="nl-NL" altLang="nl-NL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4716463" y="404813"/>
            <a:ext cx="3095625" cy="657225"/>
          </a:xfrm>
        </p:spPr>
        <p:txBody>
          <a:bodyPr lIns="90860" tIns="45435" rIns="90860" bIns="45435" anchor="ctr"/>
          <a:lstStyle/>
          <a:p>
            <a:r>
              <a:rPr lang="en-US" altLang="nl-NL" dirty="0" err="1"/>
              <a:t>O</a:t>
            </a:r>
            <a:r>
              <a:rPr lang="en-US" altLang="nl-NL" dirty="0" err="1" smtClean="0"/>
              <a:t>verzicht</a:t>
            </a:r>
            <a:endParaRPr lang="en-US" altLang="nl-NL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196752"/>
            <a:ext cx="8510588" cy="4822825"/>
          </a:xfrm>
        </p:spPr>
        <p:txBody>
          <a:bodyPr lIns="90860" tIns="45435" rIns="90860" bIns="45435"/>
          <a:lstStyle/>
          <a:p>
            <a:pPr defTabSz="1138238">
              <a:defRPr/>
            </a:pPr>
            <a:r>
              <a:rPr lang="en-US" altLang="nl-NL" sz="2400" dirty="0" err="1" smtClean="0"/>
              <a:t>Aanleiding</a:t>
            </a:r>
            <a:endParaRPr lang="en-US" altLang="nl-NL" sz="2400" dirty="0" smtClean="0"/>
          </a:p>
          <a:p>
            <a:pPr defTabSz="1138238">
              <a:defRPr/>
            </a:pPr>
            <a:endParaRPr lang="en-US" altLang="nl-NL" sz="1800" dirty="0"/>
          </a:p>
          <a:p>
            <a:pPr defTabSz="1138238">
              <a:defRPr/>
            </a:pPr>
            <a:r>
              <a:rPr lang="en-US" altLang="nl-NL" sz="2400" dirty="0" smtClean="0"/>
              <a:t>Het </a:t>
            </a:r>
            <a:r>
              <a:rPr lang="en-US" altLang="nl-NL" sz="2400" dirty="0" err="1" smtClean="0"/>
              <a:t>proces</a:t>
            </a:r>
            <a:r>
              <a:rPr lang="en-US" altLang="nl-NL" sz="2400" dirty="0" smtClean="0"/>
              <a:t> van </a:t>
            </a:r>
            <a:r>
              <a:rPr lang="en-US" altLang="nl-NL" sz="2400" dirty="0" err="1" smtClean="0"/>
              <a:t>innoveren</a:t>
            </a:r>
            <a:endParaRPr lang="en-US" altLang="nl-NL" sz="2400" dirty="0" smtClean="0"/>
          </a:p>
          <a:p>
            <a:pPr defTabSz="1138238">
              <a:defRPr/>
            </a:pPr>
            <a:endParaRPr lang="en-US" altLang="nl-NL" sz="1800" dirty="0"/>
          </a:p>
          <a:p>
            <a:pPr defTabSz="1138238">
              <a:defRPr/>
            </a:pPr>
            <a:r>
              <a:rPr lang="en-US" altLang="nl-NL" sz="2400" dirty="0" err="1" smtClean="0"/>
              <a:t>Innovatie</a:t>
            </a:r>
            <a:r>
              <a:rPr lang="en-US" altLang="nl-NL" sz="2400" dirty="0" smtClean="0"/>
              <a:t> in de </a:t>
            </a:r>
            <a:r>
              <a:rPr lang="en-US" altLang="nl-NL" sz="2400" dirty="0" err="1" smtClean="0"/>
              <a:t>zorg</a:t>
            </a:r>
            <a:endParaRPr lang="en-US" altLang="nl-NL" sz="2400" dirty="0" smtClean="0"/>
          </a:p>
          <a:p>
            <a:pPr defTabSz="1138238">
              <a:defRPr/>
            </a:pPr>
            <a:endParaRPr lang="en-US" altLang="nl-NL" sz="1800" dirty="0"/>
          </a:p>
          <a:p>
            <a:pPr defTabSz="1138238">
              <a:defRPr/>
            </a:pPr>
            <a:r>
              <a:rPr lang="en-US" altLang="nl-NL" sz="2400" dirty="0" err="1" smtClean="0"/>
              <a:t>Wat</a:t>
            </a:r>
            <a:r>
              <a:rPr lang="en-US" altLang="nl-NL" sz="2400" dirty="0" smtClean="0"/>
              <a:t> is </a:t>
            </a:r>
            <a:r>
              <a:rPr lang="en-US" altLang="nl-NL" sz="2400" dirty="0" err="1" smtClean="0"/>
              <a:t>een</a:t>
            </a:r>
            <a:r>
              <a:rPr lang="en-US" altLang="nl-NL" sz="2400" dirty="0" smtClean="0"/>
              <a:t> business case</a:t>
            </a:r>
          </a:p>
          <a:p>
            <a:pPr defTabSz="1138238">
              <a:defRPr/>
            </a:pPr>
            <a:endParaRPr lang="en-US" altLang="nl-NL" sz="1800" dirty="0"/>
          </a:p>
          <a:p>
            <a:pPr defTabSz="1138238">
              <a:defRPr/>
            </a:pPr>
            <a:r>
              <a:rPr lang="en-US" altLang="nl-NL" sz="2400" dirty="0" err="1" smtClean="0"/>
              <a:t>Wat</a:t>
            </a:r>
            <a:r>
              <a:rPr lang="en-US" altLang="nl-NL" sz="2400" dirty="0" smtClean="0"/>
              <a:t> </a:t>
            </a:r>
            <a:r>
              <a:rPr lang="en-US" altLang="nl-NL" sz="2400" dirty="0" err="1" smtClean="0"/>
              <a:t>weten</a:t>
            </a:r>
            <a:r>
              <a:rPr lang="en-US" altLang="nl-NL" sz="2400" dirty="0" smtClean="0"/>
              <a:t> we </a:t>
            </a:r>
            <a:r>
              <a:rPr lang="en-US" altLang="nl-NL" sz="2400" dirty="0" err="1" smtClean="0"/>
              <a:t>uit</a:t>
            </a:r>
            <a:r>
              <a:rPr lang="en-US" altLang="nl-NL" sz="2400" dirty="0" smtClean="0"/>
              <a:t> </a:t>
            </a:r>
            <a:r>
              <a:rPr lang="en-US" altLang="nl-NL" sz="2400" dirty="0" err="1" smtClean="0"/>
              <a:t>eigen</a:t>
            </a:r>
            <a:r>
              <a:rPr lang="en-US" altLang="nl-NL" sz="2400" dirty="0" smtClean="0"/>
              <a:t> </a:t>
            </a:r>
            <a:r>
              <a:rPr lang="en-US" altLang="nl-NL" sz="2400" dirty="0" err="1" smtClean="0"/>
              <a:t>onderzoek</a:t>
            </a:r>
            <a:endParaRPr lang="en-US" altLang="nl-NL" sz="2400" dirty="0" smtClean="0"/>
          </a:p>
          <a:p>
            <a:pPr defTabSz="1138238">
              <a:defRPr/>
            </a:pPr>
            <a:endParaRPr lang="en-US" altLang="nl-NL" sz="1800" dirty="0"/>
          </a:p>
          <a:p>
            <a:pPr defTabSz="1138238">
              <a:defRPr/>
            </a:pPr>
            <a:r>
              <a:rPr lang="en-US" altLang="nl-NL" sz="2400" dirty="0" err="1" smtClean="0"/>
              <a:t>Theorie</a:t>
            </a:r>
            <a:r>
              <a:rPr lang="en-US" altLang="nl-NL" sz="2400" dirty="0" smtClean="0"/>
              <a:t> over disruptive innovation</a:t>
            </a:r>
          </a:p>
          <a:p>
            <a:pPr defTabSz="1138238">
              <a:defRPr/>
            </a:pPr>
            <a:endParaRPr lang="en-US" altLang="nl-NL" sz="1600" dirty="0" smtClean="0"/>
          </a:p>
          <a:p>
            <a:pPr defTabSz="1138238">
              <a:defRPr/>
            </a:pPr>
            <a:r>
              <a:rPr lang="en-US" altLang="nl-NL" sz="2400" dirty="0" err="1" smtClean="0"/>
              <a:t>Conclusies</a:t>
            </a:r>
            <a:r>
              <a:rPr lang="en-US" altLang="nl-NL" sz="2400" dirty="0" smtClean="0"/>
              <a:t> </a:t>
            </a:r>
            <a:r>
              <a:rPr lang="en-US" altLang="nl-NL" sz="2400" dirty="0" err="1" smtClean="0"/>
              <a:t>en</a:t>
            </a:r>
            <a:r>
              <a:rPr lang="en-US" altLang="nl-NL" sz="2400" dirty="0" smtClean="0"/>
              <a:t> </a:t>
            </a:r>
            <a:r>
              <a:rPr lang="en-US" altLang="nl-NL" sz="2400" dirty="0" err="1" smtClean="0"/>
              <a:t>aanbevelingen</a:t>
            </a:r>
            <a:r>
              <a:rPr lang="en-US" altLang="nl-NL" sz="2400" dirty="0" smtClean="0"/>
              <a:t> – </a:t>
            </a:r>
            <a:r>
              <a:rPr lang="en-US" altLang="nl-NL" sz="2400" dirty="0" err="1" smtClean="0"/>
              <a:t>vanuit</a:t>
            </a:r>
            <a:r>
              <a:rPr lang="en-US" altLang="nl-NL" sz="2400" dirty="0" smtClean="0"/>
              <a:t>  de </a:t>
            </a:r>
            <a:r>
              <a:rPr lang="en-US" altLang="nl-NL" sz="2400" dirty="0" err="1" smtClean="0"/>
              <a:t>theorie</a:t>
            </a:r>
            <a:endParaRPr lang="en-US" altLang="nl-NL" sz="2400" dirty="0" smtClean="0"/>
          </a:p>
          <a:p>
            <a:pPr defTabSz="1138238">
              <a:defRPr/>
            </a:pPr>
            <a:endParaRPr lang="en-US" altLang="nl-NL" sz="2400" dirty="0"/>
          </a:p>
          <a:p>
            <a:pPr defTabSz="1138238">
              <a:defRPr/>
            </a:pPr>
            <a:endParaRPr lang="en-US" alt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4716463" y="404813"/>
            <a:ext cx="3095625" cy="657225"/>
          </a:xfrm>
        </p:spPr>
        <p:txBody>
          <a:bodyPr lIns="90860" tIns="45435" rIns="90860" bIns="45435" anchor="ctr"/>
          <a:lstStyle/>
          <a:p>
            <a:r>
              <a:rPr lang="en-US" altLang="nl-NL" dirty="0" err="1" smtClean="0"/>
              <a:t>Aanleiding</a:t>
            </a:r>
            <a:endParaRPr lang="en-US" altLang="nl-NL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539552" y="1412776"/>
            <a:ext cx="8208912" cy="5328592"/>
          </a:xfrm>
        </p:spPr>
        <p:txBody>
          <a:bodyPr lIns="90860" tIns="45435" rIns="90860" bIns="45435"/>
          <a:lstStyle/>
          <a:p>
            <a:pPr defTabSz="1138238">
              <a:defRPr/>
            </a:pPr>
            <a:r>
              <a:rPr lang="en-US" altLang="nl-NL" i="1" dirty="0" smtClean="0"/>
              <a:t>De </a:t>
            </a:r>
            <a:r>
              <a:rPr lang="en-US" altLang="nl-NL" i="1" dirty="0" err="1" smtClean="0"/>
              <a:t>Zorg</a:t>
            </a:r>
            <a:r>
              <a:rPr lang="en-US" altLang="nl-NL" i="1" dirty="0" smtClean="0"/>
              <a:t> sector </a:t>
            </a:r>
            <a:r>
              <a:rPr lang="en-US" altLang="nl-NL" i="1" dirty="0" err="1" smtClean="0"/>
              <a:t>kent</a:t>
            </a:r>
            <a:r>
              <a:rPr lang="en-US" altLang="nl-NL" i="1" dirty="0" smtClean="0"/>
              <a:t> heel </a:t>
            </a:r>
            <a:r>
              <a:rPr lang="en-US" altLang="nl-NL" i="1" dirty="0" err="1" smtClean="0"/>
              <a:t>veel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innovaties</a:t>
            </a:r>
            <a:endParaRPr lang="en-US" altLang="nl-NL" i="1" dirty="0" smtClean="0"/>
          </a:p>
          <a:p>
            <a:pPr defTabSz="1138238">
              <a:defRPr/>
            </a:pPr>
            <a:r>
              <a:rPr lang="en-US" altLang="nl-NL" i="1" dirty="0" err="1" smtClean="0"/>
              <a:t>Waarvan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slechts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een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klein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deel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een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succes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wordt</a:t>
            </a:r>
            <a:endParaRPr lang="en-US" altLang="nl-NL" i="1" dirty="0" smtClean="0"/>
          </a:p>
          <a:p>
            <a:pPr defTabSz="1138238">
              <a:defRPr/>
            </a:pPr>
            <a:endParaRPr lang="en-US" altLang="nl-NL" i="1" dirty="0"/>
          </a:p>
          <a:p>
            <a:pPr defTabSz="1138238">
              <a:defRPr/>
            </a:pPr>
            <a:r>
              <a:rPr lang="en-US" altLang="nl-NL" dirty="0" err="1" smtClean="0"/>
              <a:t>Voorbeelden</a:t>
            </a:r>
            <a:endParaRPr lang="en-US" altLang="nl-NL" dirty="0" smtClean="0"/>
          </a:p>
          <a:p>
            <a:pPr defTabSz="1138238">
              <a:defRPr/>
            </a:pPr>
            <a:endParaRPr lang="en-US" altLang="nl-NL" dirty="0"/>
          </a:p>
          <a:p>
            <a:pPr defTabSz="1138238">
              <a:defRPr/>
            </a:pPr>
            <a:r>
              <a:rPr lang="en-US" altLang="nl-NL" dirty="0" smtClean="0"/>
              <a:t>Patroon:</a:t>
            </a:r>
          </a:p>
          <a:p>
            <a:pPr lvl="1" defTabSz="1138238">
              <a:defRPr/>
            </a:pPr>
            <a:r>
              <a:rPr lang="en-US" altLang="nl-NL" dirty="0" err="1" smtClean="0"/>
              <a:t>Een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bevlogen</a:t>
            </a:r>
            <a:r>
              <a:rPr lang="en-US" altLang="nl-NL" dirty="0" smtClean="0"/>
              <a:t> professional </a:t>
            </a:r>
            <a:r>
              <a:rPr lang="en-US" altLang="nl-NL" dirty="0" err="1" smtClean="0"/>
              <a:t>heeft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een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geweldig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idee</a:t>
            </a:r>
            <a:endParaRPr lang="en-US" altLang="nl-NL" dirty="0" smtClean="0"/>
          </a:p>
          <a:p>
            <a:pPr lvl="1" defTabSz="1138238">
              <a:defRPr/>
            </a:pPr>
            <a:r>
              <a:rPr lang="en-US" altLang="nl-NL" dirty="0" smtClean="0"/>
              <a:t>De professional </a:t>
            </a:r>
            <a:r>
              <a:rPr lang="en-US" altLang="nl-NL" dirty="0" err="1" smtClean="0"/>
              <a:t>mobiliseert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zijn</a:t>
            </a:r>
            <a:r>
              <a:rPr lang="en-US" altLang="nl-NL" dirty="0" smtClean="0"/>
              <a:t>/</a:t>
            </a:r>
            <a:r>
              <a:rPr lang="en-US" altLang="nl-NL" dirty="0" err="1" smtClean="0"/>
              <a:t>haar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omgeving</a:t>
            </a:r>
            <a:endParaRPr lang="en-US" altLang="nl-NL" dirty="0" smtClean="0"/>
          </a:p>
          <a:p>
            <a:pPr lvl="1" defTabSz="1138238">
              <a:defRPr/>
            </a:pPr>
            <a:r>
              <a:rPr lang="en-US" altLang="nl-NL" dirty="0" smtClean="0"/>
              <a:t>Men </a:t>
            </a:r>
            <a:r>
              <a:rPr lang="en-US" altLang="nl-NL" dirty="0" err="1" smtClean="0"/>
              <a:t>schrijft</a:t>
            </a:r>
            <a:r>
              <a:rPr lang="en-US" altLang="nl-NL" dirty="0" smtClean="0"/>
              <a:t> in op </a:t>
            </a:r>
            <a:r>
              <a:rPr lang="en-US" altLang="nl-NL" dirty="0" err="1" smtClean="0"/>
              <a:t>subsidie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mogelijkheden</a:t>
            </a:r>
            <a:r>
              <a:rPr lang="en-US" altLang="nl-NL" dirty="0" smtClean="0"/>
              <a:t> – </a:t>
            </a:r>
            <a:r>
              <a:rPr lang="en-US" altLang="nl-NL" dirty="0" err="1" smtClean="0"/>
              <a:t>hoera</a:t>
            </a:r>
            <a:r>
              <a:rPr lang="en-US" altLang="nl-NL" dirty="0" smtClean="0"/>
              <a:t>!</a:t>
            </a:r>
          </a:p>
          <a:p>
            <a:pPr lvl="1" defTabSz="1138238">
              <a:defRPr/>
            </a:pPr>
            <a:r>
              <a:rPr lang="en-US" altLang="nl-NL" dirty="0" smtClean="0"/>
              <a:t>Men </a:t>
            </a:r>
            <a:r>
              <a:rPr lang="en-US" altLang="nl-NL" dirty="0" err="1" smtClean="0"/>
              <a:t>mobiliseert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wetenschap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voert</a:t>
            </a:r>
            <a:r>
              <a:rPr lang="en-US" altLang="nl-NL" dirty="0" smtClean="0"/>
              <a:t> RCT </a:t>
            </a:r>
            <a:r>
              <a:rPr lang="en-US" altLang="nl-NL" dirty="0" err="1" smtClean="0"/>
              <a:t>uit</a:t>
            </a:r>
            <a:r>
              <a:rPr lang="en-US" altLang="nl-NL" dirty="0" smtClean="0"/>
              <a:t> – Ja!</a:t>
            </a:r>
          </a:p>
          <a:p>
            <a:pPr lvl="1" defTabSz="1138238">
              <a:defRPr/>
            </a:pPr>
            <a:r>
              <a:rPr lang="en-US" altLang="nl-NL" dirty="0" smtClean="0"/>
              <a:t>Na </a:t>
            </a:r>
            <a:r>
              <a:rPr lang="en-US" altLang="nl-NL" dirty="0" err="1" smtClean="0"/>
              <a:t>afloop</a:t>
            </a:r>
            <a:r>
              <a:rPr lang="en-US" altLang="nl-NL" dirty="0" smtClean="0"/>
              <a:t> van het project </a:t>
            </a:r>
            <a:r>
              <a:rPr lang="en-US" altLang="nl-NL" dirty="0" err="1" smtClean="0"/>
              <a:t>valt</a:t>
            </a:r>
            <a:r>
              <a:rPr lang="en-US" altLang="nl-NL" dirty="0" smtClean="0"/>
              <a:t> de </a:t>
            </a:r>
            <a:r>
              <a:rPr lang="en-US" altLang="nl-NL" dirty="0" err="1" smtClean="0"/>
              <a:t>subsidie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weg</a:t>
            </a:r>
            <a:r>
              <a:rPr lang="en-US" altLang="nl-NL" dirty="0" smtClean="0"/>
              <a:t> ……..</a:t>
            </a:r>
          </a:p>
        </p:txBody>
      </p:sp>
    </p:spTree>
    <p:extLst>
      <p:ext uri="{BB962C8B-B14F-4D97-AF65-F5344CB8AC3E}">
        <p14:creationId xmlns:p14="http://schemas.microsoft.com/office/powerpoint/2010/main" val="57335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>
          <a:xfrm>
            <a:off x="3724385" y="260648"/>
            <a:ext cx="5400526" cy="657225"/>
          </a:xfrm>
        </p:spPr>
        <p:txBody>
          <a:bodyPr/>
          <a:lstStyle/>
          <a:p>
            <a:r>
              <a:rPr lang="en-US" altLang="nl-NL" dirty="0" smtClean="0"/>
              <a:t>De </a:t>
            </a:r>
            <a:r>
              <a:rPr lang="en-US" altLang="nl-NL" dirty="0" err="1" smtClean="0"/>
              <a:t>kloof</a:t>
            </a:r>
            <a:r>
              <a:rPr lang="en-US" altLang="nl-NL" dirty="0" smtClean="0"/>
              <a:t> van Geoffrey Moore</a:t>
            </a:r>
          </a:p>
        </p:txBody>
      </p:sp>
      <p:sp>
        <p:nvSpPr>
          <p:cNvPr id="6146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| </a:t>
            </a:r>
            <a:fld id="{64C0AF7E-D3A1-4E42-B978-DF8BFE886B27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979613" y="2492375"/>
            <a:ext cx="56880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›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22" charset="0"/>
              <a:buChar char="•"/>
              <a:defRPr sz="25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nl-NL" sz="1800">
              <a:latin typeface="Arial" pitchFamily="34" charset="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371725"/>
            <a:ext cx="9147175" cy="364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437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0252" y="260648"/>
            <a:ext cx="4457094" cy="657225"/>
          </a:xfrm>
        </p:spPr>
        <p:txBody>
          <a:bodyPr/>
          <a:lstStyle/>
          <a:p>
            <a:r>
              <a:rPr lang="nl-NL" dirty="0" smtClean="0"/>
              <a:t>Proces van innovatie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8558-C25E-495B-B3E3-6CE117D7299E}" type="slidenum">
              <a:rPr lang="nl-NL" smtClean="0"/>
              <a:pPr/>
              <a:t>5</a:t>
            </a:fld>
            <a:endParaRPr lang="nl-NL"/>
          </a:p>
        </p:txBody>
      </p:sp>
      <p:grpSp>
        <p:nvGrpSpPr>
          <p:cNvPr id="5" name="Group 54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-108520" y="1052736"/>
            <a:ext cx="9134343" cy="5412358"/>
            <a:chOff x="620" y="683"/>
            <a:chExt cx="4401" cy="2995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294" y="866"/>
              <a:ext cx="1798" cy="2433"/>
            </a:xfrm>
            <a:custGeom>
              <a:avLst/>
              <a:gdLst>
                <a:gd name="T0" fmla="*/ 1798 w 1798"/>
                <a:gd name="T1" fmla="*/ 2433 h 2433"/>
                <a:gd name="T2" fmla="*/ 1751 w 1798"/>
                <a:gd name="T3" fmla="*/ 2432 h 2433"/>
                <a:gd name="T4" fmla="*/ 1706 w 1798"/>
                <a:gd name="T5" fmla="*/ 2431 h 2433"/>
                <a:gd name="T6" fmla="*/ 1660 w 1798"/>
                <a:gd name="T7" fmla="*/ 2426 h 2433"/>
                <a:gd name="T8" fmla="*/ 1614 w 1798"/>
                <a:gd name="T9" fmla="*/ 2420 h 2433"/>
                <a:gd name="T10" fmla="*/ 1570 w 1798"/>
                <a:gd name="T11" fmla="*/ 2414 h 2433"/>
                <a:gd name="T12" fmla="*/ 1524 w 1798"/>
                <a:gd name="T13" fmla="*/ 2405 h 2433"/>
                <a:gd name="T14" fmla="*/ 1480 w 1798"/>
                <a:gd name="T15" fmla="*/ 2395 h 2433"/>
                <a:gd name="T16" fmla="*/ 1436 w 1798"/>
                <a:gd name="T17" fmla="*/ 2384 h 2433"/>
                <a:gd name="T18" fmla="*/ 1392 w 1798"/>
                <a:gd name="T19" fmla="*/ 2371 h 2433"/>
                <a:gd name="T20" fmla="*/ 1349 w 1798"/>
                <a:gd name="T21" fmla="*/ 2357 h 2433"/>
                <a:gd name="T22" fmla="*/ 1306 w 1798"/>
                <a:gd name="T23" fmla="*/ 2341 h 2433"/>
                <a:gd name="T24" fmla="*/ 1263 w 1798"/>
                <a:gd name="T25" fmla="*/ 2324 h 2433"/>
                <a:gd name="T26" fmla="*/ 1222 w 1798"/>
                <a:gd name="T27" fmla="*/ 2305 h 2433"/>
                <a:gd name="T28" fmla="*/ 1180 w 1798"/>
                <a:gd name="T29" fmla="*/ 2286 h 2433"/>
                <a:gd name="T30" fmla="*/ 1139 w 1798"/>
                <a:gd name="T31" fmla="*/ 2265 h 2433"/>
                <a:gd name="T32" fmla="*/ 1098 w 1798"/>
                <a:gd name="T33" fmla="*/ 2242 h 2433"/>
                <a:gd name="T34" fmla="*/ 1058 w 1798"/>
                <a:gd name="T35" fmla="*/ 2218 h 2433"/>
                <a:gd name="T36" fmla="*/ 1019 w 1798"/>
                <a:gd name="T37" fmla="*/ 2194 h 2433"/>
                <a:gd name="T38" fmla="*/ 941 w 1798"/>
                <a:gd name="T39" fmla="*/ 2139 h 2433"/>
                <a:gd name="T40" fmla="*/ 866 w 1798"/>
                <a:gd name="T41" fmla="*/ 2081 h 2433"/>
                <a:gd name="T42" fmla="*/ 793 w 1798"/>
                <a:gd name="T43" fmla="*/ 2017 h 2433"/>
                <a:gd name="T44" fmla="*/ 722 w 1798"/>
                <a:gd name="T45" fmla="*/ 1950 h 2433"/>
                <a:gd name="T46" fmla="*/ 654 w 1798"/>
                <a:gd name="T47" fmla="*/ 1878 h 2433"/>
                <a:gd name="T48" fmla="*/ 589 w 1798"/>
                <a:gd name="T49" fmla="*/ 1801 h 2433"/>
                <a:gd name="T50" fmla="*/ 527 w 1798"/>
                <a:gd name="T51" fmla="*/ 1721 h 2433"/>
                <a:gd name="T52" fmla="*/ 467 w 1798"/>
                <a:gd name="T53" fmla="*/ 1636 h 2433"/>
                <a:gd name="T54" fmla="*/ 411 w 1798"/>
                <a:gd name="T55" fmla="*/ 1547 h 2433"/>
                <a:gd name="T56" fmla="*/ 357 w 1798"/>
                <a:gd name="T57" fmla="*/ 1456 h 2433"/>
                <a:gd name="T58" fmla="*/ 307 w 1798"/>
                <a:gd name="T59" fmla="*/ 1360 h 2433"/>
                <a:gd name="T60" fmla="*/ 261 w 1798"/>
                <a:gd name="T61" fmla="*/ 1262 h 2433"/>
                <a:gd name="T62" fmla="*/ 218 w 1798"/>
                <a:gd name="T63" fmla="*/ 1159 h 2433"/>
                <a:gd name="T64" fmla="*/ 178 w 1798"/>
                <a:gd name="T65" fmla="*/ 1054 h 2433"/>
                <a:gd name="T66" fmla="*/ 142 w 1798"/>
                <a:gd name="T67" fmla="*/ 946 h 2433"/>
                <a:gd name="T68" fmla="*/ 109 w 1798"/>
                <a:gd name="T69" fmla="*/ 836 h 2433"/>
                <a:gd name="T70" fmla="*/ 81 w 1798"/>
                <a:gd name="T71" fmla="*/ 723 h 2433"/>
                <a:gd name="T72" fmla="*/ 56 w 1798"/>
                <a:gd name="T73" fmla="*/ 608 h 2433"/>
                <a:gd name="T74" fmla="*/ 36 w 1798"/>
                <a:gd name="T75" fmla="*/ 490 h 2433"/>
                <a:gd name="T76" fmla="*/ 21 w 1798"/>
                <a:gd name="T77" fmla="*/ 370 h 2433"/>
                <a:gd name="T78" fmla="*/ 10 w 1798"/>
                <a:gd name="T79" fmla="*/ 248 h 2433"/>
                <a:gd name="T80" fmla="*/ 3 w 1798"/>
                <a:gd name="T81" fmla="*/ 125 h 2433"/>
                <a:gd name="T82" fmla="*/ 1 w 1798"/>
                <a:gd name="T83" fmla="*/ 63 h 2433"/>
                <a:gd name="T84" fmla="*/ 0 w 1798"/>
                <a:gd name="T85" fmla="*/ 0 h 24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98" h="2433">
                  <a:moveTo>
                    <a:pt x="1798" y="2433"/>
                  </a:moveTo>
                  <a:lnTo>
                    <a:pt x="1751" y="2432"/>
                  </a:lnTo>
                  <a:lnTo>
                    <a:pt x="1706" y="2431"/>
                  </a:lnTo>
                  <a:lnTo>
                    <a:pt x="1660" y="2426"/>
                  </a:lnTo>
                  <a:lnTo>
                    <a:pt x="1614" y="2420"/>
                  </a:lnTo>
                  <a:lnTo>
                    <a:pt x="1570" y="2414"/>
                  </a:lnTo>
                  <a:lnTo>
                    <a:pt x="1524" y="2405"/>
                  </a:lnTo>
                  <a:lnTo>
                    <a:pt x="1480" y="2395"/>
                  </a:lnTo>
                  <a:lnTo>
                    <a:pt x="1436" y="2384"/>
                  </a:lnTo>
                  <a:lnTo>
                    <a:pt x="1392" y="2371"/>
                  </a:lnTo>
                  <a:lnTo>
                    <a:pt x="1349" y="2357"/>
                  </a:lnTo>
                  <a:lnTo>
                    <a:pt x="1306" y="2341"/>
                  </a:lnTo>
                  <a:lnTo>
                    <a:pt x="1263" y="2324"/>
                  </a:lnTo>
                  <a:lnTo>
                    <a:pt x="1222" y="2305"/>
                  </a:lnTo>
                  <a:lnTo>
                    <a:pt x="1180" y="2286"/>
                  </a:lnTo>
                  <a:lnTo>
                    <a:pt x="1139" y="2265"/>
                  </a:lnTo>
                  <a:lnTo>
                    <a:pt x="1098" y="2242"/>
                  </a:lnTo>
                  <a:lnTo>
                    <a:pt x="1058" y="2218"/>
                  </a:lnTo>
                  <a:lnTo>
                    <a:pt x="1019" y="2194"/>
                  </a:lnTo>
                  <a:lnTo>
                    <a:pt x="941" y="2139"/>
                  </a:lnTo>
                  <a:lnTo>
                    <a:pt x="866" y="2081"/>
                  </a:lnTo>
                  <a:lnTo>
                    <a:pt x="793" y="2017"/>
                  </a:lnTo>
                  <a:lnTo>
                    <a:pt x="722" y="1950"/>
                  </a:lnTo>
                  <a:lnTo>
                    <a:pt x="654" y="1878"/>
                  </a:lnTo>
                  <a:lnTo>
                    <a:pt x="589" y="1801"/>
                  </a:lnTo>
                  <a:lnTo>
                    <a:pt x="527" y="1721"/>
                  </a:lnTo>
                  <a:lnTo>
                    <a:pt x="467" y="1636"/>
                  </a:lnTo>
                  <a:lnTo>
                    <a:pt x="411" y="1547"/>
                  </a:lnTo>
                  <a:lnTo>
                    <a:pt x="357" y="1456"/>
                  </a:lnTo>
                  <a:lnTo>
                    <a:pt x="307" y="1360"/>
                  </a:lnTo>
                  <a:lnTo>
                    <a:pt x="261" y="1262"/>
                  </a:lnTo>
                  <a:lnTo>
                    <a:pt x="218" y="1159"/>
                  </a:lnTo>
                  <a:lnTo>
                    <a:pt x="178" y="1054"/>
                  </a:lnTo>
                  <a:lnTo>
                    <a:pt x="142" y="946"/>
                  </a:lnTo>
                  <a:lnTo>
                    <a:pt x="109" y="836"/>
                  </a:lnTo>
                  <a:lnTo>
                    <a:pt x="81" y="723"/>
                  </a:lnTo>
                  <a:lnTo>
                    <a:pt x="56" y="608"/>
                  </a:lnTo>
                  <a:lnTo>
                    <a:pt x="36" y="490"/>
                  </a:lnTo>
                  <a:lnTo>
                    <a:pt x="21" y="370"/>
                  </a:lnTo>
                  <a:lnTo>
                    <a:pt x="10" y="248"/>
                  </a:lnTo>
                  <a:lnTo>
                    <a:pt x="3" y="125"/>
                  </a:lnTo>
                  <a:lnTo>
                    <a:pt x="1" y="63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3036" y="3299"/>
              <a:ext cx="1236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38" y="683"/>
              <a:ext cx="1" cy="27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238" y="3421"/>
              <a:ext cx="303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788" y="3482"/>
              <a:ext cx="1484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856" y="3526"/>
              <a:ext cx="184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Evaluation of research project ideas</a:t>
              </a:r>
              <a:endParaRPr lang="en-GB" altLang="en-US" sz="200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20" y="1096"/>
              <a:ext cx="55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88" y="1141"/>
              <a:ext cx="41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Number</a:t>
              </a:r>
              <a:endParaRPr lang="en-GB" altLang="en-US" sz="200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88" y="1262"/>
              <a:ext cx="57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research</a:t>
              </a:r>
              <a:endParaRPr lang="en-GB" altLang="en-US" sz="20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88" y="1384"/>
              <a:ext cx="27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ideas</a:t>
              </a:r>
              <a:endParaRPr lang="en-GB" altLang="en-US" sz="2000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631" y="2265"/>
              <a:ext cx="1" cy="11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1968" y="2752"/>
              <a:ext cx="1" cy="66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418" y="3117"/>
              <a:ext cx="1" cy="3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3036" y="3299"/>
              <a:ext cx="1" cy="12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3710" y="3360"/>
              <a:ext cx="1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316" y="3177"/>
              <a:ext cx="594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384" y="3222"/>
              <a:ext cx="63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 successful</a:t>
              </a:r>
              <a:endParaRPr lang="en-GB" altLang="en-US" sz="200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384" y="3344"/>
              <a:ext cx="38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product</a:t>
              </a:r>
              <a:endParaRPr lang="en-GB" altLang="en-US" sz="2000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991" y="2861"/>
              <a:ext cx="530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059" y="2905"/>
              <a:ext cx="54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 dirty="0">
                  <a:solidFill>
                    <a:srgbClr val="000000"/>
                  </a:solidFill>
                </a:rPr>
                <a:t>2 products</a:t>
              </a:r>
              <a:endParaRPr lang="en-GB" altLang="en-US" sz="2000" dirty="0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059" y="3027"/>
              <a:ext cx="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launched</a:t>
              </a:r>
              <a:endParaRPr lang="en-GB" altLang="en-US" sz="200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092" y="2556"/>
              <a:ext cx="1123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160" y="2601"/>
              <a:ext cx="132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3 prototypes for technical </a:t>
              </a:r>
              <a:endParaRPr lang="en-GB" altLang="en-US" sz="2000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160" y="2722"/>
              <a:ext cx="83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&amp; market testing</a:t>
              </a:r>
              <a:endParaRPr lang="en-GB" altLang="en-US" sz="2000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755" y="2131"/>
              <a:ext cx="142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2823" y="2175"/>
              <a:ext cx="141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6 potential products worthy </a:t>
              </a:r>
              <a:endParaRPr lang="en-GB" altLang="en-US" sz="2000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2823" y="2297"/>
              <a:ext cx="171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further development &amp; analysis</a:t>
              </a:r>
              <a:endParaRPr lang="en-GB" altLang="en-US" sz="200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137" y="1765"/>
              <a:ext cx="1966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205" y="1810"/>
              <a:ext cx="195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12 ideas worthy of evaluation through:</a:t>
              </a:r>
              <a:endParaRPr lang="en-GB" altLang="en-US" sz="200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205" y="1932"/>
              <a:ext cx="2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Technical evaluation &amp; market research analysis</a:t>
              </a:r>
              <a:endParaRPr lang="en-GB" altLang="en-US" sz="200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575" y="975"/>
              <a:ext cx="1130" cy="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643" y="1019"/>
              <a:ext cx="13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60 ideas are evaluated for:</a:t>
              </a:r>
              <a:endParaRPr lang="en-GB" altLang="en-US" sz="200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43" y="1141"/>
              <a:ext cx="111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50825" indent="-250825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Technical feasibility</a:t>
              </a:r>
              <a:endParaRPr lang="en-GB" altLang="en-US" sz="200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643" y="1262"/>
              <a:ext cx="110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Financial feasibility</a:t>
              </a:r>
              <a:endParaRPr lang="en-GB" altLang="en-US" sz="200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643" y="1384"/>
              <a:ext cx="63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Suitability</a:t>
              </a:r>
              <a:endParaRPr lang="en-GB" altLang="en-US" sz="2000"/>
            </a:p>
          </p:txBody>
        </p:sp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1350" y="1048"/>
              <a:ext cx="169" cy="183"/>
              <a:chOff x="1350" y="1048"/>
              <a:chExt cx="169" cy="183"/>
            </a:xfrm>
          </p:grpSpPr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 flipH="1">
                <a:off x="1400" y="1048"/>
                <a:ext cx="119" cy="12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1350" y="1147"/>
                <a:ext cx="79" cy="84"/>
              </a:xfrm>
              <a:custGeom>
                <a:avLst/>
                <a:gdLst>
                  <a:gd name="T0" fmla="*/ 27 w 79"/>
                  <a:gd name="T1" fmla="*/ 0 h 84"/>
                  <a:gd name="T2" fmla="*/ 0 w 79"/>
                  <a:gd name="T3" fmla="*/ 84 h 84"/>
                  <a:gd name="T4" fmla="*/ 79 w 79"/>
                  <a:gd name="T5" fmla="*/ 56 h 84"/>
                  <a:gd name="T6" fmla="*/ 27 w 79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9" h="84">
                    <a:moveTo>
                      <a:pt x="27" y="0"/>
                    </a:moveTo>
                    <a:lnTo>
                      <a:pt x="0" y="84"/>
                    </a:lnTo>
                    <a:lnTo>
                      <a:pt x="79" y="5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2" name="Group 44"/>
            <p:cNvGrpSpPr>
              <a:grpSpLocks/>
            </p:cNvGrpSpPr>
            <p:nvPr/>
          </p:nvGrpSpPr>
          <p:grpSpPr bwMode="auto">
            <a:xfrm>
              <a:off x="1800" y="1961"/>
              <a:ext cx="337" cy="547"/>
              <a:chOff x="1800" y="1961"/>
              <a:chExt cx="337" cy="547"/>
            </a:xfrm>
          </p:grpSpPr>
          <p:sp>
            <p:nvSpPr>
              <p:cNvPr id="52" name="Line 42"/>
              <p:cNvSpPr>
                <a:spLocks noChangeShapeType="1"/>
              </p:cNvSpPr>
              <p:nvPr/>
            </p:nvSpPr>
            <p:spPr bwMode="auto">
              <a:xfrm flipH="1">
                <a:off x="1837" y="1961"/>
                <a:ext cx="300" cy="484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1800" y="2421"/>
                <a:ext cx="71" cy="87"/>
              </a:xfrm>
              <a:custGeom>
                <a:avLst/>
                <a:gdLst>
                  <a:gd name="T0" fmla="*/ 10 w 71"/>
                  <a:gd name="T1" fmla="*/ 0 h 87"/>
                  <a:gd name="T2" fmla="*/ 0 w 71"/>
                  <a:gd name="T3" fmla="*/ 87 h 87"/>
                  <a:gd name="T4" fmla="*/ 71 w 71"/>
                  <a:gd name="T5" fmla="*/ 43 h 87"/>
                  <a:gd name="T6" fmla="*/ 10 w 71"/>
                  <a:gd name="T7" fmla="*/ 0 h 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1" h="87">
                    <a:moveTo>
                      <a:pt x="10" y="0"/>
                    </a:moveTo>
                    <a:lnTo>
                      <a:pt x="0" y="87"/>
                    </a:lnTo>
                    <a:lnTo>
                      <a:pt x="71" y="4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3" name="Group 47"/>
            <p:cNvGrpSpPr>
              <a:grpSpLocks/>
            </p:cNvGrpSpPr>
            <p:nvPr/>
          </p:nvGrpSpPr>
          <p:grpSpPr bwMode="auto">
            <a:xfrm>
              <a:off x="2193" y="2265"/>
              <a:ext cx="562" cy="669"/>
              <a:chOff x="2193" y="2265"/>
              <a:chExt cx="562" cy="669"/>
            </a:xfrm>
          </p:grpSpPr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H="1">
                <a:off x="2240" y="2265"/>
                <a:ext cx="515" cy="6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2193" y="2849"/>
                <a:ext cx="77" cy="85"/>
              </a:xfrm>
              <a:custGeom>
                <a:avLst/>
                <a:gdLst>
                  <a:gd name="T0" fmla="*/ 24 w 77"/>
                  <a:gd name="T1" fmla="*/ 0 h 85"/>
                  <a:gd name="T2" fmla="*/ 0 w 77"/>
                  <a:gd name="T3" fmla="*/ 85 h 85"/>
                  <a:gd name="T4" fmla="*/ 77 w 77"/>
                  <a:gd name="T5" fmla="*/ 53 h 85"/>
                  <a:gd name="T6" fmla="*/ 24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4" y="0"/>
                    </a:moveTo>
                    <a:lnTo>
                      <a:pt x="0" y="85"/>
                    </a:lnTo>
                    <a:lnTo>
                      <a:pt x="77" y="5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4" name="Group 50"/>
            <p:cNvGrpSpPr>
              <a:grpSpLocks/>
            </p:cNvGrpSpPr>
            <p:nvPr/>
          </p:nvGrpSpPr>
          <p:grpSpPr bwMode="auto">
            <a:xfrm>
              <a:off x="2699" y="2691"/>
              <a:ext cx="449" cy="547"/>
              <a:chOff x="2699" y="2691"/>
              <a:chExt cx="449" cy="547"/>
            </a:xfrm>
          </p:grpSpPr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 flipH="1">
                <a:off x="2744" y="2691"/>
                <a:ext cx="404" cy="49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2699" y="3153"/>
                <a:ext cx="77" cy="85"/>
              </a:xfrm>
              <a:custGeom>
                <a:avLst/>
                <a:gdLst>
                  <a:gd name="T0" fmla="*/ 22 w 77"/>
                  <a:gd name="T1" fmla="*/ 0 h 85"/>
                  <a:gd name="T2" fmla="*/ 0 w 77"/>
                  <a:gd name="T3" fmla="*/ 85 h 85"/>
                  <a:gd name="T4" fmla="*/ 77 w 77"/>
                  <a:gd name="T5" fmla="*/ 52 h 85"/>
                  <a:gd name="T6" fmla="*/ 22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2" y="0"/>
                    </a:moveTo>
                    <a:lnTo>
                      <a:pt x="0" y="85"/>
                    </a:lnTo>
                    <a:lnTo>
                      <a:pt x="77" y="52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5" name="Group 53"/>
            <p:cNvGrpSpPr>
              <a:grpSpLocks/>
            </p:cNvGrpSpPr>
            <p:nvPr/>
          </p:nvGrpSpPr>
          <p:grpSpPr bwMode="auto">
            <a:xfrm>
              <a:off x="3429" y="2995"/>
              <a:ext cx="618" cy="308"/>
              <a:chOff x="3429" y="2995"/>
              <a:chExt cx="618" cy="308"/>
            </a:xfrm>
          </p:grpSpPr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H="1">
                <a:off x="3492" y="2995"/>
                <a:ext cx="555" cy="27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7" name="Freeform 52"/>
              <p:cNvSpPr>
                <a:spLocks/>
              </p:cNvSpPr>
              <p:nvPr/>
            </p:nvSpPr>
            <p:spPr bwMode="auto">
              <a:xfrm>
                <a:off x="3429" y="3229"/>
                <a:ext cx="83" cy="74"/>
              </a:xfrm>
              <a:custGeom>
                <a:avLst/>
                <a:gdLst>
                  <a:gd name="T0" fmla="*/ 52 w 83"/>
                  <a:gd name="T1" fmla="*/ 0 h 74"/>
                  <a:gd name="T2" fmla="*/ 0 w 83"/>
                  <a:gd name="T3" fmla="*/ 70 h 74"/>
                  <a:gd name="T4" fmla="*/ 83 w 83"/>
                  <a:gd name="T5" fmla="*/ 74 h 74"/>
                  <a:gd name="T6" fmla="*/ 52 w 8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74">
                    <a:moveTo>
                      <a:pt x="52" y="0"/>
                    </a:moveTo>
                    <a:lnTo>
                      <a:pt x="0" y="70"/>
                    </a:lnTo>
                    <a:lnTo>
                      <a:pt x="83" y="7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</p:grpSp>
      <p:sp>
        <p:nvSpPr>
          <p:cNvPr id="5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2588" y="6577201"/>
            <a:ext cx="1455527" cy="13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30000"/>
              </a:spcBef>
              <a:buSzPct val="115000"/>
              <a:buFont typeface="Symbol" pitchFamily="18" charset="2"/>
              <a:buNone/>
            </a:pPr>
            <a:r>
              <a:rPr lang="en-GB" altLang="en-US" sz="900" dirty="0" err="1" smtClean="0"/>
              <a:t>Bron</a:t>
            </a:r>
            <a:r>
              <a:rPr lang="en-GB" altLang="en-US" sz="900" dirty="0" smtClean="0"/>
              <a:t>: </a:t>
            </a:r>
            <a:r>
              <a:rPr lang="en-GB" altLang="en-US" sz="900" dirty="0" err="1" smtClean="0"/>
              <a:t>Tidd</a:t>
            </a:r>
            <a:r>
              <a:rPr lang="en-GB" altLang="en-US" sz="900" dirty="0" smtClean="0"/>
              <a:t> &amp; </a:t>
            </a:r>
            <a:r>
              <a:rPr lang="en-GB" altLang="en-US" sz="900" dirty="0" err="1" smtClean="0"/>
              <a:t>Bessant</a:t>
            </a:r>
            <a:r>
              <a:rPr lang="en-GB" altLang="en-US" sz="900" dirty="0" smtClean="0"/>
              <a:t> </a:t>
            </a:r>
            <a:r>
              <a:rPr lang="en-GB" altLang="en-US" sz="900" dirty="0"/>
              <a:t>(2009)</a:t>
            </a:r>
          </a:p>
        </p:txBody>
      </p:sp>
    </p:spTree>
    <p:extLst>
      <p:ext uri="{BB962C8B-B14F-4D97-AF65-F5344CB8AC3E}">
        <p14:creationId xmlns:p14="http://schemas.microsoft.com/office/powerpoint/2010/main" val="174416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707904" y="260648"/>
            <a:ext cx="5256510" cy="657225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dirty="0" smtClean="0"/>
              <a:t>Bedrijfsproces van innovatie</a:t>
            </a:r>
            <a:endParaRPr lang="en-US" altLang="nl-NL" dirty="0" smtClean="0"/>
          </a:p>
        </p:txBody>
      </p:sp>
      <p:sp>
        <p:nvSpPr>
          <p:cNvPr id="60419" name="Content Placeholder 1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r>
              <a:rPr lang="nl-NL" altLang="nl-NL" dirty="0" smtClean="0">
                <a:solidFill>
                  <a:srgbClr val="FF0000"/>
                </a:solidFill>
              </a:rPr>
              <a:t>Research gaat vooraf aan ontwikkeling</a:t>
            </a:r>
          </a:p>
          <a:p>
            <a:endParaRPr lang="nl-NL" altLang="nl-NL" dirty="0">
              <a:solidFill>
                <a:srgbClr val="FF0000"/>
              </a:solidFill>
            </a:endParaRPr>
          </a:p>
          <a:p>
            <a:endParaRPr lang="nl-NL" altLang="nl-NL" dirty="0" smtClean="0">
              <a:solidFill>
                <a:srgbClr val="FF0000"/>
              </a:solidFill>
            </a:endParaRPr>
          </a:p>
          <a:p>
            <a:endParaRPr lang="nl-NL" alt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altLang="nl-NL" dirty="0">
              <a:solidFill>
                <a:srgbClr val="FF0000"/>
              </a:solidFill>
            </a:endParaRPr>
          </a:p>
          <a:p>
            <a:endParaRPr lang="nl-NL" altLang="nl-NL" dirty="0" smtClean="0">
              <a:solidFill>
                <a:srgbClr val="FF0000"/>
              </a:solidFill>
            </a:endParaRPr>
          </a:p>
          <a:p>
            <a:endParaRPr lang="nl-NL" altLang="nl-NL" dirty="0" smtClean="0">
              <a:solidFill>
                <a:srgbClr val="FF0000"/>
              </a:solidFill>
            </a:endParaRPr>
          </a:p>
          <a:p>
            <a:r>
              <a:rPr lang="nl-NL" altLang="nl-NL" dirty="0" smtClean="0">
                <a:solidFill>
                  <a:srgbClr val="FF0000"/>
                </a:solidFill>
              </a:rPr>
              <a:t>Business case is deel van</a:t>
            </a:r>
          </a:p>
          <a:p>
            <a:pPr marL="0" indent="0">
              <a:buNone/>
            </a:pPr>
            <a:r>
              <a:rPr lang="nl-NL" altLang="nl-NL" dirty="0">
                <a:solidFill>
                  <a:srgbClr val="FF0000"/>
                </a:solidFill>
              </a:rPr>
              <a:t> </a:t>
            </a:r>
            <a:r>
              <a:rPr lang="nl-NL" altLang="nl-NL" dirty="0" smtClean="0">
                <a:solidFill>
                  <a:srgbClr val="FF0000"/>
                </a:solidFill>
              </a:rPr>
              <a:t>    concept </a:t>
            </a:r>
            <a:r>
              <a:rPr lang="nl-NL" altLang="nl-NL" dirty="0" err="1" smtClean="0">
                <a:solidFill>
                  <a:srgbClr val="FF0000"/>
                </a:solidFill>
              </a:rPr>
              <a:t>testing</a:t>
            </a:r>
            <a:endParaRPr lang="nl-NL" altLang="nl-NL" dirty="0" smtClean="0">
              <a:solidFill>
                <a:srgbClr val="FF0000"/>
              </a:solidFill>
            </a:endParaRPr>
          </a:p>
          <a:p>
            <a:r>
              <a:rPr lang="nl-NL" altLang="nl-NL" dirty="0" smtClean="0">
                <a:solidFill>
                  <a:srgbClr val="FF0000"/>
                </a:solidFill>
              </a:rPr>
              <a:t>Product </a:t>
            </a:r>
            <a:r>
              <a:rPr lang="nl-NL" altLang="nl-NL" dirty="0" err="1" smtClean="0">
                <a:solidFill>
                  <a:srgbClr val="FF0000"/>
                </a:solidFill>
              </a:rPr>
              <a:t>development</a:t>
            </a:r>
            <a:r>
              <a:rPr lang="nl-NL" altLang="nl-NL" dirty="0" smtClean="0">
                <a:solidFill>
                  <a:srgbClr val="FF0000"/>
                </a:solidFill>
              </a:rPr>
              <a:t> kost veel geld</a:t>
            </a:r>
            <a:endParaRPr lang="nl-NL" alt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altLang="nl-NL" dirty="0" smtClean="0">
                <a:solidFill>
                  <a:srgbClr val="FF0000"/>
                </a:solidFill>
              </a:rPr>
              <a:t>     Omvat ook marketing</a:t>
            </a:r>
          </a:p>
          <a:p>
            <a:r>
              <a:rPr lang="nl-NL" altLang="nl-NL" dirty="0" err="1" smtClean="0">
                <a:solidFill>
                  <a:srgbClr val="FF0000"/>
                </a:solidFill>
              </a:rPr>
              <a:t>Launch</a:t>
            </a:r>
            <a:r>
              <a:rPr lang="nl-NL" altLang="nl-NL" dirty="0" smtClean="0">
                <a:solidFill>
                  <a:srgbClr val="FF0000"/>
                </a:solidFill>
              </a:rPr>
              <a:t> kost meestal nog meer</a:t>
            </a:r>
          </a:p>
          <a:p>
            <a:pPr marL="0" indent="0">
              <a:buNone/>
            </a:pPr>
            <a:endParaRPr lang="nl-NL" altLang="nl-NL" dirty="0" smtClean="0">
              <a:solidFill>
                <a:srgbClr val="FF0000"/>
              </a:solidFill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›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nl-NL" sz="1000"/>
              <a:t> | </a:t>
            </a:r>
            <a:fld id="{605498ED-2913-4A0E-A3CA-5D273FBADB32}" type="slidenum">
              <a:rPr lang="en-US" altLang="nl-NL" sz="10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nl-NL" sz="1000"/>
          </a:p>
        </p:txBody>
      </p:sp>
      <p:sp>
        <p:nvSpPr>
          <p:cNvPr id="2" name="Vijfhoek 1"/>
          <p:cNvSpPr/>
          <p:nvPr/>
        </p:nvSpPr>
        <p:spPr bwMode="auto">
          <a:xfrm>
            <a:off x="1907704" y="2612159"/>
            <a:ext cx="2232248" cy="769441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Opportunity</a:t>
            </a:r>
            <a:r>
              <a:rPr kumimoji="0" lang="nl-NL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 </a:t>
            </a:r>
            <a:r>
              <a:rPr kumimoji="0" lang="nl-NL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identification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8" name="Vijfhoek 7"/>
          <p:cNvSpPr/>
          <p:nvPr/>
        </p:nvSpPr>
        <p:spPr bwMode="auto">
          <a:xfrm>
            <a:off x="2879812" y="3501290"/>
            <a:ext cx="2232248" cy="707886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dirty="0" smtClean="0">
                <a:latin typeface="Georgia" pitchFamily="18" charset="0"/>
                <a:ea typeface="ＭＳ Ｐゴシック" pitchFamily="1" charset="-128"/>
              </a:rPr>
              <a:t>Concept </a:t>
            </a: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development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9" name="Vijfhoek 8"/>
          <p:cNvSpPr/>
          <p:nvPr/>
        </p:nvSpPr>
        <p:spPr bwMode="auto">
          <a:xfrm>
            <a:off x="4283968" y="4365386"/>
            <a:ext cx="2232248" cy="707886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dirty="0" smtClean="0">
                <a:latin typeface="Georgia" pitchFamily="18" charset="0"/>
                <a:ea typeface="ＭＳ Ｐゴシック" pitchFamily="1" charset="-128"/>
              </a:rPr>
              <a:t>Concept     </a:t>
            </a: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testing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0" name="Vijfhoek 9"/>
          <p:cNvSpPr/>
          <p:nvPr/>
        </p:nvSpPr>
        <p:spPr bwMode="auto">
          <a:xfrm>
            <a:off x="5387633" y="5229482"/>
            <a:ext cx="2232248" cy="707886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dirty="0" smtClean="0">
                <a:latin typeface="Georgia" pitchFamily="18" charset="0"/>
                <a:ea typeface="ＭＳ Ｐゴシック" pitchFamily="1" charset="-128"/>
              </a:rPr>
              <a:t>Product </a:t>
            </a: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development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1" name="Vijfhoek 10"/>
          <p:cNvSpPr/>
          <p:nvPr/>
        </p:nvSpPr>
        <p:spPr bwMode="auto">
          <a:xfrm>
            <a:off x="6732240" y="6093578"/>
            <a:ext cx="2232248" cy="707886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Launch</a:t>
            </a:r>
            <a:r>
              <a:rPr lang="nl-NL" sz="2000" dirty="0" smtClean="0">
                <a:latin typeface="Georgia" pitchFamily="18" charset="0"/>
                <a:ea typeface="ＭＳ Ｐゴシック" pitchFamily="1" charset="-128"/>
              </a:rPr>
              <a:t> </a:t>
            </a: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and</a:t>
            </a:r>
            <a:r>
              <a:rPr lang="nl-NL" sz="2000" dirty="0" smtClean="0">
                <a:latin typeface="Georgia" pitchFamily="18" charset="0"/>
                <a:ea typeface="ＭＳ Ｐゴシック" pitchFamily="1" charset="-128"/>
              </a:rPr>
              <a:t> </a:t>
            </a:r>
            <a:r>
              <a:rPr lang="nl-NL" sz="2000" dirty="0" err="1" smtClean="0">
                <a:latin typeface="Georgia" pitchFamily="18" charset="0"/>
                <a:ea typeface="ＭＳ Ｐゴシック" pitchFamily="1" charset="-128"/>
              </a:rPr>
              <a:t>realisation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12" name="Vijfhoek 11"/>
          <p:cNvSpPr/>
          <p:nvPr/>
        </p:nvSpPr>
        <p:spPr bwMode="auto">
          <a:xfrm>
            <a:off x="107504" y="1891797"/>
            <a:ext cx="2232248" cy="461665"/>
          </a:xfrm>
          <a:prstGeom prst="homePlate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Research</a:t>
            </a:r>
          </a:p>
        </p:txBody>
      </p:sp>
    </p:spTree>
    <p:extLst>
      <p:ext uri="{BB962C8B-B14F-4D97-AF65-F5344CB8AC3E}">
        <p14:creationId xmlns:p14="http://schemas.microsoft.com/office/powerpoint/2010/main" val="19961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0252" y="260648"/>
            <a:ext cx="4457094" cy="657225"/>
          </a:xfrm>
        </p:spPr>
        <p:txBody>
          <a:bodyPr/>
          <a:lstStyle/>
          <a:p>
            <a:r>
              <a:rPr lang="nl-NL" dirty="0" smtClean="0"/>
              <a:t>Proces van innovatie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8558-C25E-495B-B3E3-6CE117D7299E}" type="slidenum">
              <a:rPr lang="nl-NL" smtClean="0"/>
              <a:pPr/>
              <a:t>7</a:t>
            </a:fld>
            <a:endParaRPr lang="nl-NL"/>
          </a:p>
        </p:txBody>
      </p:sp>
      <p:grpSp>
        <p:nvGrpSpPr>
          <p:cNvPr id="5" name="Group 54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-103332" y="1725892"/>
            <a:ext cx="9134343" cy="5412358"/>
            <a:chOff x="620" y="683"/>
            <a:chExt cx="4401" cy="2995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294" y="866"/>
              <a:ext cx="1798" cy="2433"/>
            </a:xfrm>
            <a:custGeom>
              <a:avLst/>
              <a:gdLst>
                <a:gd name="T0" fmla="*/ 1798 w 1798"/>
                <a:gd name="T1" fmla="*/ 2433 h 2433"/>
                <a:gd name="T2" fmla="*/ 1751 w 1798"/>
                <a:gd name="T3" fmla="*/ 2432 h 2433"/>
                <a:gd name="T4" fmla="*/ 1706 w 1798"/>
                <a:gd name="T5" fmla="*/ 2431 h 2433"/>
                <a:gd name="T6" fmla="*/ 1660 w 1798"/>
                <a:gd name="T7" fmla="*/ 2426 h 2433"/>
                <a:gd name="T8" fmla="*/ 1614 w 1798"/>
                <a:gd name="T9" fmla="*/ 2420 h 2433"/>
                <a:gd name="T10" fmla="*/ 1570 w 1798"/>
                <a:gd name="T11" fmla="*/ 2414 h 2433"/>
                <a:gd name="T12" fmla="*/ 1524 w 1798"/>
                <a:gd name="T13" fmla="*/ 2405 h 2433"/>
                <a:gd name="T14" fmla="*/ 1480 w 1798"/>
                <a:gd name="T15" fmla="*/ 2395 h 2433"/>
                <a:gd name="T16" fmla="*/ 1436 w 1798"/>
                <a:gd name="T17" fmla="*/ 2384 h 2433"/>
                <a:gd name="T18" fmla="*/ 1392 w 1798"/>
                <a:gd name="T19" fmla="*/ 2371 h 2433"/>
                <a:gd name="T20" fmla="*/ 1349 w 1798"/>
                <a:gd name="T21" fmla="*/ 2357 h 2433"/>
                <a:gd name="T22" fmla="*/ 1306 w 1798"/>
                <a:gd name="T23" fmla="*/ 2341 h 2433"/>
                <a:gd name="T24" fmla="*/ 1263 w 1798"/>
                <a:gd name="T25" fmla="*/ 2324 h 2433"/>
                <a:gd name="T26" fmla="*/ 1222 w 1798"/>
                <a:gd name="T27" fmla="*/ 2305 h 2433"/>
                <a:gd name="T28" fmla="*/ 1180 w 1798"/>
                <a:gd name="T29" fmla="*/ 2286 h 2433"/>
                <a:gd name="T30" fmla="*/ 1139 w 1798"/>
                <a:gd name="T31" fmla="*/ 2265 h 2433"/>
                <a:gd name="T32" fmla="*/ 1098 w 1798"/>
                <a:gd name="T33" fmla="*/ 2242 h 2433"/>
                <a:gd name="T34" fmla="*/ 1058 w 1798"/>
                <a:gd name="T35" fmla="*/ 2218 h 2433"/>
                <a:gd name="T36" fmla="*/ 1019 w 1798"/>
                <a:gd name="T37" fmla="*/ 2194 h 2433"/>
                <a:gd name="T38" fmla="*/ 941 w 1798"/>
                <a:gd name="T39" fmla="*/ 2139 h 2433"/>
                <a:gd name="T40" fmla="*/ 866 w 1798"/>
                <a:gd name="T41" fmla="*/ 2081 h 2433"/>
                <a:gd name="T42" fmla="*/ 793 w 1798"/>
                <a:gd name="T43" fmla="*/ 2017 h 2433"/>
                <a:gd name="T44" fmla="*/ 722 w 1798"/>
                <a:gd name="T45" fmla="*/ 1950 h 2433"/>
                <a:gd name="T46" fmla="*/ 654 w 1798"/>
                <a:gd name="T47" fmla="*/ 1878 h 2433"/>
                <a:gd name="T48" fmla="*/ 589 w 1798"/>
                <a:gd name="T49" fmla="*/ 1801 h 2433"/>
                <a:gd name="T50" fmla="*/ 527 w 1798"/>
                <a:gd name="T51" fmla="*/ 1721 h 2433"/>
                <a:gd name="T52" fmla="*/ 467 w 1798"/>
                <a:gd name="T53" fmla="*/ 1636 h 2433"/>
                <a:gd name="T54" fmla="*/ 411 w 1798"/>
                <a:gd name="T55" fmla="*/ 1547 h 2433"/>
                <a:gd name="T56" fmla="*/ 357 w 1798"/>
                <a:gd name="T57" fmla="*/ 1456 h 2433"/>
                <a:gd name="T58" fmla="*/ 307 w 1798"/>
                <a:gd name="T59" fmla="*/ 1360 h 2433"/>
                <a:gd name="T60" fmla="*/ 261 w 1798"/>
                <a:gd name="T61" fmla="*/ 1262 h 2433"/>
                <a:gd name="T62" fmla="*/ 218 w 1798"/>
                <a:gd name="T63" fmla="*/ 1159 h 2433"/>
                <a:gd name="T64" fmla="*/ 178 w 1798"/>
                <a:gd name="T65" fmla="*/ 1054 h 2433"/>
                <a:gd name="T66" fmla="*/ 142 w 1798"/>
                <a:gd name="T67" fmla="*/ 946 h 2433"/>
                <a:gd name="T68" fmla="*/ 109 w 1798"/>
                <a:gd name="T69" fmla="*/ 836 h 2433"/>
                <a:gd name="T70" fmla="*/ 81 w 1798"/>
                <a:gd name="T71" fmla="*/ 723 h 2433"/>
                <a:gd name="T72" fmla="*/ 56 w 1798"/>
                <a:gd name="T73" fmla="*/ 608 h 2433"/>
                <a:gd name="T74" fmla="*/ 36 w 1798"/>
                <a:gd name="T75" fmla="*/ 490 h 2433"/>
                <a:gd name="T76" fmla="*/ 21 w 1798"/>
                <a:gd name="T77" fmla="*/ 370 h 2433"/>
                <a:gd name="T78" fmla="*/ 10 w 1798"/>
                <a:gd name="T79" fmla="*/ 248 h 2433"/>
                <a:gd name="T80" fmla="*/ 3 w 1798"/>
                <a:gd name="T81" fmla="*/ 125 h 2433"/>
                <a:gd name="T82" fmla="*/ 1 w 1798"/>
                <a:gd name="T83" fmla="*/ 63 h 2433"/>
                <a:gd name="T84" fmla="*/ 0 w 1798"/>
                <a:gd name="T85" fmla="*/ 0 h 24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98" h="2433">
                  <a:moveTo>
                    <a:pt x="1798" y="2433"/>
                  </a:moveTo>
                  <a:lnTo>
                    <a:pt x="1751" y="2432"/>
                  </a:lnTo>
                  <a:lnTo>
                    <a:pt x="1706" y="2431"/>
                  </a:lnTo>
                  <a:lnTo>
                    <a:pt x="1660" y="2426"/>
                  </a:lnTo>
                  <a:lnTo>
                    <a:pt x="1614" y="2420"/>
                  </a:lnTo>
                  <a:lnTo>
                    <a:pt x="1570" y="2414"/>
                  </a:lnTo>
                  <a:lnTo>
                    <a:pt x="1524" y="2405"/>
                  </a:lnTo>
                  <a:lnTo>
                    <a:pt x="1480" y="2395"/>
                  </a:lnTo>
                  <a:lnTo>
                    <a:pt x="1436" y="2384"/>
                  </a:lnTo>
                  <a:lnTo>
                    <a:pt x="1392" y="2371"/>
                  </a:lnTo>
                  <a:lnTo>
                    <a:pt x="1349" y="2357"/>
                  </a:lnTo>
                  <a:lnTo>
                    <a:pt x="1306" y="2341"/>
                  </a:lnTo>
                  <a:lnTo>
                    <a:pt x="1263" y="2324"/>
                  </a:lnTo>
                  <a:lnTo>
                    <a:pt x="1222" y="2305"/>
                  </a:lnTo>
                  <a:lnTo>
                    <a:pt x="1180" y="2286"/>
                  </a:lnTo>
                  <a:lnTo>
                    <a:pt x="1139" y="2265"/>
                  </a:lnTo>
                  <a:lnTo>
                    <a:pt x="1098" y="2242"/>
                  </a:lnTo>
                  <a:lnTo>
                    <a:pt x="1058" y="2218"/>
                  </a:lnTo>
                  <a:lnTo>
                    <a:pt x="1019" y="2194"/>
                  </a:lnTo>
                  <a:lnTo>
                    <a:pt x="941" y="2139"/>
                  </a:lnTo>
                  <a:lnTo>
                    <a:pt x="866" y="2081"/>
                  </a:lnTo>
                  <a:lnTo>
                    <a:pt x="793" y="2017"/>
                  </a:lnTo>
                  <a:lnTo>
                    <a:pt x="722" y="1950"/>
                  </a:lnTo>
                  <a:lnTo>
                    <a:pt x="654" y="1878"/>
                  </a:lnTo>
                  <a:lnTo>
                    <a:pt x="589" y="1801"/>
                  </a:lnTo>
                  <a:lnTo>
                    <a:pt x="527" y="1721"/>
                  </a:lnTo>
                  <a:lnTo>
                    <a:pt x="467" y="1636"/>
                  </a:lnTo>
                  <a:lnTo>
                    <a:pt x="411" y="1547"/>
                  </a:lnTo>
                  <a:lnTo>
                    <a:pt x="357" y="1456"/>
                  </a:lnTo>
                  <a:lnTo>
                    <a:pt x="307" y="1360"/>
                  </a:lnTo>
                  <a:lnTo>
                    <a:pt x="261" y="1262"/>
                  </a:lnTo>
                  <a:lnTo>
                    <a:pt x="218" y="1159"/>
                  </a:lnTo>
                  <a:lnTo>
                    <a:pt x="178" y="1054"/>
                  </a:lnTo>
                  <a:lnTo>
                    <a:pt x="142" y="946"/>
                  </a:lnTo>
                  <a:lnTo>
                    <a:pt x="109" y="836"/>
                  </a:lnTo>
                  <a:lnTo>
                    <a:pt x="81" y="723"/>
                  </a:lnTo>
                  <a:lnTo>
                    <a:pt x="56" y="608"/>
                  </a:lnTo>
                  <a:lnTo>
                    <a:pt x="36" y="490"/>
                  </a:lnTo>
                  <a:lnTo>
                    <a:pt x="21" y="370"/>
                  </a:lnTo>
                  <a:lnTo>
                    <a:pt x="10" y="248"/>
                  </a:lnTo>
                  <a:lnTo>
                    <a:pt x="3" y="125"/>
                  </a:lnTo>
                  <a:lnTo>
                    <a:pt x="1" y="63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3036" y="3299"/>
              <a:ext cx="1236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38" y="683"/>
              <a:ext cx="1" cy="27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238" y="3421"/>
              <a:ext cx="303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788" y="3482"/>
              <a:ext cx="1484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20" y="1096"/>
              <a:ext cx="55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88" y="1141"/>
              <a:ext cx="41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Number</a:t>
              </a:r>
              <a:endParaRPr lang="en-GB" altLang="en-US" sz="200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88" y="1262"/>
              <a:ext cx="57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research</a:t>
              </a:r>
              <a:endParaRPr lang="en-GB" altLang="en-US" sz="20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88" y="1384"/>
              <a:ext cx="27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ideas</a:t>
              </a:r>
              <a:endParaRPr lang="en-GB" altLang="en-US" sz="2000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631" y="2265"/>
              <a:ext cx="1" cy="11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1968" y="2752"/>
              <a:ext cx="1" cy="66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418" y="3117"/>
              <a:ext cx="1" cy="3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3036" y="3299"/>
              <a:ext cx="1" cy="12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3710" y="3360"/>
              <a:ext cx="1" cy="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z="280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316" y="3177"/>
              <a:ext cx="594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384" y="3222"/>
              <a:ext cx="63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 successful</a:t>
              </a:r>
              <a:endParaRPr lang="en-GB" altLang="en-US" sz="200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384" y="3344"/>
              <a:ext cx="38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product</a:t>
              </a:r>
              <a:endParaRPr lang="en-GB" altLang="en-US" sz="2000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991" y="2861"/>
              <a:ext cx="530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059" y="2905"/>
              <a:ext cx="54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 dirty="0">
                  <a:solidFill>
                    <a:srgbClr val="000000"/>
                  </a:solidFill>
                </a:rPr>
                <a:t>2 products</a:t>
              </a:r>
              <a:endParaRPr lang="en-GB" altLang="en-US" sz="2000" dirty="0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059" y="3027"/>
              <a:ext cx="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launched</a:t>
              </a:r>
              <a:endParaRPr lang="en-GB" altLang="en-US" sz="200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092" y="2556"/>
              <a:ext cx="1123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160" y="2601"/>
              <a:ext cx="132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3 prototypes for technical </a:t>
              </a:r>
              <a:endParaRPr lang="en-GB" altLang="en-US" sz="2000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160" y="2722"/>
              <a:ext cx="83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&amp; market testing</a:t>
              </a:r>
              <a:endParaRPr lang="en-GB" altLang="en-US" sz="2000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755" y="2131"/>
              <a:ext cx="1424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2823" y="2175"/>
              <a:ext cx="141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6 potential products worthy </a:t>
              </a:r>
              <a:endParaRPr lang="en-GB" altLang="en-US" sz="2000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2823" y="2297"/>
              <a:ext cx="171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of further development &amp; analysis</a:t>
              </a:r>
              <a:endParaRPr lang="en-GB" altLang="en-US" sz="200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137" y="1765"/>
              <a:ext cx="1966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205" y="1810"/>
              <a:ext cx="195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12 ideas worthy of evaluation through:</a:t>
              </a:r>
              <a:endParaRPr lang="en-GB" altLang="en-US" sz="200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205" y="1932"/>
              <a:ext cx="24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>
                  <a:solidFill>
                    <a:srgbClr val="000000"/>
                  </a:solidFill>
                </a:rPr>
                <a:t>Technical evaluation &amp; market research analysis</a:t>
              </a:r>
              <a:endParaRPr lang="en-GB" altLang="en-US" sz="2000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575" y="975"/>
              <a:ext cx="1130" cy="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endParaRPr lang="en-GB" altLang="en-US" sz="2000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643" y="1019"/>
              <a:ext cx="137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 typeface="Symbol" pitchFamily="18" charset="2"/>
                <a:buNone/>
              </a:pPr>
              <a:r>
                <a:rPr lang="en-GB" altLang="en-US" sz="1800" dirty="0">
                  <a:solidFill>
                    <a:srgbClr val="000000"/>
                  </a:solidFill>
                </a:rPr>
                <a:t>60 ideas are evaluated for:</a:t>
              </a:r>
              <a:endParaRPr lang="en-GB" altLang="en-US" sz="2000" dirty="0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43" y="1141"/>
              <a:ext cx="111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50825" indent="-250825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Technical feasibility</a:t>
              </a:r>
              <a:endParaRPr lang="en-GB" altLang="en-US" sz="200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643" y="1262"/>
              <a:ext cx="110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Financial feasibility</a:t>
              </a:r>
              <a:endParaRPr lang="en-GB" altLang="en-US" sz="200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643" y="1384"/>
              <a:ext cx="63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265113" indent="-265113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30000"/>
                </a:spcBef>
                <a:buSzPct val="115000"/>
                <a:buFontTx/>
                <a:buChar char="•"/>
              </a:pPr>
              <a:r>
                <a:rPr lang="en-GB" altLang="en-US" sz="1800">
                  <a:solidFill>
                    <a:srgbClr val="000000"/>
                  </a:solidFill>
                </a:rPr>
                <a:t>Suitability</a:t>
              </a:r>
              <a:endParaRPr lang="en-GB" altLang="en-US" sz="2000"/>
            </a:p>
          </p:txBody>
        </p:sp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1350" y="1048"/>
              <a:ext cx="169" cy="183"/>
              <a:chOff x="1350" y="1048"/>
              <a:chExt cx="169" cy="183"/>
            </a:xfrm>
          </p:grpSpPr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 flipH="1">
                <a:off x="1400" y="1048"/>
                <a:ext cx="119" cy="12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1350" y="1147"/>
                <a:ext cx="79" cy="84"/>
              </a:xfrm>
              <a:custGeom>
                <a:avLst/>
                <a:gdLst>
                  <a:gd name="T0" fmla="*/ 27 w 79"/>
                  <a:gd name="T1" fmla="*/ 0 h 84"/>
                  <a:gd name="T2" fmla="*/ 0 w 79"/>
                  <a:gd name="T3" fmla="*/ 84 h 84"/>
                  <a:gd name="T4" fmla="*/ 79 w 79"/>
                  <a:gd name="T5" fmla="*/ 56 h 84"/>
                  <a:gd name="T6" fmla="*/ 27 w 79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9" h="84">
                    <a:moveTo>
                      <a:pt x="27" y="0"/>
                    </a:moveTo>
                    <a:lnTo>
                      <a:pt x="0" y="84"/>
                    </a:lnTo>
                    <a:lnTo>
                      <a:pt x="79" y="5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2" name="Group 44"/>
            <p:cNvGrpSpPr>
              <a:grpSpLocks/>
            </p:cNvGrpSpPr>
            <p:nvPr/>
          </p:nvGrpSpPr>
          <p:grpSpPr bwMode="auto">
            <a:xfrm>
              <a:off x="1800" y="1961"/>
              <a:ext cx="337" cy="547"/>
              <a:chOff x="1800" y="1961"/>
              <a:chExt cx="337" cy="547"/>
            </a:xfrm>
          </p:grpSpPr>
          <p:sp>
            <p:nvSpPr>
              <p:cNvPr id="52" name="Line 42"/>
              <p:cNvSpPr>
                <a:spLocks noChangeShapeType="1"/>
              </p:cNvSpPr>
              <p:nvPr/>
            </p:nvSpPr>
            <p:spPr bwMode="auto">
              <a:xfrm flipH="1">
                <a:off x="1837" y="1961"/>
                <a:ext cx="300" cy="484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1800" y="2421"/>
                <a:ext cx="71" cy="87"/>
              </a:xfrm>
              <a:custGeom>
                <a:avLst/>
                <a:gdLst>
                  <a:gd name="T0" fmla="*/ 10 w 71"/>
                  <a:gd name="T1" fmla="*/ 0 h 87"/>
                  <a:gd name="T2" fmla="*/ 0 w 71"/>
                  <a:gd name="T3" fmla="*/ 87 h 87"/>
                  <a:gd name="T4" fmla="*/ 71 w 71"/>
                  <a:gd name="T5" fmla="*/ 43 h 87"/>
                  <a:gd name="T6" fmla="*/ 10 w 71"/>
                  <a:gd name="T7" fmla="*/ 0 h 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1" h="87">
                    <a:moveTo>
                      <a:pt x="10" y="0"/>
                    </a:moveTo>
                    <a:lnTo>
                      <a:pt x="0" y="87"/>
                    </a:lnTo>
                    <a:lnTo>
                      <a:pt x="71" y="4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3" name="Group 47"/>
            <p:cNvGrpSpPr>
              <a:grpSpLocks/>
            </p:cNvGrpSpPr>
            <p:nvPr/>
          </p:nvGrpSpPr>
          <p:grpSpPr bwMode="auto">
            <a:xfrm>
              <a:off x="2193" y="2265"/>
              <a:ext cx="562" cy="669"/>
              <a:chOff x="2193" y="2265"/>
              <a:chExt cx="562" cy="669"/>
            </a:xfrm>
          </p:grpSpPr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H="1">
                <a:off x="2240" y="2265"/>
                <a:ext cx="515" cy="6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2193" y="2849"/>
                <a:ext cx="77" cy="85"/>
              </a:xfrm>
              <a:custGeom>
                <a:avLst/>
                <a:gdLst>
                  <a:gd name="T0" fmla="*/ 24 w 77"/>
                  <a:gd name="T1" fmla="*/ 0 h 85"/>
                  <a:gd name="T2" fmla="*/ 0 w 77"/>
                  <a:gd name="T3" fmla="*/ 85 h 85"/>
                  <a:gd name="T4" fmla="*/ 77 w 77"/>
                  <a:gd name="T5" fmla="*/ 53 h 85"/>
                  <a:gd name="T6" fmla="*/ 24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4" y="0"/>
                    </a:moveTo>
                    <a:lnTo>
                      <a:pt x="0" y="85"/>
                    </a:lnTo>
                    <a:lnTo>
                      <a:pt x="77" y="5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4" name="Group 50"/>
            <p:cNvGrpSpPr>
              <a:grpSpLocks/>
            </p:cNvGrpSpPr>
            <p:nvPr/>
          </p:nvGrpSpPr>
          <p:grpSpPr bwMode="auto">
            <a:xfrm>
              <a:off x="2699" y="2691"/>
              <a:ext cx="449" cy="547"/>
              <a:chOff x="2699" y="2691"/>
              <a:chExt cx="449" cy="547"/>
            </a:xfrm>
          </p:grpSpPr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 flipH="1">
                <a:off x="2744" y="2691"/>
                <a:ext cx="404" cy="49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2699" y="3153"/>
                <a:ext cx="77" cy="85"/>
              </a:xfrm>
              <a:custGeom>
                <a:avLst/>
                <a:gdLst>
                  <a:gd name="T0" fmla="*/ 22 w 77"/>
                  <a:gd name="T1" fmla="*/ 0 h 85"/>
                  <a:gd name="T2" fmla="*/ 0 w 77"/>
                  <a:gd name="T3" fmla="*/ 85 h 85"/>
                  <a:gd name="T4" fmla="*/ 77 w 77"/>
                  <a:gd name="T5" fmla="*/ 52 h 85"/>
                  <a:gd name="T6" fmla="*/ 22 w 7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85">
                    <a:moveTo>
                      <a:pt x="22" y="0"/>
                    </a:moveTo>
                    <a:lnTo>
                      <a:pt x="0" y="85"/>
                    </a:lnTo>
                    <a:lnTo>
                      <a:pt x="77" y="52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  <p:grpSp>
          <p:nvGrpSpPr>
            <p:cNvPr id="45" name="Group 53"/>
            <p:cNvGrpSpPr>
              <a:grpSpLocks/>
            </p:cNvGrpSpPr>
            <p:nvPr/>
          </p:nvGrpSpPr>
          <p:grpSpPr bwMode="auto">
            <a:xfrm>
              <a:off x="3429" y="2995"/>
              <a:ext cx="618" cy="308"/>
              <a:chOff x="3429" y="2995"/>
              <a:chExt cx="618" cy="308"/>
            </a:xfrm>
          </p:grpSpPr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H="1">
                <a:off x="3492" y="2995"/>
                <a:ext cx="555" cy="27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  <p:sp>
            <p:nvSpPr>
              <p:cNvPr id="47" name="Freeform 52"/>
              <p:cNvSpPr>
                <a:spLocks/>
              </p:cNvSpPr>
              <p:nvPr/>
            </p:nvSpPr>
            <p:spPr bwMode="auto">
              <a:xfrm>
                <a:off x="3429" y="3229"/>
                <a:ext cx="83" cy="74"/>
              </a:xfrm>
              <a:custGeom>
                <a:avLst/>
                <a:gdLst>
                  <a:gd name="T0" fmla="*/ 52 w 83"/>
                  <a:gd name="T1" fmla="*/ 0 h 74"/>
                  <a:gd name="T2" fmla="*/ 0 w 83"/>
                  <a:gd name="T3" fmla="*/ 70 h 74"/>
                  <a:gd name="T4" fmla="*/ 83 w 83"/>
                  <a:gd name="T5" fmla="*/ 74 h 74"/>
                  <a:gd name="T6" fmla="*/ 52 w 8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74">
                    <a:moveTo>
                      <a:pt x="52" y="0"/>
                    </a:moveTo>
                    <a:lnTo>
                      <a:pt x="0" y="70"/>
                    </a:lnTo>
                    <a:lnTo>
                      <a:pt x="83" y="7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 sz="2800"/>
              </a:p>
            </p:txBody>
          </p:sp>
        </p:grpSp>
      </p:grpSp>
      <p:sp>
        <p:nvSpPr>
          <p:cNvPr id="5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2588" y="6577201"/>
            <a:ext cx="1455527" cy="13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30000"/>
              </a:spcBef>
              <a:buSzPct val="115000"/>
              <a:buFont typeface="Symbol" pitchFamily="18" charset="2"/>
              <a:buNone/>
            </a:pPr>
            <a:r>
              <a:rPr lang="en-GB" altLang="en-US" sz="900" dirty="0" err="1" smtClean="0"/>
              <a:t>Bron</a:t>
            </a:r>
            <a:r>
              <a:rPr lang="en-GB" altLang="en-US" sz="900" dirty="0" smtClean="0"/>
              <a:t>: </a:t>
            </a:r>
            <a:r>
              <a:rPr lang="en-GB" altLang="en-US" sz="900" dirty="0" err="1" smtClean="0"/>
              <a:t>Tidd</a:t>
            </a:r>
            <a:r>
              <a:rPr lang="en-GB" altLang="en-US" sz="900" dirty="0" smtClean="0"/>
              <a:t> &amp; </a:t>
            </a:r>
            <a:r>
              <a:rPr lang="en-GB" altLang="en-US" sz="900" dirty="0" err="1" smtClean="0"/>
              <a:t>Bessant</a:t>
            </a:r>
            <a:r>
              <a:rPr lang="en-GB" altLang="en-US" sz="900" dirty="0" smtClean="0"/>
              <a:t> </a:t>
            </a:r>
            <a:r>
              <a:rPr lang="en-GB" altLang="en-US" sz="900" dirty="0"/>
              <a:t>(2009)</a:t>
            </a:r>
          </a:p>
        </p:txBody>
      </p:sp>
      <p:sp>
        <p:nvSpPr>
          <p:cNvPr id="59" name="PIJL-LINKS en -RECHTS 58"/>
          <p:cNvSpPr/>
          <p:nvPr/>
        </p:nvSpPr>
        <p:spPr bwMode="auto">
          <a:xfrm>
            <a:off x="2388629" y="1252068"/>
            <a:ext cx="6394662" cy="947648"/>
          </a:xfrm>
          <a:prstGeom prst="left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500" dirty="0" smtClean="0">
                <a:solidFill>
                  <a:srgbClr val="FF0000"/>
                </a:solidFill>
                <a:latin typeface="Georgia" pitchFamily="18" charset="0"/>
                <a:ea typeface="ＭＳ Ｐゴシック" pitchFamily="1" charset="-128"/>
              </a:rPr>
              <a:t>Ontwikkeling</a:t>
            </a:r>
            <a:endParaRPr kumimoji="0" lang="nl-NL" sz="2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  <p:sp>
        <p:nvSpPr>
          <p:cNvPr id="60" name="PIJL-LINKS en -RECHTS 59"/>
          <p:cNvSpPr/>
          <p:nvPr/>
        </p:nvSpPr>
        <p:spPr bwMode="auto">
          <a:xfrm>
            <a:off x="37803" y="1241870"/>
            <a:ext cx="2372160" cy="947648"/>
          </a:xfrm>
          <a:prstGeom prst="left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500" dirty="0" smtClean="0">
                <a:solidFill>
                  <a:srgbClr val="FF0000"/>
                </a:solidFill>
                <a:latin typeface="Georgia" pitchFamily="18" charset="0"/>
                <a:ea typeface="ＭＳ Ｐゴシック" pitchFamily="1" charset="-128"/>
              </a:rPr>
              <a:t>Research</a:t>
            </a:r>
            <a:endParaRPr kumimoji="0" lang="nl-NL" sz="2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22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48064" y="188640"/>
            <a:ext cx="3816424" cy="657225"/>
          </a:xfrm>
        </p:spPr>
        <p:txBody>
          <a:bodyPr/>
          <a:lstStyle/>
          <a:p>
            <a:r>
              <a:rPr lang="nl-NL" dirty="0" smtClean="0"/>
              <a:t>Zorg innovatie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9512" y="1196752"/>
            <a:ext cx="8784976" cy="5373216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Onderscheid:</a:t>
            </a:r>
          </a:p>
          <a:p>
            <a:r>
              <a:rPr lang="nl-NL" dirty="0" smtClean="0"/>
              <a:t>Innovatie voor de zorg professional (Business-to-Business)</a:t>
            </a:r>
          </a:p>
          <a:p>
            <a:pPr lvl="1"/>
            <a:r>
              <a:rPr lang="nl-NL" dirty="0" smtClean="0"/>
              <a:t>Tamelijk “normaal” B2B innovatie traject</a:t>
            </a:r>
          </a:p>
          <a:p>
            <a:pPr lvl="1"/>
            <a:r>
              <a:rPr lang="nl-NL" dirty="0" smtClean="0"/>
              <a:t>Echter, de innovatie komt uiteindelijk weer bij cliënt </a:t>
            </a:r>
          </a:p>
          <a:p>
            <a:r>
              <a:rPr lang="nl-NL" dirty="0" smtClean="0"/>
              <a:t>Innovatie vo0r de zorg consument</a:t>
            </a:r>
          </a:p>
          <a:p>
            <a:pPr lvl="1"/>
            <a:r>
              <a:rPr lang="nl-NL" dirty="0" smtClean="0"/>
              <a:t>Afwijkend innovatietraject in vergelijking met B2C</a:t>
            </a:r>
          </a:p>
          <a:p>
            <a:endParaRPr lang="nl-NL" dirty="0" smtClean="0"/>
          </a:p>
          <a:p>
            <a:r>
              <a:rPr lang="nl-NL" dirty="0" smtClean="0"/>
              <a:t>“Afwijkend” omdat:</a:t>
            </a:r>
            <a:endParaRPr lang="nl-NL" dirty="0"/>
          </a:p>
          <a:p>
            <a:pPr lvl="1"/>
            <a:r>
              <a:rPr lang="nl-NL" dirty="0" smtClean="0"/>
              <a:t>De zorgconsument is niet degene die kiest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zorgconsument is niet degene die </a:t>
            </a:r>
            <a:r>
              <a:rPr lang="nl-NL" dirty="0" smtClean="0"/>
              <a:t>betaalt</a:t>
            </a:r>
            <a:endParaRPr lang="nl-NL" dirty="0"/>
          </a:p>
          <a:p>
            <a:pPr lvl="1"/>
            <a:r>
              <a:rPr lang="nl-NL" dirty="0" smtClean="0"/>
              <a:t>Het product of de dienst komt heel dichtbij de persoon</a:t>
            </a:r>
          </a:p>
          <a:p>
            <a:pPr lvl="1"/>
            <a:r>
              <a:rPr lang="nl-NL" dirty="0" smtClean="0"/>
              <a:t>“Multi-stakeholder” innovaties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EA7CE9-1887-4E8F-A722-C802D27DF844}" type="datetime1">
              <a:rPr lang="nl-NL" altLang="nl-NL" smtClean="0"/>
              <a:t>1-6-2015</a:t>
            </a:fld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945E3-6441-4659-A722-F60E2973E80D}" type="slidenum">
              <a:rPr lang="nl-NL" altLang="nl-NL" smtClean="0"/>
              <a:pPr>
                <a:defRPr/>
              </a:pPr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020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71199" y="404664"/>
            <a:ext cx="5472534" cy="657225"/>
          </a:xfrm>
        </p:spPr>
        <p:txBody>
          <a:bodyPr/>
          <a:lstStyle/>
          <a:p>
            <a:r>
              <a:rPr lang="nl-NL" dirty="0" smtClean="0"/>
              <a:t>Multi-stakeholder innovaties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C38F3F-3CBB-444B-8F81-7E57D8D3C5AB}" type="datetime1">
              <a:rPr lang="nl-NL" altLang="nl-NL" smtClean="0"/>
              <a:pPr>
                <a:defRPr/>
              </a:pPr>
              <a:t>1-6-2015</a:t>
            </a:fld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 smtClean="0"/>
              <a:t> | </a:t>
            </a:r>
            <a:fld id="{EDFEA50A-1FCB-4593-9BAB-24E26FCB3554}" type="slidenum">
              <a:rPr lang="nl-NL" altLang="nl-NL" smtClean="0"/>
              <a:pPr>
                <a:defRPr/>
              </a:pPr>
              <a:t>9</a:t>
            </a:fld>
            <a:endParaRPr lang="nl-NL" altLang="nl-NL"/>
          </a:p>
        </p:txBody>
      </p:sp>
      <p:sp>
        <p:nvSpPr>
          <p:cNvPr id="5" name="PIJL-RECHTS 4"/>
          <p:cNvSpPr/>
          <p:nvPr/>
        </p:nvSpPr>
        <p:spPr bwMode="auto">
          <a:xfrm>
            <a:off x="811576" y="2307341"/>
            <a:ext cx="6136687" cy="947648"/>
          </a:xfrm>
          <a:prstGeom prst="rightArrow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ＭＳ Ｐゴシック" pitchFamily="1" charset="-128"/>
              </a:rPr>
              <a:t>Innovatieproces </a:t>
            </a:r>
          </a:p>
        </p:txBody>
      </p:sp>
      <p:cxnSp>
        <p:nvCxnSpPr>
          <p:cNvPr id="7" name="Rechte verbindingslijn met pijl 6"/>
          <p:cNvCxnSpPr/>
          <p:nvPr/>
        </p:nvCxnSpPr>
        <p:spPr bwMode="auto">
          <a:xfrm>
            <a:off x="931664" y="3974059"/>
            <a:ext cx="8032824" cy="0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kstvak 8"/>
          <p:cNvSpPr txBox="1"/>
          <p:nvPr/>
        </p:nvSpPr>
        <p:spPr>
          <a:xfrm>
            <a:off x="4037878" y="3475879"/>
            <a:ext cx="670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Tijd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761135" y="1340768"/>
            <a:ext cx="347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Moment van investeren </a:t>
            </a:r>
            <a:endParaRPr lang="nl-NL" sz="2400" dirty="0"/>
          </a:p>
        </p:txBody>
      </p:sp>
      <p:cxnSp>
        <p:nvCxnSpPr>
          <p:cNvPr id="12" name="Rechte verbindingslijn met pijl 11"/>
          <p:cNvCxnSpPr/>
          <p:nvPr/>
        </p:nvCxnSpPr>
        <p:spPr bwMode="auto">
          <a:xfrm>
            <a:off x="1387641" y="1983305"/>
            <a:ext cx="0" cy="324036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Rechte verbindingslijn met pijl 13"/>
          <p:cNvCxnSpPr/>
          <p:nvPr/>
        </p:nvCxnSpPr>
        <p:spPr bwMode="auto">
          <a:xfrm>
            <a:off x="2195736" y="1971856"/>
            <a:ext cx="0" cy="360040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Rechte verbindingslijn met pijl 14"/>
          <p:cNvCxnSpPr/>
          <p:nvPr/>
        </p:nvCxnSpPr>
        <p:spPr bwMode="auto">
          <a:xfrm>
            <a:off x="3491880" y="1971856"/>
            <a:ext cx="0" cy="360040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Rechte verbindingslijn met pijl 15"/>
          <p:cNvCxnSpPr/>
          <p:nvPr/>
        </p:nvCxnSpPr>
        <p:spPr bwMode="auto">
          <a:xfrm>
            <a:off x="2843808" y="1965303"/>
            <a:ext cx="0" cy="360040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Rechte verbindingslijn met pijl 17"/>
          <p:cNvCxnSpPr/>
          <p:nvPr/>
        </p:nvCxnSpPr>
        <p:spPr bwMode="auto">
          <a:xfrm>
            <a:off x="3917432" y="1991689"/>
            <a:ext cx="864096" cy="315652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Rechte verbindingslijn met pijl 19"/>
          <p:cNvCxnSpPr/>
          <p:nvPr/>
        </p:nvCxnSpPr>
        <p:spPr bwMode="auto">
          <a:xfrm>
            <a:off x="4349480" y="1991689"/>
            <a:ext cx="1656184" cy="410161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kstvak 21"/>
          <p:cNvSpPr txBox="1"/>
          <p:nvPr/>
        </p:nvSpPr>
        <p:spPr>
          <a:xfrm>
            <a:off x="4788024" y="5949280"/>
            <a:ext cx="4105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Moment van terugverdienen </a:t>
            </a:r>
            <a:endParaRPr lang="nl-NL" sz="2400" dirty="0"/>
          </a:p>
        </p:txBody>
      </p:sp>
      <p:cxnSp>
        <p:nvCxnSpPr>
          <p:cNvPr id="27" name="Rechte verbindingslijn met pijl 26"/>
          <p:cNvCxnSpPr/>
          <p:nvPr/>
        </p:nvCxnSpPr>
        <p:spPr bwMode="auto">
          <a:xfrm flipV="1">
            <a:off x="8388424" y="4581128"/>
            <a:ext cx="576064" cy="1152128"/>
          </a:xfrm>
          <a:prstGeom prst="straightConnector1">
            <a:avLst/>
          </a:prstGeom>
          <a:solidFill>
            <a:schemeClr val="bg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kstvak 28"/>
          <p:cNvSpPr txBox="1"/>
          <p:nvPr/>
        </p:nvSpPr>
        <p:spPr>
          <a:xfrm>
            <a:off x="179512" y="4532927"/>
            <a:ext cx="42755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0070C0"/>
                </a:solidFill>
              </a:rPr>
              <a:t>Partnership betekent meestal:</a:t>
            </a:r>
          </a:p>
          <a:p>
            <a:r>
              <a:rPr lang="nl-NL" sz="2400" dirty="0">
                <a:solidFill>
                  <a:srgbClr val="0070C0"/>
                </a:solidFill>
              </a:rPr>
              <a:t>A</a:t>
            </a:r>
            <a:r>
              <a:rPr lang="nl-NL" sz="2400" dirty="0" smtClean="0">
                <a:solidFill>
                  <a:srgbClr val="0070C0"/>
                </a:solidFill>
              </a:rPr>
              <a:t>llen eerst investeren</a:t>
            </a:r>
          </a:p>
          <a:p>
            <a:r>
              <a:rPr lang="nl-NL" sz="2400" dirty="0" smtClean="0">
                <a:solidFill>
                  <a:srgbClr val="0070C0"/>
                </a:solidFill>
              </a:rPr>
              <a:t>Allen later terugverdienen </a:t>
            </a:r>
          </a:p>
        </p:txBody>
      </p:sp>
    </p:spTree>
    <p:extLst>
      <p:ext uri="{BB962C8B-B14F-4D97-AF65-F5344CB8AC3E}">
        <p14:creationId xmlns:p14="http://schemas.microsoft.com/office/powerpoint/2010/main" val="27350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4zttvgIJEmwiLtvYQmh3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.oGVypY06EI49XxIKN4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4zttvgIJEmwiLtvYQmh3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.oGVypY06EI49XxIKN4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4zttvgIJEmwiLtvYQmh3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.oGVypY06EI49XxIKN4g"/>
</p:tagLst>
</file>

<file path=ppt/theme/theme1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UG template advanced ENG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lnDef>
  </a:objectDefaults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st page">
  <a:themeElements>
    <a:clrScheme name="Last page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Last page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lnDef>
  </a:objectDefaults>
  <a:extraClrSchemeLst>
    <a:extraClrScheme>
      <a:clrScheme name="Last page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RUG template basic NL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  <a:ea typeface="ＭＳ Ｐゴシック" pitchFamily="1" charset="-128"/>
          </a:defRPr>
        </a:defPPr>
      </a:lstStyle>
    </a:lnDef>
  </a:objectDefaults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lezing HW 071115</Template>
  <TotalTime>12529</TotalTime>
  <Words>883</Words>
  <Application>Microsoft Office PowerPoint</Application>
  <PresentationFormat>On-screen Show (4:3)</PresentationFormat>
  <Paragraphs>241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Aangepast ontwerp</vt:lpstr>
      <vt:lpstr>RUG template advanced ENG</vt:lpstr>
      <vt:lpstr>Last page</vt:lpstr>
      <vt:lpstr>1_RUG template basic NL</vt:lpstr>
      <vt:lpstr>Business case voor zorg-innovatie: de theorie  </vt:lpstr>
      <vt:lpstr>Overzicht</vt:lpstr>
      <vt:lpstr>Aanleiding</vt:lpstr>
      <vt:lpstr>De kloof van Geoffrey Moore</vt:lpstr>
      <vt:lpstr>Proces van innovatie </vt:lpstr>
      <vt:lpstr>Bedrijfsproces van innovatie</vt:lpstr>
      <vt:lpstr>Proces van innovatie </vt:lpstr>
      <vt:lpstr>Zorg innovatie </vt:lpstr>
      <vt:lpstr>Multi-stakeholder innovaties</vt:lpstr>
      <vt:lpstr>Subsidies voor zorg innovatie</vt:lpstr>
      <vt:lpstr>Proces van innovatie </vt:lpstr>
      <vt:lpstr>Basic Business Case</vt:lpstr>
      <vt:lpstr>Wat is een business case</vt:lpstr>
      <vt:lpstr>Wat blijkt uit onderzoek  naar zorg innovatie?</vt:lpstr>
      <vt:lpstr>Theorie van Christensen  over disruptive innovation</vt:lpstr>
      <vt:lpstr>Conclusies </vt:lpstr>
      <vt:lpstr>Dank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Eigenaar</dc:creator>
  <cp:lastModifiedBy>P239192</cp:lastModifiedBy>
  <cp:revision>180</cp:revision>
  <dcterms:created xsi:type="dcterms:W3CDTF">2007-11-02T07:46:43Z</dcterms:created>
  <dcterms:modified xsi:type="dcterms:W3CDTF">2015-06-01T08:18:00Z</dcterms:modified>
</cp:coreProperties>
</file>