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453" r:id="rId3"/>
    <p:sldId id="316" r:id="rId4"/>
    <p:sldId id="447" r:id="rId5"/>
    <p:sldId id="451" r:id="rId6"/>
    <p:sldId id="446" r:id="rId7"/>
    <p:sldId id="435" r:id="rId8"/>
    <p:sldId id="452" r:id="rId9"/>
    <p:sldId id="454" r:id="rId10"/>
  </p:sldIdLst>
  <p:sldSz cx="9144000" cy="6858000" type="screen4x3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 Sikkema" initials="JS" lastIdx="1" clrIdx="0"/>
  <p:cmAuthor id="1" name="pijnakkerwm" initials="wmp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4" d="100"/>
          <a:sy n="114" d="100"/>
        </p:scale>
        <p:origin x="-9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05E4D74-D53C-478C-B93D-E4088D53E5BC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tekststijl van het model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2E1153-90A5-4818-AD7A-1BD8FA3AB2E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181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28BDDED9-E396-4C60-A630-9AE123A51574}" type="slidenum">
              <a:rPr lang="nl-NL" sz="1200">
                <a:ea typeface="ＭＳ Ｐゴシック"/>
                <a:cs typeface="Arial" charset="0"/>
              </a:rPr>
              <a:pPr algn="r" defTabSz="914400"/>
              <a:t>5</a:t>
            </a:fld>
            <a:endParaRPr lang="nl-NL" sz="1200">
              <a:ea typeface="ＭＳ Ｐゴシック"/>
              <a:cs typeface="Arial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400" eaLnBrk="1" hangingPunct="1"/>
            <a:r>
              <a:rPr lang="nl-NL" smtClean="0"/>
              <a:t>Kop plus grafiek/schema</a:t>
            </a:r>
          </a:p>
          <a:p>
            <a:pPr defTabSz="914400" eaLnBrk="1" hangingPunct="1"/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87C48-20C1-48F2-B704-CCB2526C1BEF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7CAF5-51ED-4A17-9263-6D05F61710A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DAF21-3C2F-4A33-9E0F-F9CAC0E69EB9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31DF6-2861-4F89-96C7-9B38F219648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DE1FB-C280-464F-B938-FB309CE72849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606B8-FBF4-4D9C-8A02-52316310DA5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5B9A5-BC0E-466D-8BD7-48CDE6459EA2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C3D26-559A-4D68-920F-548B32F3D93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89389-96AF-4093-83CA-EC4BF399036F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8481D-B847-47A5-9062-BA6CB7853FE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E762-1EF1-4103-A1DF-9E3D354CEB65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9CA44-34C7-4680-B9AB-D1867EBC4C3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07C08-8A83-4F65-9300-6D3D96A5F6A0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11441-F99B-4EA2-BA71-01D34ADEA9E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2F183-4471-4C75-96A5-2906F980FE7B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6CC20-7A60-45B4-BDAA-00EF4E080AD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BF5A4-D069-4CB4-8E48-E6490F969FB3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DDD8A-4308-4002-9CB1-B01D6C430A1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1B2DE-8A5A-440D-8A6B-C5AB7E33F48A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6F28-9F3C-451D-847D-8F93E02A37E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69BB6-CCA3-4F23-8547-AA23171C9086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42DFA-1306-4CEB-9BC9-EA4475AE561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Titelstijl van model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BE9508-1B26-4580-BE6D-8903480962CC}" type="datetimeFigureOut">
              <a:rPr lang="nl-NL"/>
              <a:pPr>
                <a:defRPr/>
              </a:pPr>
              <a:t>30-10-2014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F3926A-6ED3-469F-9B2C-545178ACB11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wts.nl/" TargetMode="External"/><Relationship Id="rId2" Type="http://schemas.openxmlformats.org/officeDocument/2006/relationships/hyperlink" Target="http://www.sociaalplanbureaugroningen.nl/zorgmonitor-groninge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nl-NL" dirty="0" err="1" smtClean="0"/>
              <a:t>University</a:t>
            </a:r>
            <a:r>
              <a:rPr lang="nl-NL" dirty="0" smtClean="0"/>
              <a:t> Medical Center           Groningen</a:t>
            </a:r>
          </a:p>
        </p:txBody>
      </p:sp>
      <p:sp>
        <p:nvSpPr>
          <p:cNvPr id="14338" name="Subtitel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8080375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nl-NL" sz="2600" dirty="0" err="1" smtClean="0">
                <a:solidFill>
                  <a:schemeClr val="tx1"/>
                </a:solidFill>
              </a:rPr>
              <a:t>Economic</a:t>
            </a:r>
            <a:r>
              <a:rPr lang="nl-NL" sz="2600" dirty="0" smtClean="0">
                <a:solidFill>
                  <a:schemeClr val="tx1"/>
                </a:solidFill>
              </a:rPr>
              <a:t> Impact </a:t>
            </a:r>
            <a:r>
              <a:rPr lang="nl-NL" sz="2600" dirty="0" err="1" smtClean="0">
                <a:solidFill>
                  <a:schemeClr val="tx1"/>
                </a:solidFill>
              </a:rPr>
              <a:t>Study</a:t>
            </a:r>
            <a:r>
              <a:rPr lang="nl-NL" sz="2600" dirty="0" smtClean="0">
                <a:solidFill>
                  <a:schemeClr val="tx1"/>
                </a:solidFill>
              </a:rPr>
              <a:t> 2014</a:t>
            </a:r>
          </a:p>
          <a:p>
            <a:pPr eaLnBrk="1" hangingPunct="1">
              <a:lnSpc>
                <a:spcPct val="80000"/>
              </a:lnSpc>
            </a:pPr>
            <a:endParaRPr lang="nl-NL" sz="26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nl-NL" sz="1600" dirty="0" smtClean="0">
                <a:solidFill>
                  <a:schemeClr val="tx1"/>
                </a:solidFill>
              </a:rPr>
              <a:t>Victor Verrijp:  </a:t>
            </a:r>
            <a:r>
              <a:rPr lang="nl-NL" sz="1600" dirty="0" err="1" smtClean="0">
                <a:solidFill>
                  <a:schemeClr val="tx1"/>
                </a:solidFill>
              </a:rPr>
              <a:t>Directorate</a:t>
            </a:r>
            <a:r>
              <a:rPr lang="nl-NL" sz="1600" dirty="0" smtClean="0">
                <a:solidFill>
                  <a:schemeClr val="tx1"/>
                </a:solidFill>
              </a:rPr>
              <a:t> </a:t>
            </a:r>
            <a:r>
              <a:rPr lang="nl-NL" sz="1600" dirty="0" err="1" smtClean="0">
                <a:solidFill>
                  <a:schemeClr val="tx1"/>
                </a:solidFill>
              </a:rPr>
              <a:t>Policy</a:t>
            </a:r>
            <a:r>
              <a:rPr lang="nl-NL" sz="1600" dirty="0" smtClean="0">
                <a:solidFill>
                  <a:schemeClr val="tx1"/>
                </a:solidFill>
              </a:rPr>
              <a:t> and </a:t>
            </a:r>
            <a:r>
              <a:rPr lang="nl-NL" sz="1600" dirty="0" err="1" smtClean="0">
                <a:solidFill>
                  <a:schemeClr val="tx1"/>
                </a:solidFill>
              </a:rPr>
              <a:t>Strategy</a:t>
            </a:r>
            <a:r>
              <a:rPr lang="nl-NL" sz="1600" dirty="0" smtClean="0">
                <a:solidFill>
                  <a:schemeClr val="tx1"/>
                </a:solidFill>
              </a:rPr>
              <a:t>  </a:t>
            </a:r>
          </a:p>
          <a:p>
            <a:pPr algn="l" eaLnBrk="1" hangingPunct="1">
              <a:lnSpc>
                <a:spcPct val="80000"/>
              </a:lnSpc>
            </a:pPr>
            <a:r>
              <a:rPr lang="nl-NL" sz="1600" dirty="0" smtClean="0">
                <a:solidFill>
                  <a:schemeClr val="tx1"/>
                </a:solidFill>
              </a:rPr>
              <a:t>Jan Sikkema  :  Center for </a:t>
            </a:r>
            <a:r>
              <a:rPr lang="nl-NL" sz="1600" dirty="0" err="1" smtClean="0">
                <a:solidFill>
                  <a:schemeClr val="tx1"/>
                </a:solidFill>
              </a:rPr>
              <a:t>Development</a:t>
            </a:r>
            <a:r>
              <a:rPr lang="nl-NL" sz="1600" dirty="0" smtClean="0">
                <a:solidFill>
                  <a:schemeClr val="tx1"/>
                </a:solidFill>
              </a:rPr>
              <a:t> and </a:t>
            </a:r>
            <a:r>
              <a:rPr lang="nl-NL" sz="1600" dirty="0" err="1" smtClean="0">
                <a:solidFill>
                  <a:schemeClr val="tx1"/>
                </a:solidFill>
              </a:rPr>
              <a:t>Innovation</a:t>
            </a:r>
            <a:endParaRPr lang="nl-NL" sz="16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</a:pPr>
            <a:endParaRPr lang="nl-NL" sz="16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nl-NL" sz="1600" dirty="0" err="1" smtClean="0">
                <a:solidFill>
                  <a:schemeClr val="tx1"/>
                </a:solidFill>
              </a:rPr>
              <a:t>October</a:t>
            </a:r>
            <a:r>
              <a:rPr lang="nl-NL" sz="1600" dirty="0" smtClean="0">
                <a:solidFill>
                  <a:schemeClr val="tx1"/>
                </a:solidFill>
              </a:rPr>
              <a:t> 31, 2014</a:t>
            </a:r>
          </a:p>
          <a:p>
            <a:pPr algn="l" eaLnBrk="1" hangingPunct="1">
              <a:lnSpc>
                <a:spcPct val="80000"/>
              </a:lnSpc>
            </a:pPr>
            <a:endParaRPr lang="nl-NL" sz="1600" dirty="0" smtClean="0">
              <a:solidFill>
                <a:srgbClr val="898989"/>
              </a:solidFill>
            </a:endParaRPr>
          </a:p>
        </p:txBody>
      </p:sp>
      <p:pic>
        <p:nvPicPr>
          <p:cNvPr id="14339" name="Afbeelding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0"/>
            <a:ext cx="4800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75644"/>
            <a:ext cx="8229600" cy="666044"/>
          </a:xfrm>
        </p:spPr>
        <p:txBody>
          <a:bodyPr/>
          <a:lstStyle/>
          <a:p>
            <a:r>
              <a:rPr lang="nl-NL" dirty="0" err="1" smtClean="0"/>
              <a:t>Two</a:t>
            </a:r>
            <a:r>
              <a:rPr lang="nl-NL" dirty="0" smtClean="0"/>
              <a:t> more </a:t>
            </a:r>
            <a:r>
              <a:rPr lang="nl-NL" dirty="0" err="1" smtClean="0"/>
              <a:t>years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562578"/>
            <a:ext cx="8229600" cy="3273778"/>
          </a:xfrm>
        </p:spPr>
        <p:txBody>
          <a:bodyPr/>
          <a:lstStyle/>
          <a:p>
            <a:r>
              <a:rPr lang="nl-NL" sz="2800" dirty="0" err="1" smtClean="0"/>
              <a:t>Our</a:t>
            </a:r>
            <a:r>
              <a:rPr lang="nl-NL" sz="2800" dirty="0" smtClean="0"/>
              <a:t> </a:t>
            </a:r>
            <a:r>
              <a:rPr lang="nl-NL" sz="2800" dirty="0" err="1" smtClean="0"/>
              <a:t>mission</a:t>
            </a:r>
            <a:r>
              <a:rPr lang="nl-NL" sz="2800" dirty="0" smtClean="0"/>
              <a:t> is to </a:t>
            </a:r>
            <a:r>
              <a:rPr lang="nl-NL" sz="2800" dirty="0" err="1" smtClean="0"/>
              <a:t>add</a:t>
            </a:r>
            <a:r>
              <a:rPr lang="nl-NL" sz="2800" dirty="0" smtClean="0"/>
              <a:t> </a:t>
            </a:r>
            <a:r>
              <a:rPr lang="nl-NL" sz="2800" dirty="0" err="1" smtClean="0"/>
              <a:t>two</a:t>
            </a:r>
            <a:r>
              <a:rPr lang="nl-NL" sz="2800" dirty="0" smtClean="0"/>
              <a:t> more </a:t>
            </a:r>
            <a:r>
              <a:rPr lang="nl-NL" sz="2800" u="sng" dirty="0" err="1" smtClean="0"/>
              <a:t>healthy</a:t>
            </a:r>
            <a:r>
              <a:rPr lang="nl-NL" sz="2800" dirty="0" smtClean="0"/>
              <a:t> </a:t>
            </a:r>
            <a:r>
              <a:rPr lang="nl-NL" sz="2800" dirty="0" err="1" smtClean="0"/>
              <a:t>years</a:t>
            </a:r>
            <a:r>
              <a:rPr lang="nl-NL" sz="2800" dirty="0" smtClean="0"/>
              <a:t> </a:t>
            </a:r>
            <a:br>
              <a:rPr lang="nl-NL" sz="2800" dirty="0" smtClean="0"/>
            </a:br>
            <a:r>
              <a:rPr lang="nl-NL" sz="2800" dirty="0" smtClean="0"/>
              <a:t>to </a:t>
            </a:r>
            <a:r>
              <a:rPr lang="nl-NL" sz="2800" dirty="0" err="1" smtClean="0"/>
              <a:t>our</a:t>
            </a:r>
            <a:r>
              <a:rPr lang="nl-NL" sz="2800" dirty="0" smtClean="0"/>
              <a:t> lives </a:t>
            </a:r>
            <a:r>
              <a:rPr lang="nl-NL" sz="2800" dirty="0" err="1" smtClean="0"/>
              <a:t>by</a:t>
            </a:r>
            <a:r>
              <a:rPr lang="nl-NL" sz="2800" dirty="0" smtClean="0"/>
              <a:t> 2020</a:t>
            </a:r>
          </a:p>
          <a:p>
            <a:r>
              <a:rPr lang="nl-NL" sz="2800" dirty="0" smtClean="0"/>
              <a:t>11.000 </a:t>
            </a:r>
            <a:r>
              <a:rPr lang="nl-NL" sz="2800" dirty="0" err="1" smtClean="0"/>
              <a:t>workers</a:t>
            </a:r>
            <a:r>
              <a:rPr lang="nl-NL" sz="2800" dirty="0" smtClean="0"/>
              <a:t>, 4500 </a:t>
            </a:r>
            <a:r>
              <a:rPr lang="nl-NL" sz="2800" dirty="0" err="1" smtClean="0"/>
              <a:t>students</a:t>
            </a:r>
            <a:r>
              <a:rPr lang="nl-NL" sz="2800" dirty="0" smtClean="0"/>
              <a:t> en 850 </a:t>
            </a:r>
            <a:r>
              <a:rPr lang="nl-NL" sz="2800" dirty="0" err="1" smtClean="0"/>
              <a:t>PhD-staff</a:t>
            </a:r>
            <a:r>
              <a:rPr lang="nl-NL" sz="2800" dirty="0" smtClean="0"/>
              <a:t> </a:t>
            </a:r>
          </a:p>
          <a:p>
            <a:r>
              <a:rPr lang="nl-NL" sz="2800" dirty="0" err="1" smtClean="0"/>
              <a:t>Based</a:t>
            </a:r>
            <a:r>
              <a:rPr lang="nl-NL" sz="2800" dirty="0" smtClean="0"/>
              <a:t> in a </a:t>
            </a:r>
            <a:r>
              <a:rPr lang="nl-NL" sz="2800" dirty="0" err="1" smtClean="0"/>
              <a:t>region</a:t>
            </a:r>
            <a:r>
              <a:rPr lang="nl-NL" sz="2800" dirty="0" smtClean="0"/>
              <a:t> </a:t>
            </a:r>
            <a:r>
              <a:rPr lang="en-GB" sz="2800" dirty="0" smtClean="0"/>
              <a:t>acknowledged by the EU as European example</a:t>
            </a:r>
          </a:p>
          <a:p>
            <a:r>
              <a:rPr lang="en-GB" sz="2800" dirty="0" err="1" smtClean="0"/>
              <a:t>Missionstatement</a:t>
            </a:r>
            <a:r>
              <a:rPr lang="en-GB" sz="2800" dirty="0" smtClean="0"/>
              <a:t>: </a:t>
            </a:r>
            <a:br>
              <a:rPr lang="en-GB" sz="2800" dirty="0" smtClean="0"/>
            </a:br>
            <a:r>
              <a:rPr lang="en-GB" sz="2800" dirty="0" smtClean="0"/>
              <a:t>“Building the future of Health 2020”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0"/>
            <a:ext cx="4800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Rechte verbindingslijn 4"/>
          <p:cNvCxnSpPr/>
          <p:nvPr/>
        </p:nvCxnSpPr>
        <p:spPr>
          <a:xfrm>
            <a:off x="457200" y="2161824"/>
            <a:ext cx="822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>
          <a:xfrm>
            <a:off x="457200" y="977900"/>
            <a:ext cx="8229600" cy="827088"/>
          </a:xfrm>
        </p:spPr>
        <p:txBody>
          <a:bodyPr/>
          <a:lstStyle/>
          <a:p>
            <a:pPr eaLnBrk="1" hangingPunct="1"/>
            <a:r>
              <a:rPr lang="nl-NL" dirty="0" err="1" smtClean="0"/>
              <a:t>Adding</a:t>
            </a:r>
            <a:r>
              <a:rPr lang="nl-NL" dirty="0" smtClean="0"/>
              <a:t> </a:t>
            </a:r>
            <a:r>
              <a:rPr lang="nl-NL" dirty="0" err="1" smtClean="0"/>
              <a:t>healthy</a:t>
            </a:r>
            <a:r>
              <a:rPr lang="nl-NL" dirty="0" smtClean="0"/>
              <a:t> </a:t>
            </a:r>
            <a:r>
              <a:rPr lang="nl-NL" dirty="0" err="1" smtClean="0"/>
              <a:t>years</a:t>
            </a:r>
            <a:r>
              <a:rPr lang="nl-NL" dirty="0" smtClean="0"/>
              <a:t> to </a:t>
            </a:r>
            <a:r>
              <a:rPr lang="nl-NL" dirty="0" err="1" smtClean="0"/>
              <a:t>life</a:t>
            </a:r>
            <a:endParaRPr lang="en-US" dirty="0" smtClean="0"/>
          </a:p>
        </p:txBody>
      </p:sp>
      <p:pic>
        <p:nvPicPr>
          <p:cNvPr id="20482" name="Afbeelding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0"/>
            <a:ext cx="4800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Rechte verbindingslijn 5"/>
          <p:cNvCxnSpPr/>
          <p:nvPr/>
        </p:nvCxnSpPr>
        <p:spPr>
          <a:xfrm>
            <a:off x="457200" y="1954213"/>
            <a:ext cx="8229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84" name="Freeform 14"/>
          <p:cNvSpPr>
            <a:spLocks/>
          </p:cNvSpPr>
          <p:nvPr/>
        </p:nvSpPr>
        <p:spPr bwMode="auto">
          <a:xfrm>
            <a:off x="1390650" y="2719388"/>
            <a:ext cx="5937250" cy="3146425"/>
          </a:xfrm>
          <a:custGeom>
            <a:avLst/>
            <a:gdLst>
              <a:gd name="T0" fmla="*/ 0 w 3674"/>
              <a:gd name="T1" fmla="*/ 0 h 2223"/>
              <a:gd name="T2" fmla="*/ 2147483647 w 3674"/>
              <a:gd name="T3" fmla="*/ 0 h 2223"/>
              <a:gd name="T4" fmla="*/ 2147483647 w 3674"/>
              <a:gd name="T5" fmla="*/ 2147483647 h 2223"/>
              <a:gd name="T6" fmla="*/ 2147483647 w 3674"/>
              <a:gd name="T7" fmla="*/ 2147483647 h 2223"/>
              <a:gd name="T8" fmla="*/ 0 60000 65536"/>
              <a:gd name="T9" fmla="*/ 0 60000 65536"/>
              <a:gd name="T10" fmla="*/ 0 60000 65536"/>
              <a:gd name="T11" fmla="*/ 0 60000 65536"/>
              <a:gd name="T12" fmla="*/ 0 w 3674"/>
              <a:gd name="T13" fmla="*/ 0 h 2223"/>
              <a:gd name="T14" fmla="*/ 3674 w 3674"/>
              <a:gd name="T15" fmla="*/ 2223 h 22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74" h="2223">
                <a:moveTo>
                  <a:pt x="0" y="0"/>
                </a:moveTo>
                <a:lnTo>
                  <a:pt x="3129" y="0"/>
                </a:lnTo>
                <a:lnTo>
                  <a:pt x="3492" y="136"/>
                </a:lnTo>
                <a:lnTo>
                  <a:pt x="3674" y="2223"/>
                </a:lnTo>
              </a:path>
            </a:pathLst>
          </a:custGeom>
          <a:solidFill>
            <a:srgbClr val="FFFF00"/>
          </a:solidFill>
          <a:ln w="34925">
            <a:solidFill>
              <a:schemeClr val="tx1"/>
            </a:solidFill>
            <a:prstDash val="lgDash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Freeform 14"/>
          <p:cNvSpPr>
            <a:spLocks/>
          </p:cNvSpPr>
          <p:nvPr/>
        </p:nvSpPr>
        <p:spPr bwMode="auto">
          <a:xfrm>
            <a:off x="1390650" y="2720975"/>
            <a:ext cx="5937250" cy="3146425"/>
          </a:xfrm>
          <a:custGeom>
            <a:avLst/>
            <a:gdLst>
              <a:gd name="T0" fmla="*/ 0 w 3674"/>
              <a:gd name="T1" fmla="*/ 0 h 2223"/>
              <a:gd name="T2" fmla="*/ 2147483647 w 3674"/>
              <a:gd name="T3" fmla="*/ 0 h 2223"/>
              <a:gd name="T4" fmla="*/ 2147483647 w 3674"/>
              <a:gd name="T5" fmla="*/ 2147483647 h 2223"/>
              <a:gd name="T6" fmla="*/ 2147483647 w 3674"/>
              <a:gd name="T7" fmla="*/ 2147483647 h 2223"/>
              <a:gd name="T8" fmla="*/ 0 60000 65536"/>
              <a:gd name="T9" fmla="*/ 0 60000 65536"/>
              <a:gd name="T10" fmla="*/ 0 60000 65536"/>
              <a:gd name="T11" fmla="*/ 0 60000 65536"/>
              <a:gd name="T12" fmla="*/ 0 w 3674"/>
              <a:gd name="T13" fmla="*/ 0 h 2223"/>
              <a:gd name="T14" fmla="*/ 3674 w 3674"/>
              <a:gd name="T15" fmla="*/ 2223 h 22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74" h="2223">
                <a:moveTo>
                  <a:pt x="0" y="0"/>
                </a:moveTo>
                <a:lnTo>
                  <a:pt x="3129" y="0"/>
                </a:lnTo>
                <a:lnTo>
                  <a:pt x="3492" y="136"/>
                </a:lnTo>
                <a:lnTo>
                  <a:pt x="3674" y="2223"/>
                </a:lnTo>
              </a:path>
            </a:pathLst>
          </a:custGeom>
          <a:noFill/>
          <a:ln w="34925">
            <a:solidFill>
              <a:schemeClr val="tx1"/>
            </a:solidFill>
            <a:prstDash val="lgDash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6" name="Line 2"/>
          <p:cNvSpPr>
            <a:spLocks noChangeShapeType="1"/>
          </p:cNvSpPr>
          <p:nvPr/>
        </p:nvSpPr>
        <p:spPr bwMode="auto">
          <a:xfrm>
            <a:off x="1316038" y="2463800"/>
            <a:ext cx="0" cy="35972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Line 3"/>
          <p:cNvSpPr>
            <a:spLocks noChangeShapeType="1"/>
          </p:cNvSpPr>
          <p:nvPr/>
        </p:nvSpPr>
        <p:spPr bwMode="auto">
          <a:xfrm flipH="1">
            <a:off x="1316038" y="6061075"/>
            <a:ext cx="6524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Freeform 4"/>
          <p:cNvSpPr>
            <a:spLocks/>
          </p:cNvSpPr>
          <p:nvPr/>
        </p:nvSpPr>
        <p:spPr bwMode="auto">
          <a:xfrm>
            <a:off x="1528763" y="2830513"/>
            <a:ext cx="5726112" cy="3036887"/>
          </a:xfrm>
          <a:custGeom>
            <a:avLst/>
            <a:gdLst>
              <a:gd name="T0" fmla="*/ 0 w 3542"/>
              <a:gd name="T1" fmla="*/ 0 h 2145"/>
              <a:gd name="T2" fmla="*/ 2147483647 w 3542"/>
              <a:gd name="T3" fmla="*/ 2147483647 h 2145"/>
              <a:gd name="T4" fmla="*/ 2147483647 w 3542"/>
              <a:gd name="T5" fmla="*/ 2147483647 h 2145"/>
              <a:gd name="T6" fmla="*/ 2147483647 w 3542"/>
              <a:gd name="T7" fmla="*/ 2147483647 h 2145"/>
              <a:gd name="T8" fmla="*/ 2147483647 w 3542"/>
              <a:gd name="T9" fmla="*/ 2147483647 h 21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42"/>
              <a:gd name="T16" fmla="*/ 0 h 2145"/>
              <a:gd name="T17" fmla="*/ 3402 w 3542"/>
              <a:gd name="T18" fmla="*/ 2132 h 21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42" h="2145">
                <a:moveTo>
                  <a:pt x="0" y="0"/>
                </a:moveTo>
                <a:lnTo>
                  <a:pt x="2135" y="103"/>
                </a:lnTo>
                <a:lnTo>
                  <a:pt x="2770" y="421"/>
                </a:lnTo>
                <a:lnTo>
                  <a:pt x="3133" y="829"/>
                </a:lnTo>
                <a:lnTo>
                  <a:pt x="3542" y="2145"/>
                </a:ln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9" name="Text Box 11"/>
          <p:cNvSpPr txBox="1">
            <a:spLocks noChangeArrowheads="1"/>
          </p:cNvSpPr>
          <p:nvPr/>
        </p:nvSpPr>
        <p:spPr bwMode="auto">
          <a:xfrm>
            <a:off x="6888163" y="6110288"/>
            <a:ext cx="600075" cy="304800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nl-NL" sz="1400" b="1">
                <a:solidFill>
                  <a:schemeClr val="bg1"/>
                </a:solidFill>
                <a:latin typeface="Verdana" pitchFamily="34" charset="0"/>
              </a:rPr>
              <a:t>Age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grpSp>
        <p:nvGrpSpPr>
          <p:cNvPr id="43021" name="Group 8"/>
          <p:cNvGrpSpPr>
            <a:grpSpLocks/>
          </p:cNvGrpSpPr>
          <p:nvPr/>
        </p:nvGrpSpPr>
        <p:grpSpPr bwMode="auto">
          <a:xfrm>
            <a:off x="4689475" y="3106738"/>
            <a:ext cx="1978025" cy="1989137"/>
            <a:chOff x="3061" y="1299"/>
            <a:chExt cx="1134" cy="1405"/>
          </a:xfrm>
        </p:grpSpPr>
        <p:sp>
          <p:nvSpPr>
            <p:cNvPr id="32777" name="Text Box 20"/>
            <p:cNvSpPr txBox="1">
              <a:spLocks noChangeArrowheads="1"/>
            </p:cNvSpPr>
            <p:nvPr/>
          </p:nvSpPr>
          <p:spPr bwMode="auto">
            <a:xfrm>
              <a:off x="3061" y="1979"/>
              <a:ext cx="907" cy="194"/>
            </a:xfrm>
            <a:prstGeom prst="rect">
              <a:avLst/>
            </a:prstGeom>
            <a:noFill/>
            <a:ln w="9525" algn="ctr">
              <a:solidFill>
                <a:schemeClr val="accent4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defTabSz="914400" fontAlgn="auto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accent4"/>
                  </a:solidFill>
                  <a:latin typeface="Verdana" pitchFamily="34" charset="0"/>
                  <a:ea typeface="ＭＳ Ｐゴシック" pitchFamily="34" charset="-128"/>
                </a:rPr>
                <a:t>Treatment</a:t>
              </a:r>
            </a:p>
          </p:txBody>
        </p:sp>
        <p:sp>
          <p:nvSpPr>
            <p:cNvPr id="32778" name="Line 24"/>
            <p:cNvSpPr>
              <a:spLocks noChangeShapeType="1"/>
            </p:cNvSpPr>
            <p:nvPr/>
          </p:nvSpPr>
          <p:spPr bwMode="auto">
            <a:xfrm flipH="1" flipV="1">
              <a:off x="3200" y="1299"/>
              <a:ext cx="317" cy="634"/>
            </a:xfrm>
            <a:prstGeom prst="line">
              <a:avLst/>
            </a:prstGeom>
            <a:noFill/>
            <a:ln w="19050">
              <a:solidFill>
                <a:schemeClr val="accent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chemeClr val="accent4"/>
                </a:solidFill>
              </a:endParaRPr>
            </a:p>
          </p:txBody>
        </p:sp>
        <p:sp>
          <p:nvSpPr>
            <p:cNvPr id="32779" name="Line 25"/>
            <p:cNvSpPr>
              <a:spLocks noChangeShapeType="1"/>
            </p:cNvSpPr>
            <p:nvPr/>
          </p:nvSpPr>
          <p:spPr bwMode="auto">
            <a:xfrm flipV="1">
              <a:off x="3651" y="1571"/>
              <a:ext cx="91" cy="361"/>
            </a:xfrm>
            <a:prstGeom prst="line">
              <a:avLst/>
            </a:prstGeom>
            <a:noFill/>
            <a:ln w="19050">
              <a:solidFill>
                <a:schemeClr val="accent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chemeClr val="accent4"/>
                </a:solidFill>
              </a:endParaRPr>
            </a:p>
          </p:txBody>
        </p:sp>
        <p:sp>
          <p:nvSpPr>
            <p:cNvPr id="32780" name="Line 26"/>
            <p:cNvSpPr>
              <a:spLocks noChangeShapeType="1"/>
            </p:cNvSpPr>
            <p:nvPr/>
          </p:nvSpPr>
          <p:spPr bwMode="auto">
            <a:xfrm>
              <a:off x="3787" y="2205"/>
              <a:ext cx="408" cy="499"/>
            </a:xfrm>
            <a:prstGeom prst="line">
              <a:avLst/>
            </a:prstGeom>
            <a:noFill/>
            <a:ln w="19050">
              <a:solidFill>
                <a:schemeClr val="accent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chemeClr val="accent4"/>
                </a:solidFill>
              </a:endParaRPr>
            </a:p>
          </p:txBody>
        </p:sp>
      </p:grpSp>
      <p:grpSp>
        <p:nvGrpSpPr>
          <p:cNvPr id="43026" name="Group 13"/>
          <p:cNvGrpSpPr>
            <a:grpSpLocks/>
          </p:cNvGrpSpPr>
          <p:nvPr/>
        </p:nvGrpSpPr>
        <p:grpSpPr bwMode="auto">
          <a:xfrm>
            <a:off x="1609725" y="3105150"/>
            <a:ext cx="2933700" cy="346075"/>
            <a:chOff x="1111" y="1298"/>
            <a:chExt cx="1815" cy="244"/>
          </a:xfrm>
        </p:grpSpPr>
        <p:sp>
          <p:nvSpPr>
            <p:cNvPr id="32782" name="Text Box 27"/>
            <p:cNvSpPr txBox="1">
              <a:spLocks noChangeArrowheads="1"/>
            </p:cNvSpPr>
            <p:nvPr/>
          </p:nvSpPr>
          <p:spPr bwMode="auto">
            <a:xfrm>
              <a:off x="1739" y="1347"/>
              <a:ext cx="798" cy="195"/>
            </a:xfrm>
            <a:prstGeom prst="rect">
              <a:avLst/>
            </a:prstGeom>
            <a:noFill/>
            <a:ln w="12700" algn="ctr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defTabSz="914400" fontAlgn="auto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nl-NL" sz="1400" b="1" dirty="0" err="1">
                  <a:solidFill>
                    <a:schemeClr val="accent4"/>
                  </a:solidFill>
                  <a:latin typeface="Verdana" pitchFamily="34" charset="0"/>
                  <a:ea typeface="ＭＳ Ｐゴシック" pitchFamily="34" charset="-128"/>
                </a:rPr>
                <a:t>Prevention</a:t>
              </a:r>
              <a:endParaRPr lang="en-US" sz="1400" b="1" dirty="0">
                <a:solidFill>
                  <a:schemeClr val="accent4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32783" name="Line 15"/>
            <p:cNvSpPr>
              <a:spLocks noChangeShapeType="1"/>
            </p:cNvSpPr>
            <p:nvPr/>
          </p:nvSpPr>
          <p:spPr bwMode="auto">
            <a:xfrm>
              <a:off x="1111" y="1298"/>
              <a:ext cx="1815" cy="0"/>
            </a:xfrm>
            <a:prstGeom prst="line">
              <a:avLst/>
            </a:prstGeom>
            <a:noFill/>
            <a:ln w="19050">
              <a:solidFill>
                <a:schemeClr val="accent4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chemeClr val="accent4"/>
                </a:solidFill>
              </a:endParaRPr>
            </a:p>
          </p:txBody>
        </p:sp>
      </p:grpSp>
      <p:sp>
        <p:nvSpPr>
          <p:cNvPr id="20492" name="Text Box 16"/>
          <p:cNvSpPr txBox="1">
            <a:spLocks noChangeArrowheads="1"/>
          </p:cNvSpPr>
          <p:nvPr/>
        </p:nvSpPr>
        <p:spPr bwMode="auto">
          <a:xfrm rot="-5400000">
            <a:off x="502443" y="2891632"/>
            <a:ext cx="1166813" cy="304800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nl-NL" sz="1400" b="1">
                <a:solidFill>
                  <a:schemeClr val="bg1"/>
                </a:solidFill>
                <a:latin typeface="Verdana" pitchFamily="34" charset="0"/>
              </a:rPr>
              <a:t>Health</a:t>
            </a:r>
          </a:p>
        </p:txBody>
      </p:sp>
      <p:sp>
        <p:nvSpPr>
          <p:cNvPr id="20493" name="Text Box 18"/>
          <p:cNvSpPr txBox="1">
            <a:spLocks noChangeArrowheads="1"/>
          </p:cNvSpPr>
          <p:nvPr/>
        </p:nvSpPr>
        <p:spPr bwMode="auto">
          <a:xfrm>
            <a:off x="2049463" y="5481638"/>
            <a:ext cx="207168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nl-NL">
                <a:latin typeface="Verdana" pitchFamily="34" charset="0"/>
              </a:rPr>
              <a:t>Life course</a:t>
            </a:r>
          </a:p>
        </p:txBody>
      </p:sp>
      <p:sp>
        <p:nvSpPr>
          <p:cNvPr id="20494" name="Text Box 19"/>
          <p:cNvSpPr txBox="1">
            <a:spLocks noChangeArrowheads="1"/>
          </p:cNvSpPr>
          <p:nvPr/>
        </p:nvSpPr>
        <p:spPr bwMode="auto">
          <a:xfrm>
            <a:off x="5568950" y="2782888"/>
            <a:ext cx="12049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nl-NL">
                <a:latin typeface="Verdana" pitchFamily="34" charset="0"/>
              </a:rPr>
              <a:t>Ambition</a:t>
            </a:r>
          </a:p>
        </p:txBody>
      </p:sp>
      <p:sp>
        <p:nvSpPr>
          <p:cNvPr id="43046" name="Line 38"/>
          <p:cNvSpPr>
            <a:spLocks noChangeShapeType="1"/>
          </p:cNvSpPr>
          <p:nvPr/>
        </p:nvSpPr>
        <p:spPr bwMode="auto">
          <a:xfrm>
            <a:off x="1879600" y="2460625"/>
            <a:ext cx="0" cy="39544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6" name="Text Box 39"/>
          <p:cNvSpPr txBox="1">
            <a:spLocks noChangeArrowheads="1"/>
          </p:cNvSpPr>
          <p:nvPr/>
        </p:nvSpPr>
        <p:spPr bwMode="auto">
          <a:xfrm>
            <a:off x="1528763" y="6415088"/>
            <a:ext cx="782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nl-NL"/>
              <a:t>birth</a:t>
            </a:r>
            <a:endParaRPr lang="en-US"/>
          </a:p>
        </p:txBody>
      </p:sp>
      <p:sp>
        <p:nvSpPr>
          <p:cNvPr id="43048" name="Line 40"/>
          <p:cNvSpPr>
            <a:spLocks noChangeShapeType="1"/>
          </p:cNvSpPr>
          <p:nvPr/>
        </p:nvSpPr>
        <p:spPr bwMode="auto">
          <a:xfrm>
            <a:off x="4932363" y="2460625"/>
            <a:ext cx="0" cy="39544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49" name="Text Box 41"/>
          <p:cNvSpPr txBox="1">
            <a:spLocks noChangeArrowheads="1"/>
          </p:cNvSpPr>
          <p:nvPr/>
        </p:nvSpPr>
        <p:spPr bwMode="auto">
          <a:xfrm>
            <a:off x="4460875" y="6415088"/>
            <a:ext cx="1023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disorder</a:t>
            </a:r>
            <a:endParaRPr lang="en-US"/>
          </a:p>
        </p:txBody>
      </p:sp>
      <p:sp>
        <p:nvSpPr>
          <p:cNvPr id="43050" name="Line 42"/>
          <p:cNvSpPr>
            <a:spLocks noChangeShapeType="1"/>
          </p:cNvSpPr>
          <p:nvPr/>
        </p:nvSpPr>
        <p:spPr bwMode="auto">
          <a:xfrm>
            <a:off x="5956300" y="2452688"/>
            <a:ext cx="0" cy="36988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51" name="Text Box 43"/>
          <p:cNvSpPr txBox="1">
            <a:spLocks noChangeArrowheads="1"/>
          </p:cNvSpPr>
          <p:nvPr/>
        </p:nvSpPr>
        <p:spPr bwMode="auto">
          <a:xfrm>
            <a:off x="5332413" y="6110288"/>
            <a:ext cx="1290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disorder 2</a:t>
            </a:r>
            <a:endParaRPr lang="en-US"/>
          </a:p>
        </p:txBody>
      </p:sp>
      <p:sp>
        <p:nvSpPr>
          <p:cNvPr id="43052" name="Line 44"/>
          <p:cNvSpPr>
            <a:spLocks noChangeShapeType="1"/>
          </p:cNvSpPr>
          <p:nvPr/>
        </p:nvSpPr>
        <p:spPr bwMode="auto">
          <a:xfrm>
            <a:off x="6623050" y="2463800"/>
            <a:ext cx="0" cy="39544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53" name="Text Box 45"/>
          <p:cNvSpPr txBox="1">
            <a:spLocks noChangeArrowheads="1"/>
          </p:cNvSpPr>
          <p:nvPr/>
        </p:nvSpPr>
        <p:spPr bwMode="auto">
          <a:xfrm>
            <a:off x="5956300" y="6418263"/>
            <a:ext cx="1531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complication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46" grpId="0" animBg="1"/>
      <p:bldP spid="43048" grpId="0" animBg="1"/>
      <p:bldP spid="43049" grpId="0"/>
      <p:bldP spid="43050" grpId="0" animBg="1"/>
      <p:bldP spid="43051" grpId="0"/>
      <p:bldP spid="43052" grpId="0" animBg="1"/>
      <p:bldP spid="430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>
          <a:xfrm>
            <a:off x="457200" y="977900"/>
            <a:ext cx="8229600" cy="827088"/>
          </a:xfrm>
        </p:spPr>
        <p:txBody>
          <a:bodyPr/>
          <a:lstStyle/>
          <a:p>
            <a:pPr eaLnBrk="1" hangingPunct="1"/>
            <a:r>
              <a:rPr lang="nl-NL" dirty="0" smtClean="0"/>
              <a:t>Impact </a:t>
            </a:r>
            <a:r>
              <a:rPr lang="nl-NL" dirty="0" err="1" smtClean="0"/>
              <a:t>on</a:t>
            </a:r>
            <a:r>
              <a:rPr lang="nl-NL" dirty="0" smtClean="0"/>
              <a:t> Society</a:t>
            </a:r>
            <a:endParaRPr lang="en-US" dirty="0" smtClean="0"/>
          </a:p>
        </p:txBody>
      </p:sp>
      <p:sp>
        <p:nvSpPr>
          <p:cNvPr id="30722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438400"/>
            <a:ext cx="8420100" cy="3687763"/>
          </a:xfrm>
        </p:spPr>
        <p:txBody>
          <a:bodyPr/>
          <a:lstStyle/>
          <a:p>
            <a:pPr eaLnBrk="1" hangingPunct="1"/>
            <a:r>
              <a:rPr lang="en-US" dirty="0" smtClean="0"/>
              <a:t>Changing attitude towards academic research</a:t>
            </a:r>
          </a:p>
          <a:p>
            <a:pPr eaLnBrk="1" hangingPunct="1"/>
            <a:r>
              <a:rPr lang="en-US" dirty="0" smtClean="0"/>
              <a:t>Impact on economy and society is additional evaluation criterion</a:t>
            </a:r>
          </a:p>
          <a:p>
            <a:pPr eaLnBrk="1" hangingPunct="1"/>
            <a:r>
              <a:rPr lang="en-US" dirty="0" smtClean="0"/>
              <a:t>Transfer of Technology</a:t>
            </a:r>
          </a:p>
          <a:p>
            <a:pPr eaLnBrk="1" hangingPunct="1"/>
            <a:r>
              <a:rPr lang="en-US" dirty="0" smtClean="0"/>
              <a:t>Initiation of spin-off and start-up companies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30723" name="Afbeelding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0"/>
            <a:ext cx="4800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Rechte verbindingslijn 5"/>
          <p:cNvCxnSpPr/>
          <p:nvPr/>
        </p:nvCxnSpPr>
        <p:spPr>
          <a:xfrm>
            <a:off x="457200" y="1954213"/>
            <a:ext cx="8229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 defTabSz="914400" eaLnBrk="1" hangingPunct="1">
              <a:buFont typeface="Arial" charset="0"/>
              <a:buNone/>
            </a:pPr>
            <a:r>
              <a:rPr lang="nl-NL" sz="3800" b="1" dirty="0" smtClean="0">
                <a:solidFill>
                  <a:srgbClr val="666666"/>
                </a:solidFill>
              </a:rPr>
              <a:t>Healthy Ageing</a:t>
            </a:r>
          </a:p>
          <a:p>
            <a:pPr defTabSz="914400" eaLnBrk="1" hangingPunct="1">
              <a:buFont typeface="Arial" charset="0"/>
              <a:buNone/>
            </a:pPr>
            <a:r>
              <a:rPr lang="nl-NL" sz="3800" b="1" dirty="0" smtClean="0">
                <a:solidFill>
                  <a:srgbClr val="666666"/>
                </a:solidFill>
              </a:rPr>
              <a:t>Campus </a:t>
            </a:r>
            <a:r>
              <a:rPr lang="nl-NL" sz="3800" b="1" dirty="0" err="1" smtClean="0">
                <a:solidFill>
                  <a:srgbClr val="666666"/>
                </a:solidFill>
              </a:rPr>
              <a:t>Netherlands</a:t>
            </a:r>
            <a:endParaRPr lang="nl-NL" sz="3800" b="1" dirty="0" smtClean="0">
              <a:solidFill>
                <a:srgbClr val="666666"/>
              </a:solidFill>
            </a:endParaRP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1371600" y="2362200"/>
            <a:ext cx="617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endParaRPr lang="en-US">
              <a:ea typeface="ＭＳ Ｐゴシック"/>
              <a:cs typeface="Arial" charset="0"/>
            </a:endParaRPr>
          </a:p>
        </p:txBody>
      </p:sp>
      <p:pic>
        <p:nvPicPr>
          <p:cNvPr id="23556" name="Picture 5" descr="01-Achtergrond-150dp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2"/>
          <p:cNvSpPr txBox="1">
            <a:spLocks noChangeArrowheads="1"/>
          </p:cNvSpPr>
          <p:nvPr/>
        </p:nvSpPr>
        <p:spPr bwMode="auto">
          <a:xfrm>
            <a:off x="0" y="6338888"/>
            <a:ext cx="9144000" cy="519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en-GB" sz="2800" b="1">
                <a:ea typeface="ＭＳ Ｐゴシック"/>
                <a:cs typeface="ＭＳ Ｐゴシック"/>
              </a:rPr>
              <a:t>University Medical Center Groningen</a:t>
            </a:r>
            <a:endParaRPr lang="nl-NL" b="1">
              <a:ea typeface="ＭＳ Ｐゴシック"/>
              <a:cs typeface="ＭＳ Ｐゴシック"/>
            </a:endParaRPr>
          </a:p>
        </p:txBody>
      </p:sp>
      <p:pic>
        <p:nvPicPr>
          <p:cNvPr id="23559" name="Picture 3" descr="azg-foto"/>
          <p:cNvPicPr>
            <a:picLocks noChangeAspect="1" noChangeArrowheads="1"/>
          </p:cNvPicPr>
          <p:nvPr/>
        </p:nvPicPr>
        <p:blipFill>
          <a:blip r:embed="rId4"/>
          <a:srcRect t="6267" b="9079"/>
          <a:stretch>
            <a:fillRect/>
          </a:stretch>
        </p:blipFill>
        <p:spPr bwMode="auto">
          <a:xfrm>
            <a:off x="0" y="0"/>
            <a:ext cx="9158288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6588125" y="2997200"/>
            <a:ext cx="873125" cy="30480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nl-NL" sz="1400" b="1">
                <a:ea typeface="ＭＳ Ｐゴシック"/>
                <a:cs typeface="ＭＳ Ｐゴシック"/>
              </a:rPr>
              <a:t>Patients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611188" y="404813"/>
            <a:ext cx="3019425" cy="738187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Pre-clinical and pharamaceutical </a:t>
            </a:r>
          </a:p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Research</a:t>
            </a:r>
          </a:p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New buildings: a.o. ERIBA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62" name="Text Box 9"/>
          <p:cNvSpPr txBox="1">
            <a:spLocks noChangeArrowheads="1"/>
          </p:cNvSpPr>
          <p:nvPr/>
        </p:nvSpPr>
        <p:spPr bwMode="auto">
          <a:xfrm>
            <a:off x="3779838" y="1989138"/>
            <a:ext cx="2509837" cy="522287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Clinical Research, incl.</a:t>
            </a:r>
          </a:p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advanced imaging facilities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974725" y="2276475"/>
            <a:ext cx="933450" cy="517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Bio-GMP</a:t>
            </a:r>
          </a:p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facility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8024813" y="5084763"/>
            <a:ext cx="1119187" cy="52387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Spin-off</a:t>
            </a:r>
          </a:p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companies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65" name="Text Box 12"/>
          <p:cNvSpPr txBox="1">
            <a:spLocks noChangeArrowheads="1"/>
          </p:cNvSpPr>
          <p:nvPr/>
        </p:nvSpPr>
        <p:spPr bwMode="auto">
          <a:xfrm>
            <a:off x="3781425" y="4429125"/>
            <a:ext cx="1119188" cy="52387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Spin-off</a:t>
            </a:r>
          </a:p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companies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66" name="Text Box 12"/>
          <p:cNvSpPr txBox="1">
            <a:spLocks noChangeArrowheads="1"/>
          </p:cNvSpPr>
          <p:nvPr/>
        </p:nvSpPr>
        <p:spPr bwMode="auto">
          <a:xfrm>
            <a:off x="5929313" y="5786438"/>
            <a:ext cx="941387" cy="30797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NH Hotel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67" name="Text Box 7"/>
          <p:cNvSpPr txBox="1">
            <a:spLocks noChangeArrowheads="1"/>
          </p:cNvSpPr>
          <p:nvPr/>
        </p:nvSpPr>
        <p:spPr bwMode="auto">
          <a:xfrm>
            <a:off x="3708400" y="3068638"/>
            <a:ext cx="873125" cy="30480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nl-NL" sz="1400" b="1">
                <a:ea typeface="ＭＳ Ｐゴシック"/>
                <a:cs typeface="ＭＳ Ｐゴシック"/>
              </a:rPr>
              <a:t>Patients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68" name="Text Box 12"/>
          <p:cNvSpPr txBox="1">
            <a:spLocks noChangeArrowheads="1"/>
          </p:cNvSpPr>
          <p:nvPr/>
        </p:nvSpPr>
        <p:spPr bwMode="auto">
          <a:xfrm>
            <a:off x="6875463" y="4508500"/>
            <a:ext cx="1387475" cy="30797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Main entrance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69" name="Text Box 7"/>
          <p:cNvSpPr txBox="1">
            <a:spLocks noChangeArrowheads="1"/>
          </p:cNvSpPr>
          <p:nvPr/>
        </p:nvSpPr>
        <p:spPr bwMode="auto">
          <a:xfrm>
            <a:off x="5003800" y="3789363"/>
            <a:ext cx="873125" cy="30480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nl-NL" sz="1400" b="1">
                <a:ea typeface="ＭＳ Ｐゴシック"/>
                <a:cs typeface="ＭＳ Ｐゴシック"/>
              </a:rPr>
              <a:t>Patients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70" name="Text Box 12"/>
          <p:cNvSpPr txBox="1">
            <a:spLocks noChangeArrowheads="1"/>
          </p:cNvSpPr>
          <p:nvPr/>
        </p:nvSpPr>
        <p:spPr bwMode="auto">
          <a:xfrm>
            <a:off x="4284663" y="1268413"/>
            <a:ext cx="1119187" cy="52387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Spin-off</a:t>
            </a:r>
          </a:p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companies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sp>
        <p:nvSpPr>
          <p:cNvPr id="23571" name="Text Box 12"/>
          <p:cNvSpPr txBox="1">
            <a:spLocks noChangeArrowheads="1"/>
          </p:cNvSpPr>
          <p:nvPr/>
        </p:nvSpPr>
        <p:spPr bwMode="auto">
          <a:xfrm>
            <a:off x="6659563" y="5084763"/>
            <a:ext cx="1247775" cy="517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Valorisation </a:t>
            </a:r>
          </a:p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Center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pic>
        <p:nvPicPr>
          <p:cNvPr id="23572" name="Picture 11" descr="G:\Chemistry\AHS\Angita\Algemeen\algemeen\UMCG-lo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48600" y="6308725"/>
            <a:ext cx="1295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3" name="Text Box 11"/>
          <p:cNvSpPr txBox="1">
            <a:spLocks noChangeArrowheads="1"/>
          </p:cNvSpPr>
          <p:nvPr/>
        </p:nvSpPr>
        <p:spPr bwMode="auto">
          <a:xfrm>
            <a:off x="0" y="1557338"/>
            <a:ext cx="1116013" cy="30480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nl-NL" sz="1400" b="1">
                <a:ea typeface="ＭＳ Ｐゴシック"/>
                <a:cs typeface="ＭＳ Ｐゴシック"/>
              </a:rPr>
              <a:t>LifeLines</a:t>
            </a:r>
            <a:endParaRPr lang="en-US" sz="1400" b="1">
              <a:ea typeface="ＭＳ Ｐゴシック"/>
              <a:cs typeface="ＭＳ Ｐゴシック"/>
            </a:endParaRPr>
          </a:p>
        </p:txBody>
      </p:sp>
      <p:pic>
        <p:nvPicPr>
          <p:cNvPr id="56345" name="Picture 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188913"/>
            <a:ext cx="2535237" cy="94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/>
          </p:cNvSpPr>
          <p:nvPr>
            <p:ph type="title"/>
          </p:nvPr>
        </p:nvSpPr>
        <p:spPr>
          <a:xfrm>
            <a:off x="457200" y="977900"/>
            <a:ext cx="8229600" cy="827088"/>
          </a:xfrm>
        </p:spPr>
        <p:txBody>
          <a:bodyPr/>
          <a:lstStyle/>
          <a:p>
            <a:pPr eaLnBrk="1" hangingPunct="1"/>
            <a:r>
              <a:rPr lang="nl-NL" dirty="0" err="1" smtClean="0"/>
              <a:t>LifeLines</a:t>
            </a:r>
            <a:r>
              <a:rPr lang="nl-NL" dirty="0" smtClean="0"/>
              <a:t> cohort</a:t>
            </a:r>
            <a:endParaRPr lang="en-US" dirty="0" smtClean="0"/>
          </a:p>
        </p:txBody>
      </p:sp>
      <p:sp>
        <p:nvSpPr>
          <p:cNvPr id="29698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128838"/>
            <a:ext cx="3098800" cy="39973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sz="2400" dirty="0" smtClean="0"/>
          </a:p>
          <a:p>
            <a:pPr eaLnBrk="1" hangingPunct="1">
              <a:buNone/>
            </a:pPr>
            <a:r>
              <a:rPr lang="en-US" sz="2400" dirty="0" smtClean="0"/>
              <a:t>	To investigate why some people get old in a healthy manner, and others have already severe impairments or diseases early in their life</a:t>
            </a:r>
          </a:p>
          <a:p>
            <a:pPr eaLnBrk="1" hangingPunct="1">
              <a:buNone/>
            </a:pPr>
            <a:endParaRPr lang="en-US" sz="2400" dirty="0" smtClean="0"/>
          </a:p>
        </p:txBody>
      </p:sp>
      <p:pic>
        <p:nvPicPr>
          <p:cNvPr id="29699" name="Afbeelding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0"/>
            <a:ext cx="4800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Rechte verbindingslijn 5"/>
          <p:cNvCxnSpPr/>
          <p:nvPr/>
        </p:nvCxnSpPr>
        <p:spPr>
          <a:xfrm>
            <a:off x="457200" y="1954213"/>
            <a:ext cx="8229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701" name="Groep 17"/>
          <p:cNvGrpSpPr>
            <a:grpSpLocks/>
          </p:cNvGrpSpPr>
          <p:nvPr/>
        </p:nvGrpSpPr>
        <p:grpSpPr bwMode="auto">
          <a:xfrm>
            <a:off x="3556000" y="2260600"/>
            <a:ext cx="5130800" cy="3865563"/>
            <a:chOff x="1115616" y="1176337"/>
            <a:chExt cx="7262446" cy="5681663"/>
          </a:xfrm>
        </p:grpSpPr>
        <p:pic>
          <p:nvPicPr>
            <p:cNvPr id="29703" name="Picture 3" descr="drienoordelijkeprovincies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15616" y="1176337"/>
              <a:ext cx="7262446" cy="5681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4" name="AutoShape 5"/>
            <p:cNvSpPr>
              <a:spLocks noChangeArrowheads="1"/>
            </p:cNvSpPr>
            <p:nvPr/>
          </p:nvSpPr>
          <p:spPr bwMode="auto">
            <a:xfrm>
              <a:off x="6443296" y="5445126"/>
              <a:ext cx="145073" cy="144463"/>
            </a:xfrm>
            <a:prstGeom prst="octagon">
              <a:avLst>
                <a:gd name="adj" fmla="val 29287"/>
              </a:avLst>
            </a:prstGeom>
            <a:solidFill>
              <a:srgbClr val="00B05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05" name="AutoShape 6"/>
            <p:cNvSpPr>
              <a:spLocks noChangeArrowheads="1"/>
            </p:cNvSpPr>
            <p:nvPr/>
          </p:nvSpPr>
          <p:spPr bwMode="auto">
            <a:xfrm>
              <a:off x="5508381" y="3068638"/>
              <a:ext cx="145073" cy="144462"/>
            </a:xfrm>
            <a:prstGeom prst="octagon">
              <a:avLst>
                <a:gd name="adj" fmla="val 29287"/>
              </a:avLst>
            </a:prstGeom>
            <a:solidFill>
              <a:srgbClr val="00FF0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06" name="AutoShape 7"/>
            <p:cNvSpPr>
              <a:spLocks noChangeArrowheads="1"/>
            </p:cNvSpPr>
            <p:nvPr/>
          </p:nvSpPr>
          <p:spPr bwMode="auto">
            <a:xfrm>
              <a:off x="1714500" y="1857375"/>
              <a:ext cx="145074" cy="144463"/>
            </a:xfrm>
            <a:prstGeom prst="octagon">
              <a:avLst>
                <a:gd name="adj" fmla="val 29287"/>
              </a:avLst>
            </a:prstGeom>
            <a:solidFill>
              <a:srgbClr val="00B05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07" name="AutoShape 8"/>
            <p:cNvSpPr>
              <a:spLocks noChangeArrowheads="1"/>
            </p:cNvSpPr>
            <p:nvPr/>
          </p:nvSpPr>
          <p:spPr bwMode="auto">
            <a:xfrm>
              <a:off x="3348405" y="4508501"/>
              <a:ext cx="143608" cy="144463"/>
            </a:xfrm>
            <a:prstGeom prst="octagon">
              <a:avLst>
                <a:gd name="adj" fmla="val 29287"/>
              </a:avLst>
            </a:prstGeom>
            <a:solidFill>
              <a:srgbClr val="00B05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08" name="AutoShape 9"/>
            <p:cNvSpPr>
              <a:spLocks noChangeArrowheads="1"/>
            </p:cNvSpPr>
            <p:nvPr/>
          </p:nvSpPr>
          <p:spPr bwMode="auto">
            <a:xfrm>
              <a:off x="5364774" y="4292601"/>
              <a:ext cx="143608" cy="144463"/>
            </a:xfrm>
            <a:prstGeom prst="octagon">
              <a:avLst>
                <a:gd name="adj" fmla="val 29287"/>
              </a:avLst>
            </a:prstGeom>
            <a:solidFill>
              <a:srgbClr val="92D05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09" name="AutoShape 10"/>
            <p:cNvSpPr>
              <a:spLocks noChangeArrowheads="1"/>
            </p:cNvSpPr>
            <p:nvPr/>
          </p:nvSpPr>
          <p:spPr bwMode="auto">
            <a:xfrm>
              <a:off x="4859216" y="5445126"/>
              <a:ext cx="145074" cy="144463"/>
            </a:xfrm>
            <a:prstGeom prst="octagon">
              <a:avLst>
                <a:gd name="adj" fmla="val 29287"/>
              </a:avLst>
            </a:prstGeom>
            <a:solidFill>
              <a:srgbClr val="339966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10" name="AutoShape 11"/>
            <p:cNvSpPr>
              <a:spLocks noChangeArrowheads="1"/>
            </p:cNvSpPr>
            <p:nvPr/>
          </p:nvSpPr>
          <p:spPr bwMode="auto">
            <a:xfrm>
              <a:off x="3996105" y="3644900"/>
              <a:ext cx="143608" cy="144463"/>
            </a:xfrm>
            <a:prstGeom prst="octagon">
              <a:avLst>
                <a:gd name="adj" fmla="val 29287"/>
              </a:avLst>
            </a:prstGeom>
            <a:solidFill>
              <a:srgbClr val="00B05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11" name="AutoShape 12"/>
            <p:cNvSpPr>
              <a:spLocks noChangeArrowheads="1"/>
            </p:cNvSpPr>
            <p:nvPr/>
          </p:nvSpPr>
          <p:spPr bwMode="auto">
            <a:xfrm>
              <a:off x="2412023" y="3933825"/>
              <a:ext cx="143608" cy="144463"/>
            </a:xfrm>
            <a:prstGeom prst="octagon">
              <a:avLst>
                <a:gd name="adj" fmla="val 29287"/>
              </a:avLst>
            </a:prstGeom>
            <a:solidFill>
              <a:srgbClr val="00B05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12" name="AutoShape 13"/>
            <p:cNvSpPr>
              <a:spLocks noChangeArrowheads="1"/>
            </p:cNvSpPr>
            <p:nvPr/>
          </p:nvSpPr>
          <p:spPr bwMode="auto">
            <a:xfrm>
              <a:off x="4426927" y="4221163"/>
              <a:ext cx="145073" cy="144462"/>
            </a:xfrm>
            <a:prstGeom prst="octagon">
              <a:avLst>
                <a:gd name="adj" fmla="val 29287"/>
              </a:avLst>
            </a:prstGeom>
            <a:solidFill>
              <a:srgbClr val="00B05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13" name="AutoShape 14"/>
            <p:cNvSpPr>
              <a:spLocks noChangeArrowheads="1"/>
            </p:cNvSpPr>
            <p:nvPr/>
          </p:nvSpPr>
          <p:spPr bwMode="auto">
            <a:xfrm>
              <a:off x="6660174" y="3500438"/>
              <a:ext cx="143608" cy="144462"/>
            </a:xfrm>
            <a:prstGeom prst="octagon">
              <a:avLst>
                <a:gd name="adj" fmla="val 29287"/>
              </a:avLst>
            </a:prstGeom>
            <a:solidFill>
              <a:srgbClr val="00B05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14" name="AutoShape 17"/>
            <p:cNvSpPr>
              <a:spLocks noChangeArrowheads="1"/>
            </p:cNvSpPr>
            <p:nvPr/>
          </p:nvSpPr>
          <p:spPr bwMode="auto">
            <a:xfrm>
              <a:off x="5508381" y="2492376"/>
              <a:ext cx="145073" cy="144463"/>
            </a:xfrm>
            <a:prstGeom prst="octagon">
              <a:avLst>
                <a:gd name="adj" fmla="val 29287"/>
              </a:avLst>
            </a:prstGeom>
            <a:solidFill>
              <a:srgbClr val="00B05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9715" name="AutoShape 7"/>
            <p:cNvSpPr>
              <a:spLocks noChangeArrowheads="1"/>
            </p:cNvSpPr>
            <p:nvPr/>
          </p:nvSpPr>
          <p:spPr bwMode="auto">
            <a:xfrm>
              <a:off x="2914650" y="2852738"/>
              <a:ext cx="145073" cy="144462"/>
            </a:xfrm>
            <a:prstGeom prst="octagon">
              <a:avLst>
                <a:gd name="adj" fmla="val 29287"/>
              </a:avLst>
            </a:prstGeom>
            <a:solidFill>
              <a:srgbClr val="00B050"/>
            </a:solidFill>
            <a:ln w="38100" algn="ctr">
              <a:solidFill>
                <a:schemeClr val="tx1"/>
              </a:solidFill>
              <a:miter lim="800000"/>
              <a:headEnd/>
              <a:tailEnd type="none" w="sm" len="med"/>
            </a:ln>
          </p:spPr>
          <p:txBody>
            <a:bodyPr wrap="none" anchor="ctr"/>
            <a:lstStyle/>
            <a:p>
              <a:pPr algn="ctr" defTabSz="914400" eaLnBrk="0" hangingPunct="0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29702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82575"/>
            <a:ext cx="8191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77900"/>
            <a:ext cx="8470900" cy="827088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nl-NL" sz="3600" smtClean="0"/>
              <a:t>ERIBA – </a:t>
            </a:r>
            <a:br>
              <a:rPr lang="nl-NL" sz="3600" smtClean="0"/>
            </a:br>
            <a:r>
              <a:rPr lang="nl-NL" sz="3600" smtClean="0"/>
              <a:t>European Institute for the Biology of Ageing</a:t>
            </a:r>
          </a:p>
        </p:txBody>
      </p:sp>
      <p:sp>
        <p:nvSpPr>
          <p:cNvPr id="28674" name="Tijdelijke aanduiding voor inhoud 2"/>
          <p:cNvSpPr>
            <a:spLocks noGrp="1"/>
          </p:cNvSpPr>
          <p:nvPr>
            <p:ph idx="1"/>
          </p:nvPr>
        </p:nvSpPr>
        <p:spPr>
          <a:xfrm>
            <a:off x="4562475" y="2590800"/>
            <a:ext cx="4124325" cy="35353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b="1" i="1" dirty="0" smtClean="0"/>
              <a:t>	To understand the mechanisms that result in aberrant functioning of old cells and tissues in order to develop evidence-based recommendations for healthy ageing</a:t>
            </a:r>
          </a:p>
        </p:txBody>
      </p:sp>
      <p:pic>
        <p:nvPicPr>
          <p:cNvPr id="28675" name="Afbeelding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0"/>
            <a:ext cx="4800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Rechte verbindingslijn 5"/>
          <p:cNvCxnSpPr/>
          <p:nvPr/>
        </p:nvCxnSpPr>
        <p:spPr>
          <a:xfrm>
            <a:off x="457200" y="1954213"/>
            <a:ext cx="8229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67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205038"/>
            <a:ext cx="309562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>
          <a:xfrm>
            <a:off x="457200" y="977900"/>
            <a:ext cx="8229600" cy="827088"/>
          </a:xfrm>
        </p:spPr>
        <p:txBody>
          <a:bodyPr/>
          <a:lstStyle/>
          <a:p>
            <a:pPr eaLnBrk="1" hangingPunct="1"/>
            <a:r>
              <a:rPr lang="nl-NL" dirty="0" smtClean="0"/>
              <a:t>Impact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Economy</a:t>
            </a:r>
            <a:r>
              <a:rPr lang="nl-NL" dirty="0" smtClean="0"/>
              <a:t> and Society</a:t>
            </a:r>
            <a:endParaRPr lang="en-US" dirty="0" smtClean="0"/>
          </a:p>
        </p:txBody>
      </p:sp>
      <p:sp>
        <p:nvSpPr>
          <p:cNvPr id="30722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128838"/>
            <a:ext cx="8420100" cy="3997325"/>
          </a:xfrm>
        </p:spPr>
        <p:txBody>
          <a:bodyPr/>
          <a:lstStyle/>
          <a:p>
            <a:pPr eaLnBrk="1" hangingPunct="1"/>
            <a:r>
              <a:rPr lang="nl-NL" dirty="0" err="1" smtClean="0"/>
              <a:t>Economy</a:t>
            </a:r>
            <a:r>
              <a:rPr lang="nl-NL" dirty="0" smtClean="0"/>
              <a:t>: </a:t>
            </a:r>
            <a:r>
              <a:rPr lang="nl-NL" dirty="0" err="1" smtClean="0"/>
              <a:t>Gerdien</a:t>
            </a:r>
            <a:r>
              <a:rPr lang="nl-NL" dirty="0" smtClean="0"/>
              <a:t> </a:t>
            </a:r>
            <a:r>
              <a:rPr lang="nl-NL" dirty="0" err="1" smtClean="0"/>
              <a:t>Regts</a:t>
            </a:r>
            <a:endParaRPr lang="nl-NL" dirty="0" smtClean="0"/>
          </a:p>
          <a:p>
            <a:r>
              <a:rPr lang="nl-NL" dirty="0" smtClean="0"/>
              <a:t>Impact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r>
              <a:rPr lang="nl-NL" dirty="0" smtClean="0"/>
              <a:t> </a:t>
            </a:r>
            <a:r>
              <a:rPr lang="nl-NL" dirty="0" err="1" smtClean="0"/>
              <a:t>aspects</a:t>
            </a:r>
            <a:r>
              <a:rPr lang="nl-NL" dirty="0" smtClean="0"/>
              <a:t> of Society:</a:t>
            </a:r>
          </a:p>
          <a:p>
            <a:pPr lvl="1"/>
            <a:r>
              <a:rPr lang="nl-NL" dirty="0" err="1" smtClean="0"/>
              <a:t>Diffusion</a:t>
            </a:r>
            <a:r>
              <a:rPr lang="nl-NL" dirty="0" smtClean="0"/>
              <a:t> of </a:t>
            </a:r>
            <a:r>
              <a:rPr lang="nl-NL" dirty="0" err="1" smtClean="0"/>
              <a:t>knowledge</a:t>
            </a:r>
            <a:endParaRPr lang="nl-NL" dirty="0" smtClean="0"/>
          </a:p>
          <a:p>
            <a:pPr lvl="1"/>
            <a:r>
              <a:rPr lang="nl-NL" dirty="0" smtClean="0"/>
              <a:t>Top </a:t>
            </a:r>
            <a:r>
              <a:rPr lang="nl-NL" dirty="0" err="1" smtClean="0"/>
              <a:t>referal</a:t>
            </a:r>
            <a:r>
              <a:rPr lang="nl-NL" dirty="0" smtClean="0"/>
              <a:t> care</a:t>
            </a:r>
          </a:p>
          <a:p>
            <a:pPr lvl="1"/>
            <a:r>
              <a:rPr lang="nl-NL" dirty="0" err="1" smtClean="0"/>
              <a:t>Regional</a:t>
            </a:r>
            <a:r>
              <a:rPr lang="nl-NL" dirty="0" smtClean="0"/>
              <a:t> </a:t>
            </a:r>
            <a:r>
              <a:rPr lang="nl-NL" dirty="0" err="1" smtClean="0"/>
              <a:t>coordination</a:t>
            </a:r>
            <a:r>
              <a:rPr lang="nl-NL" dirty="0" smtClean="0"/>
              <a:t> of care and </a:t>
            </a:r>
            <a:r>
              <a:rPr lang="nl-NL" dirty="0" err="1" smtClean="0"/>
              <a:t>medical</a:t>
            </a:r>
            <a:r>
              <a:rPr lang="nl-NL" dirty="0" smtClean="0"/>
              <a:t> </a:t>
            </a:r>
            <a:r>
              <a:rPr lang="nl-NL" dirty="0" err="1" smtClean="0"/>
              <a:t>education</a:t>
            </a:r>
            <a:endParaRPr lang="nl-NL" dirty="0" smtClean="0"/>
          </a:p>
          <a:p>
            <a:pPr lvl="1"/>
            <a:endParaRPr lang="nl-NL" dirty="0" smtClean="0"/>
          </a:p>
          <a:p>
            <a:pPr lvl="1">
              <a:buNone/>
            </a:pPr>
            <a:r>
              <a:rPr lang="nl-NL" dirty="0" smtClean="0">
                <a:sym typeface="Wingdings" pitchFamily="2" charset="2"/>
              </a:rPr>
              <a:t></a:t>
            </a:r>
            <a:r>
              <a:rPr lang="nl-NL" dirty="0" smtClean="0"/>
              <a:t>ROBIJN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30723" name="Afbeelding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0"/>
            <a:ext cx="4800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Rechte verbindingslijn 5"/>
          <p:cNvCxnSpPr/>
          <p:nvPr/>
        </p:nvCxnSpPr>
        <p:spPr>
          <a:xfrm>
            <a:off x="457200" y="1954213"/>
            <a:ext cx="8229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77900"/>
            <a:ext cx="8229600" cy="839610"/>
          </a:xfrm>
        </p:spPr>
        <p:txBody>
          <a:bodyPr/>
          <a:lstStyle/>
          <a:p>
            <a:r>
              <a:rPr lang="nl-NL" dirty="0" err="1" smtClean="0"/>
              <a:t>Discussion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043289"/>
            <a:ext cx="8229600" cy="4082874"/>
          </a:xfrm>
        </p:spPr>
        <p:txBody>
          <a:bodyPr/>
          <a:lstStyle/>
          <a:p>
            <a:r>
              <a:rPr lang="nl-NL" dirty="0" err="1" smtClean="0"/>
              <a:t>Political</a:t>
            </a:r>
            <a:r>
              <a:rPr lang="nl-NL" dirty="0" smtClean="0"/>
              <a:t> </a:t>
            </a:r>
            <a:r>
              <a:rPr lang="nl-NL" dirty="0" err="1" smtClean="0"/>
              <a:t>debate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the </a:t>
            </a:r>
            <a:r>
              <a:rPr lang="nl-NL" dirty="0" err="1" smtClean="0"/>
              <a:t>value</a:t>
            </a:r>
            <a:r>
              <a:rPr lang="nl-NL" dirty="0" smtClean="0"/>
              <a:t> of </a:t>
            </a:r>
            <a:r>
              <a:rPr lang="nl-NL" dirty="0" err="1" smtClean="0"/>
              <a:t>UMCs</a:t>
            </a:r>
            <a:endParaRPr lang="nl-NL" dirty="0" smtClean="0"/>
          </a:p>
          <a:p>
            <a:pPr lvl="1"/>
            <a:r>
              <a:rPr lang="nl-NL" dirty="0" err="1" smtClean="0"/>
              <a:t>What</a:t>
            </a:r>
            <a:r>
              <a:rPr lang="nl-NL" dirty="0" smtClean="0"/>
              <a:t> do we </a:t>
            </a:r>
            <a:r>
              <a:rPr lang="nl-NL" dirty="0" err="1" smtClean="0"/>
              <a:t>mean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Healthy</a:t>
            </a:r>
            <a:r>
              <a:rPr lang="nl-NL" dirty="0" smtClean="0"/>
              <a:t> </a:t>
            </a:r>
            <a:r>
              <a:rPr lang="nl-NL" dirty="0" err="1" smtClean="0"/>
              <a:t>Years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 smtClean="0"/>
              <a:t>How</a:t>
            </a:r>
            <a:r>
              <a:rPr lang="nl-NL" dirty="0" smtClean="0"/>
              <a:t> to </a:t>
            </a:r>
            <a:r>
              <a:rPr lang="nl-NL" dirty="0" err="1" smtClean="0"/>
              <a:t>measure</a:t>
            </a:r>
            <a:r>
              <a:rPr lang="nl-NL" dirty="0" smtClean="0"/>
              <a:t> </a:t>
            </a:r>
            <a:r>
              <a:rPr lang="nl-NL" dirty="0" err="1" smtClean="0"/>
              <a:t>our</a:t>
            </a:r>
            <a:r>
              <a:rPr lang="nl-NL" dirty="0" smtClean="0"/>
              <a:t> succes?</a:t>
            </a:r>
          </a:p>
          <a:p>
            <a:pPr lvl="2"/>
            <a:r>
              <a:rPr lang="nl-NL" dirty="0" smtClean="0"/>
              <a:t>Zorgmonitor Groningen (</a:t>
            </a:r>
            <a:r>
              <a:rPr lang="nl-NL" dirty="0" err="1" smtClean="0">
                <a:hlinkClick r:id="rId2"/>
              </a:rPr>
              <a:t>www.sociaalplanbureaugroningen.nl</a:t>
            </a:r>
            <a:r>
              <a:rPr lang="nl-NL" dirty="0" smtClean="0">
                <a:hlinkClick r:id="rId2"/>
              </a:rPr>
              <a:t>/</a:t>
            </a:r>
            <a:r>
              <a:rPr lang="nl-NL" dirty="0" err="1" smtClean="0">
                <a:hlinkClick r:id="rId2"/>
              </a:rPr>
              <a:t>zorgmonitor-groningen</a:t>
            </a:r>
            <a:r>
              <a:rPr lang="nl-NL" dirty="0" smtClean="0"/>
              <a:t>) </a:t>
            </a:r>
          </a:p>
          <a:p>
            <a:pPr lvl="2"/>
            <a:r>
              <a:rPr lang="nl-NL" dirty="0" err="1" smtClean="0"/>
              <a:t>Citations</a:t>
            </a:r>
            <a:r>
              <a:rPr lang="nl-NL" dirty="0" smtClean="0"/>
              <a:t>, </a:t>
            </a:r>
            <a:r>
              <a:rPr lang="nl-NL" dirty="0" err="1" smtClean="0"/>
              <a:t>Publications</a:t>
            </a:r>
            <a:r>
              <a:rPr lang="nl-NL" dirty="0" smtClean="0"/>
              <a:t> and </a:t>
            </a:r>
            <a:r>
              <a:rPr lang="nl-NL" dirty="0" err="1" smtClean="0"/>
              <a:t>PhDs</a:t>
            </a:r>
            <a:r>
              <a:rPr lang="nl-NL" dirty="0" smtClean="0"/>
              <a:t> (</a:t>
            </a:r>
            <a:r>
              <a:rPr lang="nl-NL" dirty="0" err="1" smtClean="0">
                <a:hlinkClick r:id="rId3"/>
              </a:rPr>
              <a:t>www.cwts.nl</a:t>
            </a:r>
            <a:r>
              <a:rPr lang="nl-NL" dirty="0" smtClean="0"/>
              <a:t>)</a:t>
            </a:r>
          </a:p>
          <a:p>
            <a:pPr lvl="1"/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government</a:t>
            </a:r>
            <a:r>
              <a:rPr lang="nl-NL" dirty="0" smtClean="0"/>
              <a:t> </a:t>
            </a:r>
            <a:r>
              <a:rPr lang="nl-NL" dirty="0" err="1" smtClean="0"/>
              <a:t>or</a:t>
            </a:r>
            <a:r>
              <a:rPr lang="nl-NL" dirty="0" smtClean="0"/>
              <a:t> the </a:t>
            </a:r>
            <a:r>
              <a:rPr lang="nl-NL" dirty="0" err="1" smtClean="0"/>
              <a:t>insurance</a:t>
            </a:r>
            <a:r>
              <a:rPr lang="nl-NL" dirty="0" smtClean="0"/>
              <a:t> </a:t>
            </a:r>
            <a:r>
              <a:rPr lang="nl-NL" dirty="0" err="1" smtClean="0"/>
              <a:t>companies</a:t>
            </a:r>
            <a:r>
              <a:rPr lang="nl-NL" dirty="0" smtClean="0"/>
              <a:t> </a:t>
            </a:r>
            <a:r>
              <a:rPr lang="nl-NL" dirty="0" err="1" smtClean="0"/>
              <a:t>fund</a:t>
            </a:r>
            <a:r>
              <a:rPr lang="nl-NL" dirty="0" smtClean="0"/>
              <a:t> the </a:t>
            </a:r>
            <a:r>
              <a:rPr lang="nl-NL" dirty="0" err="1" smtClean="0"/>
              <a:t>UMCs</a:t>
            </a:r>
            <a:r>
              <a:rPr lang="nl-NL" dirty="0" smtClean="0"/>
              <a:t>?</a:t>
            </a:r>
          </a:p>
          <a:p>
            <a:pPr lvl="1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0"/>
            <a:ext cx="48006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Rechte verbindingslijn 4"/>
          <p:cNvCxnSpPr/>
          <p:nvPr/>
        </p:nvCxnSpPr>
        <p:spPr>
          <a:xfrm>
            <a:off x="457200" y="1817510"/>
            <a:ext cx="8229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211</Words>
  <Application>Microsoft Office PowerPoint</Application>
  <PresentationFormat>On-screen Show (4:3)</PresentationFormat>
  <Paragraphs>75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Office-thema</vt:lpstr>
      <vt:lpstr>University Medical Center           Groningen</vt:lpstr>
      <vt:lpstr>Two more years</vt:lpstr>
      <vt:lpstr>Adding healthy years to life</vt:lpstr>
      <vt:lpstr>Impact on Society</vt:lpstr>
      <vt:lpstr>PowerPoint Presentation</vt:lpstr>
      <vt:lpstr>LifeLines cohort</vt:lpstr>
      <vt:lpstr>ERIBA –  European Institute for the Biology of Ageing</vt:lpstr>
      <vt:lpstr>Impact on Economy and Society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Ageing</dc:title>
  <dc:creator>Jan Sikkema</dc:creator>
  <cp:lastModifiedBy>P205175</cp:lastModifiedBy>
  <cp:revision>76</cp:revision>
  <dcterms:created xsi:type="dcterms:W3CDTF">2014-10-26T16:40:12Z</dcterms:created>
  <dcterms:modified xsi:type="dcterms:W3CDTF">2014-10-30T17:07:57Z</dcterms:modified>
</cp:coreProperties>
</file>