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1" r:id="rId2"/>
  </p:sldMasterIdLst>
  <p:notesMasterIdLst>
    <p:notesMasterId r:id="rId15"/>
  </p:notesMasterIdLst>
  <p:handoutMasterIdLst>
    <p:handoutMasterId r:id="rId16"/>
  </p:handoutMasterIdLst>
  <p:sldIdLst>
    <p:sldId id="256" r:id="rId3"/>
    <p:sldId id="297" r:id="rId4"/>
    <p:sldId id="293" r:id="rId5"/>
    <p:sldId id="292" r:id="rId6"/>
    <p:sldId id="289" r:id="rId7"/>
    <p:sldId id="263" r:id="rId8"/>
    <p:sldId id="295" r:id="rId9"/>
    <p:sldId id="286" r:id="rId10"/>
    <p:sldId id="298" r:id="rId11"/>
    <p:sldId id="282" r:id="rId12"/>
    <p:sldId id="296" r:id="rId13"/>
    <p:sldId id="259" r:id="rId14"/>
  </p:sldIdLst>
  <p:sldSz cx="9144000" cy="6858000" type="screen4x3"/>
  <p:notesSz cx="6797675" cy="9926638"/>
  <p:defaultTextStyle>
    <a:defPPr>
      <a:defRPr lang="nl-NL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bg2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bg2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bg2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bg2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bg2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2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2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2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2"/>
        </a:solidFill>
        <a:latin typeface="Times New Roman" pitchFamily="18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.broekhuis@rug.nl" initials="h.broekhu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FFCC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73180" autoAdjust="0"/>
  </p:normalViewPr>
  <p:slideViewPr>
    <p:cSldViewPr>
      <p:cViewPr>
        <p:scale>
          <a:sx n="100" d="100"/>
          <a:sy n="100" d="100"/>
        </p:scale>
        <p:origin x="-1296" y="7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50" y="20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t" anchorCtr="0" compatLnSpc="1">
            <a:prstTxWarp prst="textNoShape">
              <a:avLst/>
            </a:prstTxWarp>
          </a:bodyPr>
          <a:lstStyle>
            <a:lvl1pPr algn="l" defTabSz="927100">
              <a:defRPr sz="12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b" anchorCtr="0" compatLnSpc="1">
            <a:prstTxWarp prst="textNoShape">
              <a:avLst/>
            </a:prstTxWarp>
          </a:bodyPr>
          <a:lstStyle>
            <a:lvl1pPr algn="l" defTabSz="927100">
              <a:defRPr sz="12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fld id="{014171FB-C633-4707-90A5-A141D45C75B6}" type="slidenum">
              <a:rPr lang="nl-NL"/>
              <a:pPr>
                <a:defRPr/>
              </a:pPr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43577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t" anchorCtr="0" compatLnSpc="1">
            <a:prstTxWarp prst="textNoShape">
              <a:avLst/>
            </a:prstTxWarp>
          </a:bodyPr>
          <a:lstStyle>
            <a:lvl1pPr algn="l" defTabSz="927100">
              <a:defRPr sz="12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b" anchorCtr="0" compatLnSpc="1">
            <a:prstTxWarp prst="textNoShape">
              <a:avLst/>
            </a:prstTxWarp>
          </a:bodyPr>
          <a:lstStyle>
            <a:lvl1pPr algn="l" defTabSz="927100">
              <a:defRPr sz="12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fld id="{F8CAF3D0-EF4F-4462-AC76-402EAE2E9F2D}" type="slidenum">
              <a:rPr lang="nl-NL"/>
              <a:pPr>
                <a:defRPr/>
              </a:pPr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08488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7EC7F3-9104-40CF-BAF7-574AFB2DAEE7}" type="slidenum">
              <a:rPr lang="nl-NL" smtClean="0">
                <a:ea typeface="ＭＳ Ｐゴシック" pitchFamily="34" charset="-128"/>
              </a:rPr>
              <a:pPr/>
              <a:t>1</a:t>
            </a:fld>
            <a:endParaRPr lang="nl-NL" dirty="0" smtClean="0">
              <a:ea typeface="ＭＳ Ｐゴシック" pitchFamily="34" charset="-128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baseline="0" dirty="0" smtClean="0"/>
          </a:p>
          <a:p>
            <a:endParaRPr lang="en-GB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590550" y="4746625"/>
            <a:ext cx="5761038" cy="4467225"/>
          </a:xfrm>
        </p:spPr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latin typeface="+mn-lt"/>
            </a:endParaRPr>
          </a:p>
          <a:p>
            <a:pPr>
              <a:defRPr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E4E67CB-D943-4448-B202-4D9E586B63E2}" type="slidenum">
              <a:rPr lang="nl-NL" smtClean="0"/>
              <a:pPr>
                <a:defRPr/>
              </a:pPr>
              <a:t>10</a:t>
            </a:fld>
            <a:endParaRPr lang="nl-NL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CAF3D0-EF4F-4462-AC76-402EAE2E9F2D}" type="slidenum">
              <a:rPr lang="nl-NL" smtClean="0"/>
              <a:pPr>
                <a:defRPr/>
              </a:pPr>
              <a:t>11</a:t>
            </a:fld>
            <a:endParaRPr lang="nl-NL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5A1435-C355-4FB9-92B3-5ADC0B658CE8}" type="slidenum">
              <a:rPr lang="nl-NL" smtClean="0"/>
              <a:pPr>
                <a:defRPr/>
              </a:pPr>
              <a:t>12</a:t>
            </a:fld>
            <a:endParaRPr lang="nl-NL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endParaRPr lang="nl-NL" sz="1200" noProof="0" dirty="0" smtClean="0"/>
          </a:p>
          <a:p>
            <a:endParaRPr lang="en-US" sz="120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84C465-372C-4DA3-9EA6-55D872AC140A}" type="slidenum">
              <a:rPr lang="nl-NL" smtClean="0"/>
              <a:pPr>
                <a:defRPr/>
              </a:pPr>
              <a:t>2</a:t>
            </a:fld>
            <a:endParaRPr lang="nl-NL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CAF3D0-EF4F-4462-AC76-402EAE2E9F2D}" type="slidenum">
              <a:rPr lang="nl-NL" smtClean="0"/>
              <a:pPr>
                <a:defRPr/>
              </a:pPr>
              <a:t>3</a:t>
            </a:fld>
            <a:endParaRPr lang="nl-NL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nl-NL" sz="16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CAF3D0-EF4F-4462-AC76-402EAE2E9F2D}" type="slidenum">
              <a:rPr lang="nl-NL" smtClean="0"/>
              <a:pPr>
                <a:defRPr/>
              </a:pPr>
              <a:t>4</a:t>
            </a:fld>
            <a:endParaRPr lang="nl-NL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GB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endParaRPr lang="en-US" noProof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EA3E25-0205-40F3-907F-5DCD30CE5A73}" type="slidenum">
              <a:rPr lang="nl-NL" smtClean="0"/>
              <a:pPr>
                <a:defRPr/>
              </a:pPr>
              <a:t>5</a:t>
            </a:fld>
            <a:endParaRPr lang="nl-NL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endParaRPr lang="en-US" sz="1200" dirty="0" smtClean="0"/>
          </a:p>
          <a:p>
            <a:endParaRPr lang="en-US" sz="120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84C465-372C-4DA3-9EA6-55D872AC140A}" type="slidenum">
              <a:rPr lang="nl-NL" smtClean="0"/>
              <a:pPr>
                <a:defRPr/>
              </a:pPr>
              <a:t>6</a:t>
            </a:fld>
            <a:endParaRPr lang="nl-NL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590550" y="4746625"/>
            <a:ext cx="5761038" cy="4467225"/>
          </a:xfrm>
        </p:spPr>
        <p:txBody>
          <a:bodyPr>
            <a:normAutofit fontScale="92500" lnSpcReduction="10000"/>
          </a:bodyPr>
          <a:lstStyle/>
          <a:p>
            <a:pPr marL="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nl-NL" sz="1200" baseline="0" dirty="0" smtClean="0">
              <a:solidFill>
                <a:schemeClr val="bg2"/>
              </a:solidFill>
              <a:latin typeface="Futura Bk" pitchFamily="34" charset="0"/>
              <a:cs typeface="+mn-cs"/>
            </a:endParaRPr>
          </a:p>
          <a:p>
            <a:pPr>
              <a:defRPr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E4E67CB-D943-4448-B202-4D9E586B63E2}" type="slidenum">
              <a:rPr lang="nl-NL" smtClean="0"/>
              <a:pPr>
                <a:defRPr/>
              </a:pPr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nl-NL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CAF3D0-EF4F-4462-AC76-402EAE2E9F2D}" type="slidenum">
              <a:rPr lang="nl-NL" smtClean="0"/>
              <a:pPr>
                <a:defRPr/>
              </a:pPr>
              <a:t>8</a:t>
            </a:fld>
            <a:endParaRPr lang="nl-NL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590550" y="4746625"/>
            <a:ext cx="5761038" cy="4467225"/>
          </a:xfrm>
        </p:spPr>
        <p:txBody>
          <a:bodyPr>
            <a:normAutofit/>
          </a:bodyPr>
          <a:lstStyle/>
          <a:p>
            <a:pPr>
              <a:defRPr/>
            </a:pPr>
            <a:endParaRPr lang="en-GB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E4E67CB-D943-4448-B202-4D9E586B63E2}" type="slidenum">
              <a:rPr lang="nl-NL" smtClean="0"/>
              <a:pPr>
                <a:defRPr/>
              </a:pPr>
              <a:t>9</a:t>
            </a:fld>
            <a:endParaRPr lang="nl-NL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1268413"/>
            <a:ext cx="9140825" cy="24542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nl-NL" dirty="0">
              <a:ea typeface="+mn-ea"/>
            </a:endParaRPr>
          </a:p>
        </p:txBody>
      </p:sp>
      <p:sp>
        <p:nvSpPr>
          <p:cNvPr id="5" name="Rectangle 3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nl-NL" dirty="0">
              <a:ea typeface="+mn-ea"/>
            </a:endParaRPr>
          </a:p>
        </p:txBody>
      </p:sp>
      <p:sp>
        <p:nvSpPr>
          <p:cNvPr id="6" name="Rectangle 4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nl-NL" dirty="0">
              <a:ea typeface="+mn-ea"/>
            </a:endParaRPr>
          </a:p>
        </p:txBody>
      </p:sp>
      <p:pic>
        <p:nvPicPr>
          <p:cNvPr id="7" name="Picture 7" descr="RUGR_logoEN_rood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50813"/>
            <a:ext cx="239395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476375" y="4076700"/>
            <a:ext cx="64801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noProof="0" dirty="0" smtClean="0">
                <a:ea typeface="+mn-ea"/>
              </a:rPr>
              <a:t>Erik Renkema</a:t>
            </a:r>
            <a:r>
              <a:rPr lang="en-GB" baseline="0" noProof="0" dirty="0" smtClean="0">
                <a:ea typeface="+mn-ea"/>
              </a:rPr>
              <a:t> MSc.</a:t>
            </a:r>
            <a:endParaRPr lang="en-GB" noProof="0" dirty="0" smtClean="0">
              <a:ea typeface="+mn-ea"/>
            </a:endParaRPr>
          </a:p>
          <a:p>
            <a:pPr>
              <a:defRPr/>
            </a:pPr>
            <a:r>
              <a:rPr lang="en-GB" noProof="0" dirty="0" smtClean="0">
                <a:ea typeface="+mn-ea"/>
              </a:rPr>
              <a:t>e.h.renkema@rug.nl</a:t>
            </a:r>
            <a:endParaRPr lang="en-GB" noProof="0" dirty="0">
              <a:solidFill>
                <a:schemeClr val="tx1"/>
              </a:solidFill>
              <a:ea typeface="+mn-ea"/>
            </a:endParaRPr>
          </a:p>
        </p:txBody>
      </p:sp>
      <p:sp>
        <p:nvSpPr>
          <p:cNvPr id="27341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55650" y="1484313"/>
            <a:ext cx="7935913" cy="936625"/>
          </a:xfrm>
        </p:spPr>
        <p:txBody>
          <a:bodyPr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Klik om het opmaakprofiel te bewerken</a:t>
            </a:r>
          </a:p>
        </p:txBody>
      </p:sp>
      <p:sp>
        <p:nvSpPr>
          <p:cNvPr id="273416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55650" y="2492375"/>
            <a:ext cx="7848600" cy="1223963"/>
          </a:xfrm>
        </p:spPr>
        <p:txBody>
          <a:bodyPr lIns="91440" tIns="45720" rIns="91440" bIns="45720"/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88350" y="981075"/>
            <a:ext cx="647700" cy="2619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| </a:t>
            </a:r>
            <a:fld id="{F4D72AC4-9F55-42BB-8CF5-57F1C6953D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Date Placeholder 9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| </a:t>
            </a:r>
            <a:fld id="{93F2DDC3-A242-4775-894B-F5F304A579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35750" y="1341438"/>
            <a:ext cx="2054225" cy="482441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68313" y="1341438"/>
            <a:ext cx="6015037" cy="482441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| </a:t>
            </a:r>
            <a:fld id="{5C6A1B3B-0314-4307-9789-C743A95730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| </a:t>
            </a:r>
            <a:fld id="{DD67875C-21C4-4FE8-96C3-AE7FC6D2ED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| </a:t>
            </a:r>
            <a:fld id="{7D2A240F-D649-4B33-8E0C-8FC519A668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| </a:t>
            </a:r>
            <a:fld id="{70AA0490-3EE0-4E90-A313-94FDFAC0D6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8313" y="1341438"/>
            <a:ext cx="4033837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54550" y="1341438"/>
            <a:ext cx="4035425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| </a:t>
            </a:r>
            <a:fld id="{2367CF34-4FA6-4286-969E-7A85931550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| </a:t>
            </a:r>
            <a:fld id="{82513857-C48D-45A3-8635-B95F264FDC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| </a:t>
            </a:r>
            <a:fld id="{184640C4-37ED-4CA5-A114-5BEA3003DD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| </a:t>
            </a:r>
            <a:fld id="{288E53C0-ECD9-42AC-8F4C-2ED31B15EE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| </a:t>
            </a:r>
            <a:fld id="{C2AB033A-A781-4BEC-BB34-E3B32D1C77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| </a:t>
            </a:r>
            <a:fld id="{7E4985BC-FE97-4BD1-AFC4-84546CB310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| </a:t>
            </a:r>
            <a:fld id="{1B02CE60-8B3C-4501-8F91-FD6D832A45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| </a:t>
            </a:r>
            <a:fld id="{84B532EE-A54E-4F75-BC28-1E5E85B296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35750" y="188913"/>
            <a:ext cx="2054225" cy="597693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68313" y="188913"/>
            <a:ext cx="6015037" cy="597693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| </a:t>
            </a:r>
            <a:fld id="{7E6D721E-086F-40DA-A5CC-400A028A10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| </a:t>
            </a:r>
            <a:fld id="{20DFA78C-5786-4A7A-AA59-A538313476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8313" y="1916113"/>
            <a:ext cx="4033837" cy="4249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54550" y="1916113"/>
            <a:ext cx="4035425" cy="4249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| </a:t>
            </a:r>
            <a:fld id="{E206F1DA-32A7-4AC9-A257-47913C607F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| </a:t>
            </a:r>
            <a:fld id="{336E401B-4367-4C16-BDB7-E5CEAAB474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| </a:t>
            </a:r>
            <a:fld id="{F48D6E61-3959-442A-94A9-C3F7C4BA1C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| </a:t>
            </a:r>
            <a:fld id="{35046ECE-6B0D-4367-A812-B3002DB1FC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| </a:t>
            </a:r>
            <a:fld id="{EF74B464-BCB5-425D-8B39-4016667886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| </a:t>
            </a:r>
            <a:fld id="{3936AD88-4F71-471D-97FA-1754D4C63A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nl-NL" dirty="0">
              <a:ea typeface="+mn-ea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341438"/>
            <a:ext cx="822166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het opmaakprofiel te bewerken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916113"/>
            <a:ext cx="8221662" cy="424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opmaakprofielen van de modeltekst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</a:p>
        </p:txBody>
      </p:sp>
      <p:sp>
        <p:nvSpPr>
          <p:cNvPr id="272389" name="Rectangle 5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nl-NL" dirty="0">
              <a:ea typeface="+mn-ea"/>
            </a:endParaRPr>
          </a:p>
        </p:txBody>
      </p:sp>
      <p:sp>
        <p:nvSpPr>
          <p:cNvPr id="272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96300" y="981075"/>
            <a:ext cx="6477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tx1"/>
                </a:solidFill>
                <a:latin typeface="Verdana" pitchFamily="34" charset="0"/>
                <a:ea typeface="+mn-ea"/>
              </a:defRPr>
            </a:lvl1pPr>
          </a:lstStyle>
          <a:p>
            <a:pPr>
              <a:defRPr/>
            </a:pPr>
            <a:r>
              <a:rPr lang="en-US" dirty="0"/>
              <a:t> | </a:t>
            </a:r>
            <a:fld id="{765EAC46-A309-43C5-8F0C-2B9AE2A4A2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7" descr="RUGR_logoEN_rood_RG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5650" y="150813"/>
            <a:ext cx="239395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8383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83838"/>
          </a:solidFill>
          <a:latin typeface="Georgia" pitchFamily="18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83838"/>
          </a:solidFill>
          <a:latin typeface="Georgia" pitchFamily="18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83838"/>
          </a:solidFill>
          <a:latin typeface="Georgia" pitchFamily="18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83838"/>
          </a:solidFill>
          <a:latin typeface="Georgia" pitchFamily="18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83838"/>
          </a:solidFill>
          <a:latin typeface="Georgia" pitchFamily="18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83838"/>
          </a:solidFill>
          <a:latin typeface="Georgia" pitchFamily="18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83838"/>
          </a:solidFill>
          <a:latin typeface="Georgia" pitchFamily="18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83838"/>
          </a:solidFill>
          <a:latin typeface="Georgia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›"/>
        <a:defRPr sz="2500">
          <a:solidFill>
            <a:srgbClr val="3D3D3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rgbClr val="3D3D3D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rgbClr val="3D3D3D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rgbClr val="3D3D3D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rgbClr val="3D3D3D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rgbClr val="3D3D3D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rgbClr val="3D3D3D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rgbClr val="3D3D3D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rgbClr val="3D3D3D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nl-NL" dirty="0">
              <a:ea typeface="+mn-ea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419475" y="188913"/>
            <a:ext cx="5270500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het opmaakprofiel te bewerken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341438"/>
            <a:ext cx="8221662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opmaakprofielen van de modeltekst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</a:p>
        </p:txBody>
      </p:sp>
      <p:sp>
        <p:nvSpPr>
          <p:cNvPr id="275461" name="Rectangle 5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nl-NL" dirty="0">
              <a:ea typeface="+mn-ea"/>
            </a:endParaRPr>
          </a:p>
        </p:txBody>
      </p:sp>
      <p:sp>
        <p:nvSpPr>
          <p:cNvPr id="275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96300" y="981075"/>
            <a:ext cx="6477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tx1"/>
                </a:solidFill>
                <a:latin typeface="Verdana" pitchFamily="34" charset="0"/>
                <a:ea typeface="+mn-ea"/>
              </a:defRPr>
            </a:lvl1pPr>
          </a:lstStyle>
          <a:p>
            <a:pPr>
              <a:defRPr/>
            </a:pPr>
            <a:r>
              <a:rPr lang="en-US" dirty="0"/>
              <a:t> | </a:t>
            </a:r>
            <a:fld id="{2FEE1354-0BA4-4CAC-9028-BD764E935B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055" name="Picture 7" descr="RUGR_logoEN_rood_RG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5650" y="150813"/>
            <a:ext cx="239395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8383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83838"/>
          </a:solidFill>
          <a:latin typeface="Georgia" pitchFamily="18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83838"/>
          </a:solidFill>
          <a:latin typeface="Georgia" pitchFamily="18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83838"/>
          </a:solidFill>
          <a:latin typeface="Georgia" pitchFamily="18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83838"/>
          </a:solidFill>
          <a:latin typeface="Georgia" pitchFamily="18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83838"/>
          </a:solidFill>
          <a:latin typeface="Georgia" pitchFamily="18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83838"/>
          </a:solidFill>
          <a:latin typeface="Georgia" pitchFamily="18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83838"/>
          </a:solidFill>
          <a:latin typeface="Georgia" pitchFamily="18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83838"/>
          </a:solidFill>
          <a:latin typeface="Georgia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›"/>
        <a:defRPr sz="2500">
          <a:solidFill>
            <a:srgbClr val="3D3D3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rgbClr val="3D3D3D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rgbClr val="3D3D3D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rgbClr val="3D3D3D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rgbClr val="3D3D3D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rgbClr val="3D3D3D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rgbClr val="3D3D3D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rgbClr val="3D3D3D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rgbClr val="3D3D3D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8"/>
          <p:cNvSpPr>
            <a:spLocks noGrp="1" noChangeArrowheads="1"/>
          </p:cNvSpPr>
          <p:nvPr>
            <p:ph type="ctrTitle"/>
          </p:nvPr>
        </p:nvSpPr>
        <p:spPr>
          <a:xfrm>
            <a:off x="251520" y="2348880"/>
            <a:ext cx="8676456" cy="1470025"/>
          </a:xfrm>
        </p:spPr>
        <p:txBody>
          <a:bodyPr/>
          <a:lstStyle/>
          <a:p>
            <a:pPr algn="ctr" eaLnBrk="1" hangingPunct="1"/>
            <a:r>
              <a:rPr lang="nl-NL" sz="3600" dirty="0" smtClean="0">
                <a:latin typeface="Futura Bk" pitchFamily="34" charset="0"/>
              </a:rPr>
              <a:t>Het bespreken van incidenten met patiënten door medisch specialisten  –</a:t>
            </a:r>
            <a:br>
              <a:rPr lang="nl-NL" sz="3600" dirty="0" smtClean="0">
                <a:latin typeface="Futura Bk" pitchFamily="34" charset="0"/>
              </a:rPr>
            </a:br>
            <a:r>
              <a:rPr lang="nl-NL" sz="3600" dirty="0" smtClean="0">
                <a:latin typeface="Futura Bk" pitchFamily="34" charset="0"/>
              </a:rPr>
              <a:t>de impact van aanklagen</a:t>
            </a:r>
            <a:br>
              <a:rPr lang="nl-NL" sz="3600" dirty="0" smtClean="0">
                <a:latin typeface="Futura Bk" pitchFamily="34" charset="0"/>
              </a:rPr>
            </a:br>
            <a:r>
              <a:rPr lang="nl-NL" sz="3600" dirty="0" smtClean="0">
                <a:latin typeface="Futura Bk" pitchFamily="34" charset="0"/>
              </a:rPr>
              <a:t> </a:t>
            </a:r>
            <a:br>
              <a:rPr lang="nl-NL" sz="3600" dirty="0" smtClean="0">
                <a:latin typeface="Futura Bk" pitchFamily="34" charset="0"/>
              </a:rPr>
            </a:br>
            <a:endParaRPr lang="nl-NL" sz="2400" dirty="0" smtClean="0">
              <a:latin typeface="Futura Bk" pitchFamily="34" charset="0"/>
            </a:endParaRPr>
          </a:p>
        </p:txBody>
      </p:sp>
      <p:sp>
        <p:nvSpPr>
          <p:cNvPr id="4099" name="Rectangle 1029"/>
          <p:cNvSpPr>
            <a:spLocks noGrp="1" noChangeArrowheads="1"/>
          </p:cNvSpPr>
          <p:nvPr>
            <p:ph type="subTitle" idx="1"/>
          </p:nvPr>
        </p:nvSpPr>
        <p:spPr>
          <a:xfrm>
            <a:off x="3059832" y="4340225"/>
            <a:ext cx="4856162" cy="1752600"/>
          </a:xfrm>
        </p:spPr>
        <p:txBody>
          <a:bodyPr/>
          <a:lstStyle/>
          <a:p>
            <a:pPr algn="l">
              <a:defRPr/>
            </a:pPr>
            <a:endParaRPr lang="nl-NL" sz="1600" b="1" dirty="0" smtClean="0">
              <a:solidFill>
                <a:srgbClr val="383838"/>
              </a:solidFill>
              <a:latin typeface="Futura Bk" pitchFamily="34" charset="0"/>
              <a:ea typeface="+mj-ea"/>
              <a:cs typeface="+mj-cs"/>
            </a:endParaRPr>
          </a:p>
          <a:p>
            <a:pPr algn="l">
              <a:defRPr/>
            </a:pPr>
            <a:r>
              <a:rPr lang="nl-NL" sz="1600" b="1" dirty="0" smtClean="0">
                <a:solidFill>
                  <a:srgbClr val="383838"/>
                </a:solidFill>
                <a:latin typeface="Futura Bk" pitchFamily="34" charset="0"/>
              </a:rPr>
              <a:t>Kick Off Conferentie Healthwise </a:t>
            </a:r>
            <a:endParaRPr lang="nl-NL" sz="1600" dirty="0" smtClean="0">
              <a:solidFill>
                <a:srgbClr val="383838"/>
              </a:solidFill>
              <a:latin typeface="Futura Bk" pitchFamily="34" charset="0"/>
            </a:endParaRPr>
          </a:p>
          <a:p>
            <a:pPr algn="l">
              <a:defRPr/>
            </a:pPr>
            <a:r>
              <a:rPr lang="nl-NL" sz="1600" dirty="0" smtClean="0">
                <a:solidFill>
                  <a:srgbClr val="383838"/>
                </a:solidFill>
                <a:latin typeface="Futura Bk" pitchFamily="34" charset="0"/>
              </a:rPr>
              <a:t>12 april 2013, Groningen </a:t>
            </a:r>
          </a:p>
          <a:p>
            <a:pPr algn="l">
              <a:defRPr/>
            </a:pPr>
            <a:endParaRPr lang="nl-NL" sz="1400" i="1" dirty="0" smtClean="0">
              <a:solidFill>
                <a:srgbClr val="383838"/>
              </a:solidFill>
              <a:latin typeface="Futura Bk" pitchFamily="34" charset="0"/>
              <a:ea typeface="+mj-ea"/>
              <a:cs typeface="+mj-cs"/>
            </a:endParaRPr>
          </a:p>
          <a:p>
            <a:pPr algn="l">
              <a:defRPr/>
            </a:pPr>
            <a:endParaRPr lang="nl-NL" sz="1600" dirty="0" smtClean="0">
              <a:solidFill>
                <a:srgbClr val="383838"/>
              </a:solidFill>
              <a:latin typeface="Futura Bk" pitchFamily="34" charset="0"/>
              <a:ea typeface="+mj-ea"/>
              <a:cs typeface="+mj-cs"/>
            </a:endParaRPr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| </a:t>
            </a:r>
            <a:fld id="{4E21D9CE-2410-41C4-9DAB-903575E7A2A5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509120"/>
            <a:ext cx="1056816" cy="158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4" cstate="print">
            <a:lum bright="-21000" contrast="70000"/>
          </a:blip>
          <a:srcRect/>
          <a:stretch>
            <a:fillRect/>
          </a:stretch>
        </p:blipFill>
        <p:spPr bwMode="auto">
          <a:xfrm>
            <a:off x="6947396" y="4725144"/>
            <a:ext cx="2060471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>
                <a:latin typeface="Futura Bk" pitchFamily="34" charset="0"/>
              </a:rPr>
              <a:t>5. Conclusies</a:t>
            </a:r>
            <a:r>
              <a:rPr lang="nl-NL" sz="2400" smtClean="0">
                <a:latin typeface="Futura Bk" pitchFamily="34" charset="0"/>
              </a:rPr>
              <a:t/>
            </a:r>
            <a:br>
              <a:rPr lang="nl-NL" sz="2400" smtClean="0">
                <a:latin typeface="Futura Bk" pitchFamily="34" charset="0"/>
              </a:rPr>
            </a:br>
            <a:endParaRPr lang="nl-NL" smtClean="0">
              <a:latin typeface="Futura Bk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arenR"/>
            </a:pPr>
            <a:endParaRPr lang="nl-NL" sz="2000" dirty="0" smtClean="0">
              <a:latin typeface="Futura Bk" pitchFamily="34" charset="0"/>
            </a:endParaRPr>
          </a:p>
          <a:p>
            <a:pPr algn="just">
              <a:buFont typeface="+mj-lt"/>
              <a:buAutoNum type="arabicParenR"/>
            </a:pPr>
            <a:r>
              <a:rPr lang="nl-NL" sz="2000" dirty="0" smtClean="0">
                <a:latin typeface="Futura Bk" pitchFamily="34" charset="0"/>
              </a:rPr>
              <a:t>Houding tegenover aanklagen 50/50: </a:t>
            </a:r>
          </a:p>
          <a:p>
            <a:pPr lvl="1" algn="just">
              <a:buNone/>
            </a:pPr>
            <a:r>
              <a:rPr lang="nl-NL" sz="2000" dirty="0" smtClean="0">
                <a:latin typeface="Futura Bk" pitchFamily="34" charset="0"/>
              </a:rPr>
              <a:t>-reputatie schade, schaadt zelfvertrouwen, bezorgdheid, stress,</a:t>
            </a:r>
          </a:p>
          <a:p>
            <a:pPr lvl="1" algn="just">
              <a:buNone/>
            </a:pPr>
            <a:r>
              <a:rPr lang="nl-NL" sz="2000" dirty="0" smtClean="0">
                <a:latin typeface="Futura Bk" pitchFamily="34" charset="0"/>
              </a:rPr>
              <a:t> persoonlijke aanval, angst </a:t>
            </a:r>
          </a:p>
          <a:p>
            <a:pPr algn="just">
              <a:buFont typeface="+mj-lt"/>
              <a:buAutoNum type="arabicParenR"/>
            </a:pPr>
            <a:endParaRPr lang="nl-NL" sz="2000" dirty="0" smtClean="0">
              <a:latin typeface="Futura Bk" pitchFamily="34" charset="0"/>
            </a:endParaRPr>
          </a:p>
          <a:p>
            <a:pPr algn="just">
              <a:buFont typeface="+mj-lt"/>
              <a:buAutoNum type="arabicParenR"/>
            </a:pPr>
            <a:r>
              <a:rPr lang="nl-NL" sz="2000" dirty="0" smtClean="0">
                <a:latin typeface="Futura Bk" pitchFamily="34" charset="0"/>
              </a:rPr>
              <a:t>Beide groepen: ambigu effect op bespreken van incidenten met patiënten</a:t>
            </a:r>
          </a:p>
          <a:p>
            <a:pPr algn="just">
              <a:buFont typeface="+mj-lt"/>
              <a:buAutoNum type="arabicParenR"/>
            </a:pPr>
            <a:endParaRPr lang="nl-NL" sz="2000" dirty="0" smtClean="0">
              <a:latin typeface="Futura Bk" pitchFamily="34" charset="0"/>
            </a:endParaRPr>
          </a:p>
          <a:p>
            <a:pPr algn="just">
              <a:buFont typeface="+mj-lt"/>
              <a:buAutoNum type="arabicParenR"/>
            </a:pPr>
            <a:r>
              <a:rPr lang="nl-NL" sz="2000" dirty="0" smtClean="0">
                <a:latin typeface="Futura Bk" pitchFamily="34" charset="0"/>
              </a:rPr>
              <a:t>Specifieke reactie patiënten geassocieerd met grotere kans om te worden aangeklaagd; leidt tot terughoudendheid in bespreken </a:t>
            </a:r>
          </a:p>
          <a:p>
            <a:pPr>
              <a:buNone/>
            </a:pPr>
            <a:endParaRPr lang="nl-NL" sz="2000" dirty="0" smtClean="0">
              <a:latin typeface="Futura Bk" pitchFamily="34" charset="0"/>
            </a:endParaRPr>
          </a:p>
          <a:p>
            <a:endParaRPr lang="nl-NL" sz="2000" dirty="0" smtClean="0">
              <a:latin typeface="Futura Bk" pitchFamily="34" charset="0"/>
            </a:endParaRPr>
          </a:p>
          <a:p>
            <a:pPr marL="342900" lvl="1" indent="-342900">
              <a:buFontTx/>
              <a:buChar char="›"/>
            </a:pPr>
            <a:endParaRPr lang="nl-NL" sz="2000" dirty="0" smtClean="0">
              <a:solidFill>
                <a:schemeClr val="bg2"/>
              </a:solidFill>
              <a:latin typeface="Futura Bk" pitchFamily="34" charset="0"/>
            </a:endParaRPr>
          </a:p>
          <a:p>
            <a:pPr marL="342900" lvl="1" indent="-342900">
              <a:buFontTx/>
              <a:buChar char="›"/>
            </a:pPr>
            <a:endParaRPr lang="nl-NL" sz="2000" dirty="0" smtClean="0">
              <a:solidFill>
                <a:schemeClr val="bg2"/>
              </a:solidFill>
              <a:latin typeface="Futura Bk" pitchFamily="34" charset="0"/>
            </a:endParaRPr>
          </a:p>
          <a:p>
            <a:endParaRPr lang="nl-NL" sz="2000" dirty="0" smtClean="0">
              <a:latin typeface="Futura Bk" pitchFamily="34" charset="0"/>
            </a:endParaRPr>
          </a:p>
          <a:p>
            <a:endParaRPr lang="nl-NL" sz="2000" dirty="0" smtClean="0">
              <a:latin typeface="Futura Bk" pitchFamily="34" charset="0"/>
            </a:endParaRPr>
          </a:p>
          <a:p>
            <a:pPr marL="342900" lvl="1" indent="-342900">
              <a:lnSpc>
                <a:spcPct val="80000"/>
              </a:lnSpc>
              <a:buFontTx/>
              <a:buChar char="-"/>
            </a:pPr>
            <a:endParaRPr lang="nl-NL" sz="2000" dirty="0" smtClean="0">
              <a:latin typeface="Futura Bk" pitchFamily="34" charset="0"/>
              <a:cs typeface="+mn-cs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| </a:t>
            </a:r>
            <a:fld id="{1015182C-1790-4AA6-A742-4BE9292ECBA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Futura Bk" pitchFamily="34" charset="0"/>
              </a:rPr>
              <a:t>6. Implicaties</a:t>
            </a:r>
            <a:endParaRPr lang="nl-NL" dirty="0">
              <a:latin typeface="Futura Bk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endParaRPr lang="nl-NL" sz="2000" dirty="0" smtClean="0">
              <a:latin typeface="Futura Bk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nl-NL" sz="2000" dirty="0" smtClean="0">
                <a:latin typeface="Futura Bk" pitchFamily="34" charset="0"/>
              </a:rPr>
              <a:t>Variatie in houding schept mogelijkheid om te reflecteren en van elkaar te leren</a:t>
            </a:r>
          </a:p>
          <a:p>
            <a:pPr algn="just">
              <a:buFont typeface="Wingdings" pitchFamily="2" charset="2"/>
              <a:buChar char="Ø"/>
            </a:pPr>
            <a:endParaRPr lang="nl-NL" sz="2000" dirty="0" smtClean="0">
              <a:latin typeface="Futura Bk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nl-NL" sz="2000" dirty="0" smtClean="0">
                <a:latin typeface="Futura Bk" pitchFamily="34" charset="0"/>
              </a:rPr>
              <a:t>Management ziekenhuis: </a:t>
            </a:r>
          </a:p>
          <a:p>
            <a:pPr lvl="1" algn="just">
              <a:buFont typeface="Wingdings" pitchFamily="2" charset="2"/>
              <a:buChar char="Ø"/>
            </a:pPr>
            <a:r>
              <a:rPr lang="nl-NL" sz="2000" dirty="0" smtClean="0">
                <a:latin typeface="Futura Bk" pitchFamily="34" charset="0"/>
              </a:rPr>
              <a:t>atmosfeer waarin incidenten kunnen worden besproken</a:t>
            </a:r>
          </a:p>
          <a:p>
            <a:pPr lvl="1" algn="just">
              <a:buFont typeface="Wingdings" pitchFamily="2" charset="2"/>
              <a:buChar char="Ø"/>
            </a:pPr>
            <a:r>
              <a:rPr lang="nl-NL" sz="2000" dirty="0" smtClean="0">
                <a:latin typeface="Futura Bk" pitchFamily="34" charset="0"/>
              </a:rPr>
              <a:t>training in bespreken incidenten met patiënten</a:t>
            </a:r>
          </a:p>
          <a:p>
            <a:pPr lvl="1" algn="just">
              <a:buFont typeface="Wingdings" pitchFamily="2" charset="2"/>
              <a:buChar char="Ø"/>
            </a:pPr>
            <a:r>
              <a:rPr lang="nl-NL" sz="2000" dirty="0" smtClean="0">
                <a:latin typeface="Futura Bk" pitchFamily="34" charset="0"/>
              </a:rPr>
              <a:t>desgevraagd support bij bespreken incidenten</a:t>
            </a:r>
          </a:p>
          <a:p>
            <a:pPr lvl="1" algn="just">
              <a:buFont typeface="Wingdings" pitchFamily="2" charset="2"/>
              <a:buChar char="Ø"/>
            </a:pPr>
            <a:r>
              <a:rPr lang="nl-NL" sz="2000" dirty="0" smtClean="0">
                <a:latin typeface="Futura Bk" pitchFamily="34" charset="0"/>
              </a:rPr>
              <a:t>realistische zorg verwachting (bijv: mogelijke complicaties)</a:t>
            </a:r>
          </a:p>
          <a:p>
            <a:pPr algn="just">
              <a:buFont typeface="Wingdings" pitchFamily="2" charset="2"/>
              <a:buChar char="Ø"/>
            </a:pPr>
            <a:endParaRPr lang="nl-NL" sz="2000" dirty="0" smtClean="0">
              <a:latin typeface="Futura Bk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nl-NL" sz="2000" dirty="0" smtClean="0">
                <a:latin typeface="Futura Bk" pitchFamily="34" charset="0"/>
              </a:rPr>
              <a:t>Inzet medische en juridische vertrouwensfunctie waar medisch specialisten met vragen en twijfels terecht kunnen?</a:t>
            </a:r>
            <a:endParaRPr lang="nl-NL" sz="2000" dirty="0">
              <a:latin typeface="Futura Bk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| </a:t>
            </a:r>
            <a:fld id="{7E4985BC-FE97-4BD1-AFC4-84546CB310B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nl-NL" sz="2800" dirty="0" smtClean="0">
              <a:latin typeface="Futura Bk" pitchFamily="34" charset="0"/>
            </a:endParaRPr>
          </a:p>
          <a:p>
            <a:pPr algn="ctr" eaLnBrk="1" hangingPunct="1">
              <a:buFontTx/>
              <a:buNone/>
            </a:pPr>
            <a:endParaRPr lang="nl-NL" sz="2800" dirty="0" smtClean="0">
              <a:latin typeface="Futura Bk" pitchFamily="34" charset="0"/>
            </a:endParaRPr>
          </a:p>
          <a:p>
            <a:pPr algn="ctr" eaLnBrk="1" hangingPunct="1">
              <a:buFontTx/>
              <a:buNone/>
            </a:pPr>
            <a:endParaRPr lang="nl-NL" sz="2800" dirty="0" smtClean="0">
              <a:latin typeface="Futura Bk" pitchFamily="34" charset="0"/>
            </a:endParaRPr>
          </a:p>
          <a:p>
            <a:pPr algn="ctr" eaLnBrk="1" hangingPunct="1">
              <a:buFontTx/>
              <a:buNone/>
            </a:pPr>
            <a:r>
              <a:rPr lang="nl-NL" sz="2800" dirty="0" smtClean="0">
                <a:latin typeface="Futura Bk" pitchFamily="34" charset="0"/>
              </a:rPr>
              <a:t>Hartelijk dank voor uw aandacht!</a:t>
            </a:r>
          </a:p>
          <a:p>
            <a:pPr algn="ctr" eaLnBrk="1" hangingPunct="1">
              <a:buFontTx/>
              <a:buNone/>
            </a:pPr>
            <a:endParaRPr lang="nl-NL" sz="2800" dirty="0" smtClean="0">
              <a:latin typeface="Futura Bk" pitchFamily="34" charset="0"/>
            </a:endParaRPr>
          </a:p>
          <a:p>
            <a:pPr algn="ctr" eaLnBrk="1" hangingPunct="1">
              <a:buFontTx/>
              <a:buNone/>
            </a:pPr>
            <a:r>
              <a:rPr lang="nl-NL" sz="2800" dirty="0" smtClean="0">
                <a:latin typeface="Futura Bk" pitchFamily="34" charset="0"/>
              </a:rPr>
              <a:t>e.h.renkema@rug.nl</a:t>
            </a:r>
          </a:p>
        </p:txBody>
      </p:sp>
      <p:sp>
        <p:nvSpPr>
          <p:cNvPr id="512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| </a:t>
            </a:r>
            <a:fld id="{C7385842-A4B9-4298-B3E2-A84CD4AC8372}" type="slidenum">
              <a:rPr lang="en-US" smtClean="0"/>
              <a:pPr>
                <a:defRPr/>
              </a:pPr>
              <a:t>12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Futura Bk" pitchFamily="34" charset="0"/>
              </a:rPr>
              <a:t>Introductie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| </a:t>
            </a:r>
            <a:fld id="{39CC9121-6CA1-4F6C-ACF2-B00F0024497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Rechthoek 4"/>
          <p:cNvSpPr>
            <a:spLocks noChangeArrowheads="1"/>
          </p:cNvSpPr>
          <p:nvPr/>
        </p:nvSpPr>
        <p:spPr bwMode="auto">
          <a:xfrm>
            <a:off x="2052638" y="2601913"/>
            <a:ext cx="6048375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nl-NL" sz="2800" dirty="0" smtClean="0">
                <a:latin typeface="Futura Bk" pitchFamily="34" charset="0"/>
              </a:rPr>
              <a:t>Erik Renkema, PhD candidate </a:t>
            </a:r>
            <a:r>
              <a:rPr lang="nl-NL" sz="1600" dirty="0" smtClean="0">
                <a:latin typeface="Futura Bk" pitchFamily="34" charset="0"/>
              </a:rPr>
              <a:t>	</a:t>
            </a:r>
          </a:p>
          <a:p>
            <a:pPr algn="l" eaLnBrk="1" hangingPunct="1">
              <a:defRPr/>
            </a:pPr>
            <a:r>
              <a:rPr lang="nl-NL" sz="2000" dirty="0" smtClean="0">
                <a:latin typeface="Futura Bk" pitchFamily="34" charset="0"/>
              </a:rPr>
              <a:t>Kees Ahaus, Professor</a:t>
            </a:r>
          </a:p>
          <a:p>
            <a:pPr algn="l" eaLnBrk="1" hangingPunct="1">
              <a:defRPr/>
            </a:pPr>
            <a:r>
              <a:rPr lang="nl-NL" sz="2000" dirty="0" smtClean="0">
                <a:latin typeface="Futura Bk" pitchFamily="34" charset="0"/>
              </a:rPr>
              <a:t>Manda Broekhuis, Associate Professor</a:t>
            </a:r>
          </a:p>
          <a:p>
            <a:pPr algn="l" eaLnBrk="1" hangingPunct="1">
              <a:defRPr/>
            </a:pPr>
            <a:endParaRPr lang="nl-NL" sz="2000" dirty="0" smtClean="0">
              <a:latin typeface="Futura Bk" pitchFamily="34" charset="0"/>
            </a:endParaRPr>
          </a:p>
          <a:p>
            <a:pPr algn="l" eaLnBrk="1" hangingPunct="1">
              <a:defRPr/>
            </a:pPr>
            <a:r>
              <a:rPr lang="nl-NL" sz="2000" dirty="0" smtClean="0">
                <a:latin typeface="Futura Bk" pitchFamily="34" charset="0"/>
              </a:rPr>
              <a:t>Rijksuniversiteit Groningen</a:t>
            </a:r>
          </a:p>
          <a:p>
            <a:pPr algn="l" eaLnBrk="1" hangingPunct="1">
              <a:defRPr/>
            </a:pPr>
            <a:r>
              <a:rPr lang="nl-NL" sz="2000" dirty="0" smtClean="0">
                <a:latin typeface="Futura Bk" pitchFamily="34" charset="0"/>
              </a:rPr>
              <a:t>Faculteit Economie en Bedrijfskunde</a:t>
            </a:r>
          </a:p>
          <a:p>
            <a:pPr algn="l" eaLnBrk="1" hangingPunct="1">
              <a:defRPr/>
            </a:pPr>
            <a:r>
              <a:rPr lang="nl-NL" sz="2000" dirty="0" smtClean="0">
                <a:latin typeface="Futura Bk" pitchFamily="34" charset="0"/>
              </a:rPr>
              <a:t>Operations Department</a:t>
            </a:r>
            <a:endParaRPr lang="nl-NL" sz="2000" dirty="0">
              <a:latin typeface="Futura B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z="2000" dirty="0" smtClean="0">
              <a:latin typeface="Futura Bk" pitchFamily="34" charset="0"/>
            </a:endParaRPr>
          </a:p>
          <a:p>
            <a:endParaRPr lang="nl-NL" sz="2000" dirty="0" smtClean="0">
              <a:latin typeface="Futura Bk" pitchFamily="34" charset="0"/>
            </a:endParaRPr>
          </a:p>
          <a:p>
            <a:pPr lvl="1">
              <a:buNone/>
            </a:pPr>
            <a:r>
              <a:rPr lang="nl-NL" sz="2000" dirty="0" smtClean="0">
                <a:latin typeface="Futura Bk" pitchFamily="34" charset="0"/>
              </a:rPr>
              <a:t>1. Dilemma van openheid</a:t>
            </a:r>
          </a:p>
          <a:p>
            <a:pPr lvl="1">
              <a:buNone/>
            </a:pPr>
            <a:endParaRPr lang="nl-NL" sz="2000" dirty="0" smtClean="0">
              <a:latin typeface="Futura Bk" pitchFamily="34" charset="0"/>
            </a:endParaRPr>
          </a:p>
          <a:p>
            <a:pPr lvl="1">
              <a:buNone/>
            </a:pPr>
            <a:r>
              <a:rPr lang="nl-NL" sz="2000" dirty="0" smtClean="0">
                <a:latin typeface="Futura Bk" pitchFamily="34" charset="0"/>
              </a:rPr>
              <a:t>2. Onderzoeksvragen</a:t>
            </a:r>
          </a:p>
          <a:p>
            <a:pPr lvl="1">
              <a:buNone/>
            </a:pPr>
            <a:endParaRPr lang="nl-NL" sz="2000" dirty="0" smtClean="0">
              <a:latin typeface="Futura Bk" pitchFamily="34" charset="0"/>
            </a:endParaRPr>
          </a:p>
          <a:p>
            <a:pPr lvl="1">
              <a:buNone/>
            </a:pPr>
            <a:r>
              <a:rPr lang="nl-NL" sz="2000" dirty="0" smtClean="0">
                <a:latin typeface="Futura Bk" pitchFamily="34" charset="0"/>
              </a:rPr>
              <a:t>3. Methode</a:t>
            </a:r>
          </a:p>
          <a:p>
            <a:pPr lvl="1">
              <a:buNone/>
            </a:pPr>
            <a:endParaRPr lang="nl-NL" sz="2000" dirty="0" smtClean="0">
              <a:latin typeface="Futura Bk" pitchFamily="34" charset="0"/>
            </a:endParaRPr>
          </a:p>
          <a:p>
            <a:pPr lvl="1">
              <a:buNone/>
            </a:pPr>
            <a:r>
              <a:rPr lang="nl-NL" sz="2000" dirty="0" smtClean="0">
                <a:latin typeface="Futura Bk" pitchFamily="34" charset="0"/>
              </a:rPr>
              <a:t>4. Resultaten</a:t>
            </a:r>
          </a:p>
          <a:p>
            <a:pPr lvl="1">
              <a:buNone/>
            </a:pPr>
            <a:endParaRPr lang="nl-NL" sz="2000" dirty="0" smtClean="0">
              <a:latin typeface="Futura Bk" pitchFamily="34" charset="0"/>
            </a:endParaRPr>
          </a:p>
          <a:p>
            <a:pPr lvl="1">
              <a:buNone/>
            </a:pPr>
            <a:r>
              <a:rPr lang="nl-NL" sz="2000" dirty="0" smtClean="0">
                <a:latin typeface="Futura Bk" pitchFamily="34" charset="0"/>
              </a:rPr>
              <a:t>5. Conclusies</a:t>
            </a:r>
          </a:p>
          <a:p>
            <a:pPr lvl="1">
              <a:buNone/>
            </a:pPr>
            <a:endParaRPr lang="nl-NL" sz="2000" dirty="0" smtClean="0">
              <a:latin typeface="Futura Bk" pitchFamily="34" charset="0"/>
            </a:endParaRPr>
          </a:p>
          <a:p>
            <a:pPr lvl="1">
              <a:buNone/>
            </a:pPr>
            <a:r>
              <a:rPr lang="nl-NL" sz="2000" dirty="0" smtClean="0">
                <a:latin typeface="Futura Bk" pitchFamily="34" charset="0"/>
              </a:rPr>
              <a:t>6. Implicaties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| </a:t>
            </a:r>
            <a:fld id="{7D2A240F-D649-4B33-8E0C-8FC519A6681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468313" y="1341438"/>
            <a:ext cx="822166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Futura Bk" pitchFamily="34" charset="0"/>
                <a:ea typeface="+mj-ea"/>
                <a:cs typeface="+mj-cs"/>
              </a:rPr>
              <a:t>Programma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8313" y="1988840"/>
            <a:ext cx="8221662" cy="417701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endParaRPr lang="nl-NL" sz="2000" dirty="0" smtClean="0">
              <a:latin typeface="Futura Bk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nl-NL" sz="2000" dirty="0" smtClean="0">
                <a:latin typeface="Futura Bk" pitchFamily="34" charset="0"/>
              </a:rPr>
              <a:t>Vanuit de samenleving wordt gevraagd:</a:t>
            </a:r>
          </a:p>
          <a:p>
            <a:pPr marL="914400" lvl="1" indent="-457200">
              <a:buFont typeface="+mj-lt"/>
              <a:buAutoNum type="alphaLcParenR"/>
            </a:pPr>
            <a:r>
              <a:rPr lang="nl-NL" sz="2000" dirty="0" smtClean="0">
                <a:latin typeface="Futura Bk" pitchFamily="34" charset="0"/>
              </a:rPr>
              <a:t>Openheid incidenten</a:t>
            </a:r>
          </a:p>
          <a:p>
            <a:pPr marL="914400" lvl="1" indent="-457200">
              <a:buFont typeface="+mj-lt"/>
              <a:buAutoNum type="alphaLcParenR"/>
            </a:pPr>
            <a:r>
              <a:rPr lang="nl-NL" sz="2000" dirty="0" smtClean="0">
                <a:latin typeface="Futura Bk" pitchFamily="34" charset="0"/>
              </a:rPr>
              <a:t>Maatregelen</a:t>
            </a:r>
          </a:p>
          <a:p>
            <a:endParaRPr lang="nl-NL" sz="1400" dirty="0" smtClean="0"/>
          </a:p>
          <a:p>
            <a:endParaRPr lang="nl-NL" sz="1400" dirty="0" smtClean="0"/>
          </a:p>
          <a:p>
            <a:pPr>
              <a:buFont typeface="Wingdings" pitchFamily="2" charset="2"/>
              <a:buChar char="Ø"/>
            </a:pPr>
            <a:r>
              <a:rPr lang="nl-NL" sz="2000" dirty="0" smtClean="0">
                <a:latin typeface="Futura Bk" pitchFamily="34" charset="0"/>
              </a:rPr>
              <a:t>Medisch specialist heeft o.a. te maken met:</a:t>
            </a:r>
          </a:p>
          <a:p>
            <a:pPr marL="914400" lvl="1" indent="-457200">
              <a:buFont typeface="+mj-lt"/>
              <a:buAutoNum type="alphaLcParenR"/>
            </a:pPr>
            <a:r>
              <a:rPr lang="nl-NL" sz="2000" dirty="0" smtClean="0">
                <a:latin typeface="Futura Bk" pitchFamily="34" charset="0"/>
              </a:rPr>
              <a:t>Mogelijkheid tot (aan)klacht patiënt </a:t>
            </a:r>
          </a:p>
          <a:p>
            <a:pPr marL="914400" lvl="1" indent="-457200">
              <a:buFont typeface="+mj-lt"/>
              <a:buAutoNum type="alphaLcParenR"/>
            </a:pPr>
            <a:r>
              <a:rPr lang="nl-NL" sz="2000" dirty="0" smtClean="0">
                <a:latin typeface="Futura Bk" pitchFamily="34" charset="0"/>
              </a:rPr>
              <a:t>Reputatie</a:t>
            </a:r>
          </a:p>
          <a:p>
            <a:pPr marL="914400" lvl="1" indent="-457200">
              <a:buFont typeface="+mj-lt"/>
              <a:buAutoNum type="alphaLcParenR"/>
            </a:pPr>
            <a:r>
              <a:rPr lang="nl-NL" sz="2000" dirty="0" smtClean="0">
                <a:latin typeface="Futura Bk" pitchFamily="34" charset="0"/>
              </a:rPr>
              <a:t>BIG-registratie </a:t>
            </a:r>
          </a:p>
          <a:p>
            <a:pPr marL="914400" lvl="1" indent="-457200">
              <a:buNone/>
            </a:pPr>
            <a:endParaRPr lang="nl-NL" sz="2000" dirty="0" smtClean="0">
              <a:latin typeface="Futura Bk" pitchFamily="34" charset="0"/>
            </a:endParaRPr>
          </a:p>
          <a:p>
            <a:pPr marL="514350" indent="-457200">
              <a:buFont typeface="Wingdings" pitchFamily="2" charset="2"/>
              <a:buChar char="Ø"/>
            </a:pPr>
            <a:r>
              <a:rPr lang="nl-NL" sz="2000" dirty="0" smtClean="0">
                <a:latin typeface="Futura Bk" pitchFamily="34" charset="0"/>
              </a:rPr>
              <a:t>Vormt barrière voor openheid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| </a:t>
            </a:r>
            <a:fld id="{7D2A240F-D649-4B33-8E0C-8FC519A6681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468313" y="1341438"/>
            <a:ext cx="822166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Futura Bk" pitchFamily="34" charset="0"/>
                <a:ea typeface="+mj-ea"/>
                <a:cs typeface="+mj-cs"/>
              </a:rPr>
              <a:t>1. Dilemma van openheid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utura Bk" pitchFamily="34" charset="0"/>
              </a:rPr>
              <a:t>2. </a:t>
            </a:r>
            <a:r>
              <a:rPr lang="nl-NL" dirty="0" smtClean="0">
                <a:latin typeface="Futura Bk" pitchFamily="34" charset="0"/>
              </a:rPr>
              <a:t>Onderzoeksvragen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nl-NL" sz="2000" dirty="0" smtClean="0">
              <a:latin typeface="Futura Bk" pitchFamily="34" charset="0"/>
            </a:endParaRPr>
          </a:p>
          <a:p>
            <a:pPr>
              <a:buNone/>
            </a:pPr>
            <a:endParaRPr lang="nl-NL" sz="2000" dirty="0" smtClean="0">
              <a:latin typeface="Futura Bk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nl-NL" sz="2000" dirty="0" smtClean="0">
                <a:latin typeface="Futura Bk" pitchFamily="34" charset="0"/>
              </a:rPr>
              <a:t>Vraag 1: Verschillen medisch specialisten in hun </a:t>
            </a:r>
            <a:r>
              <a:rPr lang="nl-NL" sz="2000" dirty="0" smtClean="0">
                <a:solidFill>
                  <a:srgbClr val="FF0000"/>
                </a:solidFill>
                <a:latin typeface="Futura Bk" pitchFamily="34" charset="0"/>
              </a:rPr>
              <a:t>houding </a:t>
            </a:r>
            <a:r>
              <a:rPr lang="nl-NL" sz="2000" dirty="0" smtClean="0">
                <a:latin typeface="Futura Bk" pitchFamily="34" charset="0"/>
              </a:rPr>
              <a:t>tegenover </a:t>
            </a:r>
            <a:r>
              <a:rPr lang="nl-NL" sz="2000" dirty="0" smtClean="0">
                <a:solidFill>
                  <a:srgbClr val="FF0000"/>
                </a:solidFill>
                <a:latin typeface="Futura Bk" pitchFamily="34" charset="0"/>
              </a:rPr>
              <a:t>aanklagen</a:t>
            </a:r>
            <a:r>
              <a:rPr lang="nl-NL" sz="2000" dirty="0" smtClean="0">
                <a:latin typeface="Futura Bk" pitchFamily="34" charset="0"/>
              </a:rPr>
              <a:t> en zo ja, hoe verhoudt zich dat met hun gedrag om </a:t>
            </a:r>
            <a:r>
              <a:rPr lang="nl-NL" sz="2000" dirty="0" smtClean="0">
                <a:solidFill>
                  <a:srgbClr val="FF0000"/>
                </a:solidFill>
                <a:latin typeface="Futura Bk" pitchFamily="34" charset="0"/>
              </a:rPr>
              <a:t>incidenten</a:t>
            </a:r>
            <a:r>
              <a:rPr lang="nl-NL" sz="2000" dirty="0" smtClean="0">
                <a:latin typeface="Futura Bk" pitchFamily="34" charset="0"/>
              </a:rPr>
              <a:t> te </a:t>
            </a:r>
            <a:r>
              <a:rPr lang="nl-NL" sz="2000" dirty="0" smtClean="0">
                <a:solidFill>
                  <a:srgbClr val="FF0000"/>
                </a:solidFill>
                <a:latin typeface="Futura Bk" pitchFamily="34" charset="0"/>
              </a:rPr>
              <a:t>bespreken met patiënten</a:t>
            </a:r>
            <a:r>
              <a:rPr lang="nl-NL" sz="2000" dirty="0" smtClean="0">
                <a:latin typeface="Futura Bk" pitchFamily="34" charset="0"/>
              </a:rPr>
              <a:t>? </a:t>
            </a:r>
          </a:p>
          <a:p>
            <a:pPr>
              <a:buFont typeface="Wingdings" pitchFamily="2" charset="2"/>
              <a:buChar char="Ø"/>
            </a:pPr>
            <a:endParaRPr lang="nl-NL" sz="2000" dirty="0" smtClean="0">
              <a:latin typeface="Futura Bk" pitchFamily="34" charset="0"/>
            </a:endParaRPr>
          </a:p>
          <a:p>
            <a:pPr>
              <a:buFont typeface="Wingdings" pitchFamily="2" charset="2"/>
              <a:buChar char="Ø"/>
            </a:pPr>
            <a:endParaRPr lang="nl-NL" sz="2000" dirty="0" smtClean="0">
              <a:latin typeface="Futura Bk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nl-NL" sz="2000" dirty="0" smtClean="0">
                <a:latin typeface="Futura Bk" pitchFamily="34" charset="0"/>
              </a:rPr>
              <a:t>Vraag 2: Hoe wordt het bespreken van incidenten met patiënten </a:t>
            </a:r>
            <a:r>
              <a:rPr lang="nl-NL" sz="2000" dirty="0" smtClean="0">
                <a:solidFill>
                  <a:srgbClr val="FF0000"/>
                </a:solidFill>
                <a:latin typeface="Futura Bk" pitchFamily="34" charset="0"/>
              </a:rPr>
              <a:t>beïnvloedt door de reactie van de patiënt</a:t>
            </a:r>
            <a:r>
              <a:rPr lang="nl-NL" sz="2000" dirty="0" smtClean="0">
                <a:latin typeface="Futura Bk" pitchFamily="34" charset="0"/>
              </a:rPr>
              <a:t>?</a:t>
            </a:r>
          </a:p>
          <a:p>
            <a:pPr>
              <a:buFont typeface="Wingdings" pitchFamily="2" charset="2"/>
              <a:buChar char="Ø"/>
            </a:pPr>
            <a:endParaRPr lang="en-US" sz="2000" dirty="0" smtClean="0">
              <a:latin typeface="Futura Bk" pitchFamily="34" charset="0"/>
            </a:endParaRPr>
          </a:p>
          <a:p>
            <a:pPr>
              <a:buNone/>
            </a:pPr>
            <a:endParaRPr lang="en-US" sz="2000" dirty="0" smtClean="0">
              <a:latin typeface="Futura Bk" pitchFamily="34" charset="0"/>
            </a:endParaRPr>
          </a:p>
          <a:p>
            <a:pPr>
              <a:buNone/>
            </a:pPr>
            <a:endParaRPr lang="en-US" sz="2000" dirty="0" smtClean="0">
              <a:latin typeface="Futura Bk" pitchFamily="34" charset="0"/>
            </a:endParaRPr>
          </a:p>
          <a:p>
            <a:pPr>
              <a:defRPr/>
            </a:pPr>
            <a:endParaRPr lang="nl-NL" sz="2000" dirty="0">
              <a:latin typeface="Futura Bk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| </a:t>
            </a:r>
            <a:fld id="{C8AE171C-C571-4C84-9550-C8DE6E42816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utura Bk" pitchFamily="34" charset="0"/>
              </a:rPr>
              <a:t>3. </a:t>
            </a:r>
            <a:r>
              <a:rPr lang="nl-NL" dirty="0" smtClean="0">
                <a:latin typeface="Futura Bk" pitchFamily="34" charset="0"/>
              </a:rPr>
              <a:t>Methode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z="2000" dirty="0" smtClean="0">
              <a:latin typeface="Futura Bk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nl-NL" sz="2000" dirty="0" smtClean="0">
                <a:latin typeface="Futura Bk" pitchFamily="34" charset="0"/>
              </a:rPr>
              <a:t>Studie:	- kwalitatieve veldstudie; diepte interviews (1uur &lt;)</a:t>
            </a:r>
          </a:p>
          <a:p>
            <a:pPr>
              <a:buFont typeface="Wingdings" pitchFamily="2" charset="2"/>
              <a:buChar char="Ø"/>
            </a:pPr>
            <a:endParaRPr lang="nl-NL" sz="2000" dirty="0" smtClean="0">
              <a:latin typeface="Futura Bk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nl-NL" sz="2000" dirty="0" smtClean="0">
                <a:latin typeface="Futura Bk" pitchFamily="34" charset="0"/>
              </a:rPr>
              <a:t>Setting: 	-  8 ziekenhuizen in Nederland</a:t>
            </a:r>
          </a:p>
          <a:p>
            <a:pPr lvl="2">
              <a:buNone/>
            </a:pPr>
            <a:r>
              <a:rPr lang="nl-NL" sz="2000" dirty="0" smtClean="0">
                <a:latin typeface="Futura Bk" pitchFamily="34" charset="0"/>
              </a:rPr>
              <a:t>	 	-  31 specialisten, 5 specialismen </a:t>
            </a:r>
          </a:p>
          <a:p>
            <a:pPr lvl="2">
              <a:buNone/>
            </a:pPr>
            <a:r>
              <a:rPr lang="nl-NL" sz="2000" dirty="0" smtClean="0">
                <a:latin typeface="Futura Bk" pitchFamily="34" charset="0"/>
              </a:rPr>
              <a:t>	</a:t>
            </a:r>
          </a:p>
          <a:p>
            <a:pPr marL="342900" lvl="1" indent="-342900">
              <a:buFont typeface="Wingdings" pitchFamily="2" charset="2"/>
              <a:buChar char="Ø"/>
              <a:defRPr/>
            </a:pPr>
            <a:r>
              <a:rPr lang="nl-NL" sz="2000" dirty="0" smtClean="0">
                <a:latin typeface="Futura Bk" pitchFamily="34" charset="0"/>
              </a:rPr>
              <a:t>Subject:	- houding tegenover aanklagen</a:t>
            </a:r>
          </a:p>
          <a:p>
            <a:pPr marL="342900" lvl="1" indent="-342900">
              <a:buNone/>
              <a:defRPr/>
            </a:pPr>
            <a:r>
              <a:rPr lang="nl-NL" sz="2000" dirty="0" smtClean="0">
                <a:latin typeface="Futura Bk" pitchFamily="34" charset="0"/>
              </a:rPr>
              <a:t>			- bespreken van incidenten met patiënten</a:t>
            </a:r>
          </a:p>
          <a:p>
            <a:pPr marL="342900" lvl="1" indent="-342900">
              <a:buFont typeface="Wingdings" pitchFamily="2" charset="2"/>
              <a:buChar char="Ø"/>
              <a:defRPr/>
            </a:pPr>
            <a:endParaRPr lang="nl-NL" sz="2000" dirty="0" smtClean="0">
              <a:solidFill>
                <a:srgbClr val="FF0000"/>
              </a:solidFill>
              <a:latin typeface="Futura Bk" pitchFamily="34" charset="0"/>
            </a:endParaRPr>
          </a:p>
          <a:p>
            <a:pPr marL="342900" lvl="1" indent="-342900">
              <a:buFont typeface="Wingdings" pitchFamily="2" charset="2"/>
              <a:buChar char="Ø"/>
              <a:defRPr/>
            </a:pPr>
            <a:r>
              <a:rPr lang="nl-NL" sz="2000" dirty="0" smtClean="0">
                <a:latin typeface="Futura Bk" pitchFamily="34" charset="0"/>
              </a:rPr>
              <a:t>Analyses:  	- transcriptie, codering, hiërarchische clustering</a:t>
            </a:r>
          </a:p>
          <a:p>
            <a:pPr marL="342900" lvl="1" indent="-342900">
              <a:buFont typeface="Wingdings" pitchFamily="2" charset="2"/>
              <a:buChar char="Ø"/>
              <a:defRPr/>
            </a:pPr>
            <a:endParaRPr lang="nl-NL" sz="2000" dirty="0" smtClean="0">
              <a:latin typeface="Futura Bk" pitchFamily="34" charset="0"/>
            </a:endParaRPr>
          </a:p>
          <a:p>
            <a:pPr>
              <a:defRPr/>
            </a:pPr>
            <a:endParaRPr lang="nl-NL" sz="2000" dirty="0">
              <a:latin typeface="Futura Bk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| </a:t>
            </a:r>
            <a:fld id="{39CC9121-6CA1-4F6C-ACF2-B00F0024497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Futura Bk" pitchFamily="34" charset="0"/>
              </a:rPr>
              <a:t>4. Specifieke emoties die aanklagen oproept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844824"/>
            <a:ext cx="8221662" cy="4249737"/>
          </a:xfrm>
        </p:spPr>
        <p:txBody>
          <a:bodyPr/>
          <a:lstStyle/>
          <a:p>
            <a:pPr marL="342900" lvl="1" indent="-342900" algn="just">
              <a:buNone/>
            </a:pPr>
            <a:endParaRPr lang="nl-NL" sz="2000" dirty="0" smtClean="0">
              <a:solidFill>
                <a:schemeClr val="bg2"/>
              </a:solidFill>
              <a:latin typeface="Futura Bk" pitchFamily="34" charset="0"/>
              <a:cs typeface="+mn-cs"/>
            </a:endParaRPr>
          </a:p>
          <a:p>
            <a:pPr marL="342900" lvl="1" indent="-342900" algn="just">
              <a:buFont typeface="Wingdings" pitchFamily="2" charset="2"/>
              <a:buChar char="Ø"/>
            </a:pPr>
            <a:r>
              <a:rPr lang="nl-NL" sz="2000" dirty="0" smtClean="0">
                <a:solidFill>
                  <a:srgbClr val="FF0000"/>
                </a:solidFill>
                <a:latin typeface="Futura Bk" pitchFamily="34" charset="0"/>
                <a:cs typeface="+mn-cs"/>
              </a:rPr>
              <a:t>Angst:</a:t>
            </a:r>
            <a:r>
              <a:rPr lang="nl-NL" sz="2000" dirty="0" smtClean="0">
                <a:solidFill>
                  <a:schemeClr val="bg2"/>
                </a:solidFill>
                <a:latin typeface="Futura Bk" pitchFamily="34" charset="0"/>
                <a:cs typeface="+mn-cs"/>
              </a:rPr>
              <a:t> voor aanklacht (op de achtergrond)</a:t>
            </a:r>
          </a:p>
          <a:p>
            <a:pPr marL="342900" lvl="1" indent="-342900" algn="just">
              <a:buFont typeface="Wingdings" pitchFamily="2" charset="2"/>
              <a:buChar char="Ø"/>
            </a:pPr>
            <a:endParaRPr lang="nl-NL" sz="2000" dirty="0" smtClean="0">
              <a:solidFill>
                <a:schemeClr val="bg2"/>
              </a:solidFill>
              <a:latin typeface="Futura Bk" pitchFamily="34" charset="0"/>
              <a:cs typeface="+mn-cs"/>
            </a:endParaRPr>
          </a:p>
          <a:p>
            <a:pPr marL="342900" lvl="1" indent="-342900" algn="just">
              <a:buFont typeface="Wingdings" pitchFamily="2" charset="2"/>
              <a:buChar char="Ø"/>
            </a:pPr>
            <a:r>
              <a:rPr lang="nl-NL" sz="2000" dirty="0" smtClean="0">
                <a:solidFill>
                  <a:srgbClr val="FF0000"/>
                </a:solidFill>
                <a:latin typeface="Futura Bk" pitchFamily="34" charset="0"/>
              </a:rPr>
              <a:t>Stress:</a:t>
            </a:r>
            <a:r>
              <a:rPr lang="nl-NL" sz="2000" dirty="0" smtClean="0">
                <a:solidFill>
                  <a:schemeClr val="bg2"/>
                </a:solidFill>
                <a:latin typeface="Futura Bk" pitchFamily="34" charset="0"/>
              </a:rPr>
              <a:t> van het proces dat eraan vast zit </a:t>
            </a:r>
          </a:p>
          <a:p>
            <a:pPr marL="342900" lvl="1" indent="-342900" algn="just">
              <a:buFont typeface="Wingdings" pitchFamily="2" charset="2"/>
              <a:buChar char="Ø"/>
            </a:pPr>
            <a:endParaRPr lang="nl-NL" sz="2000" dirty="0" smtClean="0">
              <a:solidFill>
                <a:schemeClr val="bg2"/>
              </a:solidFill>
              <a:latin typeface="Futura Bk" pitchFamily="34" charset="0"/>
              <a:cs typeface="+mn-cs"/>
            </a:endParaRPr>
          </a:p>
          <a:p>
            <a:pPr marL="342900" lvl="1" indent="-342900" algn="just">
              <a:buFont typeface="Wingdings" pitchFamily="2" charset="2"/>
              <a:buChar char="Ø"/>
            </a:pPr>
            <a:r>
              <a:rPr lang="nl-NL" sz="2000" dirty="0" smtClean="0">
                <a:solidFill>
                  <a:srgbClr val="FF0000"/>
                </a:solidFill>
                <a:latin typeface="Futura Bk" pitchFamily="34" charset="0"/>
              </a:rPr>
              <a:t>Bezorgdheid:</a:t>
            </a:r>
            <a:r>
              <a:rPr lang="nl-NL" sz="2000" dirty="0" smtClean="0">
                <a:solidFill>
                  <a:schemeClr val="bg2"/>
                </a:solidFill>
                <a:latin typeface="Futura Bk" pitchFamily="34" charset="0"/>
                <a:cs typeface="+mn-cs"/>
              </a:rPr>
              <a:t> over de uitkomst</a:t>
            </a:r>
          </a:p>
          <a:p>
            <a:pPr marL="342900" lvl="1" indent="-342900" algn="just">
              <a:buFont typeface="Wingdings" pitchFamily="2" charset="2"/>
              <a:buChar char="Ø"/>
            </a:pPr>
            <a:endParaRPr lang="nl-NL" sz="2000" dirty="0" smtClean="0">
              <a:solidFill>
                <a:srgbClr val="FF0000"/>
              </a:solidFill>
              <a:latin typeface="Futura Bk" pitchFamily="34" charset="0"/>
              <a:cs typeface="+mn-cs"/>
            </a:endParaRPr>
          </a:p>
          <a:p>
            <a:pPr marL="342900" lvl="1" indent="-342900" algn="just">
              <a:buFont typeface="Wingdings" pitchFamily="2" charset="2"/>
              <a:buChar char="Ø"/>
            </a:pPr>
            <a:r>
              <a:rPr lang="nl-NL" sz="2000" dirty="0" smtClean="0">
                <a:solidFill>
                  <a:srgbClr val="FF0000"/>
                </a:solidFill>
                <a:latin typeface="Futura Bk" pitchFamily="34" charset="0"/>
                <a:cs typeface="+mn-cs"/>
              </a:rPr>
              <a:t>Kwaadheid: </a:t>
            </a:r>
            <a:r>
              <a:rPr lang="nl-NL" sz="2000" dirty="0" smtClean="0">
                <a:solidFill>
                  <a:schemeClr val="bg2"/>
                </a:solidFill>
                <a:latin typeface="Futura Bk" pitchFamily="34" charset="0"/>
                <a:cs typeface="+mn-cs"/>
              </a:rPr>
              <a:t>“geen fout maar complicatie”  </a:t>
            </a:r>
          </a:p>
          <a:p>
            <a:pPr marL="342900" lvl="1" indent="-342900" algn="just">
              <a:buFont typeface="Wingdings" pitchFamily="2" charset="2"/>
              <a:buChar char="Ø"/>
            </a:pPr>
            <a:endParaRPr lang="nl-NL" sz="2000" dirty="0" smtClean="0">
              <a:solidFill>
                <a:schemeClr val="bg2"/>
              </a:solidFill>
              <a:latin typeface="Futura Bk" pitchFamily="34" charset="0"/>
              <a:cs typeface="+mn-cs"/>
            </a:endParaRPr>
          </a:p>
          <a:p>
            <a:pPr marL="342900" lvl="1" indent="-342900" algn="just">
              <a:buFont typeface="Wingdings" pitchFamily="2" charset="2"/>
              <a:buChar char="Ø"/>
            </a:pPr>
            <a:r>
              <a:rPr lang="nl-NL" sz="2000" dirty="0" smtClean="0">
                <a:solidFill>
                  <a:srgbClr val="FF0000"/>
                </a:solidFill>
                <a:latin typeface="Futura Bk" pitchFamily="34" charset="0"/>
                <a:cs typeface="+mn-cs"/>
              </a:rPr>
              <a:t>Voelt als persoonlijke aanval: </a:t>
            </a:r>
            <a:r>
              <a:rPr lang="nl-NL" sz="2000" dirty="0" smtClean="0">
                <a:solidFill>
                  <a:schemeClr val="bg2"/>
                </a:solidFill>
                <a:latin typeface="Futura Bk" pitchFamily="34" charset="0"/>
                <a:cs typeface="+mn-cs"/>
              </a:rPr>
              <a:t>diepe impact </a:t>
            </a:r>
          </a:p>
          <a:p>
            <a:pPr>
              <a:buFont typeface="Wingdings" pitchFamily="2" charset="2"/>
              <a:buChar char="Ø"/>
            </a:pPr>
            <a:endParaRPr lang="nl-NL" sz="2000" dirty="0" smtClean="0">
              <a:solidFill>
                <a:schemeClr val="bg2"/>
              </a:solidFill>
              <a:latin typeface="Futura Bk" pitchFamily="34" charset="0"/>
            </a:endParaRPr>
          </a:p>
          <a:p>
            <a:pPr>
              <a:buFontTx/>
              <a:buChar char="-"/>
            </a:pPr>
            <a:endParaRPr lang="nl-NL" sz="2000" dirty="0" smtClean="0">
              <a:latin typeface="Futura Bk" pitchFamily="34" charset="0"/>
            </a:endParaRPr>
          </a:p>
          <a:p>
            <a:pPr>
              <a:buNone/>
            </a:pPr>
            <a:endParaRPr lang="nl-NL" sz="2000" dirty="0" smtClean="0">
              <a:latin typeface="Futura Bk" pitchFamily="34" charset="0"/>
            </a:endParaRPr>
          </a:p>
          <a:p>
            <a:pPr>
              <a:buNone/>
            </a:pPr>
            <a:endParaRPr lang="nl-NL" sz="2000" dirty="0" smtClean="0">
              <a:latin typeface="Futura Bk" pitchFamily="34" charset="0"/>
            </a:endParaRPr>
          </a:p>
          <a:p>
            <a:pPr>
              <a:buNone/>
            </a:pPr>
            <a:endParaRPr lang="nl-NL" sz="2000" dirty="0" smtClean="0">
              <a:latin typeface="Futura Bk" pitchFamily="34" charset="0"/>
            </a:endParaRPr>
          </a:p>
          <a:p>
            <a:pPr>
              <a:buFontTx/>
              <a:buChar char="-"/>
            </a:pPr>
            <a:endParaRPr lang="nl-NL" sz="2000" dirty="0" smtClean="0">
              <a:latin typeface="Futura Bk" pitchFamily="34" charset="0"/>
            </a:endParaRPr>
          </a:p>
          <a:p>
            <a:pPr>
              <a:buFontTx/>
              <a:buChar char="-"/>
            </a:pPr>
            <a:endParaRPr lang="nl-NL" sz="2000" dirty="0" smtClean="0">
              <a:latin typeface="Futura Bk" pitchFamily="34" charset="0"/>
            </a:endParaRPr>
          </a:p>
          <a:p>
            <a:pPr>
              <a:buNone/>
            </a:pPr>
            <a:endParaRPr lang="nl-NL" sz="2000" dirty="0" smtClean="0">
              <a:latin typeface="Futura Bk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| </a:t>
            </a:r>
            <a:fld id="{1015182C-1790-4AA6-A742-4BE9292ECBA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>
                <a:latin typeface="Futura Bk" pitchFamily="34" charset="0"/>
              </a:rPr>
              <a:t>4. Relatie met het bespreken van incidenten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| </a:t>
            </a:r>
            <a:fld id="{7E4985BC-FE97-4BD1-AFC4-84546CB310B2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2698" y="1988840"/>
            <a:ext cx="825179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jdelijke aanduiding voor inhoud 2"/>
          <p:cNvSpPr txBox="1">
            <a:spLocks/>
          </p:cNvSpPr>
          <p:nvPr/>
        </p:nvSpPr>
        <p:spPr bwMode="auto">
          <a:xfrm>
            <a:off x="467544" y="1916832"/>
            <a:ext cx="8221662" cy="424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nl-NL" sz="2000" kern="0" dirty="0" smtClean="0">
                <a:latin typeface="Futura Bk" pitchFamily="34" charset="0"/>
                <a:ea typeface="+mn-ea"/>
              </a:rPr>
              <a:t>Reactie van patiënt, geassocieerd met grotere kans op aanklacht</a:t>
            </a: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Futura Bk" pitchFamily="34" charset="0"/>
                <a:ea typeface="+mn-ea"/>
                <a:cs typeface="+mn-cs"/>
              </a:rPr>
              <a:t>:</a:t>
            </a: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nl-NL" sz="2000" kern="0" dirty="0" smtClean="0">
              <a:latin typeface="Futura Bk" pitchFamily="34" charset="0"/>
              <a:ea typeface="+mn-ea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nl-NL" sz="2000" kern="0" dirty="0" smtClean="0">
              <a:latin typeface="Futura Bk" pitchFamily="34" charset="0"/>
              <a:ea typeface="+mn-ea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nl-NL" sz="2000" kern="0" dirty="0" smtClean="0">
              <a:latin typeface="Futura Bk" pitchFamily="34" charset="0"/>
              <a:ea typeface="+mn-ea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nl-NL" sz="2000" kern="0" dirty="0" smtClean="0">
              <a:latin typeface="Futura Bk" pitchFamily="34" charset="0"/>
              <a:ea typeface="+mn-ea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nl-NL" sz="2000" kern="0" dirty="0" smtClean="0">
              <a:latin typeface="Futura Bk" pitchFamily="34" charset="0"/>
              <a:ea typeface="+mn-ea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nl-NL" sz="2000" kern="0" dirty="0" smtClean="0">
                <a:latin typeface="Futura Bk" pitchFamily="34" charset="0"/>
                <a:ea typeface="+mn-ea"/>
              </a:rPr>
              <a:t>Leidt tot</a:t>
            </a: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Futura Bk" pitchFamily="34" charset="0"/>
                <a:ea typeface="+mn-ea"/>
                <a:cs typeface="+mn-cs"/>
              </a:rPr>
              <a:t> terughoudendheid om incident te bespreken  (n=10)</a:t>
            </a: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nl-NL" sz="2000" kern="0" dirty="0" smtClean="0">
              <a:latin typeface="Futura Bk" pitchFamily="34" charset="0"/>
              <a:ea typeface="+mn-ea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nl-NL" sz="2000" kern="0" dirty="0" smtClean="0">
              <a:latin typeface="Futura Bk" pitchFamily="34" charset="0"/>
              <a:ea typeface="+mn-ea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nl-NL" sz="2000" kern="0" dirty="0" smtClean="0">
              <a:latin typeface="Futura Bk" pitchFamily="34" charset="0"/>
              <a:ea typeface="+mn-ea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Futura Bk" pitchFamily="34" charset="0"/>
                <a:ea typeface="+mn-ea"/>
                <a:cs typeface="+mn-cs"/>
              </a:rPr>
              <a:t>	</a:t>
            </a: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Futura Bk" pitchFamily="34" charset="0"/>
                <a:ea typeface="+mn-ea"/>
                <a:cs typeface="+mn-cs"/>
              </a:rPr>
              <a:t>	</a:t>
            </a: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" pitchFamily="18" charset="0"/>
              <a:buNone/>
              <a:tabLst/>
              <a:defRPr/>
            </a:pP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Futura Bk" pitchFamily="34" charset="0"/>
                <a:ea typeface="+mn-ea"/>
                <a:cs typeface="+mn-cs"/>
              </a:rPr>
              <a:t> 	</a:t>
            </a:r>
            <a:endParaRPr kumimoji="0" lang="nl-NL" sz="1200" b="0" i="1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" pitchFamily="18" charset="0"/>
              <a:buNone/>
              <a:tabLst/>
              <a:defRPr/>
            </a:pPr>
            <a:r>
              <a:rPr kumimoji="0" lang="nl-NL" sz="1200" b="0" i="1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Futura Bk" pitchFamily="34" charset="0"/>
                <a:ea typeface="+mn-ea"/>
              </a:rPr>
              <a:t>	 </a:t>
            </a: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rgbClr val="3D3D3D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rgbClr val="3D3D3D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rgbClr val="3D3D3D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rgbClr val="3D3D3D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rgbClr val="3D3D3D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rgbClr val="3D3D3D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rgbClr val="3D3D3D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rgbClr val="3D3D3D"/>
              </a:solidFill>
              <a:effectLst/>
              <a:uLnTx/>
              <a:uFillTx/>
              <a:latin typeface="Futura Bk" pitchFamily="34" charset="0"/>
              <a:ea typeface="+mn-ea"/>
              <a:cs typeface="+mn-cs"/>
            </a:endParaRPr>
          </a:p>
        </p:txBody>
      </p:sp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Futura Bk" pitchFamily="34" charset="0"/>
              </a:rPr>
              <a:t>4. Invloed van reactie van de patiënt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| </a:t>
            </a:r>
            <a:fld id="{1015182C-1790-4AA6-A742-4BE9292ECBA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2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7298" y="2276872"/>
            <a:ext cx="716707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UG template basic NL">
  <a:themeElements>
    <a:clrScheme name="RUG template basic NL 1">
      <a:dk1>
        <a:srgbClr val="707070"/>
      </a:dk1>
      <a:lt1>
        <a:srgbClr val="FFFFFF"/>
      </a:lt1>
      <a:dk2>
        <a:srgbClr val="707070"/>
      </a:dk2>
      <a:lt2>
        <a:srgbClr val="000000"/>
      </a:lt2>
      <a:accent1>
        <a:srgbClr val="C8C8C8"/>
      </a:accent1>
      <a:accent2>
        <a:srgbClr val="CC0000"/>
      </a:accent2>
      <a:accent3>
        <a:srgbClr val="FFFFFF"/>
      </a:accent3>
      <a:accent4>
        <a:srgbClr val="5F5F5F"/>
      </a:accent4>
      <a:accent5>
        <a:srgbClr val="E0E0E0"/>
      </a:accent5>
      <a:accent6>
        <a:srgbClr val="B90000"/>
      </a:accent6>
      <a:hlink>
        <a:srgbClr val="009CEF"/>
      </a:hlink>
      <a:folHlink>
        <a:srgbClr val="772DEF"/>
      </a:folHlink>
    </a:clrScheme>
    <a:fontScheme name="RUG template basic NL">
      <a:majorFont>
        <a:latin typeface="Georgia"/>
        <a:ea typeface="ＭＳ Ｐゴシック"/>
        <a:cs typeface=""/>
      </a:majorFont>
      <a:minorFont>
        <a:latin typeface="Georgi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UG template basic NL 1">
        <a:dk1>
          <a:srgbClr val="707070"/>
        </a:dk1>
        <a:lt1>
          <a:srgbClr val="FFFFFF"/>
        </a:lt1>
        <a:dk2>
          <a:srgbClr val="707070"/>
        </a:dk2>
        <a:lt2>
          <a:srgbClr val="000000"/>
        </a:lt2>
        <a:accent1>
          <a:srgbClr val="C8C8C8"/>
        </a:accent1>
        <a:accent2>
          <a:srgbClr val="CC0000"/>
        </a:accent2>
        <a:accent3>
          <a:srgbClr val="FFFFFF"/>
        </a:accent3>
        <a:accent4>
          <a:srgbClr val="5F5F5F"/>
        </a:accent4>
        <a:accent5>
          <a:srgbClr val="E0E0E0"/>
        </a:accent5>
        <a:accent6>
          <a:srgbClr val="B90000"/>
        </a:accent6>
        <a:hlink>
          <a:srgbClr val="009CEF"/>
        </a:hlink>
        <a:folHlink>
          <a:srgbClr val="772DE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RUG template basic NL">
  <a:themeElements>
    <a:clrScheme name="1_RUG template basic NL 1">
      <a:dk1>
        <a:srgbClr val="707070"/>
      </a:dk1>
      <a:lt1>
        <a:srgbClr val="FFFFFF"/>
      </a:lt1>
      <a:dk2>
        <a:srgbClr val="707070"/>
      </a:dk2>
      <a:lt2>
        <a:srgbClr val="000000"/>
      </a:lt2>
      <a:accent1>
        <a:srgbClr val="C8C8C8"/>
      </a:accent1>
      <a:accent2>
        <a:srgbClr val="CC0000"/>
      </a:accent2>
      <a:accent3>
        <a:srgbClr val="FFFFFF"/>
      </a:accent3>
      <a:accent4>
        <a:srgbClr val="5F5F5F"/>
      </a:accent4>
      <a:accent5>
        <a:srgbClr val="E0E0E0"/>
      </a:accent5>
      <a:accent6>
        <a:srgbClr val="B90000"/>
      </a:accent6>
      <a:hlink>
        <a:srgbClr val="009CEF"/>
      </a:hlink>
      <a:folHlink>
        <a:srgbClr val="772DEF"/>
      </a:folHlink>
    </a:clrScheme>
    <a:fontScheme name="1_RUG template basic NL">
      <a:majorFont>
        <a:latin typeface="Georgia"/>
        <a:ea typeface="ＭＳ Ｐゴシック"/>
        <a:cs typeface=""/>
      </a:majorFont>
      <a:minorFont>
        <a:latin typeface="Georgi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RUG template basic NL 1">
        <a:dk1>
          <a:srgbClr val="707070"/>
        </a:dk1>
        <a:lt1>
          <a:srgbClr val="FFFFFF"/>
        </a:lt1>
        <a:dk2>
          <a:srgbClr val="707070"/>
        </a:dk2>
        <a:lt2>
          <a:srgbClr val="000000"/>
        </a:lt2>
        <a:accent1>
          <a:srgbClr val="C8C8C8"/>
        </a:accent1>
        <a:accent2>
          <a:srgbClr val="CC0000"/>
        </a:accent2>
        <a:accent3>
          <a:srgbClr val="FFFFFF"/>
        </a:accent3>
        <a:accent4>
          <a:srgbClr val="5F5F5F"/>
        </a:accent4>
        <a:accent5>
          <a:srgbClr val="E0E0E0"/>
        </a:accent5>
        <a:accent6>
          <a:srgbClr val="B90000"/>
        </a:accent6>
        <a:hlink>
          <a:srgbClr val="009CEF"/>
        </a:hlink>
        <a:folHlink>
          <a:srgbClr val="772DE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nieuw</Template>
  <TotalTime>5859</TotalTime>
  <Words>386</Words>
  <Application>Microsoft Office PowerPoint</Application>
  <PresentationFormat>On-screen Show (4:3)</PresentationFormat>
  <Paragraphs>178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RUG template basic NL</vt:lpstr>
      <vt:lpstr>1_RUG template basic NL</vt:lpstr>
      <vt:lpstr>Het bespreken van incidenten met patiënten door medisch specialisten  – de impact van aanklagen   </vt:lpstr>
      <vt:lpstr>Introductie</vt:lpstr>
      <vt:lpstr>PowerPoint Presentation</vt:lpstr>
      <vt:lpstr>PowerPoint Presentation</vt:lpstr>
      <vt:lpstr>2. Onderzoeksvragen</vt:lpstr>
      <vt:lpstr>3. Methode</vt:lpstr>
      <vt:lpstr>4. Specifieke emoties die aanklagen oproept</vt:lpstr>
      <vt:lpstr>4. Relatie met het bespreken van incidenten</vt:lpstr>
      <vt:lpstr>4. Invloed van reactie van de patiënt</vt:lpstr>
      <vt:lpstr>5. Conclusies </vt:lpstr>
      <vt:lpstr>6. Implicaties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Explaining the unexplainable – The impact of litigation risk on incident disclosure behaviour of physicians</dc:title>
  <dc:creator>Erik Renkema Interim</dc:creator>
  <cp:lastModifiedBy>J.E. van Rooij-Oldenboom</cp:lastModifiedBy>
  <cp:revision>54</cp:revision>
  <cp:lastPrinted>2000-08-24T13:10:08Z</cp:lastPrinted>
  <dcterms:created xsi:type="dcterms:W3CDTF">2000-08-24T12:36:54Z</dcterms:created>
  <dcterms:modified xsi:type="dcterms:W3CDTF">2013-05-14T08:00:48Z</dcterms:modified>
</cp:coreProperties>
</file>