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clrMode="gray" frameSlides="1"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3" autoAdjust="0"/>
    <p:restoredTop sz="94683" autoAdjust="0"/>
  </p:normalViewPr>
  <p:slideViewPr>
    <p:cSldViewPr snapToGrid="0" snapToObjects="1">
      <p:cViewPr>
        <p:scale>
          <a:sx n="100" d="100"/>
          <a:sy n="100" d="100"/>
        </p:scale>
        <p:origin x="-8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946E5-23EB-2B44-954D-F08B5F55E38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05215-633A-4541-B8B0-8C66D2B89CE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8178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5EFDC-9B63-ED47-A0E0-547B956CFC89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8A586-70E1-DE4D-81D9-E4C3B0D4FF4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9108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8A586-70E1-DE4D-81D9-E4C3B0D4FF4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274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376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518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805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077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112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08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017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687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480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475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813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DFF6-DCF0-F544-8167-FDBB1DBED252}" type="datetimeFigureOut">
              <a:rPr lang="nl-NL" smtClean="0"/>
              <a:pPr/>
              <a:t>02-07-2016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337A7-98BE-3D46-BD95-8E6D368F060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07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zinportaal.frl" TargetMode="External"/><Relationship Id="rId3" Type="http://schemas.openxmlformats.org/officeDocument/2006/relationships/hyperlink" Target="mailto:info@zinportaal.fr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el 2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					Stichting </a:t>
            </a:r>
            <a:r>
              <a:rPr lang="nl-NL" dirty="0" err="1"/>
              <a:t>ZinPortaal</a:t>
            </a:r>
            <a:r>
              <a:rPr lang="nl-NL" dirty="0"/>
              <a:t> Fryslân</a:t>
            </a:r>
          </a:p>
          <a:p>
            <a:pPr marL="0" indent="0">
              <a:buNone/>
            </a:pPr>
            <a:r>
              <a:rPr lang="nl-NL" sz="1200" dirty="0" smtClean="0"/>
              <a:t>	10-06-2016</a:t>
            </a:r>
          </a:p>
          <a:p>
            <a:pPr marL="0" indent="0">
              <a:buNone/>
            </a:pPr>
            <a:r>
              <a:rPr lang="nl-NL" sz="1200" dirty="0" smtClean="0"/>
              <a:t>	</a:t>
            </a:r>
            <a:r>
              <a:rPr lang="nl-NL" sz="1200" dirty="0" err="1" smtClean="0"/>
              <a:t>R.P.Wind</a:t>
            </a:r>
            <a:endParaRPr lang="nl-NL" sz="1300" dirty="0"/>
          </a:p>
        </p:txBody>
      </p:sp>
      <p:pic>
        <p:nvPicPr>
          <p:cNvPr id="4" name="Afbeelding 3" descr="Macintosh HD:Users:rogerwind:Desktop:poort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5912" y="436947"/>
            <a:ext cx="5972175" cy="4150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3126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642938"/>
            <a:ext cx="8229600" cy="585152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m/v  leeftijd</a:t>
            </a:r>
            <a:r>
              <a:rPr lang="nl-NL" sz="2400" dirty="0"/>
              <a:t>	</a:t>
            </a:r>
            <a:r>
              <a:rPr lang="nl-NL" sz="2400" dirty="0" smtClean="0"/>
              <a:t>kerkelijk</a:t>
            </a:r>
            <a:r>
              <a:rPr lang="nl-NL" sz="2400" dirty="0"/>
              <a:t>	kernthema’s		</a:t>
            </a:r>
            <a:r>
              <a:rPr lang="nl-NL" sz="2400" dirty="0" smtClean="0"/>
              <a:t>		aantal 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 </a:t>
            </a:r>
          </a:p>
          <a:p>
            <a:pPr marL="0" indent="0">
              <a:buNone/>
            </a:pPr>
            <a:r>
              <a:rPr lang="nl-NL" sz="2400" dirty="0" err="1" smtClean="0"/>
              <a:t>m+v</a:t>
            </a:r>
            <a:r>
              <a:rPr lang="nl-NL" sz="2400" dirty="0" smtClean="0"/>
              <a:t> 70+68</a:t>
            </a:r>
            <a:r>
              <a:rPr lang="nl-NL" sz="2400" dirty="0"/>
              <a:t>	</a:t>
            </a:r>
            <a:r>
              <a:rPr lang="nl-NL" sz="2400" dirty="0" smtClean="0"/>
              <a:t>niet </a:t>
            </a:r>
            <a:r>
              <a:rPr lang="nl-NL" sz="2400" dirty="0"/>
              <a:t>meer	ziekte en relatie		</a:t>
            </a:r>
            <a:r>
              <a:rPr lang="nl-NL" sz="2400" dirty="0" smtClean="0"/>
              <a:t>	4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v</a:t>
            </a:r>
            <a:r>
              <a:rPr lang="nl-NL" sz="2400" dirty="0" smtClean="0"/>
              <a:t>	49</a:t>
            </a:r>
            <a:r>
              <a:rPr lang="nl-NL" sz="2400" dirty="0"/>
              <a:t>		</a:t>
            </a:r>
            <a:r>
              <a:rPr lang="nl-NL" sz="2400" dirty="0" smtClean="0"/>
              <a:t>	niet</a:t>
            </a:r>
            <a:r>
              <a:rPr lang="nl-NL" sz="2400" dirty="0"/>
              <a:t>		zin na hersenletsel	</a:t>
            </a:r>
            <a:r>
              <a:rPr lang="nl-NL" sz="2400" dirty="0" smtClean="0"/>
              <a:t>	4+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v	84</a:t>
            </a:r>
            <a:r>
              <a:rPr lang="nl-NL" sz="2400" dirty="0"/>
              <a:t>		</a:t>
            </a:r>
            <a:r>
              <a:rPr lang="nl-NL" sz="2400" dirty="0" smtClean="0"/>
              <a:t>	wel</a:t>
            </a:r>
            <a:r>
              <a:rPr lang="nl-NL" sz="2400" dirty="0"/>
              <a:t>		</a:t>
            </a:r>
            <a:r>
              <a:rPr lang="nl-NL" sz="2400" dirty="0" smtClean="0"/>
              <a:t>	eenzaamheid </a:t>
            </a:r>
            <a:r>
              <a:rPr lang="nl-NL" sz="2400" dirty="0"/>
              <a:t>en rouw	4</a:t>
            </a:r>
            <a:r>
              <a:rPr lang="nl-NL" sz="2400" dirty="0" smtClean="0"/>
              <a:t>(</a:t>
            </a:r>
            <a:r>
              <a:rPr lang="nl-NL" sz="2400" dirty="0" err="1"/>
              <a:t>doorverw</a:t>
            </a:r>
            <a:r>
              <a:rPr lang="nl-NL" sz="2400" dirty="0"/>
              <a:t>.)</a:t>
            </a:r>
          </a:p>
          <a:p>
            <a:pPr marL="0" indent="0">
              <a:buNone/>
            </a:pPr>
            <a:r>
              <a:rPr lang="nl-NL" sz="2400" dirty="0" smtClean="0"/>
              <a:t>m	72	</a:t>
            </a:r>
            <a:r>
              <a:rPr lang="nl-NL" sz="2400" dirty="0"/>
              <a:t>	</a:t>
            </a:r>
            <a:r>
              <a:rPr lang="nl-NL" sz="2400" dirty="0" smtClean="0"/>
              <a:t>	niet </a:t>
            </a:r>
            <a:r>
              <a:rPr lang="nl-NL" sz="2400" dirty="0"/>
              <a:t>meer	zin en levenseinde		</a:t>
            </a:r>
            <a:r>
              <a:rPr lang="nl-NL" sz="2400" dirty="0" smtClean="0"/>
              <a:t>	3(</a:t>
            </a:r>
            <a:r>
              <a:rPr lang="nl-NL" sz="2400" dirty="0" err="1"/>
              <a:t>overl</a:t>
            </a:r>
            <a:r>
              <a:rPr lang="nl-NL" sz="2400" dirty="0"/>
              <a:t>.</a:t>
            </a:r>
            <a:r>
              <a:rPr lang="nl-NL" sz="2400" dirty="0" smtClean="0"/>
              <a:t>)</a:t>
            </a:r>
          </a:p>
          <a:p>
            <a:pPr marL="0" indent="0">
              <a:buNone/>
            </a:pPr>
            <a:r>
              <a:rPr lang="nl-NL" sz="2400" dirty="0"/>
              <a:t>v</a:t>
            </a:r>
            <a:r>
              <a:rPr lang="nl-NL" sz="2400" dirty="0" smtClean="0"/>
              <a:t>	93</a:t>
            </a:r>
            <a:r>
              <a:rPr lang="nl-NL" sz="2400" dirty="0"/>
              <a:t>	</a:t>
            </a:r>
            <a:r>
              <a:rPr lang="nl-NL" sz="2400" dirty="0" smtClean="0"/>
              <a:t>		wel</a:t>
            </a:r>
            <a:r>
              <a:rPr lang="nl-NL" sz="2400" dirty="0"/>
              <a:t>		</a:t>
            </a:r>
            <a:r>
              <a:rPr lang="nl-NL" sz="2400" dirty="0" smtClean="0"/>
              <a:t>	zin </a:t>
            </a:r>
            <a:r>
              <a:rPr lang="nl-NL" sz="2400" dirty="0"/>
              <a:t>en geloof			</a:t>
            </a:r>
            <a:r>
              <a:rPr lang="nl-NL" sz="2400" dirty="0" smtClean="0"/>
              <a:t>	3</a:t>
            </a:r>
            <a:endParaRPr lang="nl-NL" sz="2400" dirty="0"/>
          </a:p>
          <a:p>
            <a:pPr marL="0" lvl="1" indent="0">
              <a:buNone/>
            </a:pPr>
            <a:r>
              <a:rPr lang="nl-NL" sz="2400" dirty="0"/>
              <a:t>v	89		</a:t>
            </a:r>
            <a:r>
              <a:rPr lang="nl-NL" sz="2400" dirty="0" smtClean="0"/>
              <a:t>	niet </a:t>
            </a:r>
            <a:r>
              <a:rPr lang="nl-NL" sz="2400" dirty="0"/>
              <a:t>meer	</a:t>
            </a:r>
            <a:r>
              <a:rPr lang="nl-NL" sz="2400" dirty="0" err="1" smtClean="0"/>
              <a:t>zin,geloof</a:t>
            </a:r>
            <a:r>
              <a:rPr lang="nl-NL" sz="2400" dirty="0" smtClean="0"/>
              <a:t>, eenzaamheid</a:t>
            </a:r>
            <a:r>
              <a:rPr lang="nl-NL" sz="2400" dirty="0"/>
              <a:t>	3</a:t>
            </a:r>
            <a:endParaRPr lang="nl-NL" sz="2400" dirty="0" smtClean="0"/>
          </a:p>
          <a:p>
            <a:pPr marL="0" lvl="1" indent="0">
              <a:buNone/>
            </a:pPr>
            <a:r>
              <a:rPr lang="nl-NL" sz="2400" dirty="0"/>
              <a:t>v	</a:t>
            </a:r>
            <a:r>
              <a:rPr lang="nl-NL" sz="2400" dirty="0" smtClean="0"/>
              <a:t>34</a:t>
            </a:r>
            <a:r>
              <a:rPr lang="nl-NL" sz="2400" dirty="0"/>
              <a:t>	</a:t>
            </a:r>
            <a:r>
              <a:rPr lang="nl-NL" sz="2400" dirty="0" smtClean="0"/>
              <a:t>		niet</a:t>
            </a:r>
            <a:r>
              <a:rPr lang="nl-NL" sz="2400" dirty="0"/>
              <a:t>		rouw, </a:t>
            </a:r>
            <a:r>
              <a:rPr lang="nl-NL" sz="2400" dirty="0" smtClean="0"/>
              <a:t>relaties, identiteit</a:t>
            </a:r>
            <a:r>
              <a:rPr lang="nl-NL" sz="2400" dirty="0"/>
              <a:t>	</a:t>
            </a:r>
            <a:r>
              <a:rPr lang="nl-NL" sz="2400" dirty="0" smtClean="0"/>
              <a:t>5+</a:t>
            </a:r>
            <a:endParaRPr lang="nl-NL" sz="2400" dirty="0"/>
          </a:p>
          <a:p>
            <a:pPr marL="0" lvl="1" indent="0">
              <a:buNone/>
            </a:pPr>
            <a:r>
              <a:rPr lang="nl-NL" sz="2400" dirty="0" smtClean="0"/>
              <a:t>v</a:t>
            </a:r>
            <a:r>
              <a:rPr lang="nl-NL" sz="2400" dirty="0"/>
              <a:t>	</a:t>
            </a:r>
            <a:r>
              <a:rPr lang="nl-NL" sz="2400" dirty="0" smtClean="0"/>
              <a:t>70</a:t>
            </a:r>
            <a:r>
              <a:rPr lang="nl-NL" sz="2400" dirty="0"/>
              <a:t>		</a:t>
            </a:r>
            <a:r>
              <a:rPr lang="nl-NL" sz="2400" dirty="0" smtClean="0"/>
              <a:t>	niet</a:t>
            </a:r>
            <a:r>
              <a:rPr lang="nl-NL" sz="2400" dirty="0"/>
              <a:t>		levenseinde			</a:t>
            </a:r>
            <a:r>
              <a:rPr lang="nl-NL" sz="2400" dirty="0" smtClean="0"/>
              <a:t>	3+1(</a:t>
            </a:r>
            <a:r>
              <a:rPr lang="nl-NL" sz="2400" dirty="0" err="1"/>
              <a:t>overl</a:t>
            </a:r>
            <a:r>
              <a:rPr lang="nl-NL" sz="2400" dirty="0"/>
              <a:t>.)</a:t>
            </a:r>
          </a:p>
          <a:p>
            <a:pPr marL="0" lvl="1" indent="0">
              <a:buNone/>
            </a:pPr>
            <a:r>
              <a:rPr lang="nl-NL" sz="2400" dirty="0"/>
              <a:t>m	72		</a:t>
            </a:r>
            <a:r>
              <a:rPr lang="nl-NL" sz="2400" dirty="0" smtClean="0"/>
              <a:t>	niet</a:t>
            </a:r>
            <a:r>
              <a:rPr lang="nl-NL" sz="2400" dirty="0"/>
              <a:t>		rouw en ziekte		</a:t>
            </a:r>
            <a:r>
              <a:rPr lang="nl-NL" sz="2400" dirty="0" smtClean="0"/>
              <a:t>	3+</a:t>
            </a:r>
            <a:endParaRPr lang="nl-NL" sz="2400" dirty="0"/>
          </a:p>
          <a:p>
            <a:pPr marL="0" lvl="1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14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eerste indrukken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00050" lvl="1" indent="0">
              <a:buNone/>
            </a:pPr>
            <a:endParaRPr lang="nl-NL" sz="2400" dirty="0"/>
          </a:p>
          <a:p>
            <a:pPr marL="400050" lvl="1" indent="0">
              <a:buNone/>
            </a:pPr>
            <a:r>
              <a:rPr lang="nl-NL" sz="2400" dirty="0" smtClean="0"/>
              <a:t>= nog weinig doorverwijzingen (2 van de 5 HA-praktijken)</a:t>
            </a:r>
          </a:p>
          <a:p>
            <a:pPr marL="400050" lvl="1" indent="0">
              <a:buNone/>
            </a:pPr>
            <a:r>
              <a:rPr lang="nl-NL" sz="2400" dirty="0" smtClean="0"/>
              <a:t>= alle 9 doorverwijzingen adequaat voor GV</a:t>
            </a:r>
          </a:p>
          <a:p>
            <a:pPr marL="400050" lvl="1" indent="0">
              <a:buNone/>
            </a:pPr>
            <a:r>
              <a:rPr lang="nl-NL" sz="2400" dirty="0" smtClean="0"/>
              <a:t>= gemiddelde leeftijd 70 jaar</a:t>
            </a:r>
          </a:p>
          <a:p>
            <a:pPr marL="400050" lvl="1" indent="0">
              <a:buNone/>
            </a:pPr>
            <a:r>
              <a:rPr lang="nl-NL" sz="2400" dirty="0" smtClean="0"/>
              <a:t>= thema’s vooral: </a:t>
            </a:r>
          </a:p>
          <a:p>
            <a:pPr marL="400050" lvl="1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 	 zingeving </a:t>
            </a:r>
            <a:r>
              <a:rPr lang="nl-NL" sz="2400" dirty="0"/>
              <a:t>bij ziekte/beperkingen (</a:t>
            </a:r>
            <a:r>
              <a:rPr lang="nl-NL" sz="2400" dirty="0" smtClean="0"/>
              <a:t>8)					 			 laatste levensfase (6)</a:t>
            </a:r>
          </a:p>
          <a:p>
            <a:pPr marL="400050" lvl="1" indent="0">
              <a:buNone/>
            </a:pPr>
            <a:r>
              <a:rPr lang="nl-NL" sz="2400" dirty="0" smtClean="0"/>
              <a:t>		en in mindere mate:</a:t>
            </a:r>
          </a:p>
          <a:p>
            <a:pPr marL="400050" lvl="1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eenzaamheid (3)</a:t>
            </a:r>
          </a:p>
          <a:p>
            <a:pPr marL="400050" lvl="1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</a:t>
            </a:r>
            <a:r>
              <a:rPr lang="nl-NL" sz="2400" dirty="0"/>
              <a:t>geloof/religie/spiritualiteit (2</a:t>
            </a:r>
            <a:r>
              <a:rPr lang="nl-NL" sz="2400" dirty="0" smtClean="0"/>
              <a:t>)</a:t>
            </a:r>
          </a:p>
          <a:p>
            <a:pPr marL="400050" lvl="1" indent="0">
              <a:buNone/>
            </a:pPr>
            <a:r>
              <a:rPr lang="nl-NL" sz="2400" dirty="0" smtClean="0"/>
              <a:t>= kerkelijke betrokkenheid (2) alleen bij ouderen (84 en 93)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92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aandachtspunten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= voorlichting huisartsen en </a:t>
            </a:r>
            <a:r>
              <a:rPr lang="nl-NL" dirty="0" err="1" smtClean="0"/>
              <a:t>POH’s</a:t>
            </a:r>
            <a:r>
              <a:rPr lang="nl-NL" dirty="0" smtClean="0"/>
              <a:t>-GGZ</a:t>
            </a:r>
          </a:p>
          <a:p>
            <a:pPr marL="0" indent="0">
              <a:buNone/>
            </a:pPr>
            <a:r>
              <a:rPr lang="nl-NL" dirty="0" smtClean="0"/>
              <a:t>= PR: website, </a:t>
            </a:r>
            <a:r>
              <a:rPr lang="nl-NL" dirty="0" err="1" smtClean="0"/>
              <a:t>HaH</a:t>
            </a:r>
            <a:r>
              <a:rPr lang="nl-NL" dirty="0" smtClean="0"/>
              <a:t>-bladen, folders</a:t>
            </a:r>
          </a:p>
          <a:p>
            <a:pPr marL="0" indent="0">
              <a:buNone/>
            </a:pPr>
            <a:r>
              <a:rPr lang="nl-NL" dirty="0" smtClean="0"/>
              <a:t>= verslaglegging en privacy</a:t>
            </a:r>
          </a:p>
          <a:p>
            <a:pPr marL="0" indent="0">
              <a:buNone/>
            </a:pPr>
            <a:r>
              <a:rPr lang="nl-NL" dirty="0" smtClean="0"/>
              <a:t>= </a:t>
            </a:r>
            <a:r>
              <a:rPr lang="nl-NL" dirty="0" err="1" smtClean="0"/>
              <a:t>recruteren</a:t>
            </a:r>
            <a:r>
              <a:rPr lang="nl-NL" dirty="0" smtClean="0"/>
              <a:t> gekwalificeerde </a:t>
            </a:r>
            <a:r>
              <a:rPr lang="nl-NL" dirty="0" err="1" smtClean="0"/>
              <a:t>gv’s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= financiering</a:t>
            </a:r>
          </a:p>
          <a:p>
            <a:pPr marL="0" indent="0">
              <a:buNone/>
            </a:pPr>
            <a:r>
              <a:rPr lang="nl-NL" dirty="0" smtClean="0"/>
              <a:t>= onderzoek</a:t>
            </a:r>
          </a:p>
          <a:p>
            <a:pPr marL="0" indent="0">
              <a:buNone/>
            </a:pPr>
            <a:r>
              <a:rPr lang="nl-NL" dirty="0" smtClean="0"/>
              <a:t>= doorverwijzen en netwerken (buurt, kerk, </a:t>
            </a:r>
          </a:p>
          <a:p>
            <a:pPr marL="0" indent="0">
              <a:buNone/>
            </a:pPr>
            <a:r>
              <a:rPr lang="nl-NL" dirty="0" smtClean="0"/>
              <a:t>   gebiedsteam, vrijwilligers, palliatieve zorg)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9678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		Stichting </a:t>
            </a:r>
            <a:r>
              <a:rPr lang="nl-NL" dirty="0" err="1" smtClean="0"/>
              <a:t>ZinPortaal</a:t>
            </a:r>
            <a:r>
              <a:rPr lang="nl-NL" dirty="0" smtClean="0"/>
              <a:t> Fryslân:</a:t>
            </a:r>
          </a:p>
          <a:p>
            <a:pPr marL="0" indent="0">
              <a:buNone/>
            </a:pPr>
            <a:r>
              <a:rPr lang="nl-NL" dirty="0" smtClean="0"/>
              <a:t>	</a:t>
            </a:r>
          </a:p>
          <a:p>
            <a:pPr marL="0" indent="0">
              <a:buNone/>
            </a:pPr>
            <a:r>
              <a:rPr lang="nl-NL" dirty="0" smtClean="0"/>
              <a:t>	site:		</a:t>
            </a:r>
            <a:r>
              <a:rPr lang="nl-NL" dirty="0" smtClean="0">
                <a:hlinkClick r:id="rId2"/>
              </a:rPr>
              <a:t>www.zinportaal.frl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e-mail: 	</a:t>
            </a:r>
            <a:r>
              <a:rPr lang="nl-NL" dirty="0" smtClean="0">
                <a:hlinkClick r:id="rId3"/>
              </a:rPr>
              <a:t>info@zinportaal.frl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bank:</a:t>
            </a:r>
            <a:r>
              <a:rPr lang="nl-NL" dirty="0"/>
              <a:t> </a:t>
            </a:r>
            <a:r>
              <a:rPr lang="nl-NL" dirty="0" smtClean="0"/>
              <a:t>    NL21 RBRB 0939 5731 80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8678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Macintosh HD:Users:rogerwind:Desktop:poort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263650"/>
            <a:ext cx="5753100" cy="433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9865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ZinPortaal</a:t>
            </a:r>
            <a:r>
              <a:rPr lang="nl-NL" dirty="0" smtClean="0"/>
              <a:t> Fryslân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ondersteuning van cliënten bij levensvragen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training van hulpverleners in het omgaan met levensvragen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405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200" dirty="0" smtClean="0"/>
              <a:t>Toenemende vraag naar zingeving en levensvragen</a:t>
            </a:r>
            <a:br>
              <a:rPr lang="nl-NL" sz="3200" dirty="0" smtClean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Oorzaken:</a:t>
            </a:r>
          </a:p>
          <a:p>
            <a:pPr marL="0" indent="0">
              <a:buNone/>
            </a:pPr>
            <a:r>
              <a:rPr lang="nl-NL" dirty="0" smtClean="0"/>
              <a:t>= Afname klinische capaciteit ziekenhuizen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sz="2000" dirty="0" smtClean="0"/>
              <a:t>GGZN 2008-2020:  </a:t>
            </a:r>
            <a:r>
              <a:rPr lang="nl-NL" dirty="0" smtClean="0"/>
              <a:t>33% </a:t>
            </a:r>
            <a:r>
              <a:rPr lang="nl-NL" sz="1600" dirty="0" smtClean="0"/>
              <a:t>(bron: Bestuurlijk akkoord GGZ Ned., min. VWS, e.a.)</a:t>
            </a:r>
          </a:p>
          <a:p>
            <a:pPr marL="0" indent="0">
              <a:buNone/>
            </a:pPr>
            <a:r>
              <a:rPr lang="nl-NL" sz="1600" dirty="0"/>
              <a:t> </a:t>
            </a:r>
            <a:r>
              <a:rPr lang="nl-NL" sz="1600" dirty="0" smtClean="0"/>
              <a:t>        </a:t>
            </a:r>
            <a:r>
              <a:rPr lang="nl-NL" sz="2000" dirty="0" smtClean="0"/>
              <a:t> </a:t>
            </a:r>
            <a:r>
              <a:rPr lang="nl-NL" sz="2000" dirty="0" err="1" smtClean="0"/>
              <a:t>Martinizkhs</a:t>
            </a:r>
            <a:r>
              <a:rPr lang="nl-NL" sz="2000" dirty="0" smtClean="0"/>
              <a:t> 2014:</a:t>
            </a:r>
            <a:r>
              <a:rPr lang="nl-NL" dirty="0" smtClean="0"/>
              <a:t> 10%   </a:t>
            </a:r>
            <a:r>
              <a:rPr lang="nl-NL" sz="1600" dirty="0" smtClean="0"/>
              <a:t>(bron: </a:t>
            </a:r>
            <a:r>
              <a:rPr lang="nl-NL" sz="1600" dirty="0" err="1" smtClean="0"/>
              <a:t>Focusgroningen.nl</a:t>
            </a:r>
            <a:r>
              <a:rPr lang="nl-NL" sz="1600" dirty="0" smtClean="0"/>
              <a:t>)</a:t>
            </a:r>
            <a:endParaRPr lang="nl-NL" dirty="0" smtClean="0"/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dirty="0" smtClean="0"/>
              <a:t>= Afname kerkelijke betrokkenheid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</a:t>
            </a:r>
            <a:r>
              <a:rPr lang="nl-NL" sz="2000" dirty="0" smtClean="0"/>
              <a:t> van 2015: </a:t>
            </a:r>
            <a:r>
              <a:rPr lang="nl-NL" dirty="0" smtClean="0"/>
              <a:t>25%  </a:t>
            </a:r>
            <a:r>
              <a:rPr lang="nl-NL" sz="2000" dirty="0" smtClean="0"/>
              <a:t>naar 2025:</a:t>
            </a:r>
            <a:r>
              <a:rPr lang="nl-NL" dirty="0" smtClean="0"/>
              <a:t> 20%  </a:t>
            </a:r>
            <a:r>
              <a:rPr lang="nl-NL" sz="1600" dirty="0" smtClean="0"/>
              <a:t>(bron: God in Nederland)</a:t>
            </a:r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dirty="0" smtClean="0"/>
              <a:t>= Formatie GV overal onder druk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278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Aandachtsgebieden: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Palliatieve zorg</a:t>
            </a:r>
          </a:p>
          <a:p>
            <a:r>
              <a:rPr lang="nl-NL" dirty="0" smtClean="0"/>
              <a:t>Beschermde woonvormen</a:t>
            </a:r>
          </a:p>
          <a:p>
            <a:r>
              <a:rPr lang="nl-NL" dirty="0" smtClean="0"/>
              <a:t>Huisartsenpraktijken</a:t>
            </a:r>
          </a:p>
          <a:p>
            <a:r>
              <a:rPr lang="nl-NL" dirty="0" smtClean="0"/>
              <a:t>Gebiedsteams</a:t>
            </a:r>
          </a:p>
          <a:p>
            <a:r>
              <a:rPr lang="nl-NL" dirty="0" smtClean="0"/>
              <a:t>Vrijwilligers</a:t>
            </a:r>
            <a:endParaRPr lang="nl-NL" dirty="0"/>
          </a:p>
          <a:p>
            <a:r>
              <a:rPr lang="nl-NL" dirty="0" smtClean="0"/>
              <a:t>kerken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9272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		6 GV koppen bij elkaar</a:t>
            </a:r>
          </a:p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TBS</a:t>
            </a:r>
          </a:p>
          <a:p>
            <a:pPr lvl="1"/>
            <a:r>
              <a:rPr lang="nl-NL" dirty="0" smtClean="0"/>
              <a:t>Vrij gevestigd (2x)</a:t>
            </a:r>
          </a:p>
          <a:p>
            <a:pPr lvl="1"/>
            <a:r>
              <a:rPr lang="nl-NL" dirty="0" smtClean="0"/>
              <a:t>AZ</a:t>
            </a:r>
          </a:p>
          <a:p>
            <a:pPr lvl="1"/>
            <a:r>
              <a:rPr lang="nl-NL" dirty="0" smtClean="0"/>
              <a:t>Jeugd</a:t>
            </a:r>
          </a:p>
          <a:p>
            <a:pPr lvl="1"/>
            <a:r>
              <a:rPr lang="nl-NL" dirty="0" smtClean="0"/>
              <a:t>GGZ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5347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Twee pilots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Zingeving op Recept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Huisartsenpraktijk met 14 artsen en 4 </a:t>
            </a:r>
            <a:r>
              <a:rPr lang="nl-NL" dirty="0" err="1" smtClean="0"/>
              <a:t>POH’s</a:t>
            </a:r>
            <a:r>
              <a:rPr lang="nl-NL" dirty="0" smtClean="0"/>
              <a:t>-GGZ (stad en dorpen, parttime)</a:t>
            </a:r>
          </a:p>
          <a:p>
            <a:pPr marL="0" indent="0">
              <a:buNone/>
            </a:pPr>
            <a:r>
              <a:rPr lang="nl-NL" dirty="0" smtClean="0"/>
              <a:t>20.000 patiënten</a:t>
            </a:r>
          </a:p>
          <a:p>
            <a:pPr marL="0" indent="0">
              <a:buNone/>
            </a:pPr>
            <a:r>
              <a:rPr lang="nl-NL" dirty="0" smtClean="0"/>
              <a:t>1 POH-GV en 1 reserve</a:t>
            </a:r>
          </a:p>
          <a:p>
            <a:pPr marL="0" indent="0">
              <a:buNone/>
            </a:pPr>
            <a:r>
              <a:rPr lang="nl-NL" dirty="0" smtClean="0"/>
              <a:t>Instructie herkenning zingevingsvragen</a:t>
            </a:r>
          </a:p>
          <a:p>
            <a:pPr marL="0" indent="0">
              <a:buNone/>
            </a:pPr>
            <a:r>
              <a:rPr lang="nl-NL" dirty="0" smtClean="0"/>
              <a:t>Pilot februari – augustus 2016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3515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094" y="-138058"/>
            <a:ext cx="5311732" cy="739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9996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Twee pilots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Zin in de Buurt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Gemeente Opsterland</a:t>
            </a:r>
          </a:p>
          <a:p>
            <a:pPr marL="0" indent="0">
              <a:buNone/>
            </a:pPr>
            <a:r>
              <a:rPr lang="nl-NL" dirty="0" smtClean="0"/>
              <a:t>Instructie medewerkers en vrijwilligers</a:t>
            </a:r>
          </a:p>
          <a:p>
            <a:pPr marL="0" indent="0">
              <a:buNone/>
            </a:pPr>
            <a:r>
              <a:rPr lang="nl-NL" dirty="0" smtClean="0"/>
              <a:t>cursus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7242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/>
              <a:t>c</a:t>
            </a:r>
            <a:r>
              <a:rPr lang="nl-NL" sz="3200" dirty="0" smtClean="0"/>
              <a:t>asuïstiek 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118266"/>
            <a:ext cx="8229600" cy="50078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 smtClean="0"/>
              <a:t>aanmeldingen:			thematiek:</a:t>
            </a: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Februari:	3	nabije toekomst, gevolgen ziekte voor dagelijks 				       leven (2x), identiteit, relaties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Maart:		2	religie/spiritualiteit, eenzaamheid, gevolgen 					ziekte voor dagelijks leven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A</a:t>
            </a:r>
            <a:r>
              <a:rPr lang="nl-NL" sz="2400" dirty="0" smtClean="0"/>
              <a:t>pril:		2	levensgeschiedenis, religie/spiritualiteit, gevolgen 				ziekte voor dagelijks leven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Mei:		2	rouw, gevolgen ziekte voor dag. leven, nabije 				toekomst, eenzaamheid, levensgeschiedenis, geloof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308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639</Words>
  <Application>Microsoft Macintosh PowerPoint</Application>
  <PresentationFormat>Diavoorstelling (4:3)</PresentationFormat>
  <Paragraphs>94</Paragraphs>
  <Slides>14</Slides>
  <Notes>1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ZinPortaal Fryslân</vt:lpstr>
      <vt:lpstr>Toenemende vraag naar zingeving en levensvragen </vt:lpstr>
      <vt:lpstr>Aandachtsgebieden:</vt:lpstr>
      <vt:lpstr>Dia 5</vt:lpstr>
      <vt:lpstr>Twee pilots</vt:lpstr>
      <vt:lpstr>Dia 7</vt:lpstr>
      <vt:lpstr>Twee pilots</vt:lpstr>
      <vt:lpstr>casuïstiek </vt:lpstr>
      <vt:lpstr>Dia 10</vt:lpstr>
      <vt:lpstr>eerste indrukken</vt:lpstr>
      <vt:lpstr>aandachtspunten</vt:lpstr>
      <vt:lpstr>Dia 13</vt:lpstr>
      <vt:lpstr>Dia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Roger Wind</dc:creator>
  <cp:lastModifiedBy>L Harmsma</cp:lastModifiedBy>
  <cp:revision>21</cp:revision>
  <cp:lastPrinted>2016-06-02T12:51:32Z</cp:lastPrinted>
  <dcterms:created xsi:type="dcterms:W3CDTF">2016-07-02T19:41:51Z</dcterms:created>
  <dcterms:modified xsi:type="dcterms:W3CDTF">2016-07-02T19:42:15Z</dcterms:modified>
</cp:coreProperties>
</file>